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verpass Bold" charset="1" panose="00000900000000000000"/>
      <p:regular r:id="rId15"/>
    </p:embeddedFont>
    <p:embeddedFont>
      <p:font typeface="Overpass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gif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gif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12" Target="../media/image30.png" Type="http://schemas.openxmlformats.org/officeDocument/2006/relationships/image"/><Relationship Id="rId13" Target="../media/image31.svg" Type="http://schemas.openxmlformats.org/officeDocument/2006/relationships/image"/><Relationship Id="rId14" Target="../media/image32.gif" Type="http://schemas.openxmlformats.org/officeDocument/2006/relationships/image"/><Relationship Id="rId15" Target="../media/image33.gif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gif" Type="http://schemas.openxmlformats.org/officeDocument/2006/relationships/image"/><Relationship Id="rId7" Target="../media/image39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svg" Type="http://schemas.openxmlformats.org/officeDocument/2006/relationships/image"/><Relationship Id="rId12" Target="../media/image56.png" Type="http://schemas.openxmlformats.org/officeDocument/2006/relationships/image"/><Relationship Id="rId13" Target="../media/image57.sv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Relationship Id="rId6" Target="../media/image50.png" Type="http://schemas.openxmlformats.org/officeDocument/2006/relationships/image"/><Relationship Id="rId7" Target="../media/image51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gif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svg" Type="http://schemas.openxmlformats.org/officeDocument/2006/relationships/image"/><Relationship Id="rId11" Target="../media/image68.png" Type="http://schemas.openxmlformats.org/officeDocument/2006/relationships/image"/><Relationship Id="rId12" Target="../media/image69.svg" Type="http://schemas.openxmlformats.org/officeDocument/2006/relationships/image"/><Relationship Id="rId2" Target="../media/image59.png" Type="http://schemas.openxmlformats.org/officeDocument/2006/relationships/image"/><Relationship Id="rId3" Target="../media/image60.svg" Type="http://schemas.openxmlformats.org/officeDocument/2006/relationships/image"/><Relationship Id="rId4" Target="../media/image61.gif" Type="http://schemas.openxmlformats.org/officeDocument/2006/relationships/image"/><Relationship Id="rId5" Target="../media/image62.png" Type="http://schemas.openxmlformats.org/officeDocument/2006/relationships/image"/><Relationship Id="rId6" Target="../media/image63.svg" Type="http://schemas.openxmlformats.org/officeDocument/2006/relationships/image"/><Relationship Id="rId7" Target="../media/image64.png" Type="http://schemas.openxmlformats.org/officeDocument/2006/relationships/image"/><Relationship Id="rId8" Target="../media/image65.sv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0.png" Type="http://schemas.openxmlformats.org/officeDocument/2006/relationships/image"/><Relationship Id="rId3" Target="../media/image71.svg" Type="http://schemas.openxmlformats.org/officeDocument/2006/relationships/image"/><Relationship Id="rId4" Target="../media/image72.png" Type="http://schemas.openxmlformats.org/officeDocument/2006/relationships/image"/><Relationship Id="rId5" Target="../media/image7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745853">
            <a:off x="13081395" y="7587450"/>
            <a:ext cx="6123180" cy="5444063"/>
          </a:xfrm>
          <a:custGeom>
            <a:avLst/>
            <a:gdLst/>
            <a:ahLst/>
            <a:cxnLst/>
            <a:rect r="r" b="b" t="t" l="l"/>
            <a:pathLst>
              <a:path h="5444063" w="6123180">
                <a:moveTo>
                  <a:pt x="0" y="0"/>
                </a:moveTo>
                <a:lnTo>
                  <a:pt x="6123180" y="0"/>
                </a:lnTo>
                <a:lnTo>
                  <a:pt x="6123180" y="5444063"/>
                </a:lnTo>
                <a:lnTo>
                  <a:pt x="0" y="5444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71928">
            <a:off x="-1521410" y="-2968012"/>
            <a:ext cx="5912598" cy="5256837"/>
          </a:xfrm>
          <a:custGeom>
            <a:avLst/>
            <a:gdLst/>
            <a:ahLst/>
            <a:cxnLst/>
            <a:rect r="r" b="b" t="t" l="l"/>
            <a:pathLst>
              <a:path h="5256837" w="5912598">
                <a:moveTo>
                  <a:pt x="0" y="0"/>
                </a:moveTo>
                <a:lnTo>
                  <a:pt x="5912598" y="0"/>
                </a:lnTo>
                <a:lnTo>
                  <a:pt x="5912598" y="5256837"/>
                </a:lnTo>
                <a:lnTo>
                  <a:pt x="0" y="5256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354655"/>
            <a:ext cx="16230600" cy="1664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57"/>
              </a:lnSpc>
            </a:pPr>
            <a:r>
              <a:rPr lang="en-US" b="true" sz="9699" spc="-213">
                <a:solidFill>
                  <a:srgbClr val="67BAE8"/>
                </a:solidFill>
                <a:latin typeface="Overpass Bold"/>
                <a:ea typeface="Overpass Bold"/>
                <a:cs typeface="Overpass Bold"/>
                <a:sym typeface="Overpass Bold"/>
              </a:rPr>
              <a:t>PORTHEALTH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691527" y="5534054"/>
            <a:ext cx="4642919" cy="5803648"/>
          </a:xfrm>
          <a:custGeom>
            <a:avLst/>
            <a:gdLst/>
            <a:ahLst/>
            <a:cxnLst/>
            <a:rect r="r" b="b" t="t" l="l"/>
            <a:pathLst>
              <a:path h="5803648" w="4642919">
                <a:moveTo>
                  <a:pt x="0" y="0"/>
                </a:moveTo>
                <a:lnTo>
                  <a:pt x="4642919" y="0"/>
                </a:lnTo>
                <a:lnTo>
                  <a:pt x="4642919" y="5803648"/>
                </a:lnTo>
                <a:lnTo>
                  <a:pt x="0" y="5803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250611">
            <a:off x="1681022" y="7026600"/>
            <a:ext cx="1422641" cy="2625679"/>
          </a:xfrm>
          <a:custGeom>
            <a:avLst/>
            <a:gdLst/>
            <a:ahLst/>
            <a:cxnLst/>
            <a:rect r="r" b="b" t="t" l="l"/>
            <a:pathLst>
              <a:path h="2625679" w="1422641">
                <a:moveTo>
                  <a:pt x="0" y="0"/>
                </a:moveTo>
                <a:lnTo>
                  <a:pt x="1422641" y="0"/>
                </a:lnTo>
                <a:lnTo>
                  <a:pt x="1422641" y="2625679"/>
                </a:lnTo>
                <a:lnTo>
                  <a:pt x="0" y="26256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52712" y="604440"/>
            <a:ext cx="2306588" cy="2725658"/>
          </a:xfrm>
          <a:custGeom>
            <a:avLst/>
            <a:gdLst/>
            <a:ahLst/>
            <a:cxnLst/>
            <a:rect r="r" b="b" t="t" l="l"/>
            <a:pathLst>
              <a:path h="2725658" w="2306588">
                <a:moveTo>
                  <a:pt x="0" y="0"/>
                </a:moveTo>
                <a:lnTo>
                  <a:pt x="2306588" y="0"/>
                </a:lnTo>
                <a:lnTo>
                  <a:pt x="2306588" y="2725658"/>
                </a:lnTo>
                <a:lnTo>
                  <a:pt x="0" y="27256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-338381" y="-1092211"/>
            <a:ext cx="4458895" cy="4235950"/>
          </a:xfrm>
          <a:prstGeom prst="rect">
            <a:avLst/>
          </a:prstGeom>
        </p:spPr>
      </p:pic>
      <p:sp>
        <p:nvSpPr>
          <p:cNvPr name="Freeform 9" id="9"/>
          <p:cNvSpPr/>
          <p:nvPr/>
        </p:nvSpPr>
        <p:spPr>
          <a:xfrm flipH="false" flipV="false" rot="-5546932">
            <a:off x="1075949" y="550212"/>
            <a:ext cx="2390377" cy="2241217"/>
          </a:xfrm>
          <a:custGeom>
            <a:avLst/>
            <a:gdLst/>
            <a:ahLst/>
            <a:cxnLst/>
            <a:rect r="r" b="b" t="t" l="l"/>
            <a:pathLst>
              <a:path h="2241217" w="2390377">
                <a:moveTo>
                  <a:pt x="0" y="0"/>
                </a:moveTo>
                <a:lnTo>
                  <a:pt x="2390376" y="0"/>
                </a:lnTo>
                <a:lnTo>
                  <a:pt x="2390376" y="2241218"/>
                </a:lnTo>
                <a:lnTo>
                  <a:pt x="0" y="22412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383086" y="2809483"/>
            <a:ext cx="9560907" cy="615865"/>
            <a:chOff x="0" y="0"/>
            <a:chExt cx="12747876" cy="82115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2747876" cy="821153"/>
              <a:chOff x="0" y="0"/>
              <a:chExt cx="2463630" cy="15869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463629" cy="158694"/>
              </a:xfrm>
              <a:custGeom>
                <a:avLst/>
                <a:gdLst/>
                <a:ahLst/>
                <a:cxnLst/>
                <a:rect r="r" b="b" t="t" l="l"/>
                <a:pathLst>
                  <a:path h="158694" w="2463629">
                    <a:moveTo>
                      <a:pt x="41297" y="0"/>
                    </a:moveTo>
                    <a:lnTo>
                      <a:pt x="2422332" y="0"/>
                    </a:lnTo>
                    <a:cubicBezTo>
                      <a:pt x="2433285" y="0"/>
                      <a:pt x="2443789" y="4351"/>
                      <a:pt x="2451534" y="12096"/>
                    </a:cubicBezTo>
                    <a:cubicBezTo>
                      <a:pt x="2459279" y="19840"/>
                      <a:pt x="2463629" y="30344"/>
                      <a:pt x="2463629" y="41297"/>
                    </a:cubicBezTo>
                    <a:lnTo>
                      <a:pt x="2463629" y="117397"/>
                    </a:lnTo>
                    <a:cubicBezTo>
                      <a:pt x="2463629" y="140205"/>
                      <a:pt x="2445140" y="158694"/>
                      <a:pt x="2422332" y="158694"/>
                    </a:cubicBezTo>
                    <a:lnTo>
                      <a:pt x="41297" y="158694"/>
                    </a:lnTo>
                    <a:cubicBezTo>
                      <a:pt x="18489" y="158694"/>
                      <a:pt x="0" y="140205"/>
                      <a:pt x="0" y="117397"/>
                    </a:cubicBezTo>
                    <a:lnTo>
                      <a:pt x="0" y="41297"/>
                    </a:lnTo>
                    <a:cubicBezTo>
                      <a:pt x="0" y="18489"/>
                      <a:pt x="18489" y="0"/>
                      <a:pt x="41297" y="0"/>
                    </a:cubicBezTo>
                    <a:close/>
                  </a:path>
                </a:pathLst>
              </a:custGeom>
              <a:solidFill>
                <a:srgbClr val="FA9D8B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2463630" cy="2063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2412479" y="73572"/>
              <a:ext cx="7870812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3000" spc="60">
                  <a:solidFill>
                    <a:srgbClr val="FFFFFF"/>
                  </a:solidFill>
                  <a:latin typeface="Overpass Bold"/>
                  <a:ea typeface="Overpass Bold"/>
                  <a:cs typeface="Overpass Bold"/>
                  <a:sym typeface="Overpass Bold"/>
                </a:rPr>
                <a:t>DreamTeam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1873334" y="137072"/>
              <a:ext cx="539145" cy="539145"/>
            </a:xfrm>
            <a:custGeom>
              <a:avLst/>
              <a:gdLst/>
              <a:ahLst/>
              <a:cxnLst/>
              <a:rect r="r" b="b" t="t" l="l"/>
              <a:pathLst>
                <a:path h="539145" w="539145">
                  <a:moveTo>
                    <a:pt x="0" y="0"/>
                  </a:moveTo>
                  <a:lnTo>
                    <a:pt x="539145" y="0"/>
                  </a:lnTo>
                  <a:lnTo>
                    <a:pt x="539145" y="539145"/>
                  </a:lnTo>
                  <a:lnTo>
                    <a:pt x="0" y="539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0283291" y="137072"/>
              <a:ext cx="539145" cy="539145"/>
            </a:xfrm>
            <a:custGeom>
              <a:avLst/>
              <a:gdLst/>
              <a:ahLst/>
              <a:cxnLst/>
              <a:rect r="r" b="b" t="t" l="l"/>
              <a:pathLst>
                <a:path h="539145" w="539145">
                  <a:moveTo>
                    <a:pt x="0" y="0"/>
                  </a:moveTo>
                  <a:lnTo>
                    <a:pt x="539146" y="0"/>
                  </a:lnTo>
                  <a:lnTo>
                    <a:pt x="539146" y="539145"/>
                  </a:lnTo>
                  <a:lnTo>
                    <a:pt x="0" y="539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13945198" y="8661176"/>
            <a:ext cx="1016420" cy="10215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26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10525" y="998726"/>
            <a:ext cx="13466950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39"/>
              </a:lnSpc>
              <a:spcBef>
                <a:spcPct val="0"/>
              </a:spcBef>
            </a:pPr>
            <a:r>
              <a:rPr lang="en-US" b="true" sz="5199">
                <a:solidFill>
                  <a:srgbClr val="00F6F6"/>
                </a:solidFill>
                <a:latin typeface="Overpass Bold"/>
                <a:ea typeface="Overpass Bold"/>
                <a:cs typeface="Overpass Bold"/>
                <a:sym typeface="Overpass Bold"/>
              </a:rPr>
              <a:t>ПРОБЛЕМ И НАСТОЯЩИ РЕШЕНИЯ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6481">
            <a:off x="884290" y="645438"/>
            <a:ext cx="1602645" cy="1626300"/>
          </a:xfrm>
          <a:custGeom>
            <a:avLst/>
            <a:gdLst/>
            <a:ahLst/>
            <a:cxnLst/>
            <a:rect r="r" b="b" t="t" l="l"/>
            <a:pathLst>
              <a:path h="1626300" w="1602645">
                <a:moveTo>
                  <a:pt x="0" y="0"/>
                </a:moveTo>
                <a:lnTo>
                  <a:pt x="1602644" y="0"/>
                </a:lnTo>
                <a:lnTo>
                  <a:pt x="1602644" y="1626300"/>
                </a:lnTo>
                <a:lnTo>
                  <a:pt x="0" y="1626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1077328">
            <a:off x="15802464" y="644079"/>
            <a:ext cx="1602645" cy="1626300"/>
          </a:xfrm>
          <a:custGeom>
            <a:avLst/>
            <a:gdLst/>
            <a:ahLst/>
            <a:cxnLst/>
            <a:rect r="r" b="b" t="t" l="l"/>
            <a:pathLst>
              <a:path h="1626300" w="1602645">
                <a:moveTo>
                  <a:pt x="1602644" y="0"/>
                </a:moveTo>
                <a:lnTo>
                  <a:pt x="0" y="0"/>
                </a:lnTo>
                <a:lnTo>
                  <a:pt x="0" y="1626300"/>
                </a:lnTo>
                <a:lnTo>
                  <a:pt x="1602644" y="1626300"/>
                </a:lnTo>
                <a:lnTo>
                  <a:pt x="16026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83718" y="3024872"/>
            <a:ext cx="953351" cy="953351"/>
            <a:chOff x="0" y="0"/>
            <a:chExt cx="1271134" cy="127113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271134" cy="1271134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F6F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138281"/>
              <a:ext cx="1209138" cy="1006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95"/>
                </a:lnSpc>
                <a:spcBef>
                  <a:spcPct val="0"/>
                </a:spcBef>
              </a:pPr>
              <a:r>
                <a:rPr lang="en-US" b="true" sz="4495" spc="-301" u="none">
                  <a:solidFill>
                    <a:srgbClr val="16263A"/>
                  </a:solidFill>
                  <a:latin typeface="Overpass Bold"/>
                  <a:ea typeface="Overpass Bold"/>
                  <a:cs typeface="Overpass Bold"/>
                  <a:sym typeface="Overpass Bold"/>
                </a:rPr>
                <a:t>01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124940" y="3024872"/>
            <a:ext cx="953351" cy="953351"/>
            <a:chOff x="0" y="0"/>
            <a:chExt cx="1271134" cy="127113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271134" cy="1271134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F6F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138281"/>
              <a:ext cx="1209138" cy="1006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95"/>
                </a:lnSpc>
                <a:spcBef>
                  <a:spcPct val="0"/>
                </a:spcBef>
              </a:pPr>
              <a:r>
                <a:rPr lang="en-US" b="true" sz="4495" spc="-301" u="none">
                  <a:solidFill>
                    <a:srgbClr val="16263A"/>
                  </a:solidFill>
                  <a:latin typeface="Overpass Bold"/>
                  <a:ea typeface="Overpass Bold"/>
                  <a:cs typeface="Overpass Bold"/>
                  <a:sym typeface="Overpass Bold"/>
                </a:rPr>
                <a:t>02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030681" y="3024872"/>
            <a:ext cx="953351" cy="953351"/>
            <a:chOff x="0" y="0"/>
            <a:chExt cx="1271134" cy="127113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271134" cy="1271134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F6F6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138281"/>
              <a:ext cx="1209138" cy="1006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95"/>
                </a:lnSpc>
                <a:spcBef>
                  <a:spcPct val="0"/>
                </a:spcBef>
              </a:pPr>
              <a:r>
                <a:rPr lang="en-US" b="true" sz="4495" spc="-301">
                  <a:solidFill>
                    <a:srgbClr val="16263A"/>
                  </a:solidFill>
                  <a:latin typeface="Overpass Bold"/>
                  <a:ea typeface="Overpass Bold"/>
                  <a:cs typeface="Overpass Bold"/>
                  <a:sym typeface="Overpass Bold"/>
                </a:rPr>
                <a:t>03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60393" y="5675061"/>
            <a:ext cx="2411009" cy="4154246"/>
          </a:xfrm>
          <a:custGeom>
            <a:avLst/>
            <a:gdLst/>
            <a:ahLst/>
            <a:cxnLst/>
            <a:rect r="r" b="b" t="t" l="l"/>
            <a:pathLst>
              <a:path h="4154246" w="2411009">
                <a:moveTo>
                  <a:pt x="0" y="0"/>
                </a:moveTo>
                <a:lnTo>
                  <a:pt x="2411009" y="0"/>
                </a:lnTo>
                <a:lnTo>
                  <a:pt x="2411009" y="4154246"/>
                </a:lnTo>
                <a:lnTo>
                  <a:pt x="0" y="4154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171402" y="4959883"/>
            <a:ext cx="5066453" cy="4869424"/>
          </a:xfrm>
          <a:custGeom>
            <a:avLst/>
            <a:gdLst/>
            <a:ahLst/>
            <a:cxnLst/>
            <a:rect r="r" b="b" t="t" l="l"/>
            <a:pathLst>
              <a:path h="4869424" w="5066453">
                <a:moveTo>
                  <a:pt x="0" y="0"/>
                </a:moveTo>
                <a:lnTo>
                  <a:pt x="5066453" y="0"/>
                </a:lnTo>
                <a:lnTo>
                  <a:pt x="5066453" y="4869424"/>
                </a:lnTo>
                <a:lnTo>
                  <a:pt x="0" y="4869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22" id="22"/>
          <p:cNvSpPr/>
          <p:nvPr/>
        </p:nvSpPr>
        <p:spPr>
          <a:xfrm>
            <a:off x="308614" y="5690655"/>
            <a:ext cx="5314567" cy="3728882"/>
          </a:xfrm>
          <a:prstGeom prst="line">
            <a:avLst/>
          </a:prstGeom>
          <a:ln cap="flat" w="38100">
            <a:solidFill>
              <a:srgbClr val="E61B1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H="true">
            <a:off x="329166" y="5159002"/>
            <a:ext cx="5282942" cy="377355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7756748" y="4793932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7124940" y="4168140"/>
            <a:ext cx="4710657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F6F6"/>
                </a:solidFill>
                <a:latin typeface="Overpass"/>
                <a:ea typeface="Overpass"/>
                <a:cs typeface="Overpass"/>
                <a:sym typeface="Overpass"/>
              </a:rPr>
              <a:t>Дезинформираност от страна на пациентите, относто резултата от техния преглед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09700" y="4168140"/>
            <a:ext cx="4777066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F6F6"/>
                </a:solidFill>
                <a:latin typeface="Overpass"/>
                <a:ea typeface="Overpass"/>
                <a:cs typeface="Overpass"/>
                <a:sym typeface="Overpass"/>
              </a:rPr>
              <a:t>Неефективна връзка между пациента и лекаря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030681" y="4168140"/>
            <a:ext cx="4038119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F6F6"/>
                </a:solidFill>
                <a:latin typeface="Overpass"/>
                <a:ea typeface="Overpass"/>
                <a:cs typeface="Overpass"/>
                <a:sym typeface="Overpass"/>
              </a:rPr>
              <a:t>Затруднено следване на медицинските предписания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BA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44523" y="6603179"/>
            <a:ext cx="21379593" cy="10207499"/>
            <a:chOff x="0" y="0"/>
            <a:chExt cx="28506125" cy="13609998"/>
          </a:xfrm>
        </p:grpSpPr>
        <p:sp>
          <p:nvSpPr>
            <p:cNvPr name="Freeform 3" id="3"/>
            <p:cNvSpPr/>
            <p:nvPr/>
          </p:nvSpPr>
          <p:spPr>
            <a:xfrm flipH="false" flipV="false" rot="-5400000">
              <a:off x="343109" y="-343109"/>
              <a:ext cx="13609998" cy="14296217"/>
            </a:xfrm>
            <a:custGeom>
              <a:avLst/>
              <a:gdLst/>
              <a:ahLst/>
              <a:cxnLst/>
              <a:rect r="r" b="b" t="t" l="l"/>
              <a:pathLst>
                <a:path h="14296217" w="13609998">
                  <a:moveTo>
                    <a:pt x="0" y="0"/>
                  </a:moveTo>
                  <a:lnTo>
                    <a:pt x="13609998" y="0"/>
                  </a:lnTo>
                  <a:lnTo>
                    <a:pt x="13609998" y="14296216"/>
                  </a:lnTo>
                  <a:lnTo>
                    <a:pt x="0" y="14296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5400000">
              <a:off x="14553017" y="-343109"/>
              <a:ext cx="13609998" cy="14296217"/>
            </a:xfrm>
            <a:custGeom>
              <a:avLst/>
              <a:gdLst/>
              <a:ahLst/>
              <a:cxnLst/>
              <a:rect r="r" b="b" t="t" l="l"/>
              <a:pathLst>
                <a:path h="14296217" w="13609998">
                  <a:moveTo>
                    <a:pt x="0" y="0"/>
                  </a:moveTo>
                  <a:lnTo>
                    <a:pt x="13609998" y="0"/>
                  </a:lnTo>
                  <a:lnTo>
                    <a:pt x="13609998" y="14296216"/>
                  </a:lnTo>
                  <a:lnTo>
                    <a:pt x="0" y="14296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990921" y="3669336"/>
            <a:ext cx="4334694" cy="4400836"/>
            <a:chOff x="0" y="0"/>
            <a:chExt cx="1141648" cy="11590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41648" cy="1159068"/>
            </a:xfrm>
            <a:custGeom>
              <a:avLst/>
              <a:gdLst/>
              <a:ahLst/>
              <a:cxnLst/>
              <a:rect r="r" b="b" t="t" l="l"/>
              <a:pathLst>
                <a:path h="1159068" w="1141648">
                  <a:moveTo>
                    <a:pt x="44651" y="0"/>
                  </a:moveTo>
                  <a:lnTo>
                    <a:pt x="1096997" y="0"/>
                  </a:lnTo>
                  <a:cubicBezTo>
                    <a:pt x="1108839" y="0"/>
                    <a:pt x="1120196" y="4704"/>
                    <a:pt x="1128570" y="13078"/>
                  </a:cubicBezTo>
                  <a:cubicBezTo>
                    <a:pt x="1136944" y="21452"/>
                    <a:pt x="1141648" y="32809"/>
                    <a:pt x="1141648" y="44651"/>
                  </a:cubicBezTo>
                  <a:lnTo>
                    <a:pt x="1141648" y="1114417"/>
                  </a:lnTo>
                  <a:cubicBezTo>
                    <a:pt x="1141648" y="1139077"/>
                    <a:pt x="1121657" y="1159068"/>
                    <a:pt x="1096997" y="1159068"/>
                  </a:cubicBezTo>
                  <a:lnTo>
                    <a:pt x="44651" y="1159068"/>
                  </a:lnTo>
                  <a:cubicBezTo>
                    <a:pt x="32809" y="1159068"/>
                    <a:pt x="21452" y="1154364"/>
                    <a:pt x="13078" y="1145990"/>
                  </a:cubicBezTo>
                  <a:cubicBezTo>
                    <a:pt x="4704" y="1137616"/>
                    <a:pt x="0" y="1126259"/>
                    <a:pt x="0" y="1114417"/>
                  </a:cubicBezTo>
                  <a:lnTo>
                    <a:pt x="0" y="44651"/>
                  </a:lnTo>
                  <a:cubicBezTo>
                    <a:pt x="0" y="32809"/>
                    <a:pt x="4704" y="21452"/>
                    <a:pt x="13078" y="13078"/>
                  </a:cubicBezTo>
                  <a:cubicBezTo>
                    <a:pt x="21452" y="4704"/>
                    <a:pt x="32809" y="0"/>
                    <a:pt x="446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28600"/>
              <a:ext cx="1141648" cy="13876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65651" y="3669336"/>
            <a:ext cx="4334694" cy="4400836"/>
            <a:chOff x="0" y="0"/>
            <a:chExt cx="1141648" cy="11590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41648" cy="1159068"/>
            </a:xfrm>
            <a:custGeom>
              <a:avLst/>
              <a:gdLst/>
              <a:ahLst/>
              <a:cxnLst/>
              <a:rect r="r" b="b" t="t" l="l"/>
              <a:pathLst>
                <a:path h="1159068" w="1141648">
                  <a:moveTo>
                    <a:pt x="44651" y="0"/>
                  </a:moveTo>
                  <a:lnTo>
                    <a:pt x="1096997" y="0"/>
                  </a:lnTo>
                  <a:cubicBezTo>
                    <a:pt x="1108839" y="0"/>
                    <a:pt x="1120196" y="4704"/>
                    <a:pt x="1128570" y="13078"/>
                  </a:cubicBezTo>
                  <a:cubicBezTo>
                    <a:pt x="1136944" y="21452"/>
                    <a:pt x="1141648" y="32809"/>
                    <a:pt x="1141648" y="44651"/>
                  </a:cubicBezTo>
                  <a:lnTo>
                    <a:pt x="1141648" y="1114417"/>
                  </a:lnTo>
                  <a:cubicBezTo>
                    <a:pt x="1141648" y="1139077"/>
                    <a:pt x="1121657" y="1159068"/>
                    <a:pt x="1096997" y="1159068"/>
                  </a:cubicBezTo>
                  <a:lnTo>
                    <a:pt x="44651" y="1159068"/>
                  </a:lnTo>
                  <a:cubicBezTo>
                    <a:pt x="32809" y="1159068"/>
                    <a:pt x="21452" y="1154364"/>
                    <a:pt x="13078" y="1145990"/>
                  </a:cubicBezTo>
                  <a:cubicBezTo>
                    <a:pt x="4704" y="1137616"/>
                    <a:pt x="0" y="1126259"/>
                    <a:pt x="0" y="1114417"/>
                  </a:cubicBezTo>
                  <a:lnTo>
                    <a:pt x="0" y="44651"/>
                  </a:lnTo>
                  <a:cubicBezTo>
                    <a:pt x="0" y="32809"/>
                    <a:pt x="4704" y="21452"/>
                    <a:pt x="13078" y="13078"/>
                  </a:cubicBezTo>
                  <a:cubicBezTo>
                    <a:pt x="21452" y="4704"/>
                    <a:pt x="32809" y="0"/>
                    <a:pt x="446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28600"/>
              <a:ext cx="1141648" cy="13876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87654" y="3669336"/>
            <a:ext cx="4334694" cy="4400836"/>
            <a:chOff x="0" y="0"/>
            <a:chExt cx="1141648" cy="11590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41648" cy="1159068"/>
            </a:xfrm>
            <a:custGeom>
              <a:avLst/>
              <a:gdLst/>
              <a:ahLst/>
              <a:cxnLst/>
              <a:rect r="r" b="b" t="t" l="l"/>
              <a:pathLst>
                <a:path h="1159068" w="1141648">
                  <a:moveTo>
                    <a:pt x="44651" y="0"/>
                  </a:moveTo>
                  <a:lnTo>
                    <a:pt x="1096997" y="0"/>
                  </a:lnTo>
                  <a:cubicBezTo>
                    <a:pt x="1108839" y="0"/>
                    <a:pt x="1120196" y="4704"/>
                    <a:pt x="1128570" y="13078"/>
                  </a:cubicBezTo>
                  <a:cubicBezTo>
                    <a:pt x="1136944" y="21452"/>
                    <a:pt x="1141648" y="32809"/>
                    <a:pt x="1141648" y="44651"/>
                  </a:cubicBezTo>
                  <a:lnTo>
                    <a:pt x="1141648" y="1114417"/>
                  </a:lnTo>
                  <a:cubicBezTo>
                    <a:pt x="1141648" y="1139077"/>
                    <a:pt x="1121657" y="1159068"/>
                    <a:pt x="1096997" y="1159068"/>
                  </a:cubicBezTo>
                  <a:lnTo>
                    <a:pt x="44651" y="1159068"/>
                  </a:lnTo>
                  <a:cubicBezTo>
                    <a:pt x="32809" y="1159068"/>
                    <a:pt x="21452" y="1154364"/>
                    <a:pt x="13078" y="1145990"/>
                  </a:cubicBezTo>
                  <a:cubicBezTo>
                    <a:pt x="4704" y="1137616"/>
                    <a:pt x="0" y="1126259"/>
                    <a:pt x="0" y="1114417"/>
                  </a:cubicBezTo>
                  <a:lnTo>
                    <a:pt x="0" y="44651"/>
                  </a:lnTo>
                  <a:cubicBezTo>
                    <a:pt x="0" y="32809"/>
                    <a:pt x="4704" y="21452"/>
                    <a:pt x="13078" y="13078"/>
                  </a:cubicBezTo>
                  <a:cubicBezTo>
                    <a:pt x="21452" y="4704"/>
                    <a:pt x="32809" y="0"/>
                    <a:pt x="446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141648" cy="1216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10021" y="2885904"/>
            <a:ext cx="2152813" cy="2590913"/>
          </a:xfrm>
          <a:custGeom>
            <a:avLst/>
            <a:gdLst/>
            <a:ahLst/>
            <a:cxnLst/>
            <a:rect r="r" b="b" t="t" l="l"/>
            <a:pathLst>
              <a:path h="2590913" w="2152813">
                <a:moveTo>
                  <a:pt x="0" y="0"/>
                </a:moveTo>
                <a:lnTo>
                  <a:pt x="2152813" y="0"/>
                </a:lnTo>
                <a:lnTo>
                  <a:pt x="2152813" y="2590912"/>
                </a:lnTo>
                <a:lnTo>
                  <a:pt x="0" y="2590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297169" y="5952635"/>
            <a:ext cx="3618347" cy="4889658"/>
          </a:xfrm>
          <a:custGeom>
            <a:avLst/>
            <a:gdLst/>
            <a:ahLst/>
            <a:cxnLst/>
            <a:rect r="r" b="b" t="t" l="l"/>
            <a:pathLst>
              <a:path h="4889658" w="3618347">
                <a:moveTo>
                  <a:pt x="0" y="0"/>
                </a:moveTo>
                <a:lnTo>
                  <a:pt x="3618347" y="0"/>
                </a:lnTo>
                <a:lnTo>
                  <a:pt x="3618347" y="4889658"/>
                </a:lnTo>
                <a:lnTo>
                  <a:pt x="0" y="48896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640206" y="-19050"/>
            <a:ext cx="1085789" cy="1312492"/>
          </a:xfrm>
          <a:custGeom>
            <a:avLst/>
            <a:gdLst/>
            <a:ahLst/>
            <a:cxnLst/>
            <a:rect r="r" b="b" t="t" l="l"/>
            <a:pathLst>
              <a:path h="1312492" w="1085789">
                <a:moveTo>
                  <a:pt x="0" y="0"/>
                </a:moveTo>
                <a:lnTo>
                  <a:pt x="1085788" y="0"/>
                </a:lnTo>
                <a:lnTo>
                  <a:pt x="1085788" y="1312492"/>
                </a:lnTo>
                <a:lnTo>
                  <a:pt x="0" y="13124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3620591" y="3273489"/>
            <a:ext cx="825314" cy="831671"/>
            <a:chOff x="0" y="0"/>
            <a:chExt cx="1100419" cy="110889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75535" y="53303"/>
              <a:ext cx="1024884" cy="1055592"/>
            </a:xfrm>
            <a:custGeom>
              <a:avLst/>
              <a:gdLst/>
              <a:ahLst/>
              <a:cxnLst/>
              <a:rect r="r" b="b" t="t" l="l"/>
              <a:pathLst>
                <a:path h="1055592" w="1024884">
                  <a:moveTo>
                    <a:pt x="0" y="0"/>
                  </a:moveTo>
                  <a:lnTo>
                    <a:pt x="1024884" y="0"/>
                  </a:lnTo>
                  <a:lnTo>
                    <a:pt x="1024884" y="1055592"/>
                  </a:lnTo>
                  <a:lnTo>
                    <a:pt x="0" y="105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24884" cy="1055592"/>
            </a:xfrm>
            <a:custGeom>
              <a:avLst/>
              <a:gdLst/>
              <a:ahLst/>
              <a:cxnLst/>
              <a:rect r="r" b="b" t="t" l="l"/>
              <a:pathLst>
                <a:path h="1055592" w="1024884">
                  <a:moveTo>
                    <a:pt x="0" y="0"/>
                  </a:moveTo>
                  <a:lnTo>
                    <a:pt x="1024884" y="0"/>
                  </a:lnTo>
                  <a:lnTo>
                    <a:pt x="1024884" y="1055592"/>
                  </a:lnTo>
                  <a:lnTo>
                    <a:pt x="0" y="105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776076" y="3300374"/>
            <a:ext cx="869197" cy="852411"/>
            <a:chOff x="0" y="0"/>
            <a:chExt cx="1158930" cy="1136548"/>
          </a:xfrm>
        </p:grpSpPr>
        <p:sp>
          <p:nvSpPr>
            <p:cNvPr name="Freeform 21" id="21"/>
            <p:cNvSpPr/>
            <p:nvPr/>
          </p:nvSpPr>
          <p:spPr>
            <a:xfrm flipH="false" flipV="false" rot="10689288">
              <a:off x="117317" y="64730"/>
              <a:ext cx="1024884" cy="1055592"/>
            </a:xfrm>
            <a:custGeom>
              <a:avLst/>
              <a:gdLst/>
              <a:ahLst/>
              <a:cxnLst/>
              <a:rect r="r" b="b" t="t" l="l"/>
              <a:pathLst>
                <a:path h="1055592" w="1024884">
                  <a:moveTo>
                    <a:pt x="0" y="0"/>
                  </a:moveTo>
                  <a:lnTo>
                    <a:pt x="1024884" y="0"/>
                  </a:lnTo>
                  <a:lnTo>
                    <a:pt x="1024884" y="1055592"/>
                  </a:lnTo>
                  <a:lnTo>
                    <a:pt x="0" y="105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10689288">
              <a:off x="16729" y="16226"/>
              <a:ext cx="1024884" cy="1055592"/>
            </a:xfrm>
            <a:custGeom>
              <a:avLst/>
              <a:gdLst/>
              <a:ahLst/>
              <a:cxnLst/>
              <a:rect r="r" b="b" t="t" l="l"/>
              <a:pathLst>
                <a:path h="1055592" w="1024884">
                  <a:moveTo>
                    <a:pt x="0" y="0"/>
                  </a:moveTo>
                  <a:lnTo>
                    <a:pt x="1024884" y="0"/>
                  </a:lnTo>
                  <a:lnTo>
                    <a:pt x="1024884" y="1055592"/>
                  </a:lnTo>
                  <a:lnTo>
                    <a:pt x="0" y="105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697677" y="3054117"/>
            <a:ext cx="1158015" cy="1175164"/>
            <a:chOff x="0" y="0"/>
            <a:chExt cx="1544020" cy="1566885"/>
          </a:xfrm>
        </p:grpSpPr>
        <p:sp>
          <p:nvSpPr>
            <p:cNvPr name="Freeform 24" id="24"/>
            <p:cNvSpPr/>
            <p:nvPr/>
          </p:nvSpPr>
          <p:spPr>
            <a:xfrm flipH="false" flipV="false" rot="-3002050">
              <a:off x="297904" y="307320"/>
              <a:ext cx="1024884" cy="1055592"/>
            </a:xfrm>
            <a:custGeom>
              <a:avLst/>
              <a:gdLst/>
              <a:ahLst/>
              <a:cxnLst/>
              <a:rect r="r" b="b" t="t" l="l"/>
              <a:pathLst>
                <a:path h="1055592" w="1024884">
                  <a:moveTo>
                    <a:pt x="0" y="0"/>
                  </a:moveTo>
                  <a:lnTo>
                    <a:pt x="1024884" y="0"/>
                  </a:lnTo>
                  <a:lnTo>
                    <a:pt x="1024884" y="1055592"/>
                  </a:lnTo>
                  <a:lnTo>
                    <a:pt x="0" y="105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-3002050">
              <a:off x="221233" y="203973"/>
              <a:ext cx="1024884" cy="1055592"/>
            </a:xfrm>
            <a:custGeom>
              <a:avLst/>
              <a:gdLst/>
              <a:ahLst/>
              <a:cxnLst/>
              <a:rect r="r" b="b" t="t" l="l"/>
              <a:pathLst>
                <a:path h="1055592" w="1024884">
                  <a:moveTo>
                    <a:pt x="0" y="0"/>
                  </a:moveTo>
                  <a:lnTo>
                    <a:pt x="1024884" y="0"/>
                  </a:lnTo>
                  <a:lnTo>
                    <a:pt x="1024884" y="1055592"/>
                  </a:lnTo>
                  <a:lnTo>
                    <a:pt x="0" y="105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-2306414">
            <a:off x="1777461" y="2395419"/>
            <a:ext cx="476036" cy="572798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-3450829">
            <a:off x="16116223" y="2648470"/>
            <a:ext cx="1273082" cy="1196742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2562834" y="1093417"/>
            <a:ext cx="13162333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Overpass Bold"/>
                <a:ea typeface="Overpass Bold"/>
                <a:cs typeface="Overpass Bold"/>
                <a:sym typeface="Overpass Bold"/>
              </a:rPr>
              <a:t>ЦЕЛ НА ПРОЕКТА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7189406" y="4175273"/>
            <a:ext cx="3939563" cy="3317354"/>
            <a:chOff x="0" y="0"/>
            <a:chExt cx="5252750" cy="4423138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2913108"/>
              <a:ext cx="5252750" cy="15100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5253D"/>
                  </a:solidFill>
                  <a:latin typeface="Overpass"/>
                  <a:ea typeface="Overpass"/>
                  <a:cs typeface="Overpass"/>
                  <a:sym typeface="Overpass"/>
                </a:rPr>
                <a:t>Създаване на нов стандарт за комуникация между пациент и лекар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402076" y="1817983"/>
              <a:ext cx="4408098" cy="663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99"/>
                </a:lnSpc>
                <a:spcBef>
                  <a:spcPct val="0"/>
                </a:spcBef>
              </a:pP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705557" y="-180975"/>
              <a:ext cx="1841636" cy="1603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400"/>
                </a:lnSpc>
                <a:spcBef>
                  <a:spcPct val="0"/>
                </a:spcBef>
              </a:pPr>
              <a:r>
                <a:rPr lang="en-US" b="true" sz="7000" u="none">
                  <a:solidFill>
                    <a:srgbClr val="67BAE8"/>
                  </a:solidFill>
                  <a:latin typeface="Overpass Bold"/>
                  <a:ea typeface="Overpass Bold"/>
                  <a:cs typeface="Overpass Bold"/>
                  <a:sym typeface="Overpass Bold"/>
                </a:rPr>
                <a:t>02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015479" y="3803798"/>
            <a:ext cx="4035040" cy="4060304"/>
            <a:chOff x="0" y="0"/>
            <a:chExt cx="5380053" cy="5413738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0" y="2913108"/>
              <a:ext cx="5380053" cy="2500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5253D"/>
                  </a:solidFill>
                  <a:latin typeface="Overpass"/>
                  <a:ea typeface="Overpass"/>
                  <a:cs typeface="Overpass"/>
                  <a:sym typeface="Overpass"/>
                </a:rPr>
                <a:t>Изграждане на мултифункционално приложение с цел драстично улеснение на медицинската сфера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485977" y="1817983"/>
              <a:ext cx="4408098" cy="663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99"/>
                </a:lnSpc>
                <a:spcBef>
                  <a:spcPct val="0"/>
                </a:spcBef>
              </a:pP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1731774" y="-180975"/>
              <a:ext cx="1841636" cy="1603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400"/>
                </a:lnSpc>
                <a:spcBef>
                  <a:spcPct val="0"/>
                </a:spcBef>
              </a:pPr>
              <a:r>
                <a:rPr lang="en-US" b="true" sz="7000">
                  <a:solidFill>
                    <a:srgbClr val="F16448"/>
                  </a:solidFill>
                  <a:latin typeface="Overpass Bold"/>
                  <a:ea typeface="Overpass Bold"/>
                  <a:cs typeface="Overpass Bold"/>
                  <a:sym typeface="Overpass Bold"/>
                </a:rPr>
                <a:t>01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268590" y="4105160"/>
            <a:ext cx="3972824" cy="2574404"/>
            <a:chOff x="0" y="0"/>
            <a:chExt cx="5297098" cy="3432538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0" y="2913108"/>
              <a:ext cx="5297098" cy="519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118897" y="1817983"/>
              <a:ext cx="5059304" cy="663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99"/>
                </a:lnSpc>
                <a:spcBef>
                  <a:spcPct val="0"/>
                </a:spcBef>
              </a:pP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1727731" y="-180975"/>
              <a:ext cx="1841636" cy="1603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400"/>
                </a:lnSpc>
                <a:spcBef>
                  <a:spcPct val="0"/>
                </a:spcBef>
              </a:pPr>
              <a:r>
                <a:rPr lang="en-US" b="true" sz="7000" u="none">
                  <a:solidFill>
                    <a:srgbClr val="FA9D8B"/>
                  </a:solidFill>
                  <a:latin typeface="Overpass Bold"/>
                  <a:ea typeface="Overpass Bold"/>
                  <a:cs typeface="Overpass Bold"/>
                  <a:sym typeface="Overpass Bold"/>
                </a:rPr>
                <a:t>03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2116190" y="6336919"/>
            <a:ext cx="3972824" cy="115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4"/>
              </a:lnSpc>
              <a:spcBef>
                <a:spcPct val="0"/>
              </a:spcBef>
            </a:pPr>
            <a:r>
              <a:rPr lang="en-US" sz="2124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Повишаване на информираността и следенето на здравето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41902" y="1028700"/>
            <a:ext cx="13221420" cy="8554831"/>
            <a:chOff x="0" y="0"/>
            <a:chExt cx="4810760" cy="31127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9530" y="-68580"/>
              <a:ext cx="4928870" cy="3230880"/>
            </a:xfrm>
            <a:custGeom>
              <a:avLst/>
              <a:gdLst/>
              <a:ahLst/>
              <a:cxnLst/>
              <a:rect r="r" b="b" t="t" l="l"/>
              <a:pathLst>
                <a:path h="3230880" w="4928870">
                  <a:moveTo>
                    <a:pt x="3958590" y="3172460"/>
                  </a:moveTo>
                  <a:cubicBezTo>
                    <a:pt x="4445000" y="3230880"/>
                    <a:pt x="4659630" y="2989580"/>
                    <a:pt x="4765040" y="2711450"/>
                  </a:cubicBezTo>
                  <a:cubicBezTo>
                    <a:pt x="4928870" y="2282190"/>
                    <a:pt x="4828540" y="1756410"/>
                    <a:pt x="4850130" y="1301750"/>
                  </a:cubicBezTo>
                  <a:cubicBezTo>
                    <a:pt x="4860290" y="1082040"/>
                    <a:pt x="4876800" y="886460"/>
                    <a:pt x="4744720" y="713740"/>
                  </a:cubicBezTo>
                  <a:cubicBezTo>
                    <a:pt x="4630420" y="562610"/>
                    <a:pt x="4495800" y="408940"/>
                    <a:pt x="4358640" y="276860"/>
                  </a:cubicBezTo>
                  <a:cubicBezTo>
                    <a:pt x="4182110" y="107950"/>
                    <a:pt x="4043680" y="132080"/>
                    <a:pt x="3806190" y="121920"/>
                  </a:cubicBezTo>
                  <a:cubicBezTo>
                    <a:pt x="3456940" y="105410"/>
                    <a:pt x="3094990" y="100330"/>
                    <a:pt x="2750820" y="87630"/>
                  </a:cubicBezTo>
                  <a:cubicBezTo>
                    <a:pt x="2284730" y="71120"/>
                    <a:pt x="1819910" y="95250"/>
                    <a:pt x="1353820" y="85090"/>
                  </a:cubicBezTo>
                  <a:cubicBezTo>
                    <a:pt x="1017270" y="77470"/>
                    <a:pt x="490220" y="0"/>
                    <a:pt x="212090" y="248920"/>
                  </a:cubicBezTo>
                  <a:cubicBezTo>
                    <a:pt x="21590" y="417830"/>
                    <a:pt x="52070" y="655320"/>
                    <a:pt x="49530" y="894080"/>
                  </a:cubicBezTo>
                  <a:cubicBezTo>
                    <a:pt x="46990" y="1148080"/>
                    <a:pt x="81280" y="1399540"/>
                    <a:pt x="73660" y="1653540"/>
                  </a:cubicBezTo>
                  <a:cubicBezTo>
                    <a:pt x="66040" y="1983740"/>
                    <a:pt x="0" y="2283460"/>
                    <a:pt x="222250" y="2555240"/>
                  </a:cubicBezTo>
                  <a:cubicBezTo>
                    <a:pt x="386080" y="2755900"/>
                    <a:pt x="608330" y="3063240"/>
                    <a:pt x="869950" y="3136900"/>
                  </a:cubicBezTo>
                  <a:cubicBezTo>
                    <a:pt x="1139190" y="3213100"/>
                    <a:pt x="1250950" y="3158490"/>
                    <a:pt x="1541780" y="3158490"/>
                  </a:cubicBezTo>
                  <a:cubicBezTo>
                    <a:pt x="1938020" y="3158490"/>
                    <a:pt x="2052320" y="3192780"/>
                    <a:pt x="2475230" y="3163570"/>
                  </a:cubicBezTo>
                  <a:cubicBezTo>
                    <a:pt x="2900680" y="3131820"/>
                    <a:pt x="3747770" y="3148330"/>
                    <a:pt x="3958590" y="31724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164211" y="1295611"/>
            <a:ext cx="11050486" cy="1952578"/>
            <a:chOff x="0" y="0"/>
            <a:chExt cx="14733981" cy="260343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52400"/>
              <a:ext cx="14733981" cy="1976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074"/>
                </a:lnSpc>
              </a:pPr>
              <a:r>
                <a:rPr lang="en-US" b="true" sz="8995">
                  <a:solidFill>
                    <a:srgbClr val="F16448"/>
                  </a:solidFill>
                  <a:latin typeface="Overpass Bold"/>
                  <a:ea typeface="Overpass Bold"/>
                  <a:cs typeface="Overpass Bold"/>
                  <a:sym typeface="Overpass Bold"/>
                </a:rPr>
                <a:t>Нашето решение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084007"/>
              <a:ext cx="14733981" cy="519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102649" y="4485582"/>
            <a:ext cx="5688535" cy="6075135"/>
          </a:xfrm>
          <a:custGeom>
            <a:avLst/>
            <a:gdLst/>
            <a:ahLst/>
            <a:cxnLst/>
            <a:rect r="r" b="b" t="t" l="l"/>
            <a:pathLst>
              <a:path h="6075135" w="5688535">
                <a:moveTo>
                  <a:pt x="0" y="0"/>
                </a:moveTo>
                <a:lnTo>
                  <a:pt x="5688535" y="0"/>
                </a:lnTo>
                <a:lnTo>
                  <a:pt x="5688535" y="6075135"/>
                </a:lnTo>
                <a:lnTo>
                  <a:pt x="0" y="6075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4404574" y="132893"/>
            <a:ext cx="3997726" cy="5832227"/>
          </a:xfrm>
          <a:custGeom>
            <a:avLst/>
            <a:gdLst/>
            <a:ahLst/>
            <a:cxnLst/>
            <a:rect r="r" b="b" t="t" l="l"/>
            <a:pathLst>
              <a:path h="5832227" w="3997726">
                <a:moveTo>
                  <a:pt x="3997726" y="0"/>
                </a:moveTo>
                <a:lnTo>
                  <a:pt x="0" y="0"/>
                </a:lnTo>
                <a:lnTo>
                  <a:pt x="0" y="5832227"/>
                </a:lnTo>
                <a:lnTo>
                  <a:pt x="3997726" y="5832227"/>
                </a:lnTo>
                <a:lnTo>
                  <a:pt x="399772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082664" y="132893"/>
            <a:ext cx="1882367" cy="98824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-2034361">
            <a:off x="-1316032" y="19410"/>
            <a:ext cx="8115300" cy="105498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-2034361">
            <a:off x="12611104" y="8730806"/>
            <a:ext cx="8115300" cy="1054989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13986205" y="9196008"/>
            <a:ext cx="2417231" cy="1583015"/>
            <a:chOff x="0" y="0"/>
            <a:chExt cx="6621075" cy="433605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21075" cy="4234459"/>
            </a:xfrm>
            <a:custGeom>
              <a:avLst/>
              <a:gdLst/>
              <a:ahLst/>
              <a:cxnLst/>
              <a:rect r="r" b="b" t="t" l="l"/>
              <a:pathLst>
                <a:path h="4234459" w="6621075">
                  <a:moveTo>
                    <a:pt x="0" y="0"/>
                  </a:moveTo>
                  <a:lnTo>
                    <a:pt x="6621075" y="0"/>
                  </a:lnTo>
                  <a:lnTo>
                    <a:pt x="6621075" y="4234459"/>
                  </a:lnTo>
                  <a:lnTo>
                    <a:pt x="0" y="4234459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21075" cy="4336059"/>
            </a:xfrm>
            <a:custGeom>
              <a:avLst/>
              <a:gdLst/>
              <a:ahLst/>
              <a:cxnLst/>
              <a:rect r="r" b="b" t="t" l="l"/>
              <a:pathLst>
                <a:path h="4336059" w="6621075">
                  <a:moveTo>
                    <a:pt x="0" y="4234459"/>
                  </a:moveTo>
                  <a:lnTo>
                    <a:pt x="6621075" y="4234459"/>
                  </a:lnTo>
                  <a:lnTo>
                    <a:pt x="6494075" y="4336059"/>
                  </a:lnTo>
                  <a:cubicBezTo>
                    <a:pt x="6494075" y="4336059"/>
                    <a:pt x="5503475" y="4259859"/>
                    <a:pt x="5401875" y="4259859"/>
                  </a:cubicBezTo>
                  <a:lnTo>
                    <a:pt x="1219200" y="4259859"/>
                  </a:lnTo>
                  <a:cubicBezTo>
                    <a:pt x="1117600" y="4259859"/>
                    <a:pt x="127000" y="4336059"/>
                    <a:pt x="127000" y="4336059"/>
                  </a:cubicBezTo>
                  <a:lnTo>
                    <a:pt x="0" y="4234459"/>
                  </a:lnTo>
                  <a:lnTo>
                    <a:pt x="0" y="0"/>
                  </a:lnTo>
                  <a:lnTo>
                    <a:pt x="6621075" y="0"/>
                  </a:lnTo>
                  <a:lnTo>
                    <a:pt x="6621075" y="4234459"/>
                  </a:lnTo>
                  <a:lnTo>
                    <a:pt x="12700" y="4234459"/>
                  </a:lnTo>
                  <a:lnTo>
                    <a:pt x="12700" y="4221759"/>
                  </a:lnTo>
                  <a:lnTo>
                    <a:pt x="6608375" y="4221759"/>
                  </a:lnTo>
                  <a:lnTo>
                    <a:pt x="6608375" y="12700"/>
                  </a:lnTo>
                  <a:lnTo>
                    <a:pt x="12700" y="12700"/>
                  </a:lnTo>
                  <a:lnTo>
                    <a:pt x="12700" y="4234459"/>
                  </a:lnTo>
                </a:path>
              </a:pathLst>
            </a:custGeom>
            <a:solidFill>
              <a:srgbClr val="394C6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6621075" cy="3796309"/>
            </a:xfrm>
            <a:prstGeom prst="rect">
              <a:avLst/>
            </a:prstGeom>
          </p:spPr>
          <p:txBody>
            <a:bodyPr anchor="t" rtlCol="false" tIns="98913" lIns="98913" bIns="98913" rIns="98913"/>
            <a:lstStyle/>
            <a:p>
              <a:pPr algn="l">
                <a:lnSpc>
                  <a:spcPts val="954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976732" y="3133889"/>
            <a:ext cx="12234595" cy="3054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12810" indent="-306405" lvl="1">
              <a:lnSpc>
                <a:spcPts val="3973"/>
              </a:lnSpc>
              <a:buFont typeface="Arial"/>
              <a:buChar char="•"/>
            </a:pPr>
            <a:r>
              <a:rPr lang="en-US" sz="2838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Директна комуникация между пациент и доктор</a:t>
            </a:r>
          </a:p>
          <a:p>
            <a:pPr algn="ctr">
              <a:lnSpc>
                <a:spcPts val="3973"/>
              </a:lnSpc>
            </a:pPr>
          </a:p>
          <a:p>
            <a:pPr algn="ctr" marL="612810" indent="-306405" lvl="1">
              <a:lnSpc>
                <a:spcPts val="3973"/>
              </a:lnSpc>
              <a:buFont typeface="Arial"/>
              <a:buChar char="•"/>
            </a:pPr>
            <a:r>
              <a:rPr lang="en-US" sz="2838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Описана медицинска история в приложението</a:t>
            </a:r>
          </a:p>
          <a:p>
            <a:pPr algn="ctr">
              <a:lnSpc>
                <a:spcPts val="3973"/>
              </a:lnSpc>
            </a:pPr>
          </a:p>
          <a:p>
            <a:pPr algn="ctr" marL="612810" indent="-306405" lvl="1">
              <a:lnSpc>
                <a:spcPts val="3973"/>
              </a:lnSpc>
              <a:buFont typeface="Arial"/>
              <a:buChar char="•"/>
            </a:pPr>
            <a:r>
              <a:rPr lang="en-US" sz="2838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Редовни напомняния за спазване на медицинските предписания</a:t>
            </a:r>
          </a:p>
          <a:p>
            <a:pPr algn="ctr">
              <a:lnSpc>
                <a:spcPts val="397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04567" y="-1738230"/>
            <a:ext cx="7783433" cy="13158232"/>
            <a:chOff x="0" y="0"/>
            <a:chExt cx="10377910" cy="175443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6263110" y="2317640"/>
              <a:ext cx="4114800" cy="13716000"/>
              <a:chOff x="0" y="0"/>
              <a:chExt cx="812800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67BAE8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95250"/>
                <a:ext cx="812800" cy="28045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-5677518">
              <a:off x="-4278034" y="5212252"/>
              <a:ext cx="17025620" cy="7119805"/>
            </a:xfrm>
            <a:custGeom>
              <a:avLst/>
              <a:gdLst/>
              <a:ahLst/>
              <a:cxnLst/>
              <a:rect r="r" b="b" t="t" l="l"/>
              <a:pathLst>
                <a:path h="7119805" w="17025620">
                  <a:moveTo>
                    <a:pt x="0" y="0"/>
                  </a:moveTo>
                  <a:lnTo>
                    <a:pt x="17025619" y="0"/>
                  </a:lnTo>
                  <a:lnTo>
                    <a:pt x="17025619" y="7119805"/>
                  </a:lnTo>
                  <a:lnTo>
                    <a:pt x="0" y="7119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966294" y="6401172"/>
            <a:ext cx="2206794" cy="2910640"/>
          </a:xfrm>
          <a:custGeom>
            <a:avLst/>
            <a:gdLst/>
            <a:ahLst/>
            <a:cxnLst/>
            <a:rect r="r" b="b" t="t" l="l"/>
            <a:pathLst>
              <a:path h="2910640" w="2206794">
                <a:moveTo>
                  <a:pt x="0" y="0"/>
                </a:moveTo>
                <a:lnTo>
                  <a:pt x="2206795" y="0"/>
                </a:lnTo>
                <a:lnTo>
                  <a:pt x="2206795" y="2910640"/>
                </a:lnTo>
                <a:lnTo>
                  <a:pt x="0" y="29106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14865" y="9311812"/>
            <a:ext cx="2751430" cy="631794"/>
          </a:xfrm>
          <a:custGeom>
            <a:avLst/>
            <a:gdLst/>
            <a:ahLst/>
            <a:cxnLst/>
            <a:rect r="r" b="b" t="t" l="l"/>
            <a:pathLst>
              <a:path h="631794" w="2751430">
                <a:moveTo>
                  <a:pt x="0" y="0"/>
                </a:moveTo>
                <a:lnTo>
                  <a:pt x="2751429" y="0"/>
                </a:lnTo>
                <a:lnTo>
                  <a:pt x="2751429" y="631794"/>
                </a:lnTo>
                <a:lnTo>
                  <a:pt x="0" y="6317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744158"/>
            <a:ext cx="14675400" cy="1611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26"/>
              </a:lnSpc>
              <a:spcBef>
                <a:spcPct val="0"/>
              </a:spcBef>
            </a:pPr>
            <a:r>
              <a:rPr lang="en-US" b="true" sz="9929">
                <a:solidFill>
                  <a:srgbClr val="67BAE8"/>
                </a:solidFill>
                <a:latin typeface="Overpass Bold"/>
                <a:ea typeface="Overpass Bold"/>
                <a:cs typeface="Overpass Bold"/>
                <a:sym typeface="Overpass Bold"/>
              </a:rPr>
              <a:t>Как работи про</a:t>
            </a:r>
            <a:r>
              <a:rPr lang="en-US" b="true" sz="9929">
                <a:solidFill>
                  <a:srgbClr val="FFFFFF"/>
                </a:solidFill>
                <a:latin typeface="Overpass Bold"/>
                <a:ea typeface="Overpass Bold"/>
                <a:cs typeface="Overpass Bold"/>
                <a:sym typeface="Overpass Bold"/>
              </a:rPr>
              <a:t>ектът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484" y="3999955"/>
            <a:ext cx="10876590" cy="4196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04466" indent="-502233" lvl="1">
              <a:lnSpc>
                <a:spcPts val="6513"/>
              </a:lnSpc>
              <a:buFont typeface="Arial"/>
              <a:buChar char="•"/>
            </a:pPr>
            <a:r>
              <a:rPr lang="en-US" sz="4652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Sign up и Log in </a:t>
            </a:r>
          </a:p>
          <a:p>
            <a:pPr algn="ctr" marL="1004466" indent="-502233" lvl="1">
              <a:lnSpc>
                <a:spcPts val="6513"/>
              </a:lnSpc>
              <a:buFont typeface="Arial"/>
              <a:buChar char="•"/>
            </a:pPr>
            <a:r>
              <a:rPr lang="en-US" sz="4652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Избор на роля: доктор/пациент</a:t>
            </a:r>
          </a:p>
          <a:p>
            <a:pPr algn="ctr" marL="1004466" indent="-502233" lvl="1">
              <a:lnSpc>
                <a:spcPts val="6513"/>
              </a:lnSpc>
              <a:buFont typeface="Arial"/>
              <a:buChar char="•"/>
            </a:pPr>
            <a:r>
              <a:rPr lang="en-US" sz="4652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Чат между пациента и доктора</a:t>
            </a:r>
          </a:p>
          <a:p>
            <a:pPr algn="ctr" marL="1004466" indent="-502233" lvl="1">
              <a:lnSpc>
                <a:spcPts val="6513"/>
              </a:lnSpc>
              <a:buFont typeface="Arial"/>
              <a:buChar char="•"/>
            </a:pPr>
            <a:r>
              <a:rPr lang="en-US" sz="4652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Издаване на рецепти</a:t>
            </a:r>
          </a:p>
          <a:p>
            <a:pPr algn="ctr" marL="1004466" indent="-502233" lvl="1">
              <a:lnSpc>
                <a:spcPts val="6513"/>
              </a:lnSpc>
              <a:buFont typeface="Arial"/>
              <a:buChar char="•"/>
            </a:pPr>
            <a:r>
              <a:rPr lang="en-US" sz="4652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Преглеждане на диагнозата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BA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463" y="-205455"/>
            <a:ext cx="22072925" cy="10697910"/>
            <a:chOff x="0" y="0"/>
            <a:chExt cx="29430567" cy="142638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63879" cy="14263879"/>
            </a:xfrm>
            <a:custGeom>
              <a:avLst/>
              <a:gdLst/>
              <a:ahLst/>
              <a:cxnLst/>
              <a:rect r="r" b="b" t="t" l="l"/>
              <a:pathLst>
                <a:path h="14263879" w="14263879">
                  <a:moveTo>
                    <a:pt x="0" y="0"/>
                  </a:moveTo>
                  <a:lnTo>
                    <a:pt x="14263879" y="0"/>
                  </a:lnTo>
                  <a:lnTo>
                    <a:pt x="14263879" y="14263879"/>
                  </a:lnTo>
                  <a:lnTo>
                    <a:pt x="0" y="142638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0">
              <a:off x="15166688" y="0"/>
              <a:ext cx="14263879" cy="14263879"/>
            </a:xfrm>
            <a:custGeom>
              <a:avLst/>
              <a:gdLst/>
              <a:ahLst/>
              <a:cxnLst/>
              <a:rect r="r" b="b" t="t" l="l"/>
              <a:pathLst>
                <a:path h="14263879" w="14263879">
                  <a:moveTo>
                    <a:pt x="14263879" y="14263879"/>
                  </a:moveTo>
                  <a:lnTo>
                    <a:pt x="0" y="14263879"/>
                  </a:lnTo>
                  <a:lnTo>
                    <a:pt x="0" y="0"/>
                  </a:lnTo>
                  <a:lnTo>
                    <a:pt x="14263879" y="0"/>
                  </a:lnTo>
                  <a:lnTo>
                    <a:pt x="14263879" y="14263879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730784" y="1870218"/>
            <a:ext cx="12845482" cy="6546563"/>
            <a:chOff x="0" y="0"/>
            <a:chExt cx="5599430" cy="28536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-53340"/>
              <a:ext cx="5600700" cy="3021330"/>
            </a:xfrm>
            <a:custGeom>
              <a:avLst/>
              <a:gdLst/>
              <a:ahLst/>
              <a:cxnLst/>
              <a:rect r="r" b="b" t="t" l="l"/>
              <a:pathLst>
                <a:path h="3021330" w="5600700">
                  <a:moveTo>
                    <a:pt x="5598160" y="1553210"/>
                  </a:moveTo>
                  <a:cubicBezTo>
                    <a:pt x="5598160" y="1529080"/>
                    <a:pt x="5596890" y="1506220"/>
                    <a:pt x="5595620" y="1482090"/>
                  </a:cubicBezTo>
                  <a:cubicBezTo>
                    <a:pt x="5596890" y="1457960"/>
                    <a:pt x="5596890" y="1435100"/>
                    <a:pt x="5598160" y="1410970"/>
                  </a:cubicBezTo>
                  <a:cubicBezTo>
                    <a:pt x="5598160" y="1395730"/>
                    <a:pt x="5598160" y="1380490"/>
                    <a:pt x="5598160" y="1365250"/>
                  </a:cubicBezTo>
                  <a:cubicBezTo>
                    <a:pt x="5596890" y="1231900"/>
                    <a:pt x="5580380" y="1103630"/>
                    <a:pt x="5549900" y="989330"/>
                  </a:cubicBezTo>
                  <a:cubicBezTo>
                    <a:pt x="5485130" y="749300"/>
                    <a:pt x="5372100" y="581660"/>
                    <a:pt x="5226050" y="462280"/>
                  </a:cubicBezTo>
                  <a:cubicBezTo>
                    <a:pt x="5191760" y="424180"/>
                    <a:pt x="5153660" y="388620"/>
                    <a:pt x="5114290" y="358140"/>
                  </a:cubicBezTo>
                  <a:cubicBezTo>
                    <a:pt x="5104130" y="350520"/>
                    <a:pt x="5095240" y="344170"/>
                    <a:pt x="5085080" y="336550"/>
                  </a:cubicBezTo>
                  <a:cubicBezTo>
                    <a:pt x="5062220" y="320040"/>
                    <a:pt x="5039360" y="303530"/>
                    <a:pt x="5016500" y="289560"/>
                  </a:cubicBezTo>
                  <a:cubicBezTo>
                    <a:pt x="4552950" y="0"/>
                    <a:pt x="3948430" y="67310"/>
                    <a:pt x="3425190" y="60960"/>
                  </a:cubicBezTo>
                  <a:cubicBezTo>
                    <a:pt x="2913380" y="54610"/>
                    <a:pt x="2401570" y="50800"/>
                    <a:pt x="1889760" y="55880"/>
                  </a:cubicBezTo>
                  <a:cubicBezTo>
                    <a:pt x="1445260" y="59690"/>
                    <a:pt x="974090" y="45720"/>
                    <a:pt x="581660" y="290830"/>
                  </a:cubicBezTo>
                  <a:cubicBezTo>
                    <a:pt x="558800" y="304800"/>
                    <a:pt x="535940" y="321310"/>
                    <a:pt x="513080" y="337820"/>
                  </a:cubicBezTo>
                  <a:cubicBezTo>
                    <a:pt x="502920" y="345440"/>
                    <a:pt x="494030" y="351790"/>
                    <a:pt x="483870" y="359410"/>
                  </a:cubicBezTo>
                  <a:cubicBezTo>
                    <a:pt x="444500" y="389890"/>
                    <a:pt x="407670" y="424180"/>
                    <a:pt x="372110" y="463550"/>
                  </a:cubicBezTo>
                  <a:cubicBezTo>
                    <a:pt x="226060" y="581660"/>
                    <a:pt x="113030" y="749300"/>
                    <a:pt x="48260" y="989330"/>
                  </a:cubicBezTo>
                  <a:cubicBezTo>
                    <a:pt x="17780" y="1103630"/>
                    <a:pt x="2540" y="1231900"/>
                    <a:pt x="0" y="1366520"/>
                  </a:cubicBezTo>
                  <a:cubicBezTo>
                    <a:pt x="0" y="1381760"/>
                    <a:pt x="0" y="1397000"/>
                    <a:pt x="0" y="1412240"/>
                  </a:cubicBezTo>
                  <a:cubicBezTo>
                    <a:pt x="0" y="1436370"/>
                    <a:pt x="1270" y="1459230"/>
                    <a:pt x="2540" y="1483360"/>
                  </a:cubicBezTo>
                  <a:cubicBezTo>
                    <a:pt x="1270" y="1507490"/>
                    <a:pt x="1270" y="1531620"/>
                    <a:pt x="0" y="1554480"/>
                  </a:cubicBezTo>
                  <a:cubicBezTo>
                    <a:pt x="0" y="1569720"/>
                    <a:pt x="0" y="1584960"/>
                    <a:pt x="0" y="1600200"/>
                  </a:cubicBezTo>
                  <a:cubicBezTo>
                    <a:pt x="1270" y="1733550"/>
                    <a:pt x="17780" y="1861820"/>
                    <a:pt x="48260" y="1977390"/>
                  </a:cubicBezTo>
                  <a:cubicBezTo>
                    <a:pt x="113030" y="2217420"/>
                    <a:pt x="226060" y="2385060"/>
                    <a:pt x="372110" y="2504440"/>
                  </a:cubicBezTo>
                  <a:cubicBezTo>
                    <a:pt x="406400" y="2542540"/>
                    <a:pt x="444500" y="2578100"/>
                    <a:pt x="483870" y="2608580"/>
                  </a:cubicBezTo>
                  <a:cubicBezTo>
                    <a:pt x="494030" y="2616200"/>
                    <a:pt x="502920" y="2622550"/>
                    <a:pt x="513080" y="2630170"/>
                  </a:cubicBezTo>
                  <a:cubicBezTo>
                    <a:pt x="535940" y="2646680"/>
                    <a:pt x="558800" y="2663190"/>
                    <a:pt x="581660" y="2677160"/>
                  </a:cubicBezTo>
                  <a:cubicBezTo>
                    <a:pt x="946150" y="2904490"/>
                    <a:pt x="1343660" y="2903220"/>
                    <a:pt x="1757680" y="2903220"/>
                  </a:cubicBezTo>
                  <a:cubicBezTo>
                    <a:pt x="2250440" y="2903220"/>
                    <a:pt x="2744470" y="2918460"/>
                    <a:pt x="3237230" y="2899410"/>
                  </a:cubicBezTo>
                  <a:cubicBezTo>
                    <a:pt x="3832860" y="2875280"/>
                    <a:pt x="4484370" y="3021330"/>
                    <a:pt x="5019040" y="2677160"/>
                  </a:cubicBezTo>
                  <a:cubicBezTo>
                    <a:pt x="5041900" y="2663190"/>
                    <a:pt x="5064760" y="2646680"/>
                    <a:pt x="5087620" y="2630170"/>
                  </a:cubicBezTo>
                  <a:cubicBezTo>
                    <a:pt x="5097780" y="2622550"/>
                    <a:pt x="5106670" y="2616200"/>
                    <a:pt x="5116830" y="2608580"/>
                  </a:cubicBezTo>
                  <a:cubicBezTo>
                    <a:pt x="5156200" y="2578100"/>
                    <a:pt x="5193030" y="2543810"/>
                    <a:pt x="5228590" y="2504440"/>
                  </a:cubicBezTo>
                  <a:cubicBezTo>
                    <a:pt x="5374640" y="2385060"/>
                    <a:pt x="5487670" y="2217420"/>
                    <a:pt x="5552440" y="1977390"/>
                  </a:cubicBezTo>
                  <a:cubicBezTo>
                    <a:pt x="5582920" y="1863090"/>
                    <a:pt x="5598160" y="1734820"/>
                    <a:pt x="5600700" y="1601470"/>
                  </a:cubicBezTo>
                  <a:cubicBezTo>
                    <a:pt x="5599430" y="1583690"/>
                    <a:pt x="5599430" y="1568450"/>
                    <a:pt x="5598160" y="15532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1830442">
            <a:off x="16233370" y="2915171"/>
            <a:ext cx="1837675" cy="3497305"/>
          </a:xfrm>
          <a:custGeom>
            <a:avLst/>
            <a:gdLst/>
            <a:ahLst/>
            <a:cxnLst/>
            <a:rect r="r" b="b" t="t" l="l"/>
            <a:pathLst>
              <a:path h="3497305" w="1837675">
                <a:moveTo>
                  <a:pt x="0" y="0"/>
                </a:moveTo>
                <a:lnTo>
                  <a:pt x="1837675" y="0"/>
                </a:lnTo>
                <a:lnTo>
                  <a:pt x="1837675" y="3497305"/>
                </a:lnTo>
                <a:lnTo>
                  <a:pt x="0" y="34973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68930" y="4473324"/>
            <a:ext cx="2104658" cy="2179966"/>
          </a:xfrm>
          <a:custGeom>
            <a:avLst/>
            <a:gdLst/>
            <a:ahLst/>
            <a:cxnLst/>
            <a:rect r="r" b="b" t="t" l="l"/>
            <a:pathLst>
              <a:path h="2179966" w="2104658">
                <a:moveTo>
                  <a:pt x="0" y="0"/>
                </a:moveTo>
                <a:lnTo>
                  <a:pt x="2104658" y="0"/>
                </a:lnTo>
                <a:lnTo>
                  <a:pt x="2104658" y="2179965"/>
                </a:lnTo>
                <a:lnTo>
                  <a:pt x="0" y="21799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7188449">
            <a:off x="1672711" y="7015673"/>
            <a:ext cx="2286819" cy="3881946"/>
          </a:xfrm>
          <a:custGeom>
            <a:avLst/>
            <a:gdLst/>
            <a:ahLst/>
            <a:cxnLst/>
            <a:rect r="r" b="b" t="t" l="l"/>
            <a:pathLst>
              <a:path h="3881946" w="2286819">
                <a:moveTo>
                  <a:pt x="0" y="0"/>
                </a:moveTo>
                <a:lnTo>
                  <a:pt x="2286819" y="0"/>
                </a:lnTo>
                <a:lnTo>
                  <a:pt x="2286819" y="3881946"/>
                </a:lnTo>
                <a:lnTo>
                  <a:pt x="0" y="38819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469896">
            <a:off x="15407628" y="458515"/>
            <a:ext cx="2361488" cy="2185450"/>
          </a:xfrm>
          <a:custGeom>
            <a:avLst/>
            <a:gdLst/>
            <a:ahLst/>
            <a:cxnLst/>
            <a:rect r="r" b="b" t="t" l="l"/>
            <a:pathLst>
              <a:path h="2185450" w="2361488">
                <a:moveTo>
                  <a:pt x="0" y="0"/>
                </a:moveTo>
                <a:lnTo>
                  <a:pt x="2361488" y="0"/>
                </a:lnTo>
                <a:lnTo>
                  <a:pt x="2361488" y="2185450"/>
                </a:lnTo>
                <a:lnTo>
                  <a:pt x="0" y="21854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838902" y="751165"/>
            <a:ext cx="2610196" cy="2648723"/>
          </a:xfrm>
          <a:custGeom>
            <a:avLst/>
            <a:gdLst/>
            <a:ahLst/>
            <a:cxnLst/>
            <a:rect r="r" b="b" t="t" l="l"/>
            <a:pathLst>
              <a:path h="2648723" w="2610196">
                <a:moveTo>
                  <a:pt x="0" y="0"/>
                </a:moveTo>
                <a:lnTo>
                  <a:pt x="2610196" y="0"/>
                </a:lnTo>
                <a:lnTo>
                  <a:pt x="2610196" y="2648723"/>
                </a:lnTo>
                <a:lnTo>
                  <a:pt x="0" y="26487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758988" y="4282369"/>
            <a:ext cx="10770023" cy="1927860"/>
            <a:chOff x="0" y="0"/>
            <a:chExt cx="14360031" cy="257047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257175"/>
              <a:ext cx="14360031" cy="2276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996"/>
                </a:lnSpc>
                <a:spcBef>
                  <a:spcPct val="0"/>
                </a:spcBef>
              </a:pPr>
              <a:r>
                <a:rPr lang="en-US" b="true" sz="9996">
                  <a:solidFill>
                    <a:srgbClr val="FAA2BA"/>
                  </a:solidFill>
                  <a:latin typeface="Overpass Bold"/>
                  <a:ea typeface="Overpass Bold"/>
                  <a:cs typeface="Overpass Bold"/>
                  <a:sym typeface="Overpass Bold"/>
                </a:rPr>
                <a:t>Демо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051050"/>
              <a:ext cx="14360031" cy="5194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69361">
            <a:off x="8401471" y="2881738"/>
            <a:ext cx="2312468" cy="2266219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495049" y="2349840"/>
            <a:ext cx="6965740" cy="11205928"/>
            <a:chOff x="0" y="0"/>
            <a:chExt cx="9287653" cy="14941238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-2763292" y="2763292"/>
              <a:ext cx="14814238" cy="9287653"/>
              <a:chOff x="0" y="0"/>
              <a:chExt cx="5471160" cy="343009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-10160" y="-40640"/>
                <a:ext cx="5509260" cy="3473275"/>
              </a:xfrm>
              <a:custGeom>
                <a:avLst/>
                <a:gdLst/>
                <a:ahLst/>
                <a:cxnLst/>
                <a:rect r="r" b="b" t="t" l="l"/>
                <a:pathLst>
                  <a:path h="3473275" w="5509260">
                    <a:moveTo>
                      <a:pt x="5132070" y="3350085"/>
                    </a:moveTo>
                    <a:cubicBezTo>
                      <a:pt x="4961890" y="3451685"/>
                      <a:pt x="4753610" y="3473275"/>
                      <a:pt x="4559300" y="3472005"/>
                    </a:cubicBezTo>
                    <a:cubicBezTo>
                      <a:pt x="3957320" y="3468194"/>
                      <a:pt x="3351530" y="3417394"/>
                      <a:pt x="2748280" y="3408505"/>
                    </a:cubicBezTo>
                    <a:cubicBezTo>
                      <a:pt x="2129790" y="3399614"/>
                      <a:pt x="1508760" y="3465655"/>
                      <a:pt x="892810" y="3385644"/>
                    </a:cubicBezTo>
                    <a:cubicBezTo>
                      <a:pt x="450850" y="3328494"/>
                      <a:pt x="44450" y="3181174"/>
                      <a:pt x="15240" y="2670635"/>
                    </a:cubicBezTo>
                    <a:cubicBezTo>
                      <a:pt x="0" y="2410285"/>
                      <a:pt x="26670" y="2128272"/>
                      <a:pt x="27940" y="1843724"/>
                    </a:cubicBezTo>
                    <a:cubicBezTo>
                      <a:pt x="29210" y="1545295"/>
                      <a:pt x="10160" y="1248255"/>
                      <a:pt x="17780" y="966470"/>
                    </a:cubicBezTo>
                    <a:cubicBezTo>
                      <a:pt x="34290" y="438150"/>
                      <a:pt x="342900" y="105410"/>
                      <a:pt x="873760" y="63500"/>
                    </a:cubicBezTo>
                    <a:cubicBezTo>
                      <a:pt x="1700530" y="0"/>
                      <a:pt x="2527300" y="86360"/>
                      <a:pt x="3354070" y="88900"/>
                    </a:cubicBezTo>
                    <a:cubicBezTo>
                      <a:pt x="3759200" y="91440"/>
                      <a:pt x="4168140" y="40640"/>
                      <a:pt x="4572000" y="76200"/>
                    </a:cubicBezTo>
                    <a:cubicBezTo>
                      <a:pt x="4855210" y="101600"/>
                      <a:pt x="5166360" y="154940"/>
                      <a:pt x="5323840" y="417830"/>
                    </a:cubicBezTo>
                    <a:cubicBezTo>
                      <a:pt x="5509260" y="727710"/>
                      <a:pt x="5487670" y="1116330"/>
                      <a:pt x="5471160" y="1492550"/>
                    </a:cubicBezTo>
                    <a:cubicBezTo>
                      <a:pt x="5452110" y="1928395"/>
                      <a:pt x="5463540" y="2363295"/>
                      <a:pt x="5420360" y="2759535"/>
                    </a:cubicBezTo>
                    <a:cubicBezTo>
                      <a:pt x="5419090" y="2767155"/>
                      <a:pt x="5419090" y="2776045"/>
                      <a:pt x="5417820" y="2783665"/>
                    </a:cubicBezTo>
                    <a:cubicBezTo>
                      <a:pt x="5392420" y="3017345"/>
                      <a:pt x="5346700" y="3221814"/>
                      <a:pt x="5132070" y="3350085"/>
                    </a:cubicBezTo>
                    <a:close/>
                  </a:path>
                </a:pathLst>
              </a:custGeom>
              <a:solidFill>
                <a:srgbClr val="67BAE8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5400000">
              <a:off x="-2775992" y="3029325"/>
              <a:ext cx="14814238" cy="9009588"/>
              <a:chOff x="0" y="0"/>
              <a:chExt cx="5471160" cy="3327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-10160" y="-40640"/>
                <a:ext cx="5509260" cy="3370580"/>
              </a:xfrm>
              <a:custGeom>
                <a:avLst/>
                <a:gdLst/>
                <a:ahLst/>
                <a:cxnLst/>
                <a:rect r="r" b="b" t="t" l="l"/>
                <a:pathLst>
                  <a:path h="3370580" w="5509260">
                    <a:moveTo>
                      <a:pt x="5132070" y="3247390"/>
                    </a:moveTo>
                    <a:cubicBezTo>
                      <a:pt x="4961890" y="3348990"/>
                      <a:pt x="4753610" y="3370580"/>
                      <a:pt x="4559300" y="3369310"/>
                    </a:cubicBezTo>
                    <a:cubicBezTo>
                      <a:pt x="3957320" y="3365500"/>
                      <a:pt x="3351530" y="3314700"/>
                      <a:pt x="2748280" y="3305810"/>
                    </a:cubicBezTo>
                    <a:cubicBezTo>
                      <a:pt x="2129790" y="3296920"/>
                      <a:pt x="1508760" y="3362960"/>
                      <a:pt x="892810" y="3282950"/>
                    </a:cubicBezTo>
                    <a:cubicBezTo>
                      <a:pt x="450850" y="3225800"/>
                      <a:pt x="44450" y="3078480"/>
                      <a:pt x="15240" y="2567940"/>
                    </a:cubicBezTo>
                    <a:cubicBezTo>
                      <a:pt x="0" y="2307590"/>
                      <a:pt x="26670" y="2044700"/>
                      <a:pt x="27940" y="1784350"/>
                    </a:cubicBezTo>
                    <a:cubicBezTo>
                      <a:pt x="29210" y="1511300"/>
                      <a:pt x="10160" y="1239520"/>
                      <a:pt x="17780" y="966470"/>
                    </a:cubicBezTo>
                    <a:cubicBezTo>
                      <a:pt x="34290" y="438150"/>
                      <a:pt x="342900" y="105410"/>
                      <a:pt x="873760" y="63500"/>
                    </a:cubicBezTo>
                    <a:cubicBezTo>
                      <a:pt x="1700530" y="0"/>
                      <a:pt x="2527300" y="86360"/>
                      <a:pt x="3354070" y="88900"/>
                    </a:cubicBezTo>
                    <a:cubicBezTo>
                      <a:pt x="3759200" y="91440"/>
                      <a:pt x="4168140" y="40640"/>
                      <a:pt x="4572000" y="76200"/>
                    </a:cubicBezTo>
                    <a:cubicBezTo>
                      <a:pt x="4855210" y="101600"/>
                      <a:pt x="5166360" y="154940"/>
                      <a:pt x="5323840" y="417830"/>
                    </a:cubicBezTo>
                    <a:cubicBezTo>
                      <a:pt x="5509260" y="727710"/>
                      <a:pt x="5487670" y="1116330"/>
                      <a:pt x="5471160" y="1463040"/>
                    </a:cubicBezTo>
                    <a:cubicBezTo>
                      <a:pt x="5452110" y="1861820"/>
                      <a:pt x="5463540" y="2260600"/>
                      <a:pt x="5420360" y="2656840"/>
                    </a:cubicBezTo>
                    <a:cubicBezTo>
                      <a:pt x="5419090" y="2664460"/>
                      <a:pt x="5419090" y="2673350"/>
                      <a:pt x="5417820" y="2680970"/>
                    </a:cubicBezTo>
                    <a:cubicBezTo>
                      <a:pt x="5392420" y="2914650"/>
                      <a:pt x="5346700" y="3119120"/>
                      <a:pt x="5132070" y="324739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8" id="8"/>
          <p:cNvSpPr txBox="true"/>
          <p:nvPr/>
        </p:nvSpPr>
        <p:spPr>
          <a:xfrm rot="0">
            <a:off x="11128991" y="2074995"/>
            <a:ext cx="5915704" cy="5682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1"/>
              </a:lnSpc>
            </a:pPr>
          </a:p>
          <a:p>
            <a:pPr algn="l">
              <a:lnSpc>
                <a:spcPts val="6391"/>
              </a:lnSpc>
            </a:pPr>
          </a:p>
          <a:p>
            <a:pPr algn="l" marL="985705" indent="-492853" lvl="1">
              <a:lnSpc>
                <a:spcPts val="6391"/>
              </a:lnSpc>
              <a:buFont typeface="Arial"/>
              <a:buChar char="•"/>
            </a:pPr>
            <a:r>
              <a:rPr lang="en-US" sz="4565">
                <a:solidFill>
                  <a:srgbClr val="15253D"/>
                </a:solidFill>
                <a:latin typeface="Overpass"/>
                <a:ea typeface="Overpass"/>
                <a:cs typeface="Overpass"/>
                <a:sym typeface="Overpass"/>
              </a:rPr>
              <a:t>JavaScript</a:t>
            </a:r>
          </a:p>
          <a:p>
            <a:pPr algn="l">
              <a:lnSpc>
                <a:spcPts val="6391"/>
              </a:lnSpc>
            </a:pPr>
          </a:p>
          <a:p>
            <a:pPr algn="l" marL="985705" indent="-492853" lvl="1">
              <a:lnSpc>
                <a:spcPts val="6391"/>
              </a:lnSpc>
              <a:buFont typeface="Arial"/>
              <a:buChar char="•"/>
            </a:pPr>
            <a:r>
              <a:rPr lang="en-US" sz="4565">
                <a:solidFill>
                  <a:srgbClr val="15253D"/>
                </a:solidFill>
                <a:latin typeface="Overpass"/>
                <a:ea typeface="Overpass"/>
                <a:cs typeface="Overpass"/>
                <a:sym typeface="Overpass"/>
              </a:rPr>
              <a:t>Python</a:t>
            </a:r>
          </a:p>
          <a:p>
            <a:pPr algn="l">
              <a:lnSpc>
                <a:spcPts val="6391"/>
              </a:lnSpc>
            </a:pPr>
          </a:p>
          <a:p>
            <a:pPr algn="l" marL="985705" indent="-492853" lvl="1">
              <a:lnSpc>
                <a:spcPts val="6391"/>
              </a:lnSpc>
              <a:buFont typeface="Arial"/>
              <a:buChar char="•"/>
            </a:pPr>
            <a:r>
              <a:rPr lang="en-US" sz="4565">
                <a:solidFill>
                  <a:srgbClr val="15253D"/>
                </a:solidFill>
                <a:latin typeface="Overpass"/>
                <a:ea typeface="Overpass"/>
                <a:cs typeface="Overpass"/>
                <a:sym typeface="Overpass"/>
              </a:rPr>
              <a:t>PostgreSQL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004401">
            <a:off x="-33134" y="3971522"/>
            <a:ext cx="2312468" cy="226621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0" y="172433"/>
            <a:ext cx="14130356" cy="2630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0"/>
              </a:lnSpc>
              <a:spcBef>
                <a:spcPct val="0"/>
              </a:spcBef>
            </a:pPr>
            <a:r>
              <a:rPr lang="en-US" b="true" sz="9000">
                <a:solidFill>
                  <a:srgbClr val="F16448"/>
                </a:solidFill>
                <a:latin typeface="Overpass Bold"/>
                <a:ea typeface="Overpass Bold"/>
                <a:cs typeface="Overpass Bold"/>
                <a:sym typeface="Overpass Bold"/>
              </a:rPr>
              <a:t>Използвани технологии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34465" y="435323"/>
            <a:ext cx="742397" cy="487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1"/>
              </a:lnSpc>
              <a:spcBef>
                <a:spcPct val="0"/>
              </a:spcBef>
            </a:pPr>
            <a:r>
              <a:rPr lang="en-US" sz="24851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560468"/>
            <a:ext cx="18288000" cy="5726532"/>
            <a:chOff x="0" y="0"/>
            <a:chExt cx="4816593" cy="15082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08222"/>
            </a:xfrm>
            <a:custGeom>
              <a:avLst/>
              <a:gdLst/>
              <a:ahLst/>
              <a:cxnLst/>
              <a:rect r="r" b="b" t="t" l="l"/>
              <a:pathLst>
                <a:path h="150822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08222"/>
                  </a:lnTo>
                  <a:lnTo>
                    <a:pt x="0" y="15082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5558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37824" y="1471020"/>
            <a:ext cx="15012352" cy="1449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0"/>
              </a:lnSpc>
              <a:spcBef>
                <a:spcPct val="0"/>
              </a:spcBef>
            </a:pPr>
            <a:r>
              <a:rPr lang="en-US" b="true" sz="9000">
                <a:solidFill>
                  <a:srgbClr val="F16448"/>
                </a:solidFill>
                <a:latin typeface="Overpass Bold"/>
                <a:ea typeface="Overpass Bold"/>
                <a:cs typeface="Overpass Bold"/>
                <a:sym typeface="Overpass Bold"/>
              </a:rPr>
              <a:t>Процес на работа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751900" y="-810101"/>
            <a:ext cx="3723695" cy="4887906"/>
          </a:xfrm>
          <a:custGeom>
            <a:avLst/>
            <a:gdLst/>
            <a:ahLst/>
            <a:cxnLst/>
            <a:rect r="r" b="b" t="t" l="l"/>
            <a:pathLst>
              <a:path h="4887906" w="3723695">
                <a:moveTo>
                  <a:pt x="0" y="0"/>
                </a:moveTo>
                <a:lnTo>
                  <a:pt x="3723695" y="0"/>
                </a:lnTo>
                <a:lnTo>
                  <a:pt x="3723695" y="4887906"/>
                </a:lnTo>
                <a:lnTo>
                  <a:pt x="0" y="488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1732340">
            <a:off x="-1887433" y="360653"/>
            <a:ext cx="7663361" cy="157098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949689" y="5406157"/>
            <a:ext cx="3550195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FAA2BA"/>
                </a:solidFill>
                <a:latin typeface="Overpass Bold"/>
                <a:ea typeface="Overpass Bold"/>
                <a:cs typeface="Overpass Bold"/>
                <a:sym typeface="Overpass Bold"/>
              </a:rPr>
              <a:t>Измисляне на идея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2324" y="8034435"/>
            <a:ext cx="3364925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AA2BA"/>
                </a:solidFill>
                <a:latin typeface="Overpass Bold"/>
                <a:ea typeface="Overpass Bold"/>
                <a:cs typeface="Overpass Bold"/>
                <a:sym typeface="Overpass Bold"/>
              </a:rPr>
              <a:t>Разпределение на задачите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49689" y="6706912"/>
            <a:ext cx="3550195" cy="1077968"/>
            <a:chOff x="0" y="0"/>
            <a:chExt cx="4733593" cy="143729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733593" cy="1437291"/>
            </a:xfrm>
            <a:custGeom>
              <a:avLst/>
              <a:gdLst/>
              <a:ahLst/>
              <a:cxnLst/>
              <a:rect r="r" b="b" t="t" l="l"/>
              <a:pathLst>
                <a:path h="1437291" w="4733593">
                  <a:moveTo>
                    <a:pt x="0" y="0"/>
                  </a:moveTo>
                  <a:lnTo>
                    <a:pt x="4733593" y="0"/>
                  </a:lnTo>
                  <a:lnTo>
                    <a:pt x="4733593" y="1437291"/>
                  </a:lnTo>
                  <a:lnTo>
                    <a:pt x="0" y="1437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326078" y="410276"/>
              <a:ext cx="2081437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FFFFFF"/>
                  </a:solidFill>
                  <a:latin typeface="Overpass Bold"/>
                  <a:ea typeface="Overpass Bold"/>
                  <a:cs typeface="Overpass Bold"/>
                  <a:sym typeface="Overpass Bold"/>
                </a:rPr>
                <a:t>1 ден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229165" y="6706912"/>
            <a:ext cx="3550195" cy="1077968"/>
            <a:chOff x="0" y="0"/>
            <a:chExt cx="4733593" cy="143729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733593" cy="1437291"/>
            </a:xfrm>
            <a:custGeom>
              <a:avLst/>
              <a:gdLst/>
              <a:ahLst/>
              <a:cxnLst/>
              <a:rect r="r" b="b" t="t" l="l"/>
              <a:pathLst>
                <a:path h="1437291" w="4733593">
                  <a:moveTo>
                    <a:pt x="0" y="0"/>
                  </a:moveTo>
                  <a:lnTo>
                    <a:pt x="4733593" y="0"/>
                  </a:lnTo>
                  <a:lnTo>
                    <a:pt x="4733593" y="1437291"/>
                  </a:lnTo>
                  <a:lnTo>
                    <a:pt x="0" y="1437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1326078" y="410276"/>
              <a:ext cx="2081437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FFFFFF"/>
                  </a:solidFill>
                  <a:latin typeface="Overpass Bold"/>
                  <a:ea typeface="Overpass Bold"/>
                  <a:cs typeface="Overpass Bold"/>
                  <a:sym typeface="Overpass Bold"/>
                </a:rPr>
                <a:t>1 ден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229165" y="5406157"/>
            <a:ext cx="3550195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67BAE8"/>
                </a:solidFill>
                <a:latin typeface="Overpass Bold"/>
                <a:ea typeface="Overpass Bold"/>
                <a:cs typeface="Overpass Bold"/>
                <a:sym typeface="Overpass Bold"/>
              </a:rPr>
              <a:t>Проучване на технологиите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508641" y="6706912"/>
            <a:ext cx="3550195" cy="1077968"/>
            <a:chOff x="0" y="0"/>
            <a:chExt cx="4733593" cy="143729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733593" cy="1437291"/>
            </a:xfrm>
            <a:custGeom>
              <a:avLst/>
              <a:gdLst/>
              <a:ahLst/>
              <a:cxnLst/>
              <a:rect r="r" b="b" t="t" l="l"/>
              <a:pathLst>
                <a:path h="1437291" w="4733593">
                  <a:moveTo>
                    <a:pt x="0" y="0"/>
                  </a:moveTo>
                  <a:lnTo>
                    <a:pt x="4733593" y="0"/>
                  </a:lnTo>
                  <a:lnTo>
                    <a:pt x="4733593" y="1437291"/>
                  </a:lnTo>
                  <a:lnTo>
                    <a:pt x="0" y="1437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1326078" y="410276"/>
              <a:ext cx="2081437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FFFFFF"/>
                  </a:solidFill>
                  <a:latin typeface="Overpass Bold"/>
                  <a:ea typeface="Overpass Bold"/>
                  <a:cs typeface="Overpass Bold"/>
                  <a:sym typeface="Overpass Bold"/>
                </a:rPr>
                <a:t>1-2 ден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508641" y="5406157"/>
            <a:ext cx="3550195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F9D990"/>
                </a:solidFill>
                <a:latin typeface="Overpass Bold"/>
                <a:ea typeface="Overpass Bold"/>
                <a:cs typeface="Overpass Bold"/>
                <a:sym typeface="Overpass Bold"/>
              </a:rPr>
              <a:t>Разработване на проекта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3788116" y="6706912"/>
            <a:ext cx="3550195" cy="1077968"/>
            <a:chOff x="0" y="0"/>
            <a:chExt cx="4733593" cy="143729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733593" cy="1437291"/>
            </a:xfrm>
            <a:custGeom>
              <a:avLst/>
              <a:gdLst/>
              <a:ahLst/>
              <a:cxnLst/>
              <a:rect r="r" b="b" t="t" l="l"/>
              <a:pathLst>
                <a:path h="1437291" w="4733593">
                  <a:moveTo>
                    <a:pt x="0" y="0"/>
                  </a:moveTo>
                  <a:lnTo>
                    <a:pt x="4733593" y="0"/>
                  </a:lnTo>
                  <a:lnTo>
                    <a:pt x="4733593" y="1437291"/>
                  </a:lnTo>
                  <a:lnTo>
                    <a:pt x="0" y="1437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1326078" y="410276"/>
              <a:ext cx="2081437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FFFFFF"/>
                  </a:solidFill>
                  <a:latin typeface="Overpass Bold"/>
                  <a:ea typeface="Overpass Bold"/>
                  <a:cs typeface="Overpass Bold"/>
                  <a:sym typeface="Overpass Bold"/>
                </a:rPr>
                <a:t>3 ден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3788116" y="5634757"/>
            <a:ext cx="3550195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F16448"/>
                </a:solidFill>
                <a:latin typeface="Overpass Bold"/>
                <a:ea typeface="Overpass Bold"/>
                <a:cs typeface="Overpass Bold"/>
                <a:sym typeface="Overpass Bold"/>
              </a:rPr>
              <a:t>Представяне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15219">
            <a:off x="11764770" y="6186997"/>
            <a:ext cx="8536878" cy="8459270"/>
          </a:xfrm>
          <a:custGeom>
            <a:avLst/>
            <a:gdLst/>
            <a:ahLst/>
            <a:cxnLst/>
            <a:rect r="r" b="b" t="t" l="l"/>
            <a:pathLst>
              <a:path h="8459270" w="8536878">
                <a:moveTo>
                  <a:pt x="0" y="0"/>
                </a:moveTo>
                <a:lnTo>
                  <a:pt x="8536878" y="0"/>
                </a:lnTo>
                <a:lnTo>
                  <a:pt x="8536878" y="8459271"/>
                </a:lnTo>
                <a:lnTo>
                  <a:pt x="0" y="8459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914260" y="4522091"/>
            <a:ext cx="12962269" cy="3438619"/>
            <a:chOff x="0" y="0"/>
            <a:chExt cx="12428116" cy="32969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83820" y="-22860"/>
              <a:ext cx="12514477" cy="3398520"/>
            </a:xfrm>
            <a:custGeom>
              <a:avLst/>
              <a:gdLst/>
              <a:ahLst/>
              <a:cxnLst/>
              <a:rect r="r" b="b" t="t" l="l"/>
              <a:pathLst>
                <a:path h="3398520" w="12514477">
                  <a:moveTo>
                    <a:pt x="7467263" y="43180"/>
                  </a:moveTo>
                  <a:cubicBezTo>
                    <a:pt x="10109096" y="48260"/>
                    <a:pt x="10680596" y="13970"/>
                    <a:pt x="10909196" y="158750"/>
                  </a:cubicBezTo>
                  <a:cubicBezTo>
                    <a:pt x="11257177" y="381000"/>
                    <a:pt x="11756287" y="801370"/>
                    <a:pt x="12061087" y="1073150"/>
                  </a:cubicBezTo>
                  <a:cubicBezTo>
                    <a:pt x="12174116" y="1173480"/>
                    <a:pt x="12514477" y="1466850"/>
                    <a:pt x="12513206" y="1638300"/>
                  </a:cubicBezTo>
                  <a:cubicBezTo>
                    <a:pt x="12511937" y="1827530"/>
                    <a:pt x="12066166" y="2307590"/>
                    <a:pt x="11935356" y="2423160"/>
                  </a:cubicBezTo>
                  <a:cubicBezTo>
                    <a:pt x="11348616" y="2947670"/>
                    <a:pt x="11164466" y="3220720"/>
                    <a:pt x="10756796" y="3248660"/>
                  </a:cubicBezTo>
                  <a:cubicBezTo>
                    <a:pt x="10191646" y="3288030"/>
                    <a:pt x="1338580" y="3398520"/>
                    <a:pt x="792480" y="3223260"/>
                  </a:cubicBezTo>
                  <a:cubicBezTo>
                    <a:pt x="508000" y="3131820"/>
                    <a:pt x="254000" y="2527300"/>
                    <a:pt x="179070" y="2256790"/>
                  </a:cubicBezTo>
                  <a:cubicBezTo>
                    <a:pt x="0" y="1615440"/>
                    <a:pt x="76200" y="1018540"/>
                    <a:pt x="382270" y="474980"/>
                  </a:cubicBezTo>
                  <a:cubicBezTo>
                    <a:pt x="495300" y="275590"/>
                    <a:pt x="732790" y="55880"/>
                    <a:pt x="962660" y="43180"/>
                  </a:cubicBezTo>
                  <a:cubicBezTo>
                    <a:pt x="1948400" y="0"/>
                    <a:pt x="3938375" y="39370"/>
                    <a:pt x="7467263" y="43180"/>
                  </a:cubicBezTo>
                  <a:close/>
                </a:path>
              </a:pathLst>
            </a:custGeom>
            <a:solidFill>
              <a:srgbClr val="67BAE8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266700"/>
            <a:ext cx="11019309" cy="2936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99"/>
              </a:lnSpc>
              <a:spcBef>
                <a:spcPct val="0"/>
              </a:spcBef>
            </a:pPr>
            <a:r>
              <a:rPr lang="en-US" b="true" sz="9999">
                <a:solidFill>
                  <a:srgbClr val="67BAE8"/>
                </a:solidFill>
                <a:latin typeface="Overpass Bold"/>
                <a:ea typeface="Overpass Bold"/>
                <a:cs typeface="Overpass Bold"/>
                <a:sym typeface="Overpass Bold"/>
              </a:rPr>
              <a:t>Благодарим за вниманието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5399767"/>
            <a:ext cx="9788653" cy="1756035"/>
            <a:chOff x="0" y="0"/>
            <a:chExt cx="13051537" cy="23413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0"/>
              <a:ext cx="13051537" cy="519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u="none">
                  <a:solidFill>
                    <a:srgbClr val="15253D"/>
                  </a:solidFill>
                  <a:latin typeface="Overpass"/>
                  <a:ea typeface="Overpass"/>
                  <a:cs typeface="Overpass"/>
                  <a:sym typeface="Overpass"/>
                </a:rPr>
                <a:t>This presentation template is free for everyone to use thanks to the following: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84028"/>
              <a:ext cx="13051537" cy="1657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099"/>
                </a:lnSpc>
              </a:pPr>
              <a:r>
                <a:rPr lang="en-US" b="true" sz="2999" u="none">
                  <a:solidFill>
                    <a:srgbClr val="FFFFFF"/>
                  </a:solidFill>
                  <a:latin typeface="Overpass Bold"/>
                  <a:ea typeface="Overpass Bold"/>
                  <a:cs typeface="Overpass Bold"/>
                  <a:sym typeface="Overpass Bold"/>
                </a:rPr>
                <a:t>SlidesCarnival for the presentation template</a:t>
              </a:r>
            </a:p>
            <a:p>
              <a:pPr algn="l" marL="0" indent="0" lvl="0">
                <a:lnSpc>
                  <a:spcPts val="5099"/>
                </a:lnSpc>
              </a:pPr>
              <a:r>
                <a:rPr lang="en-US" b="true" sz="2999" u="none">
                  <a:solidFill>
                    <a:srgbClr val="FFFFFF"/>
                  </a:solidFill>
                  <a:latin typeface="Overpass Bold"/>
                  <a:ea typeface="Overpass Bold"/>
                  <a:cs typeface="Overpass Bold"/>
                  <a:sym typeface="Overpass Bold"/>
                </a:rPr>
                <a:t>Pexels for the photos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4919255" y="2809660"/>
            <a:ext cx="3992340" cy="3760059"/>
          </a:xfrm>
          <a:custGeom>
            <a:avLst/>
            <a:gdLst/>
            <a:ahLst/>
            <a:cxnLst/>
            <a:rect r="r" b="b" t="t" l="l"/>
            <a:pathLst>
              <a:path h="3760059" w="3992340">
                <a:moveTo>
                  <a:pt x="3992341" y="0"/>
                </a:moveTo>
                <a:lnTo>
                  <a:pt x="0" y="0"/>
                </a:lnTo>
                <a:lnTo>
                  <a:pt x="0" y="3760059"/>
                </a:lnTo>
                <a:lnTo>
                  <a:pt x="3992341" y="3760059"/>
                </a:lnTo>
                <a:lnTo>
                  <a:pt x="399234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DAGiVzIrxH0</dc:identifier>
  <dcterms:modified xsi:type="dcterms:W3CDTF">2011-08-01T06:04:30Z</dcterms:modified>
  <cp:revision>1</cp:revision>
  <dc:title>Copy of Pastel Blue Pink Yellow and Orange Illustrations and Doodles Healthcare Center Presentation</dc:title>
</cp:coreProperties>
</file>