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14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311" r:id="rId11"/>
    <p:sldId id="269" r:id="rId12"/>
    <p:sldId id="275" r:id="rId13"/>
    <p:sldId id="276" r:id="rId14"/>
    <p:sldId id="277" r:id="rId15"/>
    <p:sldId id="278" r:id="rId16"/>
    <p:sldId id="297" r:id="rId17"/>
    <p:sldId id="279" r:id="rId18"/>
    <p:sldId id="280" r:id="rId19"/>
    <p:sldId id="299" r:id="rId20"/>
    <p:sldId id="288" r:id="rId21"/>
    <p:sldId id="290" r:id="rId22"/>
    <p:sldId id="292" r:id="rId23"/>
    <p:sldId id="293" r:id="rId24"/>
    <p:sldId id="295" r:id="rId25"/>
    <p:sldId id="294" r:id="rId26"/>
    <p:sldId id="296" r:id="rId27"/>
    <p:sldId id="283" r:id="rId28"/>
    <p:sldId id="285" r:id="rId29"/>
    <p:sldId id="286" r:id="rId30"/>
    <p:sldId id="310" r:id="rId31"/>
    <p:sldId id="300" r:id="rId32"/>
    <p:sldId id="287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  <p:cmAuthor id="2" name="Asya Georgieva" initials="AG [2]" lastIdx="1" clrIdx="1">
    <p:extLst>
      <p:ext uri="{19B8F6BF-5375-455C-9EA6-DF929625EA0E}">
        <p15:presenceInfo xmlns:p15="http://schemas.microsoft.com/office/powerpoint/2012/main" userId="64b3319f1b7589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DA7A-995C-42B0-A2C2-956BEC1FE610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1AC8-79A5-4CD8-AE13-A70A4B1E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qatest.com/qatweb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http://www.softwareqatest.com/qatweb1.html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1AC8-79A5-4CD8-AE13-A70A4B1E8E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49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0DE1AEB-BE8B-449A-919B-2DB544F9E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2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237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21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015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/>
              <a:t>Web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 smtClean="0"/>
              <a:t>Main Concepts of Web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76" y="4544089"/>
            <a:ext cx="1625397" cy="1625397"/>
          </a:xfrm>
          <a:prstGeom prst="roundRect">
            <a:avLst>
              <a:gd name="adj" fmla="val 12223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12700"/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080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Functional/Regression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and P</a:t>
            </a:r>
            <a:r>
              <a:rPr lang="en-US" dirty="0" smtClean="0"/>
              <a:t>erformance </a:t>
            </a:r>
            <a:r>
              <a:rPr lang="en-US" dirty="0"/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Security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Management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Mobile </a:t>
            </a:r>
            <a:r>
              <a:rPr lang="en-US" dirty="0"/>
              <a:t>Web/App Testing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testing tools are a common type of test tool, used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Scanning websites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 missing hyperlinks </a:t>
            </a:r>
            <a:r>
              <a:rPr lang="en-US" dirty="0" smtClean="0"/>
              <a:t>(Link checkers)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on HTML, checking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conformance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853" y="1811554"/>
            <a:ext cx="7924800" cy="685800"/>
          </a:xfrm>
        </p:spPr>
        <p:txBody>
          <a:bodyPr/>
          <a:lstStyle/>
          <a:p>
            <a:r>
              <a:rPr lang="en-US" dirty="0" smtClean="0"/>
              <a:t>Main Web Testing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0" y="3214283"/>
            <a:ext cx="2826840" cy="23449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24" y="3214283"/>
            <a:ext cx="2860358" cy="22011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54" y="338834"/>
            <a:ext cx="1230602" cy="12306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98" y="4212192"/>
            <a:ext cx="2349096" cy="2349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6686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Check all the </a:t>
            </a:r>
            <a:r>
              <a:rPr lang="en-US" dirty="0" smtClean="0"/>
              <a:t>links</a:t>
            </a:r>
          </a:p>
          <a:p>
            <a:pPr lvl="2"/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outgoing </a:t>
            </a:r>
            <a:r>
              <a:rPr lang="en-US" dirty="0"/>
              <a:t>links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from all the pages from specific domain under </a:t>
            </a:r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</a:t>
            </a:r>
            <a:r>
              <a:rPr lang="en-US" dirty="0"/>
              <a:t>links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jumping</a:t>
            </a:r>
            <a:r>
              <a:rPr lang="en-US" dirty="0" smtClean="0"/>
              <a:t> </a:t>
            </a:r>
            <a:r>
              <a:rPr lang="en-US" dirty="0"/>
              <a:t>on the same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to send the email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if there are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orphan</a:t>
            </a:r>
            <a:r>
              <a:rPr lang="en-US" dirty="0"/>
              <a:t> </a:t>
            </a:r>
            <a:r>
              <a:rPr lang="en-US" dirty="0" smtClean="0"/>
              <a:t>pages</a:t>
            </a:r>
            <a:endParaRPr lang="en-US" dirty="0"/>
          </a:p>
          <a:p>
            <a:pPr lvl="2"/>
            <a:r>
              <a:rPr lang="en-US" dirty="0" smtClean="0"/>
              <a:t>check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</a:t>
            </a:r>
            <a:r>
              <a:rPr lang="en-US" dirty="0"/>
              <a:t> </a:t>
            </a:r>
            <a:r>
              <a:rPr lang="en-US" dirty="0" smtClean="0"/>
              <a:t>links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forms in all </a:t>
            </a:r>
            <a:r>
              <a:rPr lang="en-US" dirty="0" smtClean="0"/>
              <a:t>pages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validations</a:t>
            </a:r>
            <a:r>
              <a:rPr lang="en-US" dirty="0"/>
              <a:t> on each </a:t>
            </a:r>
            <a:r>
              <a:rPr lang="en-US" dirty="0" smtClean="0"/>
              <a:t>field</a:t>
            </a:r>
            <a:endParaRPr lang="en-US" dirty="0"/>
          </a:p>
          <a:p>
            <a:pPr lvl="2"/>
            <a:r>
              <a:rPr lang="en-US" dirty="0"/>
              <a:t>Check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values </a:t>
            </a:r>
            <a:r>
              <a:rPr lang="en-US" dirty="0"/>
              <a:t>of </a:t>
            </a:r>
            <a:r>
              <a:rPr lang="en-US" dirty="0" smtClean="0"/>
              <a:t>fields</a:t>
            </a:r>
            <a:endParaRPr lang="en-US" dirty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 inputs </a:t>
            </a:r>
            <a:r>
              <a:rPr lang="en-US" dirty="0"/>
              <a:t>to the fields in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r>
              <a:rPr lang="en-US" dirty="0"/>
              <a:t>Options to create forms if any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form delete,</a:t>
            </a:r>
            <a:r>
              <a:rPr lang="en-US" dirty="0"/>
              <a:t> </a:t>
            </a:r>
            <a:r>
              <a:rPr lang="en-US" dirty="0" smtClean="0"/>
              <a:t>view 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modify the </a:t>
            </a:r>
            <a:r>
              <a:rPr lang="en-US" dirty="0" smtClean="0"/>
              <a:t>forms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94" y="4210053"/>
            <a:ext cx="2136959" cy="213695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3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Cookies testing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the application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enabling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disabling</a:t>
            </a:r>
            <a:r>
              <a:rPr lang="en-US" dirty="0"/>
              <a:t> the cookies in your browser </a:t>
            </a:r>
            <a:r>
              <a:rPr lang="en-US" dirty="0" smtClean="0"/>
              <a:t>options</a:t>
            </a:r>
            <a:endParaRPr lang="en-US" dirty="0"/>
          </a:p>
          <a:p>
            <a:pPr lvl="2"/>
            <a:r>
              <a:rPr lang="en-US" dirty="0"/>
              <a:t>Test if the cookies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encrypted</a:t>
            </a:r>
            <a:r>
              <a:rPr lang="en-US" dirty="0"/>
              <a:t> before </a:t>
            </a:r>
            <a:r>
              <a:rPr lang="en-US" dirty="0" smtClean="0"/>
              <a:t>they are written </a:t>
            </a:r>
            <a:r>
              <a:rPr lang="en-US" dirty="0"/>
              <a:t>to user </a:t>
            </a:r>
            <a:r>
              <a:rPr lang="en-US" dirty="0" smtClean="0"/>
              <a:t>machine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application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deleting</a:t>
            </a:r>
            <a:r>
              <a:rPr lang="en-US" dirty="0"/>
              <a:t> the cookies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97" y="4407763"/>
            <a:ext cx="1797202" cy="174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668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/>
              <a:t>Test HTML and </a:t>
            </a:r>
            <a:r>
              <a:rPr lang="en-US" dirty="0" smtClean="0"/>
              <a:t>CSS</a:t>
            </a:r>
          </a:p>
          <a:p>
            <a:pPr lvl="2"/>
            <a:r>
              <a:rPr lang="en-US" dirty="0"/>
              <a:t>Checking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rrors</a:t>
            </a:r>
          </a:p>
          <a:p>
            <a:pPr lvl="2"/>
            <a:r>
              <a:rPr lang="en-US" dirty="0"/>
              <a:t>Readable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chemas</a:t>
            </a:r>
          </a:p>
          <a:p>
            <a:pPr lvl="2"/>
            <a:r>
              <a:rPr lang="en-US" dirty="0"/>
              <a:t>Standard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ompliance</a:t>
            </a:r>
          </a:p>
          <a:p>
            <a:pPr lvl="3"/>
            <a:r>
              <a:rPr lang="en-US" dirty="0" smtClean="0"/>
              <a:t>E.g. standards such W3C </a:t>
            </a:r>
            <a:br>
              <a:rPr lang="en-US" dirty="0" smtClean="0"/>
            </a:br>
            <a:r>
              <a:rPr lang="en-US" dirty="0" smtClean="0"/>
              <a:t>and ISO is followed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02" y="3936356"/>
            <a:ext cx="2484408" cy="173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337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Database testing</a:t>
            </a:r>
          </a:p>
          <a:p>
            <a:pPr lvl="2"/>
            <a:r>
              <a:rPr lang="en-US" dirty="0" smtClean="0"/>
              <a:t>Testing the backend databases, like comparing the actual results with expected results</a:t>
            </a:r>
          </a:p>
          <a:p>
            <a:pPr marL="649288" lvl="2" indent="0">
              <a:buNone/>
            </a:pP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9000"/>
            <a:ext cx="2971800" cy="297180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529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>
                <a:effectLst/>
              </a:rPr>
              <a:t>Functionality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Functionality Testing</a:t>
            </a:r>
          </a:p>
          <a:p>
            <a:pPr lvl="1"/>
            <a:r>
              <a:rPr lang="en-US" dirty="0" smtClean="0"/>
              <a:t>Database testing basically include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validity</a:t>
            </a:r>
            <a:r>
              <a:rPr lang="en-US" dirty="0" smtClean="0"/>
              <a:t> testing</a:t>
            </a:r>
          </a:p>
          <a:p>
            <a:pPr lvl="3"/>
            <a:r>
              <a:rPr lang="en-US" dirty="0" smtClean="0"/>
              <a:t>Test if any errors are shown while executing queries</a:t>
            </a:r>
          </a:p>
          <a:p>
            <a:pPr lvl="2"/>
            <a:r>
              <a:rPr lang="en-US" dirty="0" smtClean="0">
                <a:solidFill>
                  <a:srgbClr val="F5FFC2"/>
                </a:solidFill>
              </a:rPr>
              <a:t>Data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testing</a:t>
            </a:r>
            <a:endParaRPr lang="en-US" dirty="0">
              <a:solidFill>
                <a:srgbClr val="F5FFC2"/>
              </a:solidFill>
            </a:endParaRPr>
          </a:p>
          <a:p>
            <a:pPr lvl="3"/>
            <a:r>
              <a:rPr lang="en-US" dirty="0" smtClean="0"/>
              <a:t>Maintained </a:t>
            </a:r>
            <a:r>
              <a:rPr lang="en-US" dirty="0"/>
              <a:t>while </a:t>
            </a:r>
            <a:r>
              <a:rPr lang="en-US" dirty="0" smtClean="0"/>
              <a:t>creating, </a:t>
            </a:r>
            <a:r>
              <a:rPr lang="en-US" dirty="0"/>
              <a:t>updating or deleting data in database </a:t>
            </a:r>
            <a:endParaRPr lang="en-US" dirty="0" smtClean="0"/>
          </a:p>
          <a:p>
            <a:pPr lvl="2"/>
            <a:r>
              <a:rPr lang="en-US" dirty="0"/>
              <a:t>Check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response time </a:t>
            </a:r>
            <a:r>
              <a:rPr lang="en-US" dirty="0"/>
              <a:t>of queries </a:t>
            </a:r>
            <a:endParaRPr lang="en-US" dirty="0" smtClean="0"/>
          </a:p>
          <a:p>
            <a:pPr lvl="2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data retrieved from </a:t>
            </a:r>
            <a:r>
              <a:rPr lang="en-US" dirty="0" smtClean="0"/>
              <a:t>the database </a:t>
            </a:r>
            <a:r>
              <a:rPr lang="en-US" dirty="0"/>
              <a:t>is shown accurately in </a:t>
            </a:r>
            <a:r>
              <a:rPr lang="en-US" dirty="0" smtClean="0"/>
              <a:t>the web </a:t>
            </a:r>
            <a:r>
              <a:rPr lang="en-US" dirty="0"/>
              <a:t>application</a:t>
            </a:r>
            <a:endParaRPr lang="en-US" dirty="0" smtClean="0"/>
          </a:p>
          <a:p>
            <a:pPr lvl="3"/>
            <a:endParaRPr lang="en-US" dirty="0" smtClean="0"/>
          </a:p>
          <a:p>
            <a:pPr marL="649288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649288" lvl="2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4" y="1085273"/>
            <a:ext cx="943155" cy="1334653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059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 usability test</a:t>
            </a:r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simulating the user's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checking help links, contents in the page, checking menu options and their links, think times between the pages and message dialogs in the pages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36" y="4287672"/>
            <a:ext cx="2417928" cy="2417928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901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26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/>
              <a:t>Test for </a:t>
            </a:r>
            <a:r>
              <a:rPr lang="en-US" dirty="0" smtClean="0"/>
              <a:t>navigation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the user surfs the web pages, different controls like buttons, boxes or how user using the links on the pages to surf different </a:t>
            </a:r>
            <a:r>
              <a:rPr lang="en-US" dirty="0" smtClean="0"/>
              <a:t>pages</a:t>
            </a:r>
          </a:p>
          <a:p>
            <a:pPr lvl="2"/>
            <a:r>
              <a:rPr lang="en-US" dirty="0" smtClean="0"/>
              <a:t>Web </a:t>
            </a:r>
            <a:r>
              <a:rPr lang="en-US" dirty="0"/>
              <a:t>site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</a:p>
          <a:p>
            <a:pPr lvl="2"/>
            <a:r>
              <a:rPr lang="en-US" dirty="0"/>
              <a:t>Instructions should be provided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clearly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</a:t>
            </a:r>
            <a:r>
              <a:rPr lang="en-US" dirty="0"/>
              <a:t> </a:t>
            </a:r>
            <a:r>
              <a:rPr lang="en-US" dirty="0" smtClean="0"/>
              <a:t>(it means </a:t>
            </a:r>
            <a:r>
              <a:rPr lang="en-US" dirty="0"/>
              <a:t>whether they satisfy purpose)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sability testing</a:t>
            </a:r>
          </a:p>
          <a:p>
            <a:pPr lvl="1"/>
            <a:r>
              <a:rPr lang="en-US" dirty="0" smtClean="0"/>
              <a:t>Content checking</a:t>
            </a:r>
          </a:p>
          <a:p>
            <a:pPr lvl="2"/>
            <a:r>
              <a:rPr lang="en-US" dirty="0"/>
              <a:t>Content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 </a:t>
            </a:r>
            <a:r>
              <a:rPr lang="en-US" dirty="0"/>
              <a:t>to </a:t>
            </a:r>
            <a:r>
              <a:rPr lang="en-US" dirty="0" smtClean="0"/>
              <a:t>understand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</a:p>
          <a:p>
            <a:pPr lvl="2"/>
            <a:r>
              <a:rPr lang="en-US" dirty="0"/>
              <a:t>Check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anchor text </a:t>
            </a:r>
            <a:r>
              <a:rPr lang="en-US" dirty="0"/>
              <a:t>links should be working </a:t>
            </a:r>
            <a:r>
              <a:rPr lang="en-US" dirty="0" smtClean="0"/>
              <a:t>properly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Images</a:t>
            </a:r>
            <a:r>
              <a:rPr lang="en-US" dirty="0"/>
              <a:t> should be placed properly with proper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main layers are</a:t>
            </a:r>
          </a:p>
          <a:p>
            <a:pPr lvl="2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eb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server 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pplication server</a:t>
            </a:r>
          </a:p>
          <a:p>
            <a:pPr lvl="2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atabase server</a:t>
            </a:r>
          </a:p>
          <a:p>
            <a:pPr marL="357188" lvl="1" indent="0">
              <a:buNone/>
            </a:pPr>
            <a:r>
              <a:rPr lang="en-US" dirty="0" smtClean="0"/>
              <a:t>Check </a:t>
            </a:r>
            <a:r>
              <a:rPr lang="en-US" dirty="0"/>
              <a:t>if all the interactions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these servers</a:t>
            </a:r>
            <a:r>
              <a:rPr lang="en-US" dirty="0"/>
              <a:t> </a:t>
            </a:r>
            <a:r>
              <a:rPr lang="en-US" dirty="0" smtClean="0"/>
              <a:t>are executed</a:t>
            </a:r>
            <a:r>
              <a:rPr lang="en-US" dirty="0"/>
              <a:t> </a:t>
            </a:r>
            <a:r>
              <a:rPr lang="en-US" dirty="0" smtClean="0"/>
              <a:t>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1590" y="2097775"/>
            <a:ext cx="1985180" cy="198518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42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Browser compatibility</a:t>
            </a:r>
          </a:p>
          <a:p>
            <a:pPr lvl="1"/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Mobile browsing</a:t>
            </a:r>
          </a:p>
          <a:p>
            <a:pPr lvl="1"/>
            <a:r>
              <a:rPr lang="en-US" dirty="0" smtClean="0"/>
              <a:t>Printing </a:t>
            </a:r>
            <a:r>
              <a:rPr lang="en-US" dirty="0"/>
              <a:t>options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2" y="3933372"/>
            <a:ext cx="3053430" cy="2244271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web page </a:t>
            </a:r>
            <a:r>
              <a:rPr lang="en-US" dirty="0" smtClean="0"/>
              <a:t>compatibility</a:t>
            </a:r>
            <a:endParaRPr lang="en-US" b="0" dirty="0" smtClean="0"/>
          </a:p>
          <a:p>
            <a:pPr lvl="1"/>
            <a:r>
              <a:rPr lang="en-US" dirty="0"/>
              <a:t>A method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multiple browsers </a:t>
            </a:r>
            <a:r>
              <a:rPr lang="en-US" dirty="0"/>
              <a:t>based on user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page presentation depends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well the components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81500"/>
            <a:ext cx="7620000" cy="1905000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 </a:t>
            </a:r>
            <a:r>
              <a:rPr lang="en-US" dirty="0"/>
              <a:t>Compatibility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browser </a:t>
            </a:r>
            <a:r>
              <a:rPr lang="en-US" dirty="0"/>
              <a:t>compatibility </a:t>
            </a:r>
            <a:r>
              <a:rPr lang="en-US" dirty="0" smtClean="0"/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5064"/>
              </p:ext>
            </p:extLst>
          </p:nvPr>
        </p:nvGraphicFramePr>
        <p:xfrm>
          <a:off x="1524000" y="1621113"/>
          <a:ext cx="587188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82"/>
              </a:tblGrid>
              <a:tr h="31015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CSS validation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 or XHTML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validations with and without JavaScript enabled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Ajax and jQuery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 size validation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layout in different resolutions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 images and alignment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Header and footer sections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styles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Date formats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Special characters with HTML character encoding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101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Page zoom-in and zoom-out functionality</a:t>
                      </a:r>
                      <a:endParaRPr lang="en-US" sz="16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930" y="5764310"/>
            <a:ext cx="8198224" cy="85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can repeat </a:t>
            </a: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tests on </a:t>
            </a:r>
            <a:r>
              <a:rPr lang="en-US" sz="24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browsers and operating systems</a:t>
            </a:r>
            <a:endParaRPr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basically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Testing </a:t>
            </a:r>
            <a:r>
              <a:rPr lang="en-US" dirty="0"/>
              <a:t>for vulnerabilities of the web application</a:t>
            </a:r>
            <a:endParaRPr lang="en-US" dirty="0" smtClean="0"/>
          </a:p>
          <a:p>
            <a:pPr lvl="2"/>
            <a:r>
              <a:rPr lang="en-US" dirty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unauthorized access </a:t>
            </a:r>
            <a:r>
              <a:rPr lang="en-US" dirty="0"/>
              <a:t>to secure pages should not be </a:t>
            </a:r>
            <a:r>
              <a:rPr lang="en-US" dirty="0" smtClean="0"/>
              <a:t>permitted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Restricted files </a:t>
            </a:r>
            <a:r>
              <a:rPr lang="en-US" dirty="0"/>
              <a:t>should not be downloadable without appropriate </a:t>
            </a:r>
            <a:r>
              <a:rPr lang="en-US" dirty="0" smtClean="0"/>
              <a:t>access</a:t>
            </a:r>
          </a:p>
          <a:p>
            <a:pPr lvl="2"/>
            <a:r>
              <a:rPr lang="en-US" dirty="0"/>
              <a:t>Check sessions are automatically killed after prolonged user inactivity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93" y="1140546"/>
            <a:ext cx="1224107" cy="1224107"/>
          </a:xfrm>
          <a:prstGeom prst="roundRect">
            <a:avLst>
              <a:gd name="adj" fmla="val 566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38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erifies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 responses </a:t>
            </a:r>
            <a:r>
              <a:rPr lang="en-US" dirty="0"/>
              <a:t>as per expectations based on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stress testing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 testing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09" y="3810000"/>
            <a:ext cx="3429000" cy="2571750"/>
          </a:xfrm>
          <a:prstGeom prst="roundRect">
            <a:avLst>
              <a:gd name="adj" fmla="val 981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Testing With Different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a web application using different </a:t>
            </a:r>
            <a:r>
              <a:rPr lang="en-US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Required due to different points a user may access the system from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 intranet </a:t>
            </a:r>
            <a:r>
              <a:rPr lang="en-US" dirty="0"/>
              <a:t>or an internet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lower network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application's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dirty="0"/>
              <a:t> are based directly on the network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</a:t>
            </a:r>
            <a:r>
              <a:rPr lang="en-US" dirty="0"/>
              <a:t>also part of 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Web </a:t>
            </a:r>
            <a:r>
              <a:rPr lang="en-US" dirty="0"/>
              <a:t>Testing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types of testing </a:t>
            </a:r>
            <a:r>
              <a:rPr lang="en-US" dirty="0"/>
              <a:t>that can be performed as part of </a:t>
            </a:r>
            <a:r>
              <a:rPr lang="en-US" dirty="0" smtClean="0"/>
              <a:t>Web Performance Testing: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versions</a:t>
            </a:r>
            <a:r>
              <a:rPr lang="en-US" dirty="0"/>
              <a:t> of an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7" y="4800600"/>
            <a:ext cx="2133600" cy="1600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5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Testing Web </a:t>
            </a:r>
            <a:r>
              <a:rPr lang="en-US" dirty="0" smtClean="0"/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Characteristics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/>
              <a:t>Web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2" name="Picture 2" descr="http://www.travelina-bg.net/images/33-book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35" y="3666564"/>
            <a:ext cx="2209800" cy="2209800"/>
          </a:xfrm>
          <a:prstGeom prst="roundRect">
            <a:avLst>
              <a:gd name="adj" fmla="val 898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test environment that is separate from your development and production </a:t>
            </a:r>
            <a:r>
              <a:rPr lang="en-US" dirty="0" smtClean="0"/>
              <a:t>environment</a:t>
            </a:r>
          </a:p>
          <a:p>
            <a:r>
              <a:rPr lang="en-US" dirty="0"/>
              <a:t>This includes a separate web server, database server, and application server if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96" y="4028661"/>
            <a:ext cx="2657409" cy="252453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46529"/>
            <a:ext cx="7086600" cy="838200"/>
          </a:xfrm>
        </p:spPr>
        <p:txBody>
          <a:bodyPr/>
          <a:lstStyle/>
          <a:p>
            <a:r>
              <a:rPr lang="en-US" dirty="0" smtClean="0"/>
              <a:t>Differences between Desktop, Client Server and Web Apps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68130"/>
              </p:ext>
            </p:extLst>
          </p:nvPr>
        </p:nvGraphicFramePr>
        <p:xfrm>
          <a:off x="228600" y="1801815"/>
          <a:ext cx="868680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Desktop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Server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Web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 tier app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single system  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runs in two or more systems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Single user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Unlimited number of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Connection exists until logout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Disconnected mode (stateless) – management of cookies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menu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 in URL driven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network issues in case of intranet as number of clients and servers are known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Many issues exist like hardware, browser and version compatibility, security issues, performance issues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dirty="0" smtClean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Unknown users</a:t>
                      </a:r>
                      <a:endParaRPr lang="en-US" sz="1600" b="1" kern="1200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Tools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7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971800"/>
            <a:ext cx="7924800" cy="1447800"/>
          </a:xfrm>
        </p:spPr>
        <p:txBody>
          <a:bodyPr/>
          <a:lstStyle/>
          <a:p>
            <a:r>
              <a:rPr lang="en-US" dirty="0" smtClean="0"/>
              <a:t>Testing Web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160" y="4648200"/>
            <a:ext cx="4069080" cy="990600"/>
          </a:xfrm>
        </p:spPr>
        <p:txBody>
          <a:bodyPr/>
          <a:lstStyle/>
          <a:p>
            <a:r>
              <a:rPr lang="en-US" dirty="0" smtClean="0"/>
              <a:t>Main Characteristics </a:t>
            </a:r>
          </a:p>
          <a:p>
            <a:r>
              <a:rPr lang="en-US" dirty="0" smtClean="0"/>
              <a:t>And Issues</a:t>
            </a:r>
            <a:endParaRPr lang="en-US" dirty="0"/>
          </a:p>
        </p:txBody>
      </p:sp>
      <p:pic>
        <p:nvPicPr>
          <p:cNvPr id="12290" name="Picture 2" descr="C:\Users\ogeorgiev\Desktop\free-web-traffi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2362200" cy="1902883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ogeorgiev\Desktop\web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990600"/>
            <a:ext cx="3810000" cy="2857500"/>
          </a:xfrm>
          <a:prstGeom prst="roundRect">
            <a:avLst>
              <a:gd name="adj" fmla="val 8134"/>
            </a:avLst>
          </a:prstGeom>
          <a:noFill/>
          <a:effectLst>
            <a:glow rad="101600">
              <a:schemeClr val="tx1">
                <a:alpha val="40000"/>
              </a:schemeClr>
            </a:glow>
            <a:reflection blurRad="6350" stA="50000" endA="300" endPos="38500" dist="508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Web-based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/>
              <a:t>software applications today are written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web-based applications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Being run </a:t>
            </a:r>
            <a:r>
              <a:rPr lang="en-US" dirty="0"/>
              <a:t>in </a:t>
            </a:r>
            <a:r>
              <a:rPr lang="en-US" dirty="0" smtClean="0"/>
              <a:t>an Internet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7410" name="Picture 2" descr="C:\Users\ogeorgiev\Desktop\web-brous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3363640"/>
          </a:xfrm>
          <a:prstGeom prst="roundRect">
            <a:avLst>
              <a:gd name="adj" fmla="val 669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a web application </a:t>
            </a:r>
            <a:r>
              <a:rPr lang="en-US" dirty="0"/>
              <a:t>is quite a bit more difficult than testing the same functionality in a </a:t>
            </a:r>
            <a:r>
              <a:rPr lang="en-US" dirty="0" smtClean="0"/>
              <a:t>Windows Desktop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issues are present: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Timing</a:t>
            </a:r>
            <a:r>
              <a:rPr lang="en-US" dirty="0" smtClean="0"/>
              <a:t> difficulties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ifferences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</a:t>
            </a:r>
            <a:r>
              <a:rPr lang="en-US" dirty="0"/>
              <a:t>technologies that make web browsing a rich,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difficult-to-test</a:t>
            </a:r>
            <a:r>
              <a:rPr lang="en-US" dirty="0"/>
              <a:t>,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1697442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browsers don't provide clear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 to what's happening on the page </a:t>
            </a:r>
          </a:p>
          <a:p>
            <a:pPr lvl="1">
              <a:lnSpc>
                <a:spcPct val="100000"/>
              </a:lnSpc>
              <a:tabLst>
                <a:tab pos="2343150" algn="l"/>
              </a:tabLst>
            </a:pPr>
            <a:r>
              <a:rPr lang="en-US" dirty="0"/>
              <a:t>The tester has no straight-forward way of consistently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identifying an element </a:t>
            </a:r>
            <a:r>
              <a:rPr lang="en-US" dirty="0"/>
              <a:t>on a web page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detecting changes </a:t>
            </a:r>
            <a:r>
              <a:rPr lang="en-US" dirty="0"/>
              <a:t>in the element's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182" y="4038600"/>
            <a:ext cx="3508218" cy="2362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7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Testing </a:t>
            </a:r>
            <a:r>
              <a:rPr lang="en-US" dirty="0" smtClean="0"/>
              <a:t>Issues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New technologies introduce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same features that make web browsing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richer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</a:t>
            </a:r>
            <a:r>
              <a:rPr lang="en-US" dirty="0"/>
              <a:t>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 obstacles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synchronous processes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side </a:t>
            </a:r>
            <a:r>
              <a:rPr lang="en-US" dirty="0" smtClean="0"/>
              <a:t>code running </a:t>
            </a:r>
            <a:r>
              <a:rPr lang="en-US" dirty="0"/>
              <a:t>directly in the </a:t>
            </a:r>
            <a:r>
              <a:rPr lang="en-US" dirty="0" smtClean="0"/>
              <a:t>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nimation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133599" cy="213359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333" y1="23000" x2="3333" y2="23000"/>
                        <a14:backgroundMark x1="24667" y1="95333" x2="24667" y2="95333"/>
                        <a14:backgroundMark x1="96000" y1="63333" x2="96000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03" y="2360911"/>
            <a:ext cx="2384093" cy="2384093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3296" y="4727812"/>
            <a:ext cx="7924800" cy="1447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5000" dirty="0"/>
              <a:t>Web Testing Tools </a:t>
            </a:r>
            <a:r>
              <a:rPr lang="en-US" sz="5000" dirty="0">
                <a:effectLst/>
              </a:rPr>
              <a:t>Categories</a:t>
            </a:r>
            <a:endParaRPr lang="en-US" sz="5000" dirty="0"/>
          </a:p>
        </p:txBody>
      </p:sp>
      <p:pic>
        <p:nvPicPr>
          <p:cNvPr id="1032" name="Picture 8" descr="http://blog.bughuntress.com/wp-content/uploads/2012/05/testing-tool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408411"/>
            <a:ext cx="1905000" cy="190500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joomluck.com/images/stories/webmaster-tips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5987" l="4359" r="90000">
                        <a14:foregroundMark x1="28718" y1="6355" x2="28718" y2="6355"/>
                        <a14:foregroundMark x1="27179" y1="4348" x2="27179" y2="4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3" y="2466756"/>
            <a:ext cx="2208664" cy="1693310"/>
          </a:xfrm>
          <a:prstGeom prst="roundRect">
            <a:avLst>
              <a:gd name="adj" fmla="val 7067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2864</TotalTime>
  <Words>1152</Words>
  <Application>Microsoft Office PowerPoint</Application>
  <PresentationFormat>On-screen Show (4:3)</PresentationFormat>
  <Paragraphs>250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 Theme</vt:lpstr>
      <vt:lpstr>Web Testing </vt:lpstr>
      <vt:lpstr>The Lectors</vt:lpstr>
      <vt:lpstr>Table of Contents</vt:lpstr>
      <vt:lpstr>Testing Web  Applications</vt:lpstr>
      <vt:lpstr>Web-based Applications</vt:lpstr>
      <vt:lpstr>Web Testing Issues</vt:lpstr>
      <vt:lpstr>Web Testing Issues (2)</vt:lpstr>
      <vt:lpstr>Web Testing Issues (3)</vt:lpstr>
      <vt:lpstr>PowerPoint Presentation</vt:lpstr>
      <vt:lpstr>Web Testing Tools</vt:lpstr>
      <vt:lpstr>Web Testing Tools</vt:lpstr>
      <vt:lpstr>Main Web Testing Methods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Functionality Test</vt:lpstr>
      <vt:lpstr>Web Page Usability Test</vt:lpstr>
      <vt:lpstr>Web Page Usability Test</vt:lpstr>
      <vt:lpstr>Web Page Usability Test</vt:lpstr>
      <vt:lpstr>Interface Testing</vt:lpstr>
      <vt:lpstr>Compatibility Testing</vt:lpstr>
      <vt:lpstr>Web Page Compatibility</vt:lpstr>
      <vt:lpstr>Web Page Compatibility Test</vt:lpstr>
      <vt:lpstr>Security Testing</vt:lpstr>
      <vt:lpstr>Performance Testing</vt:lpstr>
      <vt:lpstr>Testing With Different Networks</vt:lpstr>
      <vt:lpstr>Other Web Testing Methods</vt:lpstr>
      <vt:lpstr>Test Environment</vt:lpstr>
      <vt:lpstr>Differences between Desktop, Client Server and Web Apps  </vt:lpstr>
      <vt:lpstr>Web Testing Tools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 </dc:title>
  <dc:creator>Asya Georgieva</dc:creator>
  <cp:lastModifiedBy>Snejina Lazarova</cp:lastModifiedBy>
  <cp:revision>99</cp:revision>
  <dcterms:created xsi:type="dcterms:W3CDTF">2013-02-13T09:47:18Z</dcterms:created>
  <dcterms:modified xsi:type="dcterms:W3CDTF">2015-11-22T15:49:03Z</dcterms:modified>
</cp:coreProperties>
</file>