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350" r:id="rId3"/>
    <p:sldId id="259" r:id="rId4"/>
    <p:sldId id="324" r:id="rId5"/>
    <p:sldId id="294" r:id="rId6"/>
    <p:sldId id="309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311" r:id="rId30"/>
    <p:sldId id="312" r:id="rId31"/>
    <p:sldId id="313" r:id="rId32"/>
    <p:sldId id="314" r:id="rId33"/>
    <p:sldId id="264" r:id="rId34"/>
    <p:sldId id="315" r:id="rId35"/>
    <p:sldId id="316" r:id="rId36"/>
    <p:sldId id="317" r:id="rId37"/>
    <p:sldId id="310" r:id="rId38"/>
    <p:sldId id="319" r:id="rId39"/>
    <p:sldId id="289" r:id="rId40"/>
    <p:sldId id="34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3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napToGrid="0">
      <p:cViewPr varScale="1">
        <p:scale>
          <a:sx n="88" d="100"/>
          <a:sy n="88" d="100"/>
        </p:scale>
        <p:origin x="15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1/26/2016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92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gif"/><Relationship Id="rId10" Type="http://schemas.openxmlformats.org/officeDocument/2006/relationships/image" Target="../media/image28.pn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REST-Testing/getting-starte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1824" y="3534071"/>
            <a:ext cx="3527376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 Web Services</a:t>
            </a:r>
          </a:p>
        </p:txBody>
      </p:sp>
      <p:pic>
        <p:nvPicPr>
          <p:cNvPr id="1026" name="Picture 2" descr="http://img.viralpatel.net/2009/06/restful-web-services-re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33" y="572154"/>
            <a:ext cx="2426496" cy="1736325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97" y="4954346"/>
            <a:ext cx="3416703" cy="16112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 smtClean="0"/>
              <a:t>There should be no need for the service to keep users' session</a:t>
            </a:r>
          </a:p>
          <a:p>
            <a:pPr lvl="1"/>
            <a:r>
              <a:rPr lang="en-US" dirty="0" smtClean="0"/>
              <a:t>Each request should be independent of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 descr="http://gdp.globus.org/gt4-tutorial/multiplehtml/images/concepts_wsrf_statele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r="5525"/>
          <a:stretch/>
        </p:blipFill>
        <p:spPr bwMode="auto">
          <a:xfrm>
            <a:off x="2841172" y="3601620"/>
            <a:ext cx="3461657" cy="279577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 smtClean="0"/>
              <a:t>Clients are able to cache responses</a:t>
            </a:r>
          </a:p>
          <a:p>
            <a:pPr lvl="1"/>
            <a:r>
              <a:rPr lang="en-US" dirty="0" smtClean="0"/>
              <a:t>Responses must, implicitly or explicitly, define themselves as cacheable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Accessible</a:t>
            </a:r>
          </a:p>
          <a:p>
            <a:pPr lvl="1"/>
            <a:r>
              <a:rPr lang="en-US" dirty="0" smtClean="0"/>
              <a:t>Each resource must have a unique address and a valid point of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 descr="http://www.codeproject.com/KB/WCF/restwcf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77" y="3403529"/>
            <a:ext cx="3489551" cy="25511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</a:t>
            </a:r>
            <a:r>
              <a:rPr lang="en-US" dirty="0" err="1" smtClean="0"/>
              <a:t>RESTful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type a URL into your browser to reach a specific HTML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browser gets and displays the elements of the HTML page</a:t>
            </a:r>
          </a:p>
          <a:p>
            <a:pPr lvl="1"/>
            <a:r>
              <a:rPr lang="en-US" dirty="0" smtClean="0"/>
              <a:t>The browser is getting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</a:t>
            </a:r>
            <a:r>
              <a:rPr lang="en-US" dirty="0" smtClean="0"/>
              <a:t> of the current state of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Main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/>
              <a:t>Representations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http://clg-bernier-44.ac-nantes.fr/IMG/Theatre_Masks__by_malcut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" b="100000" l="0" r="100000">
                        <a14:foregroundMark x1="30792" y1="40292" x2="30792" y2="40292"/>
                        <a14:foregroundMark x1="42708" y1="88359" x2="42708" y2="88359"/>
                        <a14:foregroundMark x1="33292" y1="64304" x2="33292" y2="64304"/>
                        <a14:foregroundMark x1="32292" y1="73024" x2="32292" y2="73024"/>
                        <a14:foregroundMark x1="6500" y1="59192" x2="6500" y2="59192"/>
                        <a14:backgroundMark x1="21375" y1="46435" x2="21375" y2="46435"/>
                        <a14:backgroundMark x1="59583" y1="67397" x2="59583" y2="67397"/>
                        <a14:backgroundMark x1="34292" y1="58677" x2="34292" y2="58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8" y="3810000"/>
            <a:ext cx="2193640" cy="212783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resources is "everything" the service can provide</a:t>
            </a:r>
          </a:p>
          <a:p>
            <a:r>
              <a:rPr lang="en-US" dirty="0" smtClean="0"/>
              <a:t>State and functions of a remote application are also considered as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10000"/>
            <a:ext cx="3200400" cy="18478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37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resource </a:t>
            </a:r>
            <a:r>
              <a:rPr lang="en-US" dirty="0" smtClean="0"/>
              <a:t>= anything that is addressable over the Web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Addressable </a:t>
            </a:r>
            <a:r>
              <a:rPr lang="en-US" dirty="0" smtClean="0"/>
              <a:t>= anything that can be accessed and transferred between clients and servers</a:t>
            </a:r>
          </a:p>
          <a:p>
            <a:r>
              <a:rPr lang="en-US" dirty="0" smtClean="0"/>
              <a:t>A resource must have a unique address over the Web</a:t>
            </a:r>
          </a:p>
          <a:p>
            <a:pPr lvl="1"/>
            <a:r>
              <a:rPr lang="en-US" dirty="0" smtClean="0"/>
              <a:t>Under HTTP these are URIs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Resource Identifier</a:t>
            </a:r>
            <a:r>
              <a:rPr lang="en-US" dirty="0" smtClean="0"/>
              <a:t> in a </a:t>
            </a:r>
            <a:r>
              <a:rPr lang="en-US" dirty="0" err="1" smtClean="0"/>
              <a:t>RESTful</a:t>
            </a:r>
            <a:r>
              <a:rPr lang="en-US" dirty="0" smtClean="0"/>
              <a:t> web services is a hyperlink to a resource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only means for clients and servers to exchange representations of resources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194" name="Picture 2" descr="http://www.w3.org/2005/Talks/0621-dsr-mmi/uri-res-r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21" y="3594421"/>
            <a:ext cx="2553759" cy="2771302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 of resources </a:t>
            </a:r>
            <a:r>
              <a:rPr lang="en-US" dirty="0" smtClean="0"/>
              <a:t>is what is sent back and forth clients and servers</a:t>
            </a:r>
          </a:p>
          <a:p>
            <a:pPr lvl="1"/>
            <a:r>
              <a:rPr lang="en-US" dirty="0" smtClean="0"/>
              <a:t>We never send or receive resources, only their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orm-chimera-prod.s3.amazonaws.com/1234000001708/images/webconcep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25937"/>
            <a:ext cx="5648810" cy="344156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format of the representations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content-type</a:t>
            </a:r>
          </a:p>
          <a:p>
            <a:r>
              <a:rPr lang="en-US" dirty="0" smtClean="0"/>
              <a:t>The interaction of the representation on the resource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Project </a:t>
            </a:r>
            <a:r>
              <a:rPr lang="en-US" sz="2400" dirty="0" smtClean="0"/>
              <a:t>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Business Operations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0" y="3790419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23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type </a:t>
            </a:r>
            <a:r>
              <a:rPr lang="en-US" dirty="0"/>
              <a:t>is a reusable collection of settings that you want to apply to a certain category of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In REST we are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to communicate and we can transfer any kind of information that can be passed between clients and servers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x. test files, PDF documents, images, videos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5362" name="Picture 2" descr="http://haacked.com/images/haacked_com/WindowsLiveWriter/SendingJSONtoanASP.NETMVCActionMethod_7E01/json-request-fiddler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7" r="27535" b="46049"/>
          <a:stretch/>
        </p:blipFill>
        <p:spPr bwMode="auto">
          <a:xfrm>
            <a:off x="2261937" y="5630781"/>
            <a:ext cx="4620126" cy="4491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clients are able to consume different representations of the same resource</a:t>
            </a:r>
          </a:p>
          <a:p>
            <a:r>
              <a:rPr lang="en-US" dirty="0" smtClean="0"/>
              <a:t>A representation can take various forms, but its resource has to be available through the same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79"/>
            <a:ext cx="7924800" cy="813905"/>
          </a:xfrm>
        </p:spPr>
        <p:txBody>
          <a:bodyPr/>
          <a:lstStyle/>
          <a:p>
            <a:r>
              <a:rPr lang="en-US" dirty="0" smtClean="0"/>
              <a:t>Comparing the Common Service </a:t>
            </a:r>
            <a:r>
              <a:rPr lang="en-US" dirty="0"/>
              <a:t>Representation 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8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RSS</a:t>
            </a:r>
            <a:r>
              <a:rPr lang="en-US" dirty="0"/>
              <a:t>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6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Under HTTP, actions are standard HTTP request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– retrieve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PUT</a:t>
            </a:r>
            <a:r>
              <a:rPr lang="en-US" dirty="0"/>
              <a:t> – update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/>
              <a:t> – delete a resource</a:t>
            </a:r>
          </a:p>
          <a:p>
            <a:r>
              <a:rPr lang="en-US" dirty="0" smtClean="0"/>
              <a:t>They make up the uniform interface used for client/server data transfers</a:t>
            </a: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35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vs. REST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28" y="1708530"/>
            <a:ext cx="6657143" cy="38952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123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soapUI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www.soapui.org/REST-Testing/getting-started.html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04" y="2438400"/>
            <a:ext cx="4710793" cy="267155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47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</a:t>
            </a:r>
            <a:r>
              <a:rPr lang="en-US" dirty="0" smtClean="0"/>
              <a:t>Services – Main 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Constraints</a:t>
            </a:r>
          </a:p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System Main </a:t>
            </a:r>
            <a:r>
              <a:rPr lang="en-US" dirty="0" smtClean="0"/>
              <a:t>Actors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Representations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err="1" smtClean="0"/>
              <a:t>soapUI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1" descr="C:\Trash\books-agai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0785" y="20574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REST Service contains any number of resources available on their corresponding </a:t>
            </a:r>
            <a:r>
              <a:rPr lang="en-US" sz="3000" dirty="0" smtClean="0"/>
              <a:t>path</a:t>
            </a:r>
          </a:p>
          <a:p>
            <a:r>
              <a:rPr lang="en-US" sz="3000" dirty="0" smtClean="0"/>
              <a:t>Resources </a:t>
            </a:r>
            <a:r>
              <a:rPr lang="en-US" sz="3000" dirty="0"/>
              <a:t>themselves can have as many levels of child resources as </a:t>
            </a:r>
            <a:r>
              <a:rPr lang="en-US" sz="3000" dirty="0" smtClean="0"/>
              <a:t>desired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child resources path will be the concatenation of all its parents’ path with its </a:t>
            </a:r>
            <a:r>
              <a:rPr lang="en-US" sz="3000" dirty="0" smtClean="0"/>
              <a:t>own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41" y="4562025"/>
            <a:ext cx="2720745" cy="186768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2" y="4562025"/>
            <a:ext cx="2656112" cy="18639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740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2" y="4735286"/>
            <a:ext cx="7924800" cy="1143000"/>
          </a:xfrm>
        </p:spPr>
        <p:txBody>
          <a:bodyPr/>
          <a:lstStyle/>
          <a:p>
            <a:r>
              <a:rPr lang="en-US" sz="4400" dirty="0"/>
              <a:t>Understanding REST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76400"/>
            <a:ext cx="5543550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4767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binds </a:t>
            </a:r>
            <a:r>
              <a:rPr lang="en-US" dirty="0"/>
              <a:t>the value of a path segment to a resource method </a:t>
            </a:r>
            <a:r>
              <a:rPr lang="en-US" dirty="0" smtClean="0"/>
              <a:t>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95" y="3318101"/>
            <a:ext cx="4365670" cy="1917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74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HEADER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 parameters </a:t>
            </a:r>
            <a:r>
              <a:rPr lang="en-US" dirty="0"/>
              <a:t>are instead added as HTTP Headers to the outgoing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6" y="2705100"/>
            <a:ext cx="5286375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35" y="4652963"/>
            <a:ext cx="3533775" cy="15144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TEMPLATE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parameters </a:t>
            </a:r>
            <a:r>
              <a:rPr lang="en-US" dirty="0"/>
              <a:t>are a flexible way of parameterizing the actual path of the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2876040"/>
            <a:ext cx="4872038" cy="33716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800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MATRIX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MATRIX parameters </a:t>
            </a:r>
            <a:r>
              <a:rPr lang="en-US" dirty="0"/>
              <a:t>are another way of defining parameters to be added to the actual path of the resource, but before the query </a:t>
            </a:r>
            <a:r>
              <a:rPr lang="en-US" dirty="0" smtClean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43" y="3646713"/>
            <a:ext cx="4543425" cy="26193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3259589"/>
            <a:ext cx="4610100" cy="19145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6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Working with REST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2728"/>
            <a:ext cx="5353050" cy="4191000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527804"/>
          </a:xfrm>
          <a:prstGeom prst="wedgeRoundRectCallout">
            <a:avLst>
              <a:gd name="adj1" fmla="val 21703"/>
              <a:gd name="adj2" fmla="val 1323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 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8465" y="2460775"/>
            <a:ext cx="1828800" cy="953453"/>
          </a:xfrm>
          <a:prstGeom prst="wedgeRoundRectCallout">
            <a:avLst>
              <a:gd name="adj1" fmla="val 82417"/>
              <a:gd name="adj2" fmla="val 86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93179" y="3610171"/>
            <a:ext cx="1828800" cy="953453"/>
          </a:xfrm>
          <a:prstGeom prst="wedgeRoundRectCallout">
            <a:avLst>
              <a:gd name="adj1" fmla="val -70559"/>
              <a:gd name="adj2" fmla="val 100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14" y="1262743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With 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14" y="2253343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9" y="3351098"/>
            <a:ext cx="5248275" cy="21431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2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REST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 Console </a:t>
            </a:r>
            <a:r>
              <a:rPr lang="en-US" dirty="0"/>
              <a:t>is an HTTP Request Visualizer and Constructor tool, helps developers build, debug and test RESTful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33781"/>
            <a:ext cx="5377543" cy="341056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21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RESTful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</a:t>
            </a:r>
            <a:r>
              <a:rPr lang="en-US" sz="2800" dirty="0" smtClean="0"/>
              <a:t>transfer (REST</a:t>
            </a:r>
            <a:r>
              <a:rPr lang="en-US" sz="2800" dirty="0"/>
              <a:t>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2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REST Concepts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architecture consist of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build around the transfer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 contain representations, servers the resources (concepts) themselves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2" descr="http://4.bp.blogspot.com/-AG9PUSpz2Ss/UV1o7jnPRlI/AAAAAAAAA90/1qI9M2lZqnE/s1600/Restfu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73" y="4974539"/>
            <a:ext cx="5670855" cy="164304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should be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Uniformly accessible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5633357" y="3995057"/>
            <a:ext cx="2656114" cy="18941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70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 smtClean="0"/>
              <a:t>Clients are separated from servers by a uniform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http://www.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29757"/>
            <a:ext cx="7743825" cy="40576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8228</TotalTime>
  <Words>1277</Words>
  <Application>Microsoft Office PowerPoint</Application>
  <PresentationFormat>On-screen Show (4:3)</PresentationFormat>
  <Paragraphs>255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Web Service Testing</vt:lpstr>
      <vt:lpstr>The Lectors</vt:lpstr>
      <vt:lpstr>Table of Contents</vt:lpstr>
      <vt:lpstr>What is a Service?</vt:lpstr>
      <vt:lpstr>RESTful Web Services</vt:lpstr>
      <vt:lpstr>What is REST?</vt:lpstr>
      <vt:lpstr> REST Concepts</vt:lpstr>
      <vt:lpstr>REST Constraints</vt:lpstr>
      <vt:lpstr>Client-server</vt:lpstr>
      <vt:lpstr>Stateless</vt:lpstr>
      <vt:lpstr>Cacheable</vt:lpstr>
      <vt:lpstr>Uniform Accessible</vt:lpstr>
      <vt:lpstr>The Web as a RESTful system</vt:lpstr>
      <vt:lpstr>A RESTful System Main Actors</vt:lpstr>
      <vt:lpstr>Resources</vt:lpstr>
      <vt:lpstr>Resources (2)</vt:lpstr>
      <vt:lpstr>URIs</vt:lpstr>
      <vt:lpstr>Representations</vt:lpstr>
      <vt:lpstr>Representations (2)</vt:lpstr>
      <vt:lpstr>Content-Types</vt:lpstr>
      <vt:lpstr>Representation Formats</vt:lpstr>
      <vt:lpstr>XML, JSON, RSS</vt:lpstr>
      <vt:lpstr>XML</vt:lpstr>
      <vt:lpstr>JSON</vt:lpstr>
      <vt:lpstr>RSS</vt:lpstr>
      <vt:lpstr>RSS – Example</vt:lpstr>
      <vt:lpstr>Actions</vt:lpstr>
      <vt:lpstr>SOAP vs. REST</vt:lpstr>
      <vt:lpstr>Creating a soapUI Project </vt:lpstr>
      <vt:lpstr>REST Resources and Methods</vt:lpstr>
      <vt:lpstr>Understanding REST Parameters</vt:lpstr>
      <vt:lpstr>QUERY Parameters</vt:lpstr>
      <vt:lpstr>HEADER Parameters</vt:lpstr>
      <vt:lpstr>TEMPLATE Parameters</vt:lpstr>
      <vt:lpstr>MATRIX Parameters</vt:lpstr>
      <vt:lpstr>Working with REST Requests</vt:lpstr>
      <vt:lpstr>Functional Testing With soapUI</vt:lpstr>
      <vt:lpstr>REST Console</vt:lpstr>
      <vt:lpstr>RESTful 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Asya Georgieva</cp:lastModifiedBy>
  <cp:revision>146</cp:revision>
  <dcterms:created xsi:type="dcterms:W3CDTF">2013-04-04T14:35:16Z</dcterms:created>
  <dcterms:modified xsi:type="dcterms:W3CDTF">2016-01-26T08:23:31Z</dcterms:modified>
</cp:coreProperties>
</file>