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9" r:id="rId2"/>
    <p:sldId id="30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ya Georgieva" initials="AG" lastIdx="2" clrIdx="0">
    <p:extLst>
      <p:ext uri="{19B8F6BF-5375-455C-9EA6-DF929625EA0E}">
        <p15:presenceInfo xmlns:p15="http://schemas.microsoft.com/office/powerpoint/2012/main" userId="S-1-5-21-239875337-4187812437-941522809-13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09250-41AA-4C1B-8FFF-431F441349B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051FFE8-D47B-4E09-8D11-387460DB1597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270F1F04-98A9-4978-AC23-8B360B4E3F45}" type="parTrans" cxnId="{1C8B1E48-174A-42EA-B4CD-437189521E1B}">
      <dgm:prSet/>
      <dgm:spPr/>
      <dgm:t>
        <a:bodyPr/>
        <a:lstStyle/>
        <a:p>
          <a:endParaRPr lang="en-US"/>
        </a:p>
      </dgm:t>
    </dgm:pt>
    <dgm:pt modelId="{063BC043-7A7C-4395-9E87-48358ECE5615}" type="sibTrans" cxnId="{1C8B1E48-174A-42EA-B4CD-437189521E1B}">
      <dgm:prSet/>
      <dgm:spPr/>
      <dgm:t>
        <a:bodyPr/>
        <a:lstStyle/>
        <a:p>
          <a:endParaRPr lang="en-US"/>
        </a:p>
      </dgm:t>
    </dgm:pt>
    <dgm:pt modelId="{76408409-40A9-4740-8171-3DE8B60ED63C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D5B069CA-404D-4A7A-AF22-7F5F94416F4E}" type="parTrans" cxnId="{DDE84DCB-FE0E-4C8D-828A-1CFF01038969}">
      <dgm:prSet/>
      <dgm:spPr/>
      <dgm:t>
        <a:bodyPr/>
        <a:lstStyle/>
        <a:p>
          <a:endParaRPr lang="en-US"/>
        </a:p>
      </dgm:t>
    </dgm:pt>
    <dgm:pt modelId="{ED1E62A5-440A-4A7B-891C-6274FC566387}" type="sibTrans" cxnId="{DDE84DCB-FE0E-4C8D-828A-1CFF01038969}">
      <dgm:prSet/>
      <dgm:spPr/>
      <dgm:t>
        <a:bodyPr/>
        <a:lstStyle/>
        <a:p>
          <a:endParaRPr lang="en-US"/>
        </a:p>
      </dgm:t>
    </dgm:pt>
    <dgm:pt modelId="{B0566923-E049-43DC-B088-09F6AF25DDCB}">
      <dgm:prSet phldrT="[Text]"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 dirty="0"/>
        </a:p>
      </dgm:t>
    </dgm:pt>
    <dgm:pt modelId="{C48413FB-E0FA-496F-890E-B72E8BCF1B26}" type="parTrans" cxnId="{88CF2ADC-D219-4687-B33E-CF5C65389C82}">
      <dgm:prSet/>
      <dgm:spPr/>
      <dgm:t>
        <a:bodyPr/>
        <a:lstStyle/>
        <a:p>
          <a:endParaRPr lang="en-US"/>
        </a:p>
      </dgm:t>
    </dgm:pt>
    <dgm:pt modelId="{3384ABA6-688F-4136-94FC-C3410E0C12E1}" type="sibTrans" cxnId="{88CF2ADC-D219-4687-B33E-CF5C65389C82}">
      <dgm:prSet/>
      <dgm:spPr/>
      <dgm:t>
        <a:bodyPr/>
        <a:lstStyle/>
        <a:p>
          <a:endParaRPr lang="en-US"/>
        </a:p>
      </dgm:t>
    </dgm:pt>
    <dgm:pt modelId="{C3FFCB7F-8B5F-43C8-A601-B4DBA185C8E7}">
      <dgm:prSet/>
      <dgm:spPr>
        <a:gradFill rotWithShape="0">
          <a:gsLst>
            <a:gs pos="0">
              <a:schemeClr val="accent5">
                <a:lumMod val="20000"/>
                <a:lumOff val="80000"/>
              </a:schemeClr>
            </a:gs>
            <a:gs pos="39999">
              <a:schemeClr val="tx2">
                <a:lumMod val="60000"/>
                <a:lumOff val="40000"/>
              </a:schemeClr>
            </a:gs>
            <a:gs pos="100000">
              <a:schemeClr val="tx2">
                <a:lumMod val="75000"/>
              </a:schemeClr>
            </a:gs>
          </a:gsLst>
          <a:lin ang="4800000" scaled="0"/>
        </a:gra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17A0178-1145-4B42-A030-6C5395F8713B}" type="parTrans" cxnId="{1680505B-8675-4254-92D5-CDE04599D734}">
      <dgm:prSet/>
      <dgm:spPr/>
      <dgm:t>
        <a:bodyPr/>
        <a:lstStyle/>
        <a:p>
          <a:endParaRPr lang="en-US"/>
        </a:p>
      </dgm:t>
    </dgm:pt>
    <dgm:pt modelId="{BF6E5DAF-06BB-43CA-86D2-08338C5EFCFD}" type="sibTrans" cxnId="{1680505B-8675-4254-92D5-CDE04599D734}">
      <dgm:prSet/>
      <dgm:spPr/>
      <dgm:t>
        <a:bodyPr/>
        <a:lstStyle/>
        <a:p>
          <a:endParaRPr lang="en-US"/>
        </a:p>
      </dgm:t>
    </dgm:pt>
    <dgm:pt modelId="{BA0FE056-4291-4EA0-AB37-6FF40A52AF65}" type="pres">
      <dgm:prSet presAssocID="{23C09250-41AA-4C1B-8FFF-431F441349B6}" presName="Name0" presStyleCnt="0">
        <dgm:presLayoutVars>
          <dgm:dir/>
          <dgm:animLvl val="lvl"/>
          <dgm:resizeHandles val="exact"/>
        </dgm:presLayoutVars>
      </dgm:prSet>
      <dgm:spPr/>
    </dgm:pt>
    <dgm:pt modelId="{C04CAF8F-0EF6-40D9-89E7-A78371D2B8BC}" type="pres">
      <dgm:prSet presAssocID="{F051FFE8-D47B-4E09-8D11-387460DB1597}" presName="Name8" presStyleCnt="0"/>
      <dgm:spPr/>
    </dgm:pt>
    <dgm:pt modelId="{73BC1A34-5F5C-4069-BEA0-180326DC65BA}" type="pres">
      <dgm:prSet presAssocID="{F051FFE8-D47B-4E09-8D11-387460DB1597}" presName="level" presStyleLbl="node1" presStyleIdx="0" presStyleCnt="4" custScaleX="99865" custScaleY="1073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D856A-A4B8-4741-8B82-347B114A1F98}" type="pres">
      <dgm:prSet presAssocID="{F051FFE8-D47B-4E09-8D11-387460DB15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AFDE32-9045-446B-83E5-7FC329C42FFB}" type="pres">
      <dgm:prSet presAssocID="{C3FFCB7F-8B5F-43C8-A601-B4DBA185C8E7}" presName="Name8" presStyleCnt="0"/>
      <dgm:spPr/>
    </dgm:pt>
    <dgm:pt modelId="{1832F6BF-D643-4675-98F0-78507C3C5FC2}" type="pres">
      <dgm:prSet presAssocID="{C3FFCB7F-8B5F-43C8-A601-B4DBA185C8E7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BBC9A-728D-4BA1-968F-B1E08377CAFA}" type="pres">
      <dgm:prSet presAssocID="{C3FFCB7F-8B5F-43C8-A601-B4DBA185C8E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A4CF6-08B9-4368-808A-3D145A6CCD66}" type="pres">
      <dgm:prSet presAssocID="{76408409-40A9-4740-8171-3DE8B60ED63C}" presName="Name8" presStyleCnt="0"/>
      <dgm:spPr/>
    </dgm:pt>
    <dgm:pt modelId="{F209BE93-865A-4D40-9190-1E6277914BE8}" type="pres">
      <dgm:prSet presAssocID="{76408409-40A9-4740-8171-3DE8B60ED63C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6397C8-D01D-4403-839D-420C48B27690}" type="pres">
      <dgm:prSet presAssocID="{76408409-40A9-4740-8171-3DE8B60ED63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42422-ADEB-4BE2-8FB7-071FD82FB6E7}" type="pres">
      <dgm:prSet presAssocID="{B0566923-E049-43DC-B088-09F6AF25DDCB}" presName="Name8" presStyleCnt="0"/>
      <dgm:spPr/>
    </dgm:pt>
    <dgm:pt modelId="{1A6DC193-E76E-4E6E-9DC1-7CA7762479E9}" type="pres">
      <dgm:prSet presAssocID="{B0566923-E049-43DC-B088-09F6AF25DDCB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39967-BA87-425E-B6FD-C63920A09312}" type="pres">
      <dgm:prSet presAssocID="{B0566923-E049-43DC-B088-09F6AF25DDC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8B1E48-174A-42EA-B4CD-437189521E1B}" srcId="{23C09250-41AA-4C1B-8FFF-431F441349B6}" destId="{F051FFE8-D47B-4E09-8D11-387460DB1597}" srcOrd="0" destOrd="0" parTransId="{270F1F04-98A9-4978-AC23-8B360B4E3F45}" sibTransId="{063BC043-7A7C-4395-9E87-48358ECE5615}"/>
    <dgm:cxn modelId="{51F099D3-E90C-401A-AD45-E1A534144737}" type="presOf" srcId="{B0566923-E049-43DC-B088-09F6AF25DDCB}" destId="{C4C39967-BA87-425E-B6FD-C63920A09312}" srcOrd="1" destOrd="0" presId="urn:microsoft.com/office/officeart/2005/8/layout/pyramid1"/>
    <dgm:cxn modelId="{F4563323-505D-4987-9D08-1FD8679E9C71}" type="presOf" srcId="{C3FFCB7F-8B5F-43C8-A601-B4DBA185C8E7}" destId="{1832F6BF-D643-4675-98F0-78507C3C5FC2}" srcOrd="0" destOrd="0" presId="urn:microsoft.com/office/officeart/2005/8/layout/pyramid1"/>
    <dgm:cxn modelId="{88CF2ADC-D219-4687-B33E-CF5C65389C82}" srcId="{23C09250-41AA-4C1B-8FFF-431F441349B6}" destId="{B0566923-E049-43DC-B088-09F6AF25DDCB}" srcOrd="3" destOrd="0" parTransId="{C48413FB-E0FA-496F-890E-B72E8BCF1B26}" sibTransId="{3384ABA6-688F-4136-94FC-C3410E0C12E1}"/>
    <dgm:cxn modelId="{6A7D0391-F82C-419E-8151-D4D3C6F5049E}" type="presOf" srcId="{C3FFCB7F-8B5F-43C8-A601-B4DBA185C8E7}" destId="{F28BBC9A-728D-4BA1-968F-B1E08377CAFA}" srcOrd="1" destOrd="0" presId="urn:microsoft.com/office/officeart/2005/8/layout/pyramid1"/>
    <dgm:cxn modelId="{1680505B-8675-4254-92D5-CDE04599D734}" srcId="{23C09250-41AA-4C1B-8FFF-431F441349B6}" destId="{C3FFCB7F-8B5F-43C8-A601-B4DBA185C8E7}" srcOrd="1" destOrd="0" parTransId="{A17A0178-1145-4B42-A030-6C5395F8713B}" sibTransId="{BF6E5DAF-06BB-43CA-86D2-08338C5EFCFD}"/>
    <dgm:cxn modelId="{3A75C15C-2B80-4763-9F69-B9ECD8BC9E66}" type="presOf" srcId="{F051FFE8-D47B-4E09-8D11-387460DB1597}" destId="{73BC1A34-5F5C-4069-BEA0-180326DC65BA}" srcOrd="0" destOrd="0" presId="urn:microsoft.com/office/officeart/2005/8/layout/pyramid1"/>
    <dgm:cxn modelId="{C9B513CC-8213-4D57-BA49-93903C61B854}" type="presOf" srcId="{F051FFE8-D47B-4E09-8D11-387460DB1597}" destId="{653D856A-A4B8-4741-8B82-347B114A1F98}" srcOrd="1" destOrd="0" presId="urn:microsoft.com/office/officeart/2005/8/layout/pyramid1"/>
    <dgm:cxn modelId="{8D98EA3C-D6F6-489F-8E07-24F295F74178}" type="presOf" srcId="{23C09250-41AA-4C1B-8FFF-431F441349B6}" destId="{BA0FE056-4291-4EA0-AB37-6FF40A52AF65}" srcOrd="0" destOrd="0" presId="urn:microsoft.com/office/officeart/2005/8/layout/pyramid1"/>
    <dgm:cxn modelId="{734750D5-6C9A-48D2-8233-581FE3AE3135}" type="presOf" srcId="{B0566923-E049-43DC-B088-09F6AF25DDCB}" destId="{1A6DC193-E76E-4E6E-9DC1-7CA7762479E9}" srcOrd="0" destOrd="0" presId="urn:microsoft.com/office/officeart/2005/8/layout/pyramid1"/>
    <dgm:cxn modelId="{096C1DEA-094A-4EDA-A6F4-DD527E9262C4}" type="presOf" srcId="{76408409-40A9-4740-8171-3DE8B60ED63C}" destId="{0C6397C8-D01D-4403-839D-420C48B27690}" srcOrd="1" destOrd="0" presId="urn:microsoft.com/office/officeart/2005/8/layout/pyramid1"/>
    <dgm:cxn modelId="{DDE84DCB-FE0E-4C8D-828A-1CFF01038969}" srcId="{23C09250-41AA-4C1B-8FFF-431F441349B6}" destId="{76408409-40A9-4740-8171-3DE8B60ED63C}" srcOrd="2" destOrd="0" parTransId="{D5B069CA-404D-4A7A-AF22-7F5F94416F4E}" sibTransId="{ED1E62A5-440A-4A7B-891C-6274FC566387}"/>
    <dgm:cxn modelId="{E7B1DAEC-19D4-457B-9810-95D242A8EE42}" type="presOf" srcId="{76408409-40A9-4740-8171-3DE8B60ED63C}" destId="{F209BE93-865A-4D40-9190-1E6277914BE8}" srcOrd="0" destOrd="0" presId="urn:microsoft.com/office/officeart/2005/8/layout/pyramid1"/>
    <dgm:cxn modelId="{55E7A0C4-3587-4801-A173-BDB55253A830}" type="presParOf" srcId="{BA0FE056-4291-4EA0-AB37-6FF40A52AF65}" destId="{C04CAF8F-0EF6-40D9-89E7-A78371D2B8BC}" srcOrd="0" destOrd="0" presId="urn:microsoft.com/office/officeart/2005/8/layout/pyramid1"/>
    <dgm:cxn modelId="{59A6A866-A1EA-4B60-955E-6525057DD153}" type="presParOf" srcId="{C04CAF8F-0EF6-40D9-89E7-A78371D2B8BC}" destId="{73BC1A34-5F5C-4069-BEA0-180326DC65BA}" srcOrd="0" destOrd="0" presId="urn:microsoft.com/office/officeart/2005/8/layout/pyramid1"/>
    <dgm:cxn modelId="{EB77411A-CE87-4D4A-98E0-3716A4538EAF}" type="presParOf" srcId="{C04CAF8F-0EF6-40D9-89E7-A78371D2B8BC}" destId="{653D856A-A4B8-4741-8B82-347B114A1F98}" srcOrd="1" destOrd="0" presId="urn:microsoft.com/office/officeart/2005/8/layout/pyramid1"/>
    <dgm:cxn modelId="{377C1B66-3A00-4C01-8498-8B3DB71F0F2C}" type="presParOf" srcId="{BA0FE056-4291-4EA0-AB37-6FF40A52AF65}" destId="{67AFDE32-9045-446B-83E5-7FC329C42FFB}" srcOrd="1" destOrd="0" presId="urn:microsoft.com/office/officeart/2005/8/layout/pyramid1"/>
    <dgm:cxn modelId="{3C851094-4EC2-4190-A0E0-1CAB27AF1724}" type="presParOf" srcId="{67AFDE32-9045-446B-83E5-7FC329C42FFB}" destId="{1832F6BF-D643-4675-98F0-78507C3C5FC2}" srcOrd="0" destOrd="0" presId="urn:microsoft.com/office/officeart/2005/8/layout/pyramid1"/>
    <dgm:cxn modelId="{7FE8954D-878F-4783-88B0-C6C8054B9759}" type="presParOf" srcId="{67AFDE32-9045-446B-83E5-7FC329C42FFB}" destId="{F28BBC9A-728D-4BA1-968F-B1E08377CAFA}" srcOrd="1" destOrd="0" presId="urn:microsoft.com/office/officeart/2005/8/layout/pyramid1"/>
    <dgm:cxn modelId="{1AE7F24B-7803-44CF-B731-EBBEBCF85F03}" type="presParOf" srcId="{BA0FE056-4291-4EA0-AB37-6FF40A52AF65}" destId="{F91A4CF6-08B9-4368-808A-3D145A6CCD66}" srcOrd="2" destOrd="0" presId="urn:microsoft.com/office/officeart/2005/8/layout/pyramid1"/>
    <dgm:cxn modelId="{7C1B25A6-016C-43FF-82A5-73E4B52EF2F0}" type="presParOf" srcId="{F91A4CF6-08B9-4368-808A-3D145A6CCD66}" destId="{F209BE93-865A-4D40-9190-1E6277914BE8}" srcOrd="0" destOrd="0" presId="urn:microsoft.com/office/officeart/2005/8/layout/pyramid1"/>
    <dgm:cxn modelId="{B53D515E-8E15-471B-ADF4-FE41669D38D4}" type="presParOf" srcId="{F91A4CF6-08B9-4368-808A-3D145A6CCD66}" destId="{0C6397C8-D01D-4403-839D-420C48B27690}" srcOrd="1" destOrd="0" presId="urn:microsoft.com/office/officeart/2005/8/layout/pyramid1"/>
    <dgm:cxn modelId="{707EC712-4420-4117-8C68-C04856A6AC78}" type="presParOf" srcId="{BA0FE056-4291-4EA0-AB37-6FF40A52AF65}" destId="{21C42422-ADEB-4BE2-8FB7-071FD82FB6E7}" srcOrd="3" destOrd="0" presId="urn:microsoft.com/office/officeart/2005/8/layout/pyramid1"/>
    <dgm:cxn modelId="{27FE084E-9820-4656-8DF4-2DF1715BA891}" type="presParOf" srcId="{21C42422-ADEB-4BE2-8FB7-071FD82FB6E7}" destId="{1A6DC193-E76E-4E6E-9DC1-7CA7762479E9}" srcOrd="0" destOrd="0" presId="urn:microsoft.com/office/officeart/2005/8/layout/pyramid1"/>
    <dgm:cxn modelId="{950E22F6-ED01-44D3-8BF4-F4401C2B47E3}" type="presParOf" srcId="{21C42422-ADEB-4BE2-8FB7-071FD82FB6E7}" destId="{C4C39967-BA87-425E-B6FD-C63920A09312}" srcOrd="1" destOrd="0" presId="urn:microsoft.com/office/officeart/2005/8/layout/pyramid1"/>
  </dgm:cxnLst>
  <dgm:bg>
    <a:solidFill>
      <a:schemeClr val="accent5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D018-3D53-4710-B314-486A047097A2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B8D1E-2EED-487D-9846-C608077F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sources:</a:t>
            </a:r>
            <a:br>
              <a:rPr lang="en-US" dirty="0" smtClean="0"/>
            </a:br>
            <a:r>
              <a:rPr lang="en-US" dirty="0" smtClean="0"/>
              <a:t>1.</a:t>
            </a:r>
            <a:r>
              <a:rPr lang="en-US" baseline="0" dirty="0" smtClean="0"/>
              <a:t> </a:t>
            </a:r>
            <a:r>
              <a:rPr lang="en-US" dirty="0" smtClean="0"/>
              <a:t>Foundations of Software Testing ISTQB Certification - chapter 5.2  Test plans, estimates, and strategies</a:t>
            </a:r>
            <a:br>
              <a:rPr lang="en-US" dirty="0" smtClean="0"/>
            </a:br>
            <a:r>
              <a:rPr lang="en-US" dirty="0" smtClean="0"/>
              <a:t>2. Software Testing Foundations - A Study Guide for the ISTQB Certified Tester Exam [2007]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ISTQB - Foundation Level Syllabus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0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3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Domain6_TestPlanning.ppt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8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demo should be used to describe the typical structure of a test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2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6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0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2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B793F9B-8431-4F8A-B5C2-1350A74F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0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890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465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25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2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229600" cy="1524000"/>
          </a:xfrm>
        </p:spPr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59" y="2672231"/>
            <a:ext cx="1689100" cy="1782713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64157" y="366551"/>
            <a:ext cx="3124200" cy="1907406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/>
        </p:nvSpPr>
        <p:spPr>
          <a:xfrm>
            <a:off x="497391" y="5455189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3" name="Text Placeholder 13"/>
          <p:cNvSpPr>
            <a:spLocks noGrp="1"/>
          </p:cNvSpPr>
          <p:nvPr/>
        </p:nvSpPr>
        <p:spPr>
          <a:xfrm>
            <a:off x="497392" y="5759989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/>
        </p:nvSpPr>
        <p:spPr>
          <a:xfrm>
            <a:off x="497392" y="5080546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14775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Planning Tests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</a:t>
            </a:r>
            <a:r>
              <a:rPr lang="en-US" dirty="0"/>
              <a:t>testers should be able to </a:t>
            </a:r>
            <a:r>
              <a:rPr lang="en-US" dirty="0" smtClean="0"/>
              <a:t>execute the tests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Assures all </a:t>
            </a:r>
            <a:r>
              <a:rPr lang="en-US" dirty="0"/>
              <a:t>critical elements are tested </a:t>
            </a:r>
            <a:r>
              <a:rPr lang="en-US" dirty="0" smtClean="0"/>
              <a:t>correctly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Parts </a:t>
            </a:r>
            <a:r>
              <a:rPr lang="en-US" dirty="0"/>
              <a:t>can be executed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Controllability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Knowledge </a:t>
            </a:r>
            <a:r>
              <a:rPr lang="en-US" dirty="0"/>
              <a:t>of test data requirements, expected results, what to run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Coverage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Ensures </a:t>
            </a:r>
            <a:r>
              <a:rPr lang="en-US" dirty="0"/>
              <a:t>adequate coverage</a:t>
            </a:r>
          </a:p>
        </p:txBody>
      </p:sp>
    </p:spTree>
    <p:extLst>
      <p:ext uri="{BB962C8B-B14F-4D97-AF65-F5344CB8AC3E}">
        <p14:creationId xmlns:p14="http://schemas.microsoft.com/office/powerpoint/2010/main" val="219067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Documentation Hierarchy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81000" y="1066800"/>
          <a:ext cx="8382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8519" y="1295400"/>
            <a:ext cx="48269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Plan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Direction for overall testing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activity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1151" y="2667000"/>
            <a:ext cx="69016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Design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Refines Approach, identifies features to be covered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7454" y="4114800"/>
            <a:ext cx="51090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Case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Specific input/intended output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308" y="5334000"/>
            <a:ext cx="42473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hangingPunct="0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Procedures Specification</a:t>
            </a:r>
          </a:p>
          <a:p>
            <a:pPr lvl="0" algn="ctr" eaLnBrk="0" hangingPunct="0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Test execution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steps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plans can be made using templates</a:t>
            </a:r>
          </a:p>
          <a:p>
            <a:pPr lvl="1"/>
            <a:r>
              <a:rPr lang="en-US" dirty="0"/>
              <a:t>E.g., IEEE 829 test plan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us remember the </a:t>
            </a:r>
            <a:r>
              <a:rPr lang="en-US" dirty="0" smtClean="0"/>
              <a:t>important </a:t>
            </a:r>
            <a:r>
              <a:rPr lang="en-US" dirty="0"/>
              <a:t>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 descr="http://www2.docm.mmu.ac.uk/STAFF/F.Gasir/Imeges/IEEE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6096000" cy="2171919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4267200" cy="1447801"/>
          </a:xfrm>
        </p:spPr>
        <p:txBody>
          <a:bodyPr/>
          <a:lstStyle/>
          <a:p>
            <a:r>
              <a:rPr lang="en-US" dirty="0" smtClean="0"/>
              <a:t>Test Plan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10000"/>
            <a:ext cx="2514600" cy="56912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emo</a:t>
            </a:r>
            <a:endParaRPr lang="en-US" dirty="0"/>
          </a:p>
        </p:txBody>
      </p:sp>
      <p:pic>
        <p:nvPicPr>
          <p:cNvPr id="1026" name="Picture 2" descr="http://www.codel-services.com/templates_files/image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46434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X Office Spreadsheet Templat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492500"/>
            <a:ext cx="2343014" cy="22098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Scope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Defines what will be tested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Objectives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Description of expected (measurable) test result, priority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Assumptions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Include skill level of testers, budget, starting state of application, tools &amp; equipment availability, etc.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Risk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Things </a:t>
            </a:r>
            <a:r>
              <a:rPr lang="en-US" sz="2600" dirty="0"/>
              <a:t>that could impact testing </a:t>
            </a:r>
            <a:r>
              <a:rPr lang="en-US" sz="2600" dirty="0" smtClean="0"/>
              <a:t>ability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3078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(2)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Identifies </a:t>
            </a:r>
            <a:r>
              <a:rPr lang="en-US" sz="2600" dirty="0"/>
              <a:t>tests to run, stages to test, outlines sequence and timing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&amp; Responsibilities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Schedule &amp;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Major </a:t>
            </a:r>
            <a:r>
              <a:rPr lang="en-US" sz="2600" dirty="0"/>
              <a:t>test activities, sequence of tests, estimates, dependence on other activities, people, tools, facilities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Data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  <a:r>
              <a:rPr lang="en-US" sz="3000" dirty="0" smtClean="0"/>
              <a:t>	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Methods </a:t>
            </a:r>
            <a:r>
              <a:rPr lang="en-US" sz="2600" dirty="0"/>
              <a:t>for preparing test data, backup/rollback procedures, data requirements/sources, any data conditioning/conversion, data security</a:t>
            </a:r>
          </a:p>
        </p:txBody>
      </p:sp>
    </p:spTree>
    <p:extLst>
      <p:ext uri="{BB962C8B-B14F-4D97-AF65-F5344CB8AC3E}">
        <p14:creationId xmlns:p14="http://schemas.microsoft.com/office/powerpoint/2010/main" val="26095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Test </a:t>
            </a:r>
            <a:r>
              <a:rPr lang="en-US" dirty="0" smtClean="0"/>
              <a:t>Plan (3)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Version </a:t>
            </a:r>
            <a:r>
              <a:rPr lang="en-US" sz="2600" dirty="0"/>
              <a:t>Control, HW/SW configurations, defect tracking tool, Environment for each kind of testing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Meetings</a:t>
            </a:r>
            <a:r>
              <a:rPr lang="en-US" sz="2600" dirty="0"/>
              <a:t>, processes, tools, techniques, contact lists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Tools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Automation</a:t>
            </a:r>
            <a:r>
              <a:rPr lang="en-US" sz="2600" dirty="0"/>
              <a:t>, performance, verification, defect tracking, test planning, etc.</a:t>
            </a:r>
          </a:p>
        </p:txBody>
      </p:sp>
    </p:spTree>
    <p:extLst>
      <p:ext uri="{BB962C8B-B14F-4D97-AF65-F5344CB8AC3E}">
        <p14:creationId xmlns:p14="http://schemas.microsoft.com/office/powerpoint/2010/main" val="180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00" dirty="0"/>
              <a:t>Not Enough Training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Us Versus Them Mentality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Test Tools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Management Understanding/Support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Lack of Customer and User Involvement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Not Enough Time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Over Reliance on Independent Testers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Rapid Change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Lose-Lose Situation</a:t>
            </a:r>
          </a:p>
          <a:p>
            <a:pPr>
              <a:lnSpc>
                <a:spcPct val="100000"/>
              </a:lnSpc>
            </a:pPr>
            <a:r>
              <a:rPr lang="en-US" sz="2700" dirty="0"/>
              <a:t>Having to Say “No”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495800"/>
            <a:ext cx="2331983" cy="2028825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1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 What? When? </a:t>
            </a:r>
            <a:r>
              <a:rPr lang="en-US" dirty="0"/>
              <a:t>H</a:t>
            </a:r>
            <a:r>
              <a:rPr lang="en-US" dirty="0" smtClean="0"/>
              <a:t>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Planning resources </a:t>
            </a:r>
            <a:r>
              <a:rPr lang="en-US" dirty="0" smtClean="0"/>
              <a:t>is an </a:t>
            </a:r>
            <a:r>
              <a:rPr lang="en-US" dirty="0"/>
              <a:t>e</a:t>
            </a:r>
            <a:r>
              <a:rPr lang="en-US" dirty="0" smtClean="0"/>
              <a:t>ssential part of test planning</a:t>
            </a:r>
          </a:p>
          <a:p>
            <a:pPr lvl="1"/>
            <a:r>
              <a:rPr lang="en-US" dirty="0" smtClean="0"/>
              <a:t>Often this is related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decisions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 smtClean="0"/>
              <a:t> across the team is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7100" y="3810000"/>
            <a:ext cx="2209800" cy="255508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</a:t>
            </a:r>
            <a:r>
              <a:rPr lang="en-US" dirty="0"/>
              <a:t>I</a:t>
            </a:r>
            <a:r>
              <a:rPr lang="en-US" dirty="0" smtClean="0"/>
              <a:t>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good test plan </a:t>
            </a:r>
            <a:r>
              <a:rPr lang="en-US" dirty="0" smtClean="0"/>
              <a:t>provides some more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answers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precisely should testing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documented</a:t>
            </a:r>
          </a:p>
          <a:p>
            <a:pPr lvl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</a:t>
            </a:r>
            <a:r>
              <a:rPr lang="en-US" dirty="0" smtClean="0"/>
              <a:t> should be used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</a:t>
            </a:r>
            <a:r>
              <a:rPr lang="en-US" dirty="0" smtClean="0"/>
              <a:t> criteria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</a:t>
            </a:r>
            <a:r>
              <a:rPr lang="en-US" dirty="0" smtClean="0"/>
              <a:t>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3733800"/>
            <a:ext cx="1714349" cy="25781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8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932331"/>
            <a:ext cx="7581900" cy="57643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Snejina Lazarova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 smtClean="0"/>
              <a:t>Project Manager</a:t>
            </a:r>
          </a:p>
          <a:p>
            <a:pPr marL="357188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smtClean="0"/>
              <a:t>BI &amp; Reporting </a:t>
            </a:r>
            <a:r>
              <a:rPr lang="en-US" sz="2400" dirty="0" smtClean="0"/>
              <a:t>Team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Dimo Mitev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QA Architect</a:t>
            </a:r>
          </a:p>
          <a:p>
            <a:pPr marL="357188" lvl="1" indent="0">
              <a:lnSpc>
                <a:spcPct val="100000"/>
              </a:lnSpc>
              <a:buNone/>
            </a:pPr>
            <a:r>
              <a:rPr lang="en-US" sz="2400" dirty="0" smtClean="0"/>
              <a:t>Backend Services 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5"/>
          <a:stretch/>
        </p:blipFill>
        <p:spPr>
          <a:xfrm>
            <a:off x="6099452" y="3790421"/>
            <a:ext cx="1441959" cy="202960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450" y="971594"/>
            <a:ext cx="1387326" cy="2080989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6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929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 Activities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76591" y="3124200"/>
            <a:ext cx="3590818" cy="2743200"/>
          </a:xfrm>
          <a:prstGeom prst="roundRect">
            <a:avLst>
              <a:gd name="adj" fmla="val 10186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5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Planning Activities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overall approach</a:t>
            </a:r>
            <a:r>
              <a:rPr lang="en-US" dirty="0"/>
              <a:t> to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strategy</a:t>
            </a:r>
            <a:r>
              <a:rPr lang="en-US" dirty="0"/>
              <a:t> for </a:t>
            </a:r>
            <a:r>
              <a:rPr lang="en-US" dirty="0" smtClean="0"/>
              <a:t>testing</a:t>
            </a:r>
          </a:p>
          <a:p>
            <a:r>
              <a:rPr lang="en-US" dirty="0"/>
              <a:t>Deciding about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environment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Definition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</a:p>
          <a:p>
            <a:pPr lvl="1"/>
            <a:r>
              <a:rPr lang="en-US" dirty="0" smtClean="0"/>
              <a:t>How are they going to cooperate </a:t>
            </a:r>
          </a:p>
          <a:p>
            <a:pPr lvl="1"/>
            <a:r>
              <a:rPr lang="en-US" dirty="0" smtClean="0"/>
              <a:t>Integrating </a:t>
            </a:r>
            <a:r>
              <a:rPr lang="en-US" dirty="0"/>
              <a:t>and coordinating the </a:t>
            </a:r>
            <a:r>
              <a:rPr lang="en-US" dirty="0" smtClean="0"/>
              <a:t>testing </a:t>
            </a:r>
            <a:r>
              <a:rPr lang="en-US" dirty="0"/>
              <a:t>activities with other project activities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how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</a:t>
            </a:r>
            <a:r>
              <a:rPr lang="en-US" dirty="0"/>
              <a:t> the test results </a:t>
            </a:r>
            <a:endParaRPr lang="en-US" dirty="0" smtClean="0"/>
          </a:p>
          <a:p>
            <a:r>
              <a:rPr lang="en-US" dirty="0"/>
              <a:t>Selecting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monitoring and controlling test </a:t>
            </a:r>
            <a:r>
              <a:rPr lang="en-US" dirty="0" smtClean="0"/>
              <a:t>work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test exit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Test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ocumentation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much </a:t>
            </a:r>
            <a:r>
              <a:rPr lang="en-US" dirty="0"/>
              <a:t>documentation shall be </a:t>
            </a:r>
            <a:r>
              <a:rPr lang="en-US" dirty="0" smtClean="0"/>
              <a:t>prepared</a:t>
            </a:r>
          </a:p>
          <a:p>
            <a:pPr lvl="1"/>
            <a:r>
              <a:rPr lang="en-US" dirty="0" smtClean="0"/>
              <a:t>What templates will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6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Activities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the test plan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eciding </a:t>
            </a:r>
            <a:r>
              <a:rPr lang="en-US" dirty="0"/>
              <a:t>on what, who, when, and how much </a:t>
            </a:r>
            <a:r>
              <a:rPr lang="en-US" dirty="0" smtClean="0"/>
              <a:t>testing</a:t>
            </a:r>
          </a:p>
          <a:p>
            <a:r>
              <a:rPr lang="en-US" dirty="0"/>
              <a:t>Estimating test effort and test </a:t>
            </a:r>
            <a:r>
              <a:rPr lang="en-US" dirty="0" smtClean="0"/>
              <a:t>costs</a:t>
            </a:r>
            <a:endParaRPr lang="en-US" dirty="0"/>
          </a:p>
          <a:p>
            <a:pPr lvl="1"/>
            <a:r>
              <a:rPr lang="en-US" dirty="0" smtClean="0"/>
              <a:t>(Re)estimating </a:t>
            </a:r>
            <a:r>
              <a:rPr lang="en-US" dirty="0"/>
              <a:t>and (re)planning the testing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 smtClean="0"/>
              <a:t>Test Prioritization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1942531"/>
            <a:ext cx="4906060" cy="407726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22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Why Should We Prioritize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 smtClean="0"/>
              <a:t>Time and budget are never enough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sufficient to execute all planned test </a:t>
            </a:r>
            <a:r>
              <a:rPr lang="en-US" dirty="0" smtClean="0"/>
              <a:t>cases</a:t>
            </a:r>
          </a:p>
          <a:p>
            <a:r>
              <a:rPr lang="en-US" dirty="0"/>
              <a:t>Still - as many </a:t>
            </a:r>
            <a:r>
              <a:rPr lang="en-US" dirty="0" smtClean="0"/>
              <a:t>critical </a:t>
            </a:r>
            <a:r>
              <a:rPr lang="en-US" dirty="0"/>
              <a:t>faults </a:t>
            </a:r>
            <a:r>
              <a:rPr lang="en-US" dirty="0" smtClean="0"/>
              <a:t>should be </a:t>
            </a:r>
            <a:r>
              <a:rPr lang="en-US" dirty="0"/>
              <a:t>found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prioritization rule: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premature end of testing </a:t>
            </a:r>
            <a:r>
              <a:rPr lang="en-US" dirty="0" smtClean="0"/>
              <a:t>should still assure the </a:t>
            </a:r>
            <a:r>
              <a:rPr lang="en-US" dirty="0"/>
              <a:t>best possible test result at that actual point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</a:t>
            </a:r>
            <a:r>
              <a:rPr lang="en-US" dirty="0" smtClean="0"/>
              <a:t>for </a:t>
            </a:r>
            <a:r>
              <a:rPr lang="en-US" dirty="0"/>
              <a:t>prioritization of test cases may be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Usage </a:t>
            </a:r>
            <a:r>
              <a:rPr lang="en-US" dirty="0"/>
              <a:t>frequency of a function /</a:t>
            </a:r>
            <a:r>
              <a:rPr lang="en-US" dirty="0" smtClean="0"/>
              <a:t> </a:t>
            </a:r>
            <a:r>
              <a:rPr lang="en-US" dirty="0"/>
              <a:t>probability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Risk 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isibility </a:t>
            </a:r>
            <a:r>
              <a:rPr lang="en-US" dirty="0"/>
              <a:t>of a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Priority </a:t>
            </a:r>
            <a:r>
              <a:rPr lang="en-US" dirty="0"/>
              <a:t>of the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Customer priorities</a:t>
            </a:r>
          </a:p>
          <a:p>
            <a:pPr lvl="1"/>
            <a:r>
              <a:rPr lang="en-US" dirty="0" smtClean="0"/>
              <a:t>Code complexity</a:t>
            </a:r>
          </a:p>
          <a:p>
            <a:pPr lvl="1"/>
            <a:r>
              <a:rPr lang="en-US" dirty="0" smtClean="0"/>
              <a:t>Project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Entry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86000"/>
            <a:ext cx="7924800" cy="569120"/>
          </a:xfrm>
        </p:spPr>
        <p:txBody>
          <a:bodyPr/>
          <a:lstStyle/>
          <a:p>
            <a:r>
              <a:rPr lang="en-US" dirty="0" smtClean="0"/>
              <a:t>Defining When to Start Testing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6550" y="3343274"/>
            <a:ext cx="3390900" cy="2543175"/>
          </a:xfrm>
          <a:prstGeom prst="roundRect">
            <a:avLst>
              <a:gd name="adj" fmla="val 3933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6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Entry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entry </a:t>
            </a:r>
            <a:r>
              <a:rPr lang="en-US" dirty="0"/>
              <a:t>criteria define when to start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E.g., </a:t>
            </a:r>
            <a:r>
              <a:rPr lang="en-US" dirty="0"/>
              <a:t>at the beginning of a test level or when a set of </a:t>
            </a:r>
            <a:r>
              <a:rPr lang="en-US" dirty="0" smtClean="0"/>
              <a:t>tests </a:t>
            </a:r>
            <a:r>
              <a:rPr lang="en-US" dirty="0"/>
              <a:t>is ready for </a:t>
            </a:r>
            <a:r>
              <a:rPr lang="en-US" dirty="0" smtClean="0"/>
              <a:t>execution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ntry </a:t>
            </a:r>
            <a:r>
              <a:rPr lang="en-US" dirty="0"/>
              <a:t>criteria may cover the following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Test </a:t>
            </a:r>
            <a:r>
              <a:rPr lang="en-US" dirty="0"/>
              <a:t>environment availability and readiness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Test tool readiness in the test environment </a:t>
            </a:r>
          </a:p>
          <a:p>
            <a:pPr lvl="1"/>
            <a:r>
              <a:rPr lang="en-US" dirty="0" smtClean="0"/>
              <a:t>Testable </a:t>
            </a:r>
            <a:r>
              <a:rPr lang="en-US" dirty="0"/>
              <a:t>code availability </a:t>
            </a:r>
          </a:p>
          <a:p>
            <a:pPr lvl="1"/>
            <a:r>
              <a:rPr lang="en-US" dirty="0" smtClean="0"/>
              <a:t>Test </a:t>
            </a:r>
            <a:r>
              <a:rPr lang="en-US" dirty="0"/>
              <a:t>data </a:t>
            </a: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3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Exit Criteria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120"/>
          </a:xfrm>
        </p:spPr>
        <p:txBody>
          <a:bodyPr/>
          <a:lstStyle/>
          <a:p>
            <a:r>
              <a:rPr lang="en-US" dirty="0"/>
              <a:t>Defining When to </a:t>
            </a:r>
            <a:r>
              <a:rPr lang="en-US" dirty="0" smtClean="0"/>
              <a:t>Stop Testing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5125" y="2971800"/>
            <a:ext cx="3333750" cy="30099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5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Planning</a:t>
            </a:r>
          </a:p>
          <a:p>
            <a:r>
              <a:rPr lang="en-US" dirty="0" smtClean="0"/>
              <a:t>Test Prioritization</a:t>
            </a:r>
            <a:endParaRPr lang="en-US" dirty="0"/>
          </a:p>
          <a:p>
            <a:r>
              <a:rPr lang="en-US" dirty="0" smtClean="0"/>
              <a:t>Entry </a:t>
            </a:r>
            <a:r>
              <a:rPr lang="en-US" dirty="0"/>
              <a:t>Criteria</a:t>
            </a:r>
          </a:p>
          <a:p>
            <a:r>
              <a:rPr lang="en-US" dirty="0"/>
              <a:t>Exit Criteria</a:t>
            </a:r>
          </a:p>
          <a:p>
            <a:r>
              <a:rPr lang="en-US" dirty="0"/>
              <a:t>Test </a:t>
            </a:r>
            <a:r>
              <a:rPr lang="en-US" dirty="0" smtClean="0"/>
              <a:t>Estimation</a:t>
            </a:r>
            <a:endParaRPr lang="en-US" dirty="0"/>
          </a:p>
          <a:p>
            <a:r>
              <a:rPr lang="en-US" dirty="0"/>
              <a:t>Test Strategy, Test Approach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1824228" cy="2133600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92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test exit criteria?</a:t>
            </a:r>
          </a:p>
          <a:p>
            <a:pPr lvl="1"/>
            <a:r>
              <a:rPr lang="en-US" dirty="0" smtClean="0"/>
              <a:t>A definition of when </a:t>
            </a:r>
            <a:r>
              <a:rPr lang="en-US" dirty="0"/>
              <a:t>testing can be stopped (totally or within a test level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1266" name="Picture 2" descr="http://icons.iconarchive.com/icons/mazenl77/I-like-buttons-3a/512/Cute-Ball-Stop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3301" y="3886200"/>
            <a:ext cx="2057399" cy="2057400"/>
          </a:xfrm>
          <a:prstGeom prst="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13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/>
              <a:t>Thoroughness </a:t>
            </a:r>
            <a:r>
              <a:rPr lang="en-US" dirty="0" smtClean="0"/>
              <a:t>of measures</a:t>
            </a:r>
          </a:p>
          <a:p>
            <a:pPr lvl="2"/>
            <a:r>
              <a:rPr lang="en-US" dirty="0" smtClean="0"/>
              <a:t>E.g., </a:t>
            </a:r>
            <a:r>
              <a:rPr lang="en-US" dirty="0"/>
              <a:t>coverage of code, functionality or risk </a:t>
            </a:r>
          </a:p>
          <a:p>
            <a:pPr lvl="1"/>
            <a:r>
              <a:rPr lang="en-US" dirty="0" smtClean="0"/>
              <a:t>Estimates </a:t>
            </a:r>
            <a:r>
              <a:rPr lang="en-US" dirty="0"/>
              <a:t>of defect density or reliability measures </a:t>
            </a:r>
          </a:p>
          <a:p>
            <a:pPr lvl="1"/>
            <a:r>
              <a:rPr lang="en-US" dirty="0" smtClean="0"/>
              <a:t>Cost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5055548"/>
            <a:ext cx="2514600" cy="1789751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8200" y="4313709"/>
            <a:ext cx="2785962" cy="163671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54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</a:t>
            </a:r>
            <a:r>
              <a:rPr lang="en-US" dirty="0" smtClean="0"/>
              <a:t>Test Exit Criteria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exit criteria may cover the following:</a:t>
            </a:r>
            <a:endParaRPr lang="en-US" dirty="0" smtClean="0"/>
          </a:p>
          <a:p>
            <a:pPr lvl="1"/>
            <a:r>
              <a:rPr lang="en-US" dirty="0" smtClean="0"/>
              <a:t>Residual risks</a:t>
            </a:r>
          </a:p>
          <a:p>
            <a:pPr lvl="2"/>
            <a:r>
              <a:rPr lang="en-US" dirty="0" smtClean="0"/>
              <a:t>E.g., defects </a:t>
            </a:r>
            <a:r>
              <a:rPr lang="en-US" dirty="0"/>
              <a:t>not </a:t>
            </a:r>
            <a:r>
              <a:rPr lang="en-US" dirty="0" smtClean="0"/>
              <a:t>fixed</a:t>
            </a:r>
          </a:p>
          <a:p>
            <a:pPr lvl="2"/>
            <a:r>
              <a:rPr lang="en-US" dirty="0" smtClean="0"/>
              <a:t>Lack </a:t>
            </a:r>
            <a:r>
              <a:rPr lang="en-US" dirty="0"/>
              <a:t>of test coverage in certain areas </a:t>
            </a:r>
          </a:p>
          <a:p>
            <a:pPr lvl="1"/>
            <a:r>
              <a:rPr lang="en-US" dirty="0" smtClean="0"/>
              <a:t>Schedules </a:t>
            </a:r>
          </a:p>
          <a:p>
            <a:pPr lvl="2"/>
            <a:r>
              <a:rPr lang="en-US" dirty="0" smtClean="0"/>
              <a:t>E.g., time </a:t>
            </a:r>
            <a:r>
              <a:rPr lang="en-US" dirty="0"/>
              <a:t>to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3314" name="Picture 2" descr="http://upload.wikimedia.org/wikipedia/commons/0/0d/Schedul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53200" y="4495800"/>
            <a:ext cx="1939165" cy="1879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685800"/>
          </a:xfrm>
        </p:spPr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pic>
        <p:nvPicPr>
          <p:cNvPr id="5" name="Picture 2" descr="http://leadinganswers.typepad.com/photos/uncategorized/2008/01/07/agile_estimate_rang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871" y="3276600"/>
            <a:ext cx="3774258" cy="2514600"/>
          </a:xfrm>
          <a:prstGeom prst="roundRect">
            <a:avLst>
              <a:gd name="adj" fmla="val 10894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estimate?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testing will </a:t>
            </a:r>
            <a:r>
              <a:rPr lang="en-US" dirty="0" smtClean="0"/>
              <a:t>involve?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it will </a:t>
            </a:r>
            <a:r>
              <a:rPr lang="en-US" dirty="0" smtClean="0"/>
              <a:t>cost?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200400" cy="2459948"/>
          </a:xfrm>
          <a:prstGeom prst="ellipse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2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estimation could </a:t>
            </a:r>
            <a:r>
              <a:rPr lang="en-US" dirty="0"/>
              <a:t>start with </a:t>
            </a:r>
            <a:r>
              <a:rPr lang="en-US" dirty="0" smtClean="0"/>
              <a:t>designing a work-breakdown structure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the stages, activities </a:t>
            </a:r>
            <a:r>
              <a:rPr lang="en-US" dirty="0" smtClean="0"/>
              <a:t>and tasks for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2" descr="http://www.yourbuilding.org/library/blackboard%20aligning%20strategi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0" y="4064000"/>
            <a:ext cx="3081866" cy="21336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a Test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test project could be broken down into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phases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lanning and control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nalysis </a:t>
            </a:r>
            <a:r>
              <a:rPr lang="en-US" dirty="0"/>
              <a:t>and </a:t>
            </a:r>
            <a:r>
              <a:rPr lang="en-US" dirty="0" smtClean="0"/>
              <a:t>design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and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valuating exit criteria </a:t>
            </a:r>
            <a:r>
              <a:rPr lang="en-US" dirty="0"/>
              <a:t>and </a:t>
            </a:r>
            <a:r>
              <a:rPr lang="en-US" dirty="0" smtClean="0"/>
              <a:t>reporting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504315" cy="17526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5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each phase we identify </a:t>
            </a:r>
            <a:r>
              <a:rPr lang="en-US" dirty="0" smtClean="0"/>
              <a:t>activities and tasks within each activity</a:t>
            </a:r>
          </a:p>
          <a:p>
            <a:r>
              <a:rPr lang="en-US" dirty="0" smtClean="0"/>
              <a:t>This can be performed in two ways:</a:t>
            </a:r>
          </a:p>
          <a:p>
            <a:pPr lvl="1"/>
            <a:r>
              <a:rPr lang="en-US" dirty="0" smtClean="0"/>
              <a:t>Working forward</a:t>
            </a:r>
          </a:p>
          <a:p>
            <a:pPr lvl="2"/>
            <a:r>
              <a:rPr lang="en-US" dirty="0" smtClean="0"/>
              <a:t>"Now</a:t>
            </a:r>
            <a:r>
              <a:rPr lang="en-US" dirty="0"/>
              <a:t>, what comes next</a:t>
            </a:r>
            <a:r>
              <a:rPr lang="en-US" dirty="0" smtClean="0"/>
              <a:t>?"</a:t>
            </a:r>
          </a:p>
          <a:p>
            <a:pPr lvl="1"/>
            <a:r>
              <a:rPr lang="en-US" dirty="0" smtClean="0"/>
              <a:t>Working backward</a:t>
            </a:r>
          </a:p>
          <a:p>
            <a:pPr lvl="2"/>
            <a:r>
              <a:rPr lang="en-US" dirty="0" smtClean="0"/>
              <a:t>"What </a:t>
            </a:r>
            <a:r>
              <a:rPr lang="en-US" dirty="0"/>
              <a:t>activities and tasks are </a:t>
            </a:r>
            <a:r>
              <a:rPr lang="en-US" dirty="0" smtClean="0"/>
              <a:t>required </a:t>
            </a:r>
            <a:r>
              <a:rPr lang="en-US" dirty="0"/>
              <a:t>in each stage to carry out this testing</a:t>
            </a:r>
            <a:r>
              <a:rPr lang="en-US" dirty="0" smtClean="0"/>
              <a:t>?"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effort is usually estimated using two approaches: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Metrics-based</a:t>
            </a:r>
            <a:r>
              <a:rPr lang="en-US" dirty="0" smtClean="0"/>
              <a:t> approach</a:t>
            </a:r>
            <a:endParaRPr lang="en-US" dirty="0"/>
          </a:p>
          <a:p>
            <a:pPr lvl="2"/>
            <a:r>
              <a:rPr lang="en-US" dirty="0" smtClean="0"/>
              <a:t>Using metrics </a:t>
            </a:r>
            <a:r>
              <a:rPr lang="en-US" dirty="0"/>
              <a:t>of former or similar </a:t>
            </a:r>
            <a:r>
              <a:rPr lang="en-US" dirty="0" smtClean="0"/>
              <a:t>projects </a:t>
            </a:r>
          </a:p>
          <a:p>
            <a:pPr lvl="2"/>
            <a:r>
              <a:rPr lang="en-US" dirty="0" smtClean="0"/>
              <a:t>Using </a:t>
            </a:r>
            <a:r>
              <a:rPr lang="en-US" dirty="0"/>
              <a:t>typical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Expert-based</a:t>
            </a:r>
            <a:r>
              <a:rPr lang="en-US" dirty="0" smtClean="0"/>
              <a:t> approach</a:t>
            </a:r>
          </a:p>
          <a:p>
            <a:pPr lvl="2"/>
            <a:r>
              <a:rPr lang="en-US" dirty="0" smtClean="0"/>
              <a:t>Consulting with experts and with people who will actually perform the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8000" y="2019300"/>
            <a:ext cx="1600200" cy="802928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8100" y="5411036"/>
            <a:ext cx="952500" cy="109454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Co-ordination With the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Even the best estimate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negotiated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management</a:t>
            </a:r>
          </a:p>
          <a:p>
            <a:pPr lvl="1"/>
            <a:r>
              <a:rPr lang="en-US" dirty="0" smtClean="0"/>
              <a:t>Different sides on the project can have different priorities</a:t>
            </a:r>
          </a:p>
          <a:p>
            <a:pPr lvl="1"/>
            <a:r>
              <a:rPr lang="en-US" dirty="0" smtClean="0"/>
              <a:t>Effective negotiations </a:t>
            </a:r>
            <a:r>
              <a:rPr lang="en-US" dirty="0"/>
              <a:t>are focused on </a:t>
            </a:r>
            <a:r>
              <a:rPr lang="en-US" dirty="0" smtClean="0"/>
              <a:t>finding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best balance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etween quality</a:t>
            </a:r>
            <a:r>
              <a:rPr lang="en-US" dirty="0"/>
              <a:t>, </a:t>
            </a:r>
            <a:endParaRPr lang="en-US" dirty="0" smtClean="0"/>
          </a:p>
          <a:p>
            <a:pPr marL="649288" lvl="2" indent="0">
              <a:buNone/>
            </a:pPr>
            <a:r>
              <a:rPr lang="en-US" dirty="0" smtClean="0"/>
              <a:t>schedule</a:t>
            </a:r>
            <a:r>
              <a:rPr lang="en-US" dirty="0"/>
              <a:t>, budget and </a:t>
            </a:r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29" y="4081616"/>
            <a:ext cx="2706790" cy="2421264"/>
          </a:xfrm>
          <a:prstGeom prst="rect">
            <a:avLst/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val="1183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Test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873920"/>
          </a:xfrm>
        </p:spPr>
        <p:txBody>
          <a:bodyPr/>
          <a:lstStyle/>
          <a:p>
            <a:r>
              <a:rPr lang="en-US" dirty="0" smtClean="0"/>
              <a:t>Why Do We Need Test Plans</a:t>
            </a:r>
            <a:br>
              <a:rPr lang="en-US" dirty="0" smtClean="0"/>
            </a:br>
            <a:r>
              <a:rPr lang="en-US" dirty="0" smtClean="0"/>
              <a:t>and How Can We Use Them?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9337" y="3492500"/>
            <a:ext cx="3845327" cy="2819400"/>
          </a:xfrm>
          <a:prstGeom prst="roundRect">
            <a:avLst>
              <a:gd name="adj" fmla="val 8559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0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Testing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testing effort may depend on a number of </a:t>
            </a:r>
            <a:r>
              <a:rPr lang="en-US" dirty="0" smtClean="0"/>
              <a:t>factors: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Complexity and size of the product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Life-cycle model used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Tools available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Product documentation available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How detailed test documentation needs to be done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Time pressure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People factors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722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1752601"/>
          </a:xfrm>
        </p:spPr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Strategy and </a:t>
            </a:r>
            <a:br>
              <a:rPr lang="en-US" dirty="0" smtClean="0"/>
            </a:br>
            <a:r>
              <a:rPr lang="en-US" dirty="0" smtClean="0"/>
              <a:t>Test Approach</a:t>
            </a:r>
            <a:endParaRPr lang="en-US" dirty="0"/>
          </a:p>
        </p:txBody>
      </p:sp>
      <p:pic>
        <p:nvPicPr>
          <p:cNvPr id="19460" name="Picture 4" descr="http://1.bp.blogspot.com/-Pbs7rATw8EI/Tb9gnUX-nbI/AAAAAAAAKbQ/JaI2x25Fyw8/s400/card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276599"/>
            <a:ext cx="3810000" cy="2533651"/>
          </a:xfrm>
          <a:prstGeom prst="roundRect">
            <a:avLst>
              <a:gd name="adj" fmla="val 10151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 strategy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</a:t>
            </a:r>
            <a:r>
              <a:rPr lang="en-US" dirty="0" smtClean="0"/>
              <a:t>project's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means</a:t>
            </a:r>
            <a:r>
              <a:rPr lang="en-US" dirty="0"/>
              <a:t> to achieve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Determines </a:t>
            </a:r>
            <a:r>
              <a:rPr lang="en-US" dirty="0"/>
              <a:t>testing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effort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ne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key-responsibilities </a:t>
            </a:r>
            <a:r>
              <a:rPr lang="en-US" dirty="0" smtClean="0"/>
              <a:t>of the test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7410" name="Picture 2" descr="http://onproductmanagement.net/wp-content/uploads/2011/08/strateg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4495800"/>
            <a:ext cx="3091562" cy="2057400"/>
          </a:xfrm>
          <a:prstGeom prst="ellipse">
            <a:avLst/>
          </a:prstGeom>
          <a:noFill/>
          <a:effectLst>
            <a:glow rad="101600">
              <a:schemeClr val="tx1"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64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What is the Point of Test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The main </a:t>
            </a:r>
            <a:r>
              <a:rPr lang="en-US" dirty="0" smtClean="0"/>
              <a:t>goal of the test strategy </a:t>
            </a:r>
            <a:r>
              <a:rPr lang="en-US" dirty="0"/>
              <a:t>is to choose the best test approach</a:t>
            </a:r>
          </a:p>
          <a:p>
            <a:pPr lvl="1"/>
            <a:r>
              <a:rPr lang="en-US" dirty="0" smtClean="0"/>
              <a:t>Optimizing </a:t>
            </a:r>
            <a:r>
              <a:rPr lang="en-US" dirty="0"/>
              <a:t>the relation between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testing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costs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5362" name="Picture 2" descr="http://www.obuchenia.eu/wp-content/uploads/2010/11/strategy-and-consult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9140" y="3962400"/>
            <a:ext cx="2565720" cy="2133600"/>
          </a:xfrm>
          <a:prstGeom prst="roundRect">
            <a:avLst>
              <a:gd name="adj" fmla="val 8929"/>
            </a:avLst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371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approach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of the test strategy for a specific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The testing strategy usually involves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combination</a:t>
            </a:r>
            <a:r>
              <a:rPr lang="en-US" dirty="0" smtClean="0"/>
              <a:t> of test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18434" name="Picture 2" descr="http://www.jmorganmarketing.com/wp-content/uploads/2009/07/social-media-strategy-vs-social-media-campaig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2822" y="4343400"/>
            <a:ext cx="2818357" cy="2057400"/>
          </a:xfrm>
          <a:prstGeom prst="roundRect">
            <a:avLst/>
          </a:prstGeom>
          <a:noFill/>
          <a:effectLst>
            <a:glow rad="101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Preventative vs. Reactive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Preventive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esters </a:t>
            </a:r>
            <a:r>
              <a:rPr lang="en-US" dirty="0"/>
              <a:t>are involved from the beginning: </a:t>
            </a:r>
            <a:endParaRPr lang="en-US" dirty="0" smtClean="0"/>
          </a:p>
          <a:p>
            <a:pPr lvl="1"/>
            <a:r>
              <a:rPr lang="en-US" dirty="0" smtClean="0"/>
              <a:t>Test planning </a:t>
            </a:r>
            <a:r>
              <a:rPr lang="en-US" dirty="0"/>
              <a:t>and design start as early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Reactive approaches</a:t>
            </a:r>
          </a:p>
          <a:p>
            <a:pPr lvl="1"/>
            <a:r>
              <a:rPr lang="en-US" dirty="0" smtClean="0"/>
              <a:t>Testers </a:t>
            </a:r>
            <a:r>
              <a:rPr lang="en-US" dirty="0"/>
              <a:t>are involved (too) late and a preventive </a:t>
            </a:r>
            <a:r>
              <a:rPr lang="en-US" dirty="0" smtClean="0"/>
              <a:t>approach </a:t>
            </a:r>
            <a:r>
              <a:rPr lang="en-US" dirty="0"/>
              <a:t>cannot be </a:t>
            </a:r>
            <a:r>
              <a:rPr lang="en-US" dirty="0" smtClean="0"/>
              <a:t>chosen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planning and design starts after the software or system </a:t>
            </a:r>
            <a:r>
              <a:rPr lang="en-US" dirty="0" smtClean="0"/>
              <a:t>has </a:t>
            </a:r>
            <a:r>
              <a:rPr lang="en-US" dirty="0"/>
              <a:t>already been produced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0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Analytical vs. Heuristic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en-US" dirty="0"/>
              <a:t>Analytical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on data</a:t>
            </a:r>
            <a:r>
              <a:rPr lang="en-US" dirty="0"/>
              <a:t> and (mathematical)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  <a:r>
              <a:rPr lang="en-US" dirty="0"/>
              <a:t> of </a:t>
            </a:r>
            <a:r>
              <a:rPr lang="en-US" dirty="0" smtClean="0"/>
              <a:t>collected data</a:t>
            </a:r>
          </a:p>
          <a:p>
            <a:r>
              <a:rPr lang="en-US" dirty="0"/>
              <a:t>Heuristic </a:t>
            </a:r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experience of experts </a:t>
            </a:r>
            <a:r>
              <a:rPr lang="en-US" dirty="0" smtClean="0"/>
              <a:t>and/or </a:t>
            </a:r>
            <a:r>
              <a:rPr lang="en-US" dirty="0"/>
              <a:t>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rules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thumb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hen no </a:t>
            </a:r>
            <a:r>
              <a:rPr lang="en-US" dirty="0"/>
              <a:t>data are </a:t>
            </a:r>
            <a:r>
              <a:rPr lang="en-US" dirty="0" smtClean="0"/>
              <a:t>available</a:t>
            </a:r>
          </a:p>
          <a:p>
            <a:pPr lvl="2"/>
            <a:r>
              <a:rPr lang="en-US" dirty="0" smtClean="0"/>
              <a:t>When mathematical </a:t>
            </a:r>
            <a:r>
              <a:rPr lang="en-US" dirty="0"/>
              <a:t>modeling is too </a:t>
            </a:r>
            <a:r>
              <a:rPr lang="en-US" dirty="0" smtClean="0"/>
              <a:t>complicated</a:t>
            </a:r>
          </a:p>
          <a:p>
            <a:pPr lvl="2"/>
            <a:r>
              <a:rPr lang="en-US" dirty="0" smtClean="0"/>
              <a:t>When </a:t>
            </a:r>
            <a:r>
              <a:rPr lang="en-US" dirty="0"/>
              <a:t>know-how is </a:t>
            </a:r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44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approaches used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between</a:t>
            </a:r>
            <a:r>
              <a:rPr lang="en-US" dirty="0" smtClean="0"/>
              <a:t> the extremes of analytical and heuristic – e.g.,:</a:t>
            </a:r>
          </a:p>
          <a:p>
            <a:pPr lvl="1"/>
            <a:r>
              <a:rPr lang="en-US" dirty="0"/>
              <a:t>Model-based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Risk-based testing</a:t>
            </a:r>
          </a:p>
          <a:p>
            <a:pPr lvl="1"/>
            <a:r>
              <a:rPr lang="en-US" dirty="0" smtClean="0"/>
              <a:t>Reuse-oriented approaches</a:t>
            </a:r>
          </a:p>
          <a:p>
            <a:pPr lvl="1"/>
            <a:r>
              <a:rPr lang="en-US" dirty="0"/>
              <a:t>Checklist-based (methodical)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/>
              <a:t>Expert-oriented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06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 and Estimation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8416" y="2930915"/>
            <a:ext cx="5642984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9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066799"/>
            <a:ext cx="7924800" cy="12954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Purpose </a:t>
            </a:r>
            <a:r>
              <a:rPr lang="en-US" dirty="0"/>
              <a:t>and </a:t>
            </a:r>
            <a:r>
              <a:rPr lang="en-US" dirty="0" smtClean="0"/>
              <a:t>Substance </a:t>
            </a:r>
            <a:r>
              <a:rPr lang="en-US" dirty="0"/>
              <a:t>of </a:t>
            </a:r>
            <a:r>
              <a:rPr lang="en-US" dirty="0" smtClean="0"/>
              <a:t>Test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78880"/>
            <a:ext cx="7924800" cy="950120"/>
          </a:xfrm>
        </p:spPr>
        <p:txBody>
          <a:bodyPr/>
          <a:lstStyle/>
          <a:p>
            <a:r>
              <a:rPr lang="en-US" dirty="0"/>
              <a:t>Why Do We Need Test Plans</a:t>
            </a:r>
            <a:br>
              <a:rPr lang="en-US" dirty="0"/>
            </a:br>
            <a:r>
              <a:rPr lang="en-US" dirty="0"/>
              <a:t>and How Can We Use Them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3074" name="Picture 2" descr="http://365wallpapers.files.wordpress.com/2009/10/quintess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429000"/>
            <a:ext cx="4343400" cy="3257550"/>
          </a:xfrm>
          <a:prstGeom prst="ellipse">
            <a:avLst/>
          </a:prstGeom>
          <a:noFill/>
          <a:effectLst>
            <a:glow rad="12700">
              <a:schemeClr val="tx1">
                <a:alpha val="40000"/>
              </a:schemeClr>
            </a:glo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Why Do We Write a Test Plan?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</a:t>
            </a:r>
            <a:r>
              <a:rPr lang="en-US" dirty="0"/>
              <a:t>a test plan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guides our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thinking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can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explain something in words</a:t>
            </a:r>
            <a:r>
              <a:rPr lang="en-US" dirty="0"/>
              <a:t>, we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understand it</a:t>
            </a:r>
          </a:p>
          <a:p>
            <a:pPr lvl="2"/>
            <a:r>
              <a:rPr lang="en-US" dirty="0" smtClean="0"/>
              <a:t>Otherwise there is a good chance we don't</a:t>
            </a:r>
          </a:p>
          <a:p>
            <a:pPr lvl="1"/>
            <a:r>
              <a:rPr lang="en-US" dirty="0"/>
              <a:t>Forces us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confront the challenges </a:t>
            </a:r>
            <a:r>
              <a:rPr lang="en-US" dirty="0"/>
              <a:t>that await </a:t>
            </a:r>
            <a:r>
              <a:rPr lang="en-US" dirty="0" smtClean="0"/>
              <a:t>us</a:t>
            </a:r>
          </a:p>
          <a:p>
            <a:pPr lvl="2"/>
            <a:r>
              <a:rPr lang="en-US" dirty="0"/>
              <a:t>Focus our thinking on important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</a:t>
            </a:r>
            <a:r>
              <a:rPr lang="en-US" dirty="0"/>
              <a:t>vehicle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other members</a:t>
            </a:r>
            <a:r>
              <a:rPr lang="en-US" dirty="0"/>
              <a:t> of the project </a:t>
            </a:r>
            <a:r>
              <a:rPr lang="en-US" dirty="0" smtClean="0"/>
              <a:t>team</a:t>
            </a:r>
            <a:endParaRPr lang="en-US" dirty="0"/>
          </a:p>
          <a:p>
            <a:pPr lvl="1"/>
            <a:r>
              <a:rPr lang="en-US" dirty="0" smtClean="0"/>
              <a:t>Testers</a:t>
            </a:r>
            <a:r>
              <a:rPr lang="en-US" dirty="0"/>
              <a:t>, peers, managers and </a:t>
            </a:r>
            <a:r>
              <a:rPr lang="en-US" dirty="0" smtClean="0"/>
              <a:t>other stakeholders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plan draft </a:t>
            </a:r>
            <a:r>
              <a:rPr lang="en-US" dirty="0"/>
              <a:t>allows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team members to leave their notes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ecomes a record of previous discussions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CCFF33"/>
                </a:solidFill>
              </a:rPr>
              <a:t>Why Do We Write a Test Plan? </a:t>
            </a:r>
            <a:r>
              <a:rPr lang="en-US" sz="3800" dirty="0" smtClean="0">
                <a:solidFill>
                  <a:srgbClr val="CCFF33"/>
                </a:solidFill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change</a:t>
            </a:r>
          </a:p>
          <a:p>
            <a:pPr lvl="1"/>
            <a:r>
              <a:rPr lang="en-US" dirty="0" smtClean="0"/>
              <a:t>Written test plans give us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baseline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gainst it we can measure revisions </a:t>
            </a:r>
            <a:r>
              <a:rPr lang="en-US" dirty="0"/>
              <a:t>and </a:t>
            </a:r>
            <a:r>
              <a:rPr lang="en-US" dirty="0" smtClean="0"/>
              <a:t>changes made</a:t>
            </a:r>
          </a:p>
          <a:p>
            <a:pPr lvl="1"/>
            <a:r>
              <a:rPr lang="en-US" dirty="0" smtClean="0"/>
              <a:t>Test plans should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updated</a:t>
            </a:r>
            <a:r>
              <a:rPr lang="en-US" dirty="0" smtClean="0"/>
              <a:t> at </a:t>
            </a:r>
            <a:r>
              <a:rPr lang="en-US" dirty="0"/>
              <a:t>major milestones </a:t>
            </a:r>
            <a:endParaRPr lang="en-US" dirty="0" smtClean="0"/>
          </a:p>
          <a:p>
            <a:pPr lvl="2"/>
            <a:r>
              <a:rPr lang="en-US" dirty="0"/>
              <a:t>H</a:t>
            </a:r>
            <a:r>
              <a:rPr lang="en-US" dirty="0" smtClean="0"/>
              <a:t>elps to keep </a:t>
            </a:r>
            <a:r>
              <a:rPr lang="en-US" dirty="0"/>
              <a:t>testing aligned with project </a:t>
            </a:r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 Vs. Test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overall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 objectives</a:t>
            </a:r>
            <a:r>
              <a:rPr lang="en-US" dirty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approach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accurate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 estimation</a:t>
            </a:r>
          </a:p>
          <a:p>
            <a:r>
              <a:rPr lang="en-US" dirty="0"/>
              <a:t>Test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Defines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</a:t>
            </a:r>
            <a:r>
              <a:rPr lang="en-US" dirty="0"/>
              <a:t> will be </a:t>
            </a:r>
            <a:r>
              <a:rPr lang="en-US" dirty="0" smtClean="0"/>
              <a:t>tested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expected results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77000" y="4038600"/>
            <a:ext cx="1960341" cy="2284451"/>
          </a:xfrm>
          <a:prstGeom prst="roundRect">
            <a:avLst>
              <a:gd name="adj" fmla="val 12780"/>
            </a:avLst>
          </a:prstGeom>
          <a:noFill/>
          <a:ln>
            <a:noFill/>
          </a:ln>
          <a:effectLst>
            <a:glow rad="101600">
              <a:schemeClr val="tx1"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4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235</TotalTime>
  <Words>1545</Words>
  <Application>Microsoft Office PowerPoint</Application>
  <PresentationFormat>On-screen Show (4:3)</PresentationFormat>
  <Paragraphs>330</Paragraphs>
  <Slides>49</Slides>
  <Notes>10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Test Planning and Estimation</vt:lpstr>
      <vt:lpstr>The Lectors</vt:lpstr>
      <vt:lpstr>Table of Contents</vt:lpstr>
      <vt:lpstr>Test Planning</vt:lpstr>
      <vt:lpstr>The Purpose and Substance of Test Plans</vt:lpstr>
      <vt:lpstr>Why Do We Write a Test Plan?</vt:lpstr>
      <vt:lpstr>Why Do We Write a Test Plan? (2)</vt:lpstr>
      <vt:lpstr>Why Do We Write a Test Plan? (3)</vt:lpstr>
      <vt:lpstr>Test Plan Vs. Test Design</vt:lpstr>
      <vt:lpstr>Reasons for Planning Tests</vt:lpstr>
      <vt:lpstr>Test Documentation Hierarchy</vt:lpstr>
      <vt:lpstr>Test Plan Templates</vt:lpstr>
      <vt:lpstr>Test Plan Templates</vt:lpstr>
      <vt:lpstr>Elements of a Test Plan</vt:lpstr>
      <vt:lpstr>Elements of a Test Plan (2)</vt:lpstr>
      <vt:lpstr>Elements of a Test Plan (3)</vt:lpstr>
      <vt:lpstr>Testing Concerns</vt:lpstr>
      <vt:lpstr>Who? What? When? How?</vt:lpstr>
      <vt:lpstr>What Else Is Important?</vt:lpstr>
      <vt:lpstr>Test Planning Activities</vt:lpstr>
      <vt:lpstr>Test Planning Activities (1)</vt:lpstr>
      <vt:lpstr>Test Planning Activities (2)</vt:lpstr>
      <vt:lpstr>Test Planning Activities (3)</vt:lpstr>
      <vt:lpstr>Test Prioritization</vt:lpstr>
      <vt:lpstr>Why Should We Prioritize Tests?</vt:lpstr>
      <vt:lpstr>Prioritization Criteria</vt:lpstr>
      <vt:lpstr>Entry Criteria</vt:lpstr>
      <vt:lpstr>Test Entry Criteria</vt:lpstr>
      <vt:lpstr>Exit Criteria</vt:lpstr>
      <vt:lpstr>Test Exit Criteria</vt:lpstr>
      <vt:lpstr>Typical Test Exit Criteria</vt:lpstr>
      <vt:lpstr>Typical Test Exit Criteria (2)</vt:lpstr>
      <vt:lpstr>Test Estimation</vt:lpstr>
      <vt:lpstr>Test Estimation</vt:lpstr>
      <vt:lpstr>Work-breakdown</vt:lpstr>
      <vt:lpstr>Phases of a Test Project</vt:lpstr>
      <vt:lpstr>Activities</vt:lpstr>
      <vt:lpstr>Estimation Approaches</vt:lpstr>
      <vt:lpstr>Co-ordination With the Management</vt:lpstr>
      <vt:lpstr>Factors Affecting Testing Effort</vt:lpstr>
      <vt:lpstr>Test Strategy and  Test Approach</vt:lpstr>
      <vt:lpstr>Test Strategy</vt:lpstr>
      <vt:lpstr>What is the Point of Test Strategies?</vt:lpstr>
      <vt:lpstr>Test Approach</vt:lpstr>
      <vt:lpstr>Preventative vs. Reactive Approach</vt:lpstr>
      <vt:lpstr>Analytical vs. Heuristic Approach</vt:lpstr>
      <vt:lpstr>Other Approaches</vt:lpstr>
      <vt:lpstr>Test Planning and Estimation</vt:lpstr>
      <vt:lpstr>Free Trainings @ Telerik Academy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and Testing</dc:title>
  <dc:creator>Asya Georgieva</dc:creator>
  <cp:lastModifiedBy>Asya Georgieva</cp:lastModifiedBy>
  <cp:revision>23</cp:revision>
  <dcterms:created xsi:type="dcterms:W3CDTF">2013-02-05T10:45:40Z</dcterms:created>
  <dcterms:modified xsi:type="dcterms:W3CDTF">2015-11-17T08:34:56Z</dcterms:modified>
</cp:coreProperties>
</file>