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30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7" autoAdjust="0"/>
  </p:normalViewPr>
  <p:slideViewPr>
    <p:cSldViewPr snapToGrid="0">
      <p:cViewPr varScale="1">
        <p:scale>
          <a:sx n="61" d="100"/>
          <a:sy n="61" d="100"/>
        </p:scale>
        <p:origin x="156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pPr/>
              <a:t>16.12.2015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60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015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55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40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47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78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13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0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1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67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58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5337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470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4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168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024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5416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662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355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601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7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7459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747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7003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194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323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81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85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3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470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2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589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on the Edge</a:t>
            </a:r>
            <a:endParaRPr lang="en-US" dirty="0"/>
          </a:p>
        </p:txBody>
      </p:sp>
      <p:pic>
        <p:nvPicPr>
          <p:cNvPr id="7" name="Picture 6" descr="edge_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693" y="4478337"/>
            <a:ext cx="3009034" cy="1962727"/>
          </a:xfrm>
          <a:prstGeom prst="roundRect">
            <a:avLst>
              <a:gd name="adj" fmla="val 9714"/>
            </a:avLst>
          </a:prstGeom>
          <a:effectLst>
            <a:glow rad="101600">
              <a:schemeClr val="tx1"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67666">
            <a:off x="126448" y="3076885"/>
            <a:ext cx="2052135" cy="1539101"/>
          </a:xfrm>
          <a:prstGeom prst="roundRect">
            <a:avLst>
              <a:gd name="adj" fmla="val 3660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617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/ Invalid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 </a:t>
            </a:r>
            <a:r>
              <a:rPr lang="en-US" dirty="0" smtClean="0"/>
              <a:t>are members of a 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f they are members of an invalid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1" name="Picture 20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429000"/>
            <a:ext cx="876300" cy="876300"/>
          </a:xfrm>
          <a:prstGeom prst="rect">
            <a:avLst/>
          </a:prstGeom>
        </p:spPr>
      </p:pic>
      <p:pic>
        <p:nvPicPr>
          <p:cNvPr id="22" name="Picture 21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429000"/>
            <a:ext cx="876300" cy="876300"/>
          </a:xfrm>
          <a:prstGeom prst="rect">
            <a:avLst/>
          </a:prstGeom>
        </p:spPr>
      </p:pic>
      <p:pic>
        <p:nvPicPr>
          <p:cNvPr id="23" name="Picture 22" descr="valid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3124200"/>
            <a:ext cx="1219200" cy="121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143000" y="4800600"/>
            <a:ext cx="6781800" cy="1455241"/>
            <a:chOff x="1066800" y="4572000"/>
            <a:chExt cx="6781800" cy="1455241"/>
          </a:xfrm>
        </p:grpSpPr>
        <p:grpSp>
          <p:nvGrpSpPr>
            <p:cNvPr id="20" name="Group 19"/>
            <p:cNvGrpSpPr/>
            <p:nvPr/>
          </p:nvGrpSpPr>
          <p:grpSpPr>
            <a:xfrm>
              <a:off x="1143000" y="4572000"/>
              <a:ext cx="6629400" cy="1455241"/>
              <a:chOff x="1143000" y="4572000"/>
              <a:chExt cx="6629400" cy="145524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143000" y="5257800"/>
                <a:ext cx="6629400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3622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0960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5257800"/>
                <a:ext cx="4379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1</a:t>
                </a:r>
                <a:endParaRPr lang="bg-BG" sz="4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43600" y="5257800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31</a:t>
                </a:r>
                <a:endParaRPr lang="bg-BG" sz="4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6200000">
                <a:off x="15240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67818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ight Brace 17"/>
              <p:cNvSpPr/>
              <p:nvPr/>
            </p:nvSpPr>
            <p:spPr>
              <a:xfrm rot="16200000">
                <a:off x="4152900" y="2857500"/>
                <a:ext cx="457200" cy="3886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668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…-2-1 0</a:t>
              </a:r>
              <a:endParaRPr lang="bg-B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2 3 4 ….</a:t>
              </a:r>
              <a:endParaRPr lang="bg-B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5410200"/>
              <a:ext cx="1676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…28 29 30</a:t>
              </a:r>
              <a:endParaRPr lang="bg-B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32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32 33 …</a:t>
              </a:r>
              <a:endParaRPr lang="bg-B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5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valid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60960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Days of a month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269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conditions </a:t>
            </a:r>
            <a:r>
              <a:rPr lang="fr-FR" dirty="0" smtClean="0"/>
              <a:t>are the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situations</a:t>
            </a:r>
            <a:r>
              <a:rPr lang="fr-FR" dirty="0" smtClean="0"/>
              <a:t> at the edge of the planned operational limits of the software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data </a:t>
            </a:r>
            <a:r>
              <a:rPr lang="en-US" dirty="0" smtClean="0"/>
              <a:t>with boundary conditions: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505200"/>
            <a:ext cx="6019800" cy="24776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Numeric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Character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Position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Quantity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Speed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Location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Size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tc.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266085"/>
            <a:ext cx="1819309" cy="18193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S</a:t>
            </a:r>
            <a:r>
              <a:rPr lang="en-US" dirty="0" smtClean="0"/>
              <a:t>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set </a:t>
            </a:r>
            <a:r>
              <a:rPr lang="bg-BG" dirty="0" smtClean="0"/>
              <a:t>is one where we can say that one member is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 than or less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bg-BG" dirty="0" smtClean="0"/>
              <a:t>some other member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/>
              <a:t>f those two members are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evolu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1200" y="3581400"/>
            <a:ext cx="5435600" cy="2438400"/>
          </a:xfrm>
          <a:prstGeom prst="roundRect">
            <a:avLst>
              <a:gd name="adj" fmla="val 11310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8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Only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</a:t>
            </a:r>
            <a:r>
              <a:rPr lang="bg-BG" dirty="0" smtClean="0"/>
              <a:t>equivalence classes have boundary values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Boundary value analysis is an extension of equivalence partitioning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/>
              <a:t>pplies only when the members of an equivalence class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caution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213" y="4757057"/>
            <a:ext cx="1933575" cy="1714500"/>
          </a:xfrm>
          <a:prstGeom prst="roundRect">
            <a:avLst>
              <a:gd name="adj" fmla="val 8201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477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O</a:t>
            </a:r>
            <a:r>
              <a:rPr lang="en-US" dirty="0" smtClean="0"/>
              <a:t>nly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Just because some item is right above or below some other item on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pull-down menu </a:t>
            </a:r>
            <a:r>
              <a:rPr lang="bg-BG" dirty="0" smtClean="0"/>
              <a:t>does not mean that, within the program, the two items have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greater-than/less-than relationship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1.-Go-to-Tools-Internet-option-menu-ite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1524000"/>
            <a:ext cx="2870461" cy="4419600"/>
          </a:xfrm>
          <a:prstGeom prst="roundRect">
            <a:avLst>
              <a:gd name="adj" fmla="val 70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724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numCol="2"/>
          <a:lstStyle/>
          <a:p>
            <a:r>
              <a:rPr lang="en-US" sz="2800" dirty="0"/>
              <a:t>R</a:t>
            </a:r>
            <a:r>
              <a:rPr lang="en-US" sz="2800" dirty="0" smtClean="0"/>
              <a:t>anges of numbers</a:t>
            </a:r>
            <a:endParaRPr lang="bg-BG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ow many times</a:t>
            </a:r>
            <a:br>
              <a:rPr lang="en-US" sz="2800" dirty="0" smtClean="0"/>
            </a:br>
            <a:r>
              <a:rPr lang="en-US" sz="2800" dirty="0" smtClean="0"/>
              <a:t>something is done</a:t>
            </a:r>
          </a:p>
          <a:p>
            <a:r>
              <a:rPr lang="en-US" sz="2800" dirty="0" smtClean="0"/>
              <a:t>Size of a number to enter (number of digits)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character string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file</a:t>
            </a:r>
            <a:endParaRPr lang="bg-BG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ize of a file name</a:t>
            </a:r>
          </a:p>
          <a:p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mount of available memory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peed of data entry (time between keystrokes, menus, etc.)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measur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29" y="3810000"/>
            <a:ext cx="2540000" cy="1905000"/>
          </a:xfrm>
          <a:prstGeom prst="roundRect">
            <a:avLst>
              <a:gd name="adj" fmla="val 8286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7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7800" y="9906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How Many Boundary Values Exist At A Boundary?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hink_statu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641248"/>
            <a:ext cx="1905000" cy="2554866"/>
          </a:xfrm>
          <a:prstGeom prst="roundRect">
            <a:avLst>
              <a:gd name="adj" fmla="val 904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841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ow many boundary values should be considered at the edge of a partition?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main approaches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difference mainly occurs due to difference in the way the data is being presented: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mathematical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geometry_11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4472192"/>
            <a:ext cx="2209800" cy="2081008"/>
          </a:xfrm>
          <a:prstGeom prst="roundRect">
            <a:avLst>
              <a:gd name="adj" fmla="val 8298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8" name="Picture 7" descr="math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000" y="4495800"/>
            <a:ext cx="2209800" cy="2057400"/>
          </a:xfrm>
          <a:prstGeom prst="roundRect">
            <a:avLst>
              <a:gd name="adj" fmla="val 7496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25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Graphical representation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boundary lies between the largest member of one equivalence class and the smallest member of the equivalence class above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 boundary itself doesn't correspond to any member </a:t>
            </a:r>
            <a:r>
              <a:rPr lang="en-US" dirty="0" smtClean="0"/>
              <a:t>of any class and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boundary values are considered </a:t>
            </a:r>
            <a:r>
              <a:rPr lang="en-US" dirty="0" smtClean="0"/>
              <a:t>at each edge of a partition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5906869"/>
            <a:ext cx="70866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4384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198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bg-B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bg-BG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9068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99</a:t>
            </a:r>
            <a:endParaRPr lang="bg-BG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9830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100</a:t>
            </a:r>
            <a:endParaRPr lang="bg-BG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98306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    </a:t>
            </a:r>
            <a:endParaRPr lang="bg-BG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522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valid</a:t>
            </a:r>
            <a:endParaRPr lang="bg-BG" sz="36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5221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mathematical analysis sets three values at each edge: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value corresponding to the boundary itself;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inside the partition;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outside the partition.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9600" y="4267200"/>
            <a:ext cx="8077200" cy="213360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      &lt; =               x                &lt; =              100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24000" y="4876800"/>
            <a:ext cx="914400" cy="610394"/>
            <a:chOff x="1524000" y="4876800"/>
            <a:chExt cx="914400" cy="610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05600" y="4953000"/>
            <a:ext cx="914400" cy="610394"/>
            <a:chOff x="1524000" y="4876800"/>
            <a:chExt cx="914400" cy="610394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192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5638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54864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5715000"/>
            <a:ext cx="68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5486400"/>
            <a:ext cx="76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2331"/>
            <a:ext cx="7924800" cy="57643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/>
              <a:t>Manager, QA</a:t>
            </a:r>
            <a:br>
              <a:rPr lang="en-US" sz="2400" dirty="0" smtClean="0"/>
            </a:br>
            <a:r>
              <a:rPr lang="en-US" sz="2400" dirty="0" smtClean="0"/>
              <a:t>ASP </a:t>
            </a:r>
            <a:r>
              <a:rPr lang="en-US" sz="2400" dirty="0"/>
              <a:t>.NET AJAX Team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Goshev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QA Engineer</a:t>
            </a:r>
            <a:br>
              <a:rPr lang="en-US" sz="2400" dirty="0">
                <a:solidFill>
                  <a:srgbClr val="EBFFD2"/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ASP .NET AJAX Team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60"/>
          <a:stretch/>
        </p:blipFill>
        <p:spPr>
          <a:xfrm>
            <a:off x="6384949" y="932331"/>
            <a:ext cx="1634247" cy="22957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15581" b="7096"/>
          <a:stretch/>
        </p:blipFill>
        <p:spPr>
          <a:xfrm>
            <a:off x="6384949" y="3700398"/>
            <a:ext cx="1651024" cy="228130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10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</a:t>
            </a:r>
            <a:r>
              <a:rPr lang="en-US" dirty="0" smtClean="0"/>
              <a:t>loating Point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when you set boundary values for floating point data!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Floating point numbers, like integers, are also ordered sets. However, while integers do not have decimal points, floating point numbers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81400" y="4062680"/>
            <a:ext cx="5029200" cy="241432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000"/>
          </a:p>
        </p:txBody>
      </p:sp>
      <p:sp>
        <p:nvSpPr>
          <p:cNvPr id="5" name="TextBox 4"/>
          <p:cNvSpPr txBox="1"/>
          <p:nvPr/>
        </p:nvSpPr>
        <p:spPr>
          <a:xfrm>
            <a:off x="4191000" y="4953000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191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932402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581528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572000" y="5434280"/>
            <a:ext cx="1143000" cy="65799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72000" y="4596080"/>
            <a:ext cx="1143000" cy="5334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5257800"/>
            <a:ext cx="990600" cy="744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Values </a:t>
            </a:r>
            <a:r>
              <a:rPr lang="en-US" dirty="0"/>
              <a:t>W</a:t>
            </a:r>
            <a:r>
              <a:rPr lang="en-US" dirty="0" smtClean="0"/>
              <a:t>ith Floating Point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decimal points? </a:t>
            </a:r>
            <a:r>
              <a:rPr lang="fr-FR" dirty="0" smtClean="0"/>
              <a:t>That is a question of the particular field's precision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This is sometimes referred to as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epsilon</a:t>
            </a:r>
            <a:r>
              <a:rPr lang="fr-FR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smtClean="0"/>
              <a:t>or the </a:t>
            </a:r>
            <a:r>
              <a:rPr lang="fr-F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recognizable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bg-BG" dirty="0" smtClean="0"/>
              <a:t>can't figure out what the boundary values are without knowing the answer to this question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</a:t>
            </a:r>
            <a:r>
              <a:rPr lang="bg-BG" dirty="0" smtClean="0"/>
              <a:t>roblems with precision, and particularly ambiguity about it,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fertile ground for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6482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Examples Of Boundary Conditions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838200"/>
            <a:ext cx="4114800" cy="3715077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39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bg-BG" dirty="0" smtClean="0"/>
              <a:t>ext </a:t>
            </a:r>
            <a:r>
              <a:rPr lang="en-US" dirty="0" smtClean="0"/>
              <a:t>E</a:t>
            </a:r>
            <a:r>
              <a:rPr lang="bg-BG" dirty="0" smtClean="0"/>
              <a:t>ntry </a:t>
            </a:r>
            <a:r>
              <a:rPr lang="en-US" dirty="0"/>
              <a:t>F</a:t>
            </a:r>
            <a:r>
              <a:rPr lang="bg-BG" dirty="0" smtClean="0"/>
              <a:t>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entry field </a:t>
            </a:r>
            <a:r>
              <a:rPr lang="bg-BG" dirty="0" smtClean="0"/>
              <a:t>allows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 to 255 </a:t>
            </a:r>
            <a:r>
              <a:rPr lang="bg-BG" dirty="0" smtClean="0"/>
              <a:t>characters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dirty="0" smtClean="0"/>
              <a:t> character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255</a:t>
            </a:r>
            <a:r>
              <a:rPr lang="bg-BG" dirty="0" smtClean="0"/>
              <a:t> characters as the valid partition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You might also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254</a:t>
            </a:r>
            <a:r>
              <a:rPr lang="bg-BG" dirty="0" smtClean="0"/>
              <a:t> characters as a valid choice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256</a:t>
            </a:r>
            <a:r>
              <a:rPr lang="bg-BG" dirty="0" smtClean="0"/>
              <a:t> characters as the invalid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find_forwar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4638082"/>
            <a:ext cx="4038600" cy="1457918"/>
          </a:xfrm>
          <a:prstGeom prst="roundRect">
            <a:avLst>
              <a:gd name="adj" fmla="val 3779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03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CD-R </a:t>
            </a:r>
            <a:r>
              <a:rPr lang="fr-FR" dirty="0"/>
              <a:t>W</a:t>
            </a:r>
            <a:r>
              <a:rPr lang="fr-FR" dirty="0" smtClean="0"/>
              <a:t>riting / </a:t>
            </a:r>
            <a:r>
              <a:rPr lang="fr-FR" dirty="0"/>
              <a:t>R</a:t>
            </a:r>
            <a:r>
              <a:rPr lang="fr-FR" dirty="0" smtClean="0"/>
              <a:t>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reads and writes to a CD-R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small</a:t>
            </a:r>
            <a:r>
              <a:rPr lang="bg-BG" dirty="0" smtClean="0"/>
              <a:t>, maybe with one entry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Save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large </a:t>
            </a:r>
            <a:r>
              <a:rPr lang="bg-BG" dirty="0" smtClean="0"/>
              <a:t>just at the limit for what the disc holds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file </a:t>
            </a:r>
            <a:r>
              <a:rPr lang="bg-BG" dirty="0" smtClean="0"/>
              <a:t>and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 large </a:t>
            </a:r>
            <a:r>
              <a:rPr lang="bg-BG" dirty="0" smtClean="0"/>
              <a:t>to fit on the disc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Quality%20Assurance_01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675066"/>
            <a:ext cx="2895600" cy="1725734"/>
          </a:xfrm>
          <a:prstGeom prst="roundRect">
            <a:avLst>
              <a:gd name="adj" fmla="val 7769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163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allows you to print multiple pages onto a single page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one </a:t>
            </a:r>
            <a:r>
              <a:rPr lang="bg-BG" dirty="0" smtClean="0"/>
              <a:t>(the standard case)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pages that it allows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If you can, try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printing zero pages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more than it allows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 descr="printer-icon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4114800"/>
            <a:ext cx="2708931" cy="2286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59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you're </a:t>
            </a:r>
            <a:r>
              <a:rPr lang="bg-BG" dirty="0" smtClean="0">
                <a:solidFill>
                  <a:srgbClr val="F5FFC2"/>
                </a:solidFill>
              </a:rPr>
              <a:t>testing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flight simulator</a:t>
            </a:r>
            <a:r>
              <a:rPr lang="en-US" dirty="0">
                <a:solidFill>
                  <a:srgbClr val="FAF8C8"/>
                </a:solidFill>
              </a:rPr>
              <a:t> </a:t>
            </a:r>
            <a:r>
              <a:rPr lang="en-US" dirty="0"/>
              <a:t>- try flying: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ight at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allowed height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for your plane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elow 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below sea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 descr="FSAuckland_2DBethell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3124200"/>
            <a:ext cx="3048000" cy="2388973"/>
          </a:xfrm>
          <a:prstGeom prst="roundRect">
            <a:avLst>
              <a:gd name="adj" fmla="val 6339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55000" dir="5400000" sy="-100000" algn="bl" rotWithShape="0"/>
            <a:softEdge rad="3175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3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boundary conditions of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data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djust the input </a:t>
            </a:r>
            <a:r>
              <a:rPr lang="en-US" dirty="0" smtClean="0"/>
              <a:t>to produce particular output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E.g.,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bg-BG" dirty="0">
                <a:solidFill>
                  <a:srgbClr val="EBFFD2"/>
                </a:solidFill>
              </a:rPr>
              <a:t>assume that a temperature vs. pressure table is required </a:t>
            </a:r>
            <a:r>
              <a:rPr lang="bg-BG" dirty="0" err="1">
                <a:solidFill>
                  <a:srgbClr val="EBFFD2"/>
                </a:solidFill>
              </a:rPr>
              <a:t>as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bg-BG" dirty="0" err="1" smtClean="0">
                <a:solidFill>
                  <a:srgbClr val="EBFFD2"/>
                </a:solidFill>
              </a:rPr>
              <a:t>output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from a </a:t>
            </a:r>
            <a:r>
              <a:rPr lang="en-US" dirty="0" smtClean="0">
                <a:solidFill>
                  <a:srgbClr val="EBFFD2"/>
                </a:solidFill>
              </a:rPr>
              <a:t>program</a:t>
            </a:r>
          </a:p>
          <a:p>
            <a:pPr lvl="2"/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 </a:t>
            </a:r>
            <a:r>
              <a:rPr lang="bg-BG" sz="2600" dirty="0">
                <a:solidFill>
                  <a:srgbClr val="EBFFD2"/>
                </a:solidFill>
              </a:rPr>
              <a:t>should be designed to </a:t>
            </a:r>
            <a:r>
              <a:rPr lang="bg-BG" sz="2600" dirty="0" smtClean="0">
                <a:solidFill>
                  <a:srgbClr val="EBFFD2"/>
                </a:solidFill>
              </a:rPr>
              <a:t>create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an </a:t>
            </a:r>
            <a:r>
              <a:rPr lang="bg-BG" sz="2600" dirty="0">
                <a:solidFill>
                  <a:srgbClr val="EBFFD2"/>
                </a:solidFill>
              </a:rPr>
              <a:t>output report that </a:t>
            </a:r>
            <a:r>
              <a:rPr lang="bg-BG" sz="2600" dirty="0" smtClean="0">
                <a:solidFill>
                  <a:srgbClr val="EBFFD2"/>
                </a:solidFill>
              </a:rPr>
              <a:t>produces </a:t>
            </a:r>
            <a:r>
              <a:rPr lang="bg-BG" sz="2600" dirty="0">
                <a:solidFill>
                  <a:srgbClr val="EBFFD2"/>
                </a:solidFill>
              </a:rPr>
              <a:t>the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</a:t>
            </a:r>
            <a:r>
              <a:rPr lang="bg-BG" sz="2600" dirty="0" smtClean="0">
                <a:solidFill>
                  <a:srgbClr val="EBFFD2"/>
                </a:solidFill>
              </a:rPr>
              <a:t> </a:t>
            </a:r>
            <a:r>
              <a:rPr lang="bg-BG" sz="2600" dirty="0">
                <a:solidFill>
                  <a:srgbClr val="EBFFD2"/>
                </a:solidFill>
              </a:rPr>
              <a:t>(and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</a:t>
            </a:r>
            <a:r>
              <a:rPr lang="bg-BG" sz="2600" dirty="0">
                <a:solidFill>
                  <a:srgbClr val="EBFFD2"/>
                </a:solidFill>
              </a:rPr>
              <a:t>) allowable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number </a:t>
            </a:r>
            <a:r>
              <a:rPr lang="bg-BG" sz="2600" dirty="0">
                <a:solidFill>
                  <a:srgbClr val="EBFFD2"/>
                </a:solidFill>
              </a:rPr>
              <a:t>of table </a:t>
            </a:r>
            <a:r>
              <a:rPr lang="bg-BG" sz="2600" dirty="0" smtClean="0">
                <a:solidFill>
                  <a:srgbClr val="EBFFD2"/>
                </a:solidFill>
              </a:rPr>
              <a:t>entries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tab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4495800"/>
            <a:ext cx="1971601" cy="1894114"/>
          </a:xfrm>
          <a:prstGeom prst="roundRect">
            <a:avLst>
              <a:gd name="adj" fmla="val 3507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68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oratory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838200"/>
            <a:ext cx="5257994" cy="3504340"/>
          </a:xfrm>
          <a:prstGeom prst="roundRect">
            <a:avLst>
              <a:gd name="adj" fmla="val 879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953000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Deriving Test Cases With BVA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Test Cases With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Deriving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 smtClean="0"/>
              <a:t>with </a:t>
            </a:r>
            <a:r>
              <a:rPr lang="en-US" dirty="0"/>
              <a:t>BVA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deriving tests with equivalence partitioning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We test valid boundary values together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hen combine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invalid</a:t>
            </a:r>
            <a:r>
              <a:rPr lang="bg-BG" dirty="0" smtClean="0"/>
              <a:t> boundary value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</a:t>
            </a:r>
            <a:r>
              <a:rPr lang="bg-BG" dirty="0" smtClean="0"/>
              <a:t>boundary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170" name="Picture 2" descr="C:\Users\ogeorgiev\Desktop\Perfect-Storm-in-Social-Network-accepta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31506"/>
            <a:ext cx="3246815" cy="2045494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Boundary Value Analysis – Main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Values and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Sets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many Boundary Values?</a:t>
            </a:r>
          </a:p>
          <a:p>
            <a:pPr>
              <a:lnSpc>
                <a:spcPct val="100000"/>
              </a:lnSpc>
            </a:pPr>
            <a:r>
              <a:rPr lang="en-US" dirty="0"/>
              <a:t>BVA With Floating Point Data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Boundary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Deriving Test Cases With </a:t>
            </a:r>
            <a:r>
              <a:rPr lang="en-US" dirty="0" smtClean="0"/>
              <a:t>BVA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inf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981200"/>
            <a:ext cx="2438400" cy="2438400"/>
          </a:xfrm>
          <a:prstGeom prst="ellipse">
            <a:avLst/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5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</a:t>
            </a:r>
            <a:r>
              <a:rPr lang="bg-BG" dirty="0" smtClean="0"/>
              <a:t>ach boundary value </a:t>
            </a:r>
            <a:r>
              <a:rPr lang="en-US" dirty="0" smtClean="0"/>
              <a:t>must be represented </a:t>
            </a:r>
            <a:r>
              <a:rPr lang="bg-BG" dirty="0" smtClean="0"/>
              <a:t>in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 least one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test cas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– valid and invalid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dmbtest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352800"/>
            <a:ext cx="1752600" cy="2497563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softEdge rad="12700"/>
          </a:effectLst>
          <a:scene3d>
            <a:camera prst="isometricOffAxis2Left"/>
            <a:lightRig rig="threePt" dir="t"/>
          </a:scene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6012">
            <a:off x="2317639" y="2993351"/>
            <a:ext cx="2294087" cy="352425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Improper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Deriving test cases </a:t>
            </a:r>
            <a:r>
              <a:rPr lang="bg-BG" dirty="0" smtClean="0"/>
              <a:t>we are testing for situations where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 equivalence class is handled improperly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</a:t>
            </a:r>
            <a:r>
              <a:rPr lang="bg-BG" dirty="0" smtClean="0"/>
              <a:t>mproper hanlding could mean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cceptance </a:t>
            </a:r>
            <a:r>
              <a:rPr lang="bg-BG" dirty="0" smtClean="0"/>
              <a:t>of values that should be rejected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ejection </a:t>
            </a:r>
            <a:r>
              <a:rPr lang="bg-BG" dirty="0" smtClean="0"/>
              <a:t>of values that should be accepted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bg-BG" dirty="0" smtClean="0"/>
              <a:t>roper acceptance or rejection, but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improper handling</a:t>
            </a:r>
            <a:r>
              <a:rPr lang="bg-BG" dirty="0" smtClean="0"/>
              <a:t> subsequently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600px-no_sign2_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181600"/>
            <a:ext cx="1447800" cy="14478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06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9400" y="5715000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1050" y="4192612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MS Word Font Size Menu</a:t>
            </a:r>
          </a:p>
        </p:txBody>
      </p:sp>
      <p:pic>
        <p:nvPicPr>
          <p:cNvPr id="11" name="Picture 10" descr="Font_size_menu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838200"/>
            <a:ext cx="4876800" cy="3275062"/>
          </a:xfrm>
          <a:prstGeom prst="roundRect">
            <a:avLst>
              <a:gd name="adj" fmla="val 4258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93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 Menu BVA</a:t>
            </a:r>
            <a:endParaRPr lang="en-US" dirty="0"/>
          </a:p>
        </p:txBody>
      </p:sp>
      <p:pic>
        <p:nvPicPr>
          <p:cNvPr id="5" name="Content Placeholder 4" descr="Font_size_menu_Small.bmp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82" y="2438400"/>
            <a:ext cx="967718" cy="2514600"/>
          </a:xfrm>
          <a:prstGeom prst="roundRect">
            <a:avLst>
              <a:gd name="adj" fmla="val 10668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33</a:t>
            </a:fld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447800" y="44196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Direct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24200" y="22098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3200" y="4343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24000" y="22098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Menu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76600" y="36576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Not 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00400" y="51054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572000" y="5105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648200" y="3657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{ letters, decimal, null .. }</a:t>
            </a:r>
            <a:endParaRPr lang="bg-BG" sz="18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19600" y="1981200"/>
            <a:ext cx="3124200" cy="1162854"/>
            <a:chOff x="5791200" y="1981200"/>
            <a:chExt cx="3124200" cy="116285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67400" y="26670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724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64008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3200" y="26670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bg-BG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3800" y="2667000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72</a:t>
              </a:r>
              <a:endParaRPr lang="bg-BG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0" y="2209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(low)</a:t>
              </a:r>
              <a:endParaRPr lang="bg-BG" sz="1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48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1295400" y="3276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EP</a:t>
            </a:r>
            <a:endParaRPr lang="bg-BG" sz="1800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29200" y="5257800"/>
            <a:ext cx="4038600" cy="1239054"/>
            <a:chOff x="5181600" y="5257800"/>
            <a:chExt cx="4038600" cy="123905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867400" y="59436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7772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6629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58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bg-BG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0400" y="5486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(neg.)</a:t>
              </a:r>
              <a:endParaRPr lang="bg-BG" sz="1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10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52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1638</a:t>
              </a:r>
              <a:endParaRPr lang="bg-BG" sz="2000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H="1" flipV="1">
              <a:off x="63246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77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bg-BG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3600" y="60198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-1</a:t>
              </a:r>
              <a:endParaRPr lang="bg-BG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1639</a:t>
              </a:r>
              <a:endParaRPr lang="bg-BG" sz="2000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>
              <a:off x="5486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8534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334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763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534400" y="607689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max</a:t>
              </a:r>
              <a:endParaRPr lang="bg-BG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600" y="60198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min</a:t>
              </a:r>
              <a:endParaRPr lang="bg-BG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7200" y="1143000"/>
            <a:ext cx="821609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Applying Equivalence Partitioning and BVA:</a:t>
            </a:r>
          </a:p>
        </p:txBody>
      </p:sp>
    </p:spTree>
    <p:extLst>
      <p:ext uri="{BB962C8B-B14F-4D97-AF65-F5344CB8AC3E}">
        <p14:creationId xmlns:p14="http://schemas.microsoft.com/office/powerpoint/2010/main" val="1835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Limitations</a:t>
            </a:r>
            <a:r>
              <a:rPr lang="bg-BG" dirty="0" smtClean="0"/>
              <a:t> </a:t>
            </a:r>
            <a:r>
              <a:rPr lang="en-US" dirty="0" err="1"/>
              <a:t>o</a:t>
            </a:r>
            <a:r>
              <a:rPr lang="bg-BG" dirty="0" smtClean="0"/>
              <a:t>f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and logical variables </a:t>
            </a:r>
            <a:r>
              <a:rPr lang="bg-BG" dirty="0" smtClean="0"/>
              <a:t>present a problem for Boundary Value Analysis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assumes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 to be truly independent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8FFC8"/>
                </a:solidFill>
              </a:rPr>
              <a:t>This </a:t>
            </a:r>
            <a:r>
              <a:rPr lang="bg-BG" dirty="0" smtClean="0">
                <a:solidFill>
                  <a:srgbClr val="E8FFC8"/>
                </a:solidFill>
              </a:rPr>
              <a:t>is not always possible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test cases have been found to be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rudimentary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</a:t>
            </a:r>
            <a:r>
              <a:rPr lang="bg-BG" dirty="0" smtClean="0"/>
              <a:t>btained with very little insight and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 descr="465px-Korea_Traffic_Safety_Sign_-_Regulate_-_221_Height_Limit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895600"/>
            <a:ext cx="1603649" cy="1600200"/>
          </a:xfrm>
          <a:prstGeom prst="ellipse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737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It's vitally important that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continually look for boundaries</a:t>
            </a:r>
            <a:r>
              <a:rPr lang="en-US" dirty="0" smtClean="0"/>
              <a:t> in every piece of software you work with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more you look, the more boundaries you'll discover</a:t>
            </a:r>
            <a:r>
              <a:rPr lang="en-US" dirty="0" smtClean="0"/>
              <a:t>, and the more bugs you'll find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Usually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few obvious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ones</a:t>
            </a:r>
            <a:endParaRPr lang="en-US" dirty="0" smtClean="0">
              <a:solidFill>
                <a:srgbClr val="EBFFD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rgbClr val="EBFFD2"/>
                </a:solidFill>
              </a:rPr>
              <a:t>If </a:t>
            </a:r>
            <a:r>
              <a:rPr lang="en-US" sz="2600" dirty="0">
                <a:solidFill>
                  <a:srgbClr val="EBFFD2"/>
                </a:solidFill>
              </a:rPr>
              <a:t>you dig deeper you'll find the more obscure, interesting, and often bug-prone </a:t>
            </a:r>
            <a:r>
              <a:rPr lang="en-US" sz="2600" dirty="0" smtClean="0">
                <a:solidFill>
                  <a:srgbClr val="EBFFD2"/>
                </a:solidFill>
              </a:rPr>
              <a:t>boundaries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77406" y="5402055"/>
            <a:ext cx="1371600" cy="1143000"/>
            <a:chOff x="6096000" y="3581400"/>
            <a:chExt cx="2667000" cy="2362200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10" name="Rounded Rectangle 9"/>
            <p:cNvSpPr/>
            <p:nvPr/>
          </p:nvSpPr>
          <p:spPr>
            <a:xfrm>
              <a:off x="6096000" y="3581400"/>
              <a:ext cx="2667000" cy="23622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1" name="Picture 10" descr="674px-Information_magnifier_ico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3886200"/>
              <a:ext cx="2054356" cy="18257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7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Why does the boundary value analysis provide good test cases</a:t>
            </a:r>
            <a:r>
              <a:rPr lang="en-US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Because it is an industry standard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errors are frequently made during programming of the different cases near the ‘edges’ of the range of values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only equivalence classes that are equal from a functional point of view are considered in the test cases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the test object is tested under maximal load up to its performance limits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Boundary </a:t>
            </a:r>
            <a:r>
              <a:rPr lang="en-US" dirty="0"/>
              <a:t>value </a:t>
            </a:r>
            <a:r>
              <a:rPr lang="en-US" dirty="0" smtClean="0"/>
              <a:t>testing: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Is the same as equivalence partitioning tests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boundary conditions on, below and above the edges of input and output equivalence classes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Tests </a:t>
            </a:r>
            <a:r>
              <a:rPr lang="en-US" dirty="0"/>
              <a:t>combinations of input circumstances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Is </a:t>
            </a:r>
            <a:r>
              <a:rPr lang="en-US" dirty="0"/>
              <a:t>used in white box testing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3000" dirty="0"/>
              <a:t>In a flight reservation system, the number of available seats in each plane model is an input. A plane may have any positive number of available seats, up to the given capacity of the plane. Using Boundary Value analysis, a list of available – seat values were generated. Which of the following lists is correct</a:t>
            </a:r>
            <a:r>
              <a:rPr lang="en-US" sz="3000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1</a:t>
            </a:r>
            <a:r>
              <a:rPr lang="en-US" sz="2800" dirty="0"/>
              <a:t>, 2, capacity -1,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2, capacity plus 1, a very large number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10, 100, capacity, capacity plus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 analysis (BVA) </a:t>
            </a:r>
            <a:r>
              <a:rPr lang="en-US" dirty="0" smtClean="0"/>
              <a:t>is a black-box test design technique in which test cases are designed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Conceptually, boundary value analysis is about testing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edges of equivalence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WebImage_18OpticalQualityControl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3962400"/>
            <a:ext cx="2514600" cy="2326388"/>
          </a:xfrm>
          <a:prstGeom prst="roundRect">
            <a:avLst>
              <a:gd name="adj" fmla="val 6685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8001">
            <a:off x="5819903" y="4152854"/>
            <a:ext cx="1669813" cy="2223124"/>
          </a:xfrm>
          <a:prstGeom prst="roundRect">
            <a:avLst>
              <a:gd name="adj" fmla="val 2171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A </a:t>
            </a:r>
            <a:r>
              <a:rPr lang="en-US" dirty="0"/>
              <a:t>thermometer measures temperature in whole degrees only. If the temperature falls below 18 degrees, the heating is switched </a:t>
            </a:r>
            <a:r>
              <a:rPr lang="en-US" dirty="0" smtClean="0"/>
              <a:t>on. </a:t>
            </a:r>
            <a:r>
              <a:rPr lang="en-US" dirty="0"/>
              <a:t>It is switched </a:t>
            </a:r>
            <a:r>
              <a:rPr lang="en-US" dirty="0" smtClean="0"/>
              <a:t>off </a:t>
            </a:r>
            <a:r>
              <a:rPr lang="en-US" dirty="0"/>
              <a:t>again when the temperature reaches 21 degrees. What are the best values in degrees to cover all equivalence partitions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 smtClean="0"/>
              <a:t>A </a:t>
            </a:r>
            <a:r>
              <a:rPr lang="en-US" dirty="0"/>
              <a:t>wholesaler sells printer cartridges. The minimum order quantity is 5. There is a 20% discount for orders of 100 or more printer cartridges. You have been asked to prepare test cases using various values for the number of printer cartridges ordered. </a:t>
            </a:r>
            <a:r>
              <a:rPr lang="en-US" dirty="0" smtClean="0"/>
              <a:t>Generate test inputs using Boundary Values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</a:t>
            </a:r>
            <a:r>
              <a:rPr lang="en-US" dirty="0" smtClean="0"/>
              <a:t>data </a:t>
            </a:r>
            <a:r>
              <a:rPr lang="en-US" dirty="0"/>
              <a:t>on a person age, which should be between 1 to </a:t>
            </a:r>
            <a:r>
              <a:rPr lang="en-US" dirty="0" smtClean="0"/>
              <a:t>99. Which are the appropriate boundary values for testing the field?</a:t>
            </a:r>
          </a:p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the year of birth between 1900 and </a:t>
            </a:r>
            <a:r>
              <a:rPr lang="en-US" dirty="0" smtClean="0"/>
              <a:t>2011. </a:t>
            </a:r>
            <a:r>
              <a:rPr lang="en-US" dirty="0"/>
              <a:t>Which are the appropriate boundary values for testing the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7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8"/>
            </a:pPr>
            <a:r>
              <a:rPr lang="en-US" dirty="0" smtClean="0"/>
              <a:t>In </a:t>
            </a:r>
            <a:r>
              <a:rPr lang="en-US" dirty="0"/>
              <a:t>a system designed to work out the tax to be paid: An employee has $4000 of salary tax free. The next $1500 is taxed at 10% The next $28000 is taxed at 22% Any further amount is taxed at 40</a:t>
            </a:r>
            <a:r>
              <a:rPr lang="en-US" dirty="0" smtClean="0"/>
              <a:t>%. Define the boundary values for testing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2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9"/>
            </a:pPr>
            <a:r>
              <a:rPr lang="en-US" dirty="0" smtClean="0"/>
              <a:t>Implement BVA for the following 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entry field with allowed limits from 1 to 100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nteger number entry field with value limit from 0 to 150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umber entry field of type float with limits from 0.0 to 10.0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ize of a file name from 1 up to 40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0"/>
            </a:pPr>
            <a:r>
              <a:rPr lang="en-US" dirty="0" smtClean="0"/>
              <a:t>Implement BVA for the MS Word Insert Table dialog box. Look for information about the minimum and maximum values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 descr="Insert_table_field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19400"/>
            <a:ext cx="2228572" cy="2571429"/>
          </a:xfrm>
          <a:prstGeom prst="roundRect">
            <a:avLst>
              <a:gd name="adj" fmla="val 4944"/>
            </a:avLst>
          </a:prstGeom>
        </p:spPr>
      </p:pic>
    </p:spTree>
    <p:extLst>
      <p:ext uri="{BB962C8B-B14F-4D97-AF65-F5344CB8AC3E}">
        <p14:creationId xmlns:p14="http://schemas.microsoft.com/office/powerpoint/2010/main" val="2989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1"/>
            </a:pPr>
            <a:r>
              <a:rPr lang="en-US" dirty="0"/>
              <a:t>Define </a:t>
            </a:r>
            <a:r>
              <a:rPr lang="en-US" dirty="0" smtClean="0"/>
              <a:t>the boundaries</a:t>
            </a:r>
            <a:r>
              <a:rPr lang="en-US" dirty="0"/>
              <a:t>, and suitable boundary value test cases </a:t>
            </a:r>
            <a:r>
              <a:rPr lang="en-US" dirty="0" smtClean="0"/>
              <a:t>for </a:t>
            </a:r>
            <a:r>
              <a:rPr lang="en-US" dirty="0"/>
              <a:t>the following: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ZIP </a:t>
            </a:r>
            <a:r>
              <a:rPr lang="en-US" sz="2800" dirty="0" smtClean="0"/>
              <a:t>Code - five </a:t>
            </a:r>
            <a:r>
              <a:rPr lang="en-US" sz="2800" dirty="0"/>
              <a:t>numeric </a:t>
            </a:r>
            <a:r>
              <a:rPr lang="en-US" sz="2800" dirty="0" smtClean="0"/>
              <a:t>digits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First consider ZIP Code just in terms of digits. Then, determine the lowest and highest legitimate ZIP Codes in the United </a:t>
            </a:r>
            <a:r>
              <a:rPr lang="en-US" sz="2600" dirty="0" smtClean="0"/>
              <a:t>States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Last </a:t>
            </a:r>
            <a:r>
              <a:rPr lang="en-US" sz="2800" dirty="0" smtClean="0"/>
              <a:t>Name - one </a:t>
            </a:r>
            <a:r>
              <a:rPr lang="en-US" sz="2800" dirty="0"/>
              <a:t>through fifteen characters (including alphabetic characters, periods, hyphens, apostrophes, spaces, and numbers). </a:t>
            </a:r>
            <a:r>
              <a:rPr lang="en-US" sz="2800" dirty="0" smtClean="0"/>
              <a:t>Try to create </a:t>
            </a:r>
            <a:r>
              <a:rPr lang="en-US" sz="2800" dirty="0"/>
              <a:t>a few very complex Last Names. Can you determine the "rules" for legitimate Last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00400"/>
          </a:xfrm>
        </p:spPr>
        <p:txBody>
          <a:bodyPr/>
          <a:lstStyle/>
          <a:p>
            <a:pPr marL="739775" lvl="1" indent="-382588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User ID - eight </a:t>
            </a:r>
            <a:r>
              <a:rPr lang="en-US" sz="2800" dirty="0"/>
              <a:t>characters at least two of which are not alphabetic (numeric, special, nonprinting</a:t>
            </a:r>
            <a:r>
              <a:rPr lang="en-US" sz="2800" dirty="0" smtClean="0"/>
              <a:t>)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University Course ID - three </a:t>
            </a:r>
            <a:r>
              <a:rPr lang="en-US" sz="2800" dirty="0"/>
              <a:t>alpha characters representing the department followed by a six-digit integer which is the unique course identification number. The possible departments are</a:t>
            </a:r>
            <a:r>
              <a:rPr lang="en-US" sz="2800" dirty="0" smtClean="0"/>
              <a:t>: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267200"/>
            <a:ext cx="8686800" cy="2209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</a:t>
            </a:r>
            <a:r>
              <a:rPr lang="en-US" sz="2400" dirty="0" smtClean="0"/>
              <a:t> - Physics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EGR</a:t>
            </a:r>
            <a:r>
              <a:rPr lang="en-US" sz="2400" dirty="0" smtClean="0"/>
              <a:t> - Engineering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</a:t>
            </a:r>
            <a:r>
              <a:rPr lang="en-US" sz="2400" dirty="0" smtClean="0"/>
              <a:t> - English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</a:t>
            </a:r>
            <a:r>
              <a:rPr lang="en-US" sz="2400" dirty="0" smtClean="0"/>
              <a:t> - Foreign languages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CHM</a:t>
            </a:r>
            <a:r>
              <a:rPr lang="en-US" sz="2400" dirty="0" smtClean="0"/>
              <a:t> - Chemistry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</a:t>
            </a:r>
            <a:r>
              <a:rPr lang="en-US" sz="2400" dirty="0" smtClean="0"/>
              <a:t> - Mathematics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PED</a:t>
            </a:r>
            <a:r>
              <a:rPr lang="en-US" sz="2400" dirty="0" smtClean="0"/>
              <a:t> - Physical education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</a:t>
            </a:r>
            <a:r>
              <a:rPr lang="en-US" sz="2400" dirty="0" smtClean="0"/>
              <a:t> - Sociology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3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</a:t>
            </a:r>
            <a:r>
              <a:rPr lang="en-US" dirty="0" smtClean="0"/>
              <a:t>oundaries?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an operation is performed on a range of numbers</a:t>
            </a:r>
            <a:r>
              <a:rPr lang="fr-FR" dirty="0"/>
              <a:t>: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O</a:t>
            </a:r>
            <a:r>
              <a:rPr lang="fr-FR" dirty="0" smtClean="0"/>
              <a:t>dds are the programmer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 it right </a:t>
            </a:r>
            <a:r>
              <a:rPr lang="fr-FR" dirty="0" smtClean="0"/>
              <a:t>for the vast majority of the numbers in the middle,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B</a:t>
            </a:r>
            <a:r>
              <a:rPr lang="fr-FR" dirty="0" smtClean="0"/>
              <a:t>ut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maybe made a mistake at the edges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human-erro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100" y="4267200"/>
            <a:ext cx="2971800" cy="2203094"/>
          </a:xfrm>
          <a:prstGeom prst="roundRect">
            <a:avLst>
              <a:gd name="adj" fmla="val 96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8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Mistake </a:t>
            </a:r>
            <a:r>
              <a:rPr lang="fr-FR" dirty="0"/>
              <a:t>E</a:t>
            </a:r>
            <a:r>
              <a:rPr lang="fr-FR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example of a simple, but very common mistake: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Many bugs occur due to careless usage of indexes, operators ( for example &lt; instead of &lt;= 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286000"/>
            <a:ext cx="75596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int[10];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1; i &lt; 10; i++)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1;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Console.WriteLine(arr[0]); // 0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181600" y="2438400"/>
            <a:ext cx="3276600" cy="1295400"/>
          </a:xfrm>
          <a:prstGeom prst="wedgeRoundRectCallout">
            <a:avLst>
              <a:gd name="adj1" fmla="val -37435"/>
              <a:gd name="adj2" fmla="val 7435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value at index [0] is not changed to 1.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7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 software can operate on the edge of its capabilities, it will almost certainly operate well under normal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clif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1219200"/>
            <a:ext cx="3191256" cy="4822501"/>
          </a:xfrm>
          <a:prstGeom prst="roundRect">
            <a:avLst>
              <a:gd name="adj" fmla="val 10754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13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input value or output value that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edge of an equivalence partition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r 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incremental distance </a:t>
            </a:r>
            <a:r>
              <a:rPr lang="en-US" dirty="0" smtClean="0"/>
              <a:t>on either side of an 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the minimum or maximum value of a range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06534">
            <a:off x="5904838" y="4210025"/>
            <a:ext cx="1641361" cy="243730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9" b="12534"/>
          <a:stretch/>
        </p:blipFill>
        <p:spPr bwMode="auto">
          <a:xfrm>
            <a:off x="2663893" y="4043592"/>
            <a:ext cx="1835014" cy="2302992"/>
          </a:xfrm>
          <a:prstGeom prst="roundRect">
            <a:avLst>
              <a:gd name="adj" fmla="val 440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</a:t>
            </a:r>
            <a:r>
              <a:rPr lang="bg-BG" dirty="0" smtClean="0"/>
              <a:t>he point where the expected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bg-BG" dirty="0" smtClean="0"/>
              <a:t> of the system changes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values could be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 smtClean="0"/>
              <a:t> ranges of a software component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 descr="C:\PROJECTS\QA-Academy\LOCAL_FILES\Oleg_IMAGES_Archive\FREQUENTLY USED\magnify question mark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3758">
            <a:off x="3195927" y="4029211"/>
            <a:ext cx="2752147" cy="191549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371</TotalTime>
  <Words>2121</Words>
  <Application>Microsoft Office PowerPoint</Application>
  <PresentationFormat>On-screen Show (4:3)</PresentationFormat>
  <Paragraphs>359</Paragraphs>
  <Slides>47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 2</vt:lpstr>
      <vt:lpstr>Telerik Academy Theme</vt:lpstr>
      <vt:lpstr>Boundary Value Analysis</vt:lpstr>
      <vt:lpstr>The Lectors</vt:lpstr>
      <vt:lpstr>Table of Contents</vt:lpstr>
      <vt:lpstr>What is BVA?</vt:lpstr>
      <vt:lpstr>Why Test the Boundaries?</vt:lpstr>
      <vt:lpstr>Common Mistake Example</vt:lpstr>
      <vt:lpstr>Why Should This Work?</vt:lpstr>
      <vt:lpstr>What is a Boundary Value?</vt:lpstr>
      <vt:lpstr>What is a Boundary Value? (1)</vt:lpstr>
      <vt:lpstr>Valid / Invalid Values</vt:lpstr>
      <vt:lpstr>Boundary Conditions</vt:lpstr>
      <vt:lpstr>Ordered Sets Only</vt:lpstr>
      <vt:lpstr>Ordered Sets Only (1)</vt:lpstr>
      <vt:lpstr>Ordered Sets Only (2)</vt:lpstr>
      <vt:lpstr>Ordered Sets Examples</vt:lpstr>
      <vt:lpstr>PowerPoint Presentation</vt:lpstr>
      <vt:lpstr>Number Of Boundary Values</vt:lpstr>
      <vt:lpstr>Graphical Representation</vt:lpstr>
      <vt:lpstr>Mathematical Representation</vt:lpstr>
      <vt:lpstr>Boundary Values With Floating Point Data</vt:lpstr>
      <vt:lpstr>Boundary Values With Floating Point Data (1)</vt:lpstr>
      <vt:lpstr>PowerPoint Presentation</vt:lpstr>
      <vt:lpstr>Text Entry Field</vt:lpstr>
      <vt:lpstr>CD-R Writing / Reading</vt:lpstr>
      <vt:lpstr>Printing</vt:lpstr>
      <vt:lpstr>Flight Simulator</vt:lpstr>
      <vt:lpstr>Output BVA</vt:lpstr>
      <vt:lpstr>PowerPoint Presentation</vt:lpstr>
      <vt:lpstr>Deriving Test Cases With BVA</vt:lpstr>
      <vt:lpstr>The Coverage Criterion</vt:lpstr>
      <vt:lpstr>Types of Improper Handling</vt:lpstr>
      <vt:lpstr>PowerPoint Presentation</vt:lpstr>
      <vt:lpstr>Font Size Menu BVA</vt:lpstr>
      <vt:lpstr>Limitations of BVA</vt:lpstr>
      <vt:lpstr>Keep Looking</vt:lpstr>
      <vt:lpstr>Boundary Value Analysis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29</cp:revision>
  <dcterms:created xsi:type="dcterms:W3CDTF">2013-06-25T10:50:28Z</dcterms:created>
  <dcterms:modified xsi:type="dcterms:W3CDTF">2015-12-16T12:18:26Z</dcterms:modified>
</cp:coreProperties>
</file>