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405A-A282-4E1B-83E3-386252091DD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6B54D-263C-45AB-A3DA-CE69CE151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33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3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9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423CC3-37D5-49AD-B321-52D051D077F7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8CC93E-6BAC-42E3-B30D-266B1C32BF4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02D0-5CEA-400C-ADD9-BA6FF749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BFABE3-7C9C-4C57-9BD5-941589594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Головаха А.А.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B1D0A-2BE8-4DF2-8DEC-18B3828E3894}"/>
              </a:ext>
            </a:extLst>
          </p:cNvPr>
          <p:cNvSpPr/>
          <p:nvPr/>
        </p:nvSpPr>
        <p:spPr>
          <a:xfrm>
            <a:off x="3411071" y="2278599"/>
            <a:ext cx="536985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RAG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system</a:t>
            </a:r>
            <a:endParaRPr lang="ru-RU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2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8E64C8D-1B4B-4394-91E7-C95B112B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12E946-3C4C-4CA6-8272-2F693056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837766"/>
            <a:ext cx="10694894" cy="425823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	</a:t>
            </a:r>
            <a:r>
              <a:rPr lang="ru-RU" sz="2800" b="1" dirty="0">
                <a:latin typeface="+mj-lt"/>
              </a:rPr>
              <a:t>Задача проекта </a:t>
            </a:r>
            <a:r>
              <a:rPr lang="ru-RU" sz="2800" dirty="0">
                <a:latin typeface="+mj-lt"/>
              </a:rPr>
              <a:t>- создать вопросно-ответную систему, которая генерирует ответ на обращение в техподдержку для менеджеров ПВЗ. Решением поставленной задачи является система автоматизированной коммуникации. </a:t>
            </a:r>
          </a:p>
          <a:p>
            <a:pPr marL="201168" lvl="1" indent="0">
              <a:buNone/>
            </a:pPr>
            <a:r>
              <a:rPr lang="ru-RU" sz="2800" dirty="0">
                <a:latin typeface="+mj-lt"/>
              </a:rPr>
              <a:t>	Отметим ключевые факторы, почему подобные системы нужны бизнесу: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</a:rPr>
              <a:t>Экономия ресурсов и оптимизация затрат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</a:rPr>
              <a:t>Улучшение качества услуг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</a:rPr>
              <a:t>Повышение лояльности пользователей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</a:rPr>
              <a:t>Влияние на бизнес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17903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B12D-FE69-496D-BD4D-A5419426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76" y="492144"/>
            <a:ext cx="3200400" cy="663389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852E10-195A-4179-9F18-D3DF27D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723" y="1075577"/>
            <a:ext cx="6573972" cy="2621899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94E9F6B-3E90-47E1-9116-99B365D9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75" y="348115"/>
            <a:ext cx="3971365" cy="6161770"/>
          </a:xfrm>
        </p:spPr>
        <p:txBody>
          <a:bodyPr/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Поисковик: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BM25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multilingual-e5-small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FAISS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Ensemble</a:t>
            </a:r>
            <a:r>
              <a:rPr lang="ru-RU" sz="2800" dirty="0"/>
              <a:t> </a:t>
            </a:r>
            <a:r>
              <a:rPr lang="en-US" sz="2800" dirty="0"/>
              <a:t>retriever</a:t>
            </a:r>
            <a:endParaRPr lang="ru-RU" sz="2800" dirty="0"/>
          </a:p>
          <a:p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Переранжирование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bge-reranker-v2-m3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Compression</a:t>
            </a:r>
            <a:r>
              <a:rPr lang="ru-RU" sz="2800" dirty="0"/>
              <a:t> </a:t>
            </a:r>
            <a:r>
              <a:rPr lang="en-US" sz="2800" dirty="0"/>
              <a:t>retriever</a:t>
            </a:r>
            <a:endParaRPr lang="ru-RU" sz="2800" dirty="0"/>
          </a:p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Генератор: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rugpt_large_turbo_instructed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B793D-0EE0-46C5-9EB9-A7E69F1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40" y="3697476"/>
            <a:ext cx="5820937" cy="277437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012787-4444-4FD6-9089-0A9352327BC3}"/>
              </a:ext>
            </a:extLst>
          </p:cNvPr>
          <p:cNvSpPr/>
          <p:nvPr/>
        </p:nvSpPr>
        <p:spPr>
          <a:xfrm>
            <a:off x="6073769" y="30479"/>
            <a:ext cx="3821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82543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53B3A-101E-4884-AC7D-AE9FE33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70D8D-2848-40B4-B137-B22188DE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4048" lvl="2" indent="0">
              <a:buNone/>
            </a:pPr>
            <a:r>
              <a:rPr lang="ru-RU" sz="3200" dirty="0">
                <a:latin typeface="+mj-lt"/>
              </a:rPr>
              <a:t>	</a:t>
            </a:r>
            <a:r>
              <a:rPr lang="en-US" sz="3200" b="1" dirty="0" err="1">
                <a:latin typeface="+mj-lt"/>
              </a:rPr>
              <a:t>BERTScore</a:t>
            </a:r>
            <a:r>
              <a:rPr lang="en-US" sz="3200" dirty="0">
                <a:latin typeface="+mj-lt"/>
              </a:rPr>
              <a:t> (Bidirectional Encoder Representations from Transformers) - </a:t>
            </a:r>
            <a:r>
              <a:rPr lang="ru-RU" sz="3200" dirty="0">
                <a:latin typeface="+mj-lt"/>
              </a:rPr>
              <a:t>использует модель </a:t>
            </a:r>
            <a:r>
              <a:rPr lang="en-US" sz="3200" dirty="0">
                <a:latin typeface="+mj-lt"/>
              </a:rPr>
              <a:t>BERT </a:t>
            </a:r>
            <a:r>
              <a:rPr lang="ru-RU" sz="3200" dirty="0">
                <a:latin typeface="+mj-lt"/>
              </a:rPr>
              <a:t>для создания </a:t>
            </a:r>
            <a:r>
              <a:rPr lang="ru-RU" sz="3200" dirty="0" err="1">
                <a:latin typeface="+mj-lt"/>
              </a:rPr>
              <a:t>эмбеддингов</a:t>
            </a:r>
            <a:r>
              <a:rPr lang="ru-RU" sz="3200" dirty="0">
                <a:latin typeface="+mj-lt"/>
              </a:rPr>
              <a:t>, вычисляет косинусное сходство между сгенерированным текстом и эталонным.</a:t>
            </a:r>
          </a:p>
          <a:p>
            <a:pPr marL="384048" lvl="2" indent="0">
              <a:buNone/>
            </a:pPr>
            <a:endParaRPr lang="ru-RU" sz="32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ru-RU" sz="3200" dirty="0">
                <a:latin typeface="+mj-lt"/>
              </a:rPr>
              <a:t> Precision (Точность)</a:t>
            </a:r>
          </a:p>
          <a:p>
            <a:pPr marL="566928" lvl="3" indent="0">
              <a:buNone/>
            </a:pPr>
            <a:endParaRPr lang="ru-RU" sz="32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ru-RU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Recall (</a:t>
            </a:r>
            <a:r>
              <a:rPr lang="ru-RU" sz="3200" dirty="0">
                <a:latin typeface="+mj-lt"/>
              </a:rPr>
              <a:t>Полнота)</a:t>
            </a:r>
          </a:p>
          <a:p>
            <a:pPr marL="566928" lvl="3" indent="0">
              <a:buNone/>
            </a:pPr>
            <a:endParaRPr lang="ru-RU" sz="32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ru-RU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F1 Score</a:t>
            </a:r>
            <a:endParaRPr lang="ru-RU" sz="3200" dirty="0">
              <a:latin typeface="+mj-lt"/>
            </a:endParaRPr>
          </a:p>
          <a:p>
            <a:pPr marL="384048" lvl="2" indent="0">
              <a:buNone/>
            </a:pPr>
            <a:endParaRPr lang="ru-RU" sz="2400" dirty="0">
              <a:latin typeface="+mj-lt"/>
            </a:endParaRPr>
          </a:p>
          <a:p>
            <a:pPr marL="384048" lvl="2" indent="0"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737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4D47C-8812-4E6D-B1A8-6E57E7AD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BERTScore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F8392C-09EE-41AB-835C-FE21EDE7C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12950"/>
              </p:ext>
            </p:extLst>
          </p:nvPr>
        </p:nvGraphicFramePr>
        <p:xfrm>
          <a:off x="833717" y="1801906"/>
          <a:ext cx="10659036" cy="4466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59">
                  <a:extLst>
                    <a:ext uri="{9D8B030D-6E8A-4147-A177-3AD203B41FA5}">
                      <a16:colId xmlns:a16="http://schemas.microsoft.com/office/drawing/2014/main" val="2703165074"/>
                    </a:ext>
                  </a:extLst>
                </a:gridCol>
                <a:gridCol w="2664759">
                  <a:extLst>
                    <a:ext uri="{9D8B030D-6E8A-4147-A177-3AD203B41FA5}">
                      <a16:colId xmlns:a16="http://schemas.microsoft.com/office/drawing/2014/main" val="3430865412"/>
                    </a:ext>
                  </a:extLst>
                </a:gridCol>
                <a:gridCol w="2664759">
                  <a:extLst>
                    <a:ext uri="{9D8B030D-6E8A-4147-A177-3AD203B41FA5}">
                      <a16:colId xmlns:a16="http://schemas.microsoft.com/office/drawing/2014/main" val="1383394899"/>
                    </a:ext>
                  </a:extLst>
                </a:gridCol>
                <a:gridCol w="2664759">
                  <a:extLst>
                    <a:ext uri="{9D8B030D-6E8A-4147-A177-3AD203B41FA5}">
                      <a16:colId xmlns:a16="http://schemas.microsoft.com/office/drawing/2014/main" val="3506784563"/>
                    </a:ext>
                  </a:extLst>
                </a:gridCol>
              </a:tblGrid>
              <a:tr h="3959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Вопрос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00854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Какой доход ПВЗ?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0,674951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0,628826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0,651073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33999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Может ли звонить служба безопасности?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0,696838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0,697114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222024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Где выгодно открывать пункт выдачи?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0,621115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0,633852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0,627419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244754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Можно передумать и не открывать пункт?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0,732188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0,662989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328632"/>
                  </a:ext>
                </a:extLst>
              </a:tr>
              <a:tr h="5732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Сколько времени есть для ремонта помещения до открытия?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0,686613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0,591786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0,635683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586548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Как оформить пункт выдачи?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0,619783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0,513789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0,56183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310128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0,690349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0,640206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0,664333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6393602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Какой рейтинг при открытии ПВЗ?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0,624935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0,703632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0,661953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729112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Как считается рейтинг?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0,68892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0,635338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0,661045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775118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Когда нужно принять поставку?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0,846646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0,839484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0,843049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411599"/>
                  </a:ext>
                </a:extLst>
              </a:tr>
              <a:tr h="3134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Когда нужно принять товары?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0,624186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0,624732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0,624459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35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847B9-0776-4C8C-8D66-41E45CA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2D8E8-84F1-4D7E-9B43-8F505CDE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Библиотека </a:t>
            </a:r>
            <a:r>
              <a:rPr lang="en-US" dirty="0"/>
              <a:t>RAGAS</a:t>
            </a:r>
            <a:r>
              <a:rPr lang="ru-RU" dirty="0"/>
              <a:t> – с её помощью можно измерять разные метрики, такие как релевантность ответа, точность, полнота, семантическое сходство и т.д.</a:t>
            </a:r>
          </a:p>
          <a:p>
            <a:pPr marL="201168" lvl="1" indent="0">
              <a:buNone/>
            </a:pPr>
            <a:r>
              <a:rPr lang="ru-RU" dirty="0"/>
              <a:t>	</a:t>
            </a:r>
            <a:r>
              <a:rPr lang="en-US" dirty="0"/>
              <a:t>Answer</a:t>
            </a:r>
            <a:r>
              <a:rPr lang="ru-RU" dirty="0"/>
              <a:t> </a:t>
            </a:r>
            <a:r>
              <a:rPr lang="en-US" dirty="0"/>
              <a:t>similarity</a:t>
            </a:r>
            <a:r>
              <a:rPr lang="ru-RU" dirty="0"/>
              <a:t> - метрика рассчитывается на основе косинусного сходства между двумя векторами: вектором сгенерированного ответа и истинного.</a:t>
            </a:r>
          </a:p>
          <a:p>
            <a:pPr marL="201168" lvl="1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0DA2486-7C20-4ACF-8DF0-646000234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96509"/>
              </p:ext>
            </p:extLst>
          </p:nvPr>
        </p:nvGraphicFramePr>
        <p:xfrm>
          <a:off x="1416424" y="3039036"/>
          <a:ext cx="8848164" cy="325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82">
                  <a:extLst>
                    <a:ext uri="{9D8B030D-6E8A-4147-A177-3AD203B41FA5}">
                      <a16:colId xmlns:a16="http://schemas.microsoft.com/office/drawing/2014/main" val="1069142334"/>
                    </a:ext>
                  </a:extLst>
                </a:gridCol>
                <a:gridCol w="4424082">
                  <a:extLst>
                    <a:ext uri="{9D8B030D-6E8A-4147-A177-3AD203B41FA5}">
                      <a16:colId xmlns:a16="http://schemas.microsoft.com/office/drawing/2014/main" val="2448977715"/>
                    </a:ext>
                  </a:extLst>
                </a:gridCol>
              </a:tblGrid>
              <a:tr h="38492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Вопрос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Семантическое сходство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48508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Какой доход ПВЗ?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0.858883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2991"/>
                  </a:ext>
                </a:extLst>
              </a:tr>
              <a:tr h="66438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Может ли звонить служба безопасности?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0.833020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88264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Где выгодно открывать пункт выдачи?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0.870885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5430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Какой рейтинг при открытии ПВЗ?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0.868939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16063"/>
                  </a:ext>
                </a:extLst>
              </a:tr>
              <a:tr h="664387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Можно передумать и не открывать пункт?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0.832076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1677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Как оформить пункт выдачи?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0.795637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5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81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B1B80-1BD0-41F6-988A-08D36ECD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BC878-0DCF-427B-83DB-DE400B50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121"/>
                </a:solidFill>
                <a:effectLst/>
                <a:latin typeface="+mj-lt"/>
              </a:rPr>
              <a:t>Вопрос: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Какой рейтинг при открытии ПВЗ?</a:t>
            </a:r>
          </a:p>
          <a:p>
            <a:r>
              <a:rPr lang="ru-RU" b="1" dirty="0">
                <a:solidFill>
                  <a:srgbClr val="212121"/>
                </a:solidFill>
                <a:latin typeface="+mj-lt"/>
              </a:rPr>
              <a:t>Ответ: 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Для открытия нового ПВЗ используется средний региональный рейтинг. Затем он меняется несколько раз в день, при этом аналогичен среднему региональному рейтингу. После проставления первых оценок они идут в расчет, а остаток оценок замещается средним региональным рейтингом.</a:t>
            </a:r>
          </a:p>
          <a:p>
            <a:r>
              <a:rPr lang="ru-RU" b="1" i="0" dirty="0">
                <a:solidFill>
                  <a:srgbClr val="212121"/>
                </a:solidFill>
                <a:effectLst/>
                <a:latin typeface="+mj-lt"/>
              </a:rPr>
              <a:t>Вопрос: </a:t>
            </a:r>
            <a:r>
              <a:rPr lang="ru-RU" dirty="0">
                <a:solidFill>
                  <a:srgbClr val="212121"/>
                </a:solidFill>
                <a:latin typeface="+mj-lt"/>
              </a:rPr>
              <a:t>Где выгодно открывать пункт выдачи?</a:t>
            </a:r>
          </a:p>
          <a:p>
            <a:r>
              <a:rPr lang="ru-RU" b="1" dirty="0">
                <a:solidFill>
                  <a:srgbClr val="212121"/>
                </a:solidFill>
                <a:latin typeface="+mj-lt"/>
              </a:rPr>
              <a:t>Ответ: </a:t>
            </a:r>
            <a:r>
              <a:rPr lang="ru-RU" dirty="0">
                <a:solidFill>
                  <a:srgbClr val="212121"/>
                </a:solidFill>
                <a:latin typeface="+mj-lt"/>
              </a:rPr>
              <a:t>Пункты выдачи </a:t>
            </a:r>
            <a:r>
              <a:rPr lang="ru-RU" dirty="0" err="1">
                <a:solidFill>
                  <a:srgbClr val="212121"/>
                </a:solidFill>
                <a:latin typeface="+mj-lt"/>
              </a:rPr>
              <a:t>Wildberries</a:t>
            </a:r>
            <a:r>
              <a:rPr lang="ru-RU" dirty="0">
                <a:solidFill>
                  <a:srgbClr val="212121"/>
                </a:solidFill>
                <a:latin typeface="+mj-lt"/>
              </a:rPr>
              <a:t> расположены в оживленных местах, таких как торговые центры, вокзалы, аэропорты и т.д. Они предлагают широкий выбор товаров и услуг, что делает их привлекательными для клиентов. Открывая пункт выдачи </a:t>
            </a:r>
            <a:r>
              <a:rPr lang="ru-RU" dirty="0" err="1">
                <a:solidFill>
                  <a:srgbClr val="212121"/>
                </a:solidFill>
                <a:latin typeface="+mj-lt"/>
              </a:rPr>
              <a:t>Wildberries</a:t>
            </a:r>
            <a:r>
              <a:rPr lang="ru-RU" dirty="0">
                <a:solidFill>
                  <a:srgbClr val="212121"/>
                </a:solidFill>
                <a:latin typeface="+mj-lt"/>
              </a:rPr>
              <a:t>, вы можете быть уверены, что получите быстрый и удобный доступ к нужному товару или услуге.</a:t>
            </a:r>
          </a:p>
          <a:p>
            <a:endParaRPr lang="ru-RU" dirty="0">
              <a:solidFill>
                <a:srgbClr val="212121"/>
              </a:solidFill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649E9-EDDE-4EB4-ADD6-28EDDAEE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943EF-5C54-49B3-B1A9-283FE087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3372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212121"/>
                </a:solidFill>
                <a:effectLst/>
                <a:latin typeface="+mj-lt"/>
              </a:rPr>
              <a:t>Вопрос: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Как считается рейтинг?</a:t>
            </a:r>
          </a:p>
          <a:p>
            <a:r>
              <a:rPr lang="ru-RU" b="1" dirty="0">
                <a:solidFill>
                  <a:srgbClr val="212121"/>
                </a:solidFill>
                <a:latin typeface="+mj-lt"/>
              </a:rPr>
              <a:t>Ответ:  </a:t>
            </a:r>
            <a:r>
              <a:rPr lang="ru-RU" i="0" u="none" strike="noStrike" dirty="0">
                <a:solidFill>
                  <a:srgbClr val="000000"/>
                </a:solidFill>
                <a:effectLst/>
                <a:latin typeface="+mj-lt"/>
              </a:rPr>
              <a:t>Рейтинг рассчитывается из последних 150 оценок от уникальных пользователей. У каждой оценки свой коэффициент влияния, который зависит от количества выкупленного товара, суммы разовой покупки, а также других параметров </a:t>
            </a:r>
            <a:r>
              <a:rPr lang="ru-RU" i="0" u="none" strike="noStrike" dirty="0" err="1">
                <a:solidFill>
                  <a:srgbClr val="000000"/>
                </a:solidFill>
                <a:effectLst/>
                <a:latin typeface="+mj-lt"/>
              </a:rPr>
              <a:t>выкупаемости</a:t>
            </a:r>
            <a:r>
              <a:rPr lang="ru-RU" i="0" u="none" strike="noStrike" dirty="0">
                <a:solidFill>
                  <a:srgbClr val="000000"/>
                </a:solidFill>
                <a:effectLst/>
                <a:latin typeface="+mj-lt"/>
              </a:rPr>
              <a:t> товаров клиентом.</a:t>
            </a:r>
            <a:r>
              <a:rPr lang="ru-RU" dirty="0">
                <a:latin typeface="+mj-lt"/>
              </a:rPr>
              <a:t> </a:t>
            </a:r>
          </a:p>
          <a:p>
            <a:r>
              <a:rPr lang="ru-RU" b="1" i="0" dirty="0">
                <a:solidFill>
                  <a:srgbClr val="212121"/>
                </a:solidFill>
                <a:effectLst/>
                <a:latin typeface="+mj-lt"/>
              </a:rPr>
              <a:t>Вопрос: 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Можно открыть ПВЗ в другой стране?</a:t>
            </a:r>
          </a:p>
          <a:p>
            <a:r>
              <a:rPr lang="ru-RU" b="1" dirty="0">
                <a:solidFill>
                  <a:srgbClr val="212121"/>
                </a:solidFill>
                <a:latin typeface="+mj-lt"/>
              </a:rPr>
              <a:t>Ответ: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Да, можно открыть ПВЗ в другой стране.</a:t>
            </a:r>
          </a:p>
          <a:p>
            <a:r>
              <a:rPr lang="ru-RU" b="1" i="0" dirty="0">
                <a:solidFill>
                  <a:srgbClr val="212121"/>
                </a:solidFill>
                <a:effectLst/>
                <a:latin typeface="+mj-lt"/>
              </a:rPr>
              <a:t>Вопрос: </a:t>
            </a:r>
            <a:r>
              <a:rPr lang="ru-RU" b="0" i="0" dirty="0">
                <a:solidFill>
                  <a:srgbClr val="212121"/>
                </a:solidFill>
                <a:effectLst/>
                <a:latin typeface="+mj-lt"/>
              </a:rPr>
              <a:t>Какая минимальная площадь помещения?</a:t>
            </a:r>
          </a:p>
          <a:p>
            <a:r>
              <a:rPr lang="ru-RU" b="1" dirty="0">
                <a:solidFill>
                  <a:srgbClr val="212121"/>
                </a:solidFill>
                <a:latin typeface="+mj-lt"/>
              </a:rPr>
              <a:t>Ответ: </a:t>
            </a:r>
            <a:r>
              <a:rPr lang="ru-RU" dirty="0">
                <a:solidFill>
                  <a:srgbClr val="212121"/>
                </a:solidFill>
                <a:latin typeface="+mj-lt"/>
              </a:rPr>
              <a:t>Минимальная площадь ПВЗ должна быть не менее 70 квадратных метров в городах миллионниках и населённых пунктах Московской области, в остальных городах не менее 50 квадратных метров, где площадь Складской зоны ПВЗ - не менее 30 квадратных метров.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037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15437-0042-44C6-9595-E92871A7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0"/>
            <a:ext cx="9540260" cy="63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5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548</Words>
  <Application>Microsoft Office PowerPoint</Application>
  <PresentationFormat>Широкоэкранный</PresentationFormat>
  <Paragraphs>106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Ретро</vt:lpstr>
      <vt:lpstr>Презентация PowerPoint</vt:lpstr>
      <vt:lpstr>Задача </vt:lpstr>
      <vt:lpstr>Презентация PowerPoint</vt:lpstr>
      <vt:lpstr>Метрики качества</vt:lpstr>
      <vt:lpstr>BERTScore</vt:lpstr>
      <vt:lpstr>Метрики качества</vt:lpstr>
      <vt:lpstr>Генерация</vt:lpstr>
      <vt:lpstr>Генерация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Анна Головаха</dc:creator>
  <cp:lastModifiedBy>Анна Головаха</cp:lastModifiedBy>
  <cp:revision>16</cp:revision>
  <dcterms:created xsi:type="dcterms:W3CDTF">2024-05-17T08:28:18Z</dcterms:created>
  <dcterms:modified xsi:type="dcterms:W3CDTF">2024-05-17T13:25:36Z</dcterms:modified>
</cp:coreProperties>
</file>