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182e0867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182e0867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182e0867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182e0867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182e086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182e0867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182e0867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182e0867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182e0867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182e0867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182e086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182e0867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182e0867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182e0867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182e0867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182e0867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182e0867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182e0867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University Recruitment and Placement Status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Neha Annamalai, Anna Hubbard, Aaria Sethi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Future Work</a:t>
            </a:r>
            <a:endParaRPr sz="3000"/>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Determining what features affect the salary of those placed in the workforce</a:t>
            </a:r>
            <a:endParaRPr sz="1700"/>
          </a:p>
          <a:p>
            <a:pPr indent="-336550" lvl="0" marL="457200" rtl="0" algn="l">
              <a:lnSpc>
                <a:spcPct val="150000"/>
              </a:lnSpc>
              <a:spcBef>
                <a:spcPts val="0"/>
              </a:spcBef>
              <a:spcAft>
                <a:spcPts val="0"/>
              </a:spcAft>
              <a:buSzPts val="1700"/>
              <a:buChar char="●"/>
            </a:pPr>
            <a:r>
              <a:rPr lang="en" sz="1700"/>
              <a:t>Gathering more data to find what other features might play an important role in determining the placement status or salary</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Motivation</a:t>
            </a:r>
            <a:endParaRPr sz="300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A student's prior education and job history play a crucial role in university recruitment and campus acceptance.</a:t>
            </a:r>
            <a:endParaRPr sz="1500"/>
          </a:p>
          <a:p>
            <a:pPr indent="-323850" lvl="0" marL="457200" rtl="0" algn="l">
              <a:lnSpc>
                <a:spcPct val="150000"/>
              </a:lnSpc>
              <a:spcBef>
                <a:spcPts val="0"/>
              </a:spcBef>
              <a:spcAft>
                <a:spcPts val="0"/>
              </a:spcAft>
              <a:buSzPts val="1500"/>
              <a:buChar char="●"/>
            </a:pPr>
            <a:r>
              <a:rPr lang="en" sz="1500"/>
              <a:t>Difficult college application process - standardized test scores, grades, extracurricular achievements</a:t>
            </a:r>
            <a:endParaRPr sz="1500"/>
          </a:p>
          <a:p>
            <a:pPr indent="-311150" lvl="1" marL="914400" rtl="0" algn="l">
              <a:lnSpc>
                <a:spcPct val="150000"/>
              </a:lnSpc>
              <a:spcBef>
                <a:spcPts val="0"/>
              </a:spcBef>
              <a:spcAft>
                <a:spcPts val="0"/>
              </a:spcAft>
              <a:buSzPts val="1300"/>
              <a:buChar char="○"/>
            </a:pPr>
            <a:r>
              <a:rPr lang="en" sz="1300"/>
              <a:t>Every aspect of student involvement is utilized for university admissions.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Dataset</a:t>
            </a:r>
            <a:endParaRPr sz="300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b="1" lang="en" sz="1400"/>
              <a:t>Features: </a:t>
            </a:r>
            <a:r>
              <a:rPr lang="en" sz="1400"/>
              <a:t> serial number, gender, secondary education percentage (10th grade), secondary board of education, higher secondary education percentage (12th grade), higher secondary board of education, specialization in higher secondary education, degree percentage, undergrad degree type, work experience, employability test percentage, post-grad (MBA) specialization, MBA percentage, and salary offered by corporates (to the placed students)</a:t>
            </a:r>
            <a:endParaRPr sz="1400"/>
          </a:p>
          <a:p>
            <a:pPr indent="-317500" lvl="0" marL="457200" rtl="0" algn="l">
              <a:lnSpc>
                <a:spcPct val="150000"/>
              </a:lnSpc>
              <a:spcBef>
                <a:spcPts val="0"/>
              </a:spcBef>
              <a:spcAft>
                <a:spcPts val="0"/>
              </a:spcAft>
              <a:buSzPts val="1400"/>
              <a:buChar char="●"/>
            </a:pPr>
            <a:r>
              <a:rPr b="1" lang="en" sz="1400"/>
              <a:t>Target: </a:t>
            </a:r>
            <a:r>
              <a:rPr lang="en" sz="1400"/>
              <a:t>placement status (categorical)</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 and Task</a:t>
            </a:r>
            <a:endParaRPr sz="3000"/>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Problem: Given the different factors (in the last slide), does the student get placed or not?</a:t>
            </a:r>
            <a:endParaRPr/>
          </a:p>
          <a:p>
            <a:pPr indent="-311150" lvl="0" marL="457200" rtl="0" algn="l">
              <a:lnSpc>
                <a:spcPct val="200000"/>
              </a:lnSpc>
              <a:spcBef>
                <a:spcPts val="0"/>
              </a:spcBef>
              <a:spcAft>
                <a:spcPts val="0"/>
              </a:spcAft>
              <a:buSzPts val="1300"/>
              <a:buChar char="●"/>
            </a:pPr>
            <a:r>
              <a:rPr lang="en"/>
              <a:t>Supervised ML Task: Use data preprocessing methods and then proceed to use the Naive Bayes Classifier, Decision Tree, and Random Forest algorithms (specific functions of each stated in next slide) to determine placement status.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Algorithms Used</a:t>
            </a:r>
            <a:endParaRPr sz="3000"/>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One-Hot E</a:t>
            </a:r>
            <a:r>
              <a:rPr lang="en" sz="1600"/>
              <a:t>ncoding</a:t>
            </a:r>
            <a:r>
              <a:rPr lang="en" sz="1600"/>
              <a:t>: to make the </a:t>
            </a:r>
            <a:r>
              <a:rPr lang="en" sz="1600"/>
              <a:t>features</a:t>
            </a:r>
            <a:r>
              <a:rPr lang="en" sz="1600"/>
              <a:t> numerical for feature selection</a:t>
            </a:r>
            <a:endParaRPr sz="1600"/>
          </a:p>
          <a:p>
            <a:pPr indent="-330200" lvl="0" marL="457200" rtl="0" algn="l">
              <a:lnSpc>
                <a:spcPct val="150000"/>
              </a:lnSpc>
              <a:spcBef>
                <a:spcPts val="0"/>
              </a:spcBef>
              <a:spcAft>
                <a:spcPts val="0"/>
              </a:spcAft>
              <a:buSzPts val="1600"/>
              <a:buChar char="●"/>
            </a:pPr>
            <a:r>
              <a:rPr lang="en" sz="1600"/>
              <a:t>Filter Feature Selection: to </a:t>
            </a:r>
            <a:r>
              <a:rPr lang="en" sz="1600"/>
              <a:t>isolate</a:t>
            </a:r>
            <a:r>
              <a:rPr lang="en" sz="1600"/>
              <a:t> the features that play an important role in the classification</a:t>
            </a:r>
            <a:endParaRPr sz="1600"/>
          </a:p>
          <a:p>
            <a:pPr indent="-330200" lvl="0" marL="457200" rtl="0" algn="l">
              <a:lnSpc>
                <a:spcPct val="150000"/>
              </a:lnSpc>
              <a:spcBef>
                <a:spcPts val="0"/>
              </a:spcBef>
              <a:spcAft>
                <a:spcPts val="0"/>
              </a:spcAft>
              <a:buSzPts val="1600"/>
              <a:buChar char="●"/>
            </a:pPr>
            <a:r>
              <a:rPr lang="en" sz="1600"/>
              <a:t>Naive Bayes: to predict the probability of placement based on different features</a:t>
            </a:r>
            <a:endParaRPr sz="1600"/>
          </a:p>
          <a:p>
            <a:pPr indent="-330200" lvl="0" marL="457200" rtl="0" algn="l">
              <a:lnSpc>
                <a:spcPct val="150000"/>
              </a:lnSpc>
              <a:spcBef>
                <a:spcPts val="0"/>
              </a:spcBef>
              <a:spcAft>
                <a:spcPts val="0"/>
              </a:spcAft>
              <a:buSzPts val="1600"/>
              <a:buChar char="●"/>
            </a:pPr>
            <a:r>
              <a:rPr lang="en" sz="1600"/>
              <a:t>Decision Tree: to visually represent decision making</a:t>
            </a:r>
            <a:endParaRPr sz="1600"/>
          </a:p>
          <a:p>
            <a:pPr indent="-330200" lvl="0" marL="457200" rtl="0" algn="l">
              <a:lnSpc>
                <a:spcPct val="150000"/>
              </a:lnSpc>
              <a:spcBef>
                <a:spcPts val="0"/>
              </a:spcBef>
              <a:spcAft>
                <a:spcPts val="0"/>
              </a:spcAft>
              <a:buSzPts val="1600"/>
              <a:buChar char="●"/>
            </a:pPr>
            <a:r>
              <a:rPr lang="en" sz="1600"/>
              <a:t>Random Forest: to help predict the classification of the </a:t>
            </a:r>
            <a:r>
              <a:rPr lang="en" sz="1600" u="sng"/>
              <a:t>large</a:t>
            </a:r>
            <a:r>
              <a:rPr lang="en" sz="1600"/>
              <a:t> dataset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Naive Bayes Performance Matrix</a:t>
            </a:r>
            <a:endParaRPr sz="3000"/>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t/>
            </a:r>
            <a:endParaRPr sz="1400"/>
          </a:p>
        </p:txBody>
      </p:sp>
      <p:pic>
        <p:nvPicPr>
          <p:cNvPr id="118" name="Google Shape;118;p18"/>
          <p:cNvPicPr preferRelativeResize="0"/>
          <p:nvPr/>
        </p:nvPicPr>
        <p:blipFill>
          <a:blip r:embed="rId3">
            <a:alphaModFix/>
          </a:blip>
          <a:stretch>
            <a:fillRect/>
          </a:stretch>
        </p:blipFill>
        <p:spPr>
          <a:xfrm>
            <a:off x="729450" y="2078875"/>
            <a:ext cx="6260405" cy="226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Decision Tree</a:t>
            </a:r>
            <a:endParaRPr sz="3000"/>
          </a:p>
        </p:txBody>
      </p:sp>
      <p:pic>
        <p:nvPicPr>
          <p:cNvPr id="124" name="Google Shape;124;p19"/>
          <p:cNvPicPr preferRelativeResize="0"/>
          <p:nvPr/>
        </p:nvPicPr>
        <p:blipFill>
          <a:blip r:embed="rId3">
            <a:alphaModFix/>
          </a:blip>
          <a:stretch>
            <a:fillRect/>
          </a:stretch>
        </p:blipFill>
        <p:spPr>
          <a:xfrm>
            <a:off x="729450" y="1994700"/>
            <a:ext cx="3467100" cy="2133600"/>
          </a:xfrm>
          <a:prstGeom prst="rect">
            <a:avLst/>
          </a:prstGeom>
          <a:noFill/>
          <a:ln>
            <a:noFill/>
          </a:ln>
        </p:spPr>
      </p:pic>
      <p:pic>
        <p:nvPicPr>
          <p:cNvPr id="125" name="Google Shape;125;p19"/>
          <p:cNvPicPr preferRelativeResize="0"/>
          <p:nvPr/>
        </p:nvPicPr>
        <p:blipFill>
          <a:blip r:embed="rId4">
            <a:alphaModFix/>
          </a:blip>
          <a:stretch>
            <a:fillRect/>
          </a:stretch>
        </p:blipFill>
        <p:spPr>
          <a:xfrm>
            <a:off x="4285700" y="1853850"/>
            <a:ext cx="3695700" cy="213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Random Forest Algorithm</a:t>
            </a:r>
            <a:endParaRPr/>
          </a:p>
        </p:txBody>
      </p:sp>
      <p:pic>
        <p:nvPicPr>
          <p:cNvPr id="131" name="Google Shape;131;p20"/>
          <p:cNvPicPr preferRelativeResize="0"/>
          <p:nvPr/>
        </p:nvPicPr>
        <p:blipFill>
          <a:blip r:embed="rId3">
            <a:alphaModFix/>
          </a:blip>
          <a:stretch>
            <a:fillRect/>
          </a:stretch>
        </p:blipFill>
        <p:spPr>
          <a:xfrm>
            <a:off x="729450" y="1949950"/>
            <a:ext cx="4476750" cy="272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Started with 15 features and were able to drop 2</a:t>
            </a:r>
            <a:endParaRPr sz="1500"/>
          </a:p>
          <a:p>
            <a:pPr indent="-323850" lvl="0" marL="457200" rtl="0" algn="l">
              <a:lnSpc>
                <a:spcPct val="150000"/>
              </a:lnSpc>
              <a:spcBef>
                <a:spcPts val="0"/>
              </a:spcBef>
              <a:spcAft>
                <a:spcPts val="0"/>
              </a:spcAft>
              <a:buSzPts val="1500"/>
              <a:buChar char="●"/>
            </a:pPr>
            <a:r>
              <a:rPr lang="en" sz="1500"/>
              <a:t>Naive Bayes accuracy of 77% indicates a high ratio of correctly predicted observations to total observations.</a:t>
            </a:r>
            <a:endParaRPr sz="1500"/>
          </a:p>
          <a:p>
            <a:pPr indent="-323850" lvl="0" marL="457200" rtl="0" algn="l">
              <a:lnSpc>
                <a:spcPct val="150000"/>
              </a:lnSpc>
              <a:spcBef>
                <a:spcPts val="0"/>
              </a:spcBef>
              <a:spcAft>
                <a:spcPts val="0"/>
              </a:spcAft>
              <a:buSzPts val="1500"/>
              <a:buChar char="●"/>
            </a:pPr>
            <a:r>
              <a:rPr lang="en" sz="1500"/>
              <a:t>Decision Tree model show ideal max_depth 2 and 3</a:t>
            </a:r>
            <a:endParaRPr sz="1500"/>
          </a:p>
          <a:p>
            <a:pPr indent="-323850" lvl="0" marL="457200" rtl="0" algn="l">
              <a:lnSpc>
                <a:spcPct val="150000"/>
              </a:lnSpc>
              <a:spcBef>
                <a:spcPts val="0"/>
              </a:spcBef>
              <a:spcAft>
                <a:spcPts val="0"/>
              </a:spcAft>
              <a:buSzPts val="1500"/>
              <a:buChar char="●"/>
            </a:pPr>
            <a:r>
              <a:rPr lang="en" sz="1500"/>
              <a:t>Random Forest algorithm reveals optimal # of trees to be 17</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