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0"/>
  </p:notesMasterIdLst>
  <p:sldIdLst>
    <p:sldId id="256" r:id="rId3"/>
    <p:sldId id="257" r:id="rId4"/>
    <p:sldId id="281" r:id="rId5"/>
    <p:sldId id="282" r:id="rId6"/>
    <p:sldId id="283" r:id="rId7"/>
    <p:sldId id="284" r:id="rId8"/>
    <p:sldId id="285" r:id="rId9"/>
    <p:sldId id="286" r:id="rId10"/>
    <p:sldId id="287" r:id="rId11"/>
    <p:sldId id="288"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Lst>
  <p:sldSz cx="13714413" cy="1028541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273"/>
    <a:srgbClr val="FFD973"/>
    <a:srgbClr val="EC2A4C"/>
    <a:srgbClr val="CEDBFA"/>
    <a:srgbClr val="F5CBCD"/>
    <a:srgbClr val="E42862"/>
    <a:srgbClr val="CA2843"/>
    <a:srgbClr val="E494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09" autoAdjust="0"/>
  </p:normalViewPr>
  <p:slideViewPr>
    <p:cSldViewPr snapToGrid="0">
      <p:cViewPr varScale="1">
        <p:scale>
          <a:sx n="73" d="100"/>
          <a:sy n="73" d="100"/>
        </p:scale>
        <p:origin x="16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9"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20"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21"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22"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23" name="PlaceHolder 5"/>
          <p:cNvSpPr>
            <a:spLocks noGrp="1"/>
          </p:cNvSpPr>
          <p:nvPr>
            <p:ph type="sldNum"/>
          </p:nvPr>
        </p:nvSpPr>
        <p:spPr>
          <a:xfrm>
            <a:off x="4278960" y="10157400"/>
            <a:ext cx="3280680" cy="534240"/>
          </a:xfrm>
          <a:prstGeom prst="rect">
            <a:avLst/>
          </a:prstGeom>
        </p:spPr>
        <p:txBody>
          <a:bodyPr lIns="0" tIns="0" rIns="0" bIns="0" anchor="b"/>
          <a:lstStyle/>
          <a:p>
            <a:pPr algn="r"/>
            <a:fld id="{1C3A3382-C3F1-4B8E-8CD7-1F2D19A5D093}"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1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E02FD44-5061-45E7-9C86-0A12BCE96761}" type="slidenum">
              <a:rPr lang="en-US" sz="1200" b="0" strike="noStrike" spc="-1">
                <a:solidFill>
                  <a:srgbClr val="000000"/>
                </a:solidFill>
                <a:uFill>
                  <a:solidFill>
                    <a:srgbClr val="FFFFFF"/>
                  </a:solidFill>
                </a:uFill>
                <a:latin typeface="+mn-lt"/>
                <a:ea typeface="+mn-ea"/>
              </a:rPr>
              <a:t>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11</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630481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12</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141061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13</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558831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14</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921650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15</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981142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16</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708114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17</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224325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18</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69104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19</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794200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20</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69520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3</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155571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21</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5234751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22</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965177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23</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112238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24</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941712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25</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501131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26</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3876893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27</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281759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4</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53256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5</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791428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6</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569504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7</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309369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8</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864972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9</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134407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4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F2657E1-7FC4-4672-B1FD-697AD307D35E}" type="slidenum">
              <a:rPr lang="en-US" sz="1200" b="0" strike="noStrike" spc="-1">
                <a:solidFill>
                  <a:srgbClr val="000000"/>
                </a:solidFill>
                <a:uFill>
                  <a:solidFill>
                    <a:srgbClr val="FFFFFF"/>
                  </a:solidFill>
                </a:uFill>
                <a:latin typeface="+mn-lt"/>
                <a:ea typeface="+mn-ea"/>
              </a:rPr>
              <a:t>10</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365526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9857" y="348480"/>
            <a:ext cx="13000076" cy="1279440"/>
          </a:xfrm>
          <a:prstGeom prst="rect">
            <a:avLst/>
          </a:prstGeom>
        </p:spPr>
        <p:txBody>
          <a:bodyPr lIns="0" tIns="0" rIns="0" bIns="0" anchor="ctr"/>
          <a:lstStyle/>
          <a:p>
            <a:endParaRPr lang="zh-TW" altLang="en-US" sz="135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85721" y="2406600"/>
            <a:ext cx="12342702"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85721" y="5522400"/>
            <a:ext cx="12342702"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69857" y="348480"/>
            <a:ext cx="13000076" cy="1279440"/>
          </a:xfrm>
          <a:prstGeom prst="rect">
            <a:avLst/>
          </a:prstGeom>
        </p:spPr>
        <p:txBody>
          <a:bodyPr lIns="0" tIns="0" rIns="0" bIns="0" anchor="ctr"/>
          <a:lstStyle/>
          <a:p>
            <a:endParaRPr lang="zh-TW" altLang="en-US" sz="135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685721" y="2406600"/>
            <a:ext cx="6023003"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7010279" y="2406600"/>
            <a:ext cx="6023003"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7010279" y="5522400"/>
            <a:ext cx="6023003"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685721" y="5522400"/>
            <a:ext cx="6023003"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69857" y="348480"/>
            <a:ext cx="13000076" cy="1279440"/>
          </a:xfrm>
          <a:prstGeom prst="rect">
            <a:avLst/>
          </a:prstGeom>
        </p:spPr>
        <p:txBody>
          <a:bodyPr lIns="0" tIns="0" rIns="0" bIns="0" anchor="ctr"/>
          <a:lstStyle/>
          <a:p>
            <a:endParaRPr lang="zh-TW" altLang="en-US" sz="135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685721" y="2406600"/>
            <a:ext cx="12342702" cy="596520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685721" y="2406600"/>
            <a:ext cx="12342702" cy="596520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pic>
        <p:nvPicPr>
          <p:cNvPr id="37" name="圖片 36"/>
          <p:cNvPicPr/>
          <p:nvPr/>
        </p:nvPicPr>
        <p:blipFill>
          <a:blip r:embed="rId2"/>
          <a:stretch/>
        </p:blipFill>
        <p:spPr>
          <a:xfrm>
            <a:off x="4053581" y="2406600"/>
            <a:ext cx="5606441" cy="5965200"/>
          </a:xfrm>
          <a:prstGeom prst="rect">
            <a:avLst/>
          </a:prstGeom>
          <a:ln>
            <a:noFill/>
          </a:ln>
        </p:spPr>
      </p:pic>
      <p:pic>
        <p:nvPicPr>
          <p:cNvPr id="38" name="圖片 37"/>
          <p:cNvPicPr/>
          <p:nvPr/>
        </p:nvPicPr>
        <p:blipFill>
          <a:blip r:embed="rId2"/>
          <a:stretch/>
        </p:blipFill>
        <p:spPr>
          <a:xfrm>
            <a:off x="4053581" y="2406600"/>
            <a:ext cx="5606441" cy="59652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69857" y="348480"/>
            <a:ext cx="13000076" cy="1279440"/>
          </a:xfrm>
          <a:prstGeom prst="rect">
            <a:avLst/>
          </a:prstGeom>
        </p:spPr>
        <p:txBody>
          <a:bodyPr lIns="0" tIns="0" rIns="0" bIns="0" anchor="ctr"/>
          <a:lstStyle/>
          <a:p>
            <a:endParaRPr lang="zh-TW" altLang="en-US" sz="1350" b="0" strike="noStrike" spc="-1">
              <a:solidFill>
                <a:srgbClr val="000000"/>
              </a:solidFill>
              <a:uFill>
                <a:solidFill>
                  <a:srgbClr val="FFFFFF"/>
                </a:solidFill>
              </a:uFill>
              <a:latin typeface="Arial"/>
            </a:endParaRPr>
          </a:p>
        </p:txBody>
      </p:sp>
      <p:sp>
        <p:nvSpPr>
          <p:cNvPr id="46" name="PlaceHolder 2"/>
          <p:cNvSpPr>
            <a:spLocks noGrp="1"/>
          </p:cNvSpPr>
          <p:nvPr>
            <p:ph type="subTitle"/>
          </p:nvPr>
        </p:nvSpPr>
        <p:spPr>
          <a:xfrm>
            <a:off x="685721" y="2406600"/>
            <a:ext cx="12342702" cy="5965200"/>
          </a:xfrm>
          <a:prstGeom prst="rect">
            <a:avLst/>
          </a:prstGeom>
        </p:spPr>
        <p:txBody>
          <a:bodyPr lIns="0" tIns="0" rIns="0" bIns="0" anchor="ctr"/>
          <a:lstStyle/>
          <a:p>
            <a:pPr algn="ctr"/>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69857" y="348480"/>
            <a:ext cx="13000076" cy="1279440"/>
          </a:xfrm>
          <a:prstGeom prst="rect">
            <a:avLst/>
          </a:prstGeom>
        </p:spPr>
        <p:txBody>
          <a:bodyPr lIns="0" tIns="0" rIns="0" bIns="0" anchor="ctr"/>
          <a:lstStyle/>
          <a:p>
            <a:endParaRPr lang="zh-TW" altLang="en-US" sz="135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685721" y="2406600"/>
            <a:ext cx="12342702" cy="596520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69857" y="348480"/>
            <a:ext cx="13000076" cy="1279440"/>
          </a:xfrm>
          <a:prstGeom prst="rect">
            <a:avLst/>
          </a:prstGeom>
        </p:spPr>
        <p:txBody>
          <a:bodyPr lIns="0" tIns="0" rIns="0" bIns="0" anchor="ctr"/>
          <a:lstStyle/>
          <a:p>
            <a:endParaRPr lang="zh-TW" altLang="en-US" sz="1350" b="0" strike="noStrike" spc="-1">
              <a:solidFill>
                <a:srgbClr val="000000"/>
              </a:solidFill>
              <a:uFill>
                <a:solidFill>
                  <a:srgbClr val="FFFFFF"/>
                </a:solidFill>
              </a:uFill>
              <a:latin typeface="Arial"/>
            </a:endParaRPr>
          </a:p>
        </p:txBody>
      </p:sp>
      <p:sp>
        <p:nvSpPr>
          <p:cNvPr id="50" name="PlaceHolder 2"/>
          <p:cNvSpPr>
            <a:spLocks noGrp="1"/>
          </p:cNvSpPr>
          <p:nvPr>
            <p:ph type="body"/>
          </p:nvPr>
        </p:nvSpPr>
        <p:spPr>
          <a:xfrm>
            <a:off x="685721" y="2406600"/>
            <a:ext cx="6023003" cy="596520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51" name="PlaceHolder 3"/>
          <p:cNvSpPr>
            <a:spLocks noGrp="1"/>
          </p:cNvSpPr>
          <p:nvPr>
            <p:ph type="body"/>
          </p:nvPr>
        </p:nvSpPr>
        <p:spPr>
          <a:xfrm>
            <a:off x="7010279" y="2406600"/>
            <a:ext cx="6023003" cy="596520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69857" y="348480"/>
            <a:ext cx="13000076" cy="1279440"/>
          </a:xfrm>
          <a:prstGeom prst="rect">
            <a:avLst/>
          </a:prstGeom>
        </p:spPr>
        <p:txBody>
          <a:bodyPr lIns="0" tIns="0" rIns="0" bIns="0" anchor="ctr"/>
          <a:lstStyle/>
          <a:p>
            <a:endParaRPr lang="zh-TW" altLang="en-US" sz="135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69857" y="348480"/>
            <a:ext cx="13000076" cy="5932080"/>
          </a:xfrm>
          <a:prstGeom prst="rect">
            <a:avLst/>
          </a:prstGeom>
        </p:spPr>
        <p:txBody>
          <a:bodyPr lIns="0" tIns="0" rIns="0" bIns="0" anchor="ctr"/>
          <a:lstStyle/>
          <a:p>
            <a:pPr algn="ctr"/>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69857" y="348480"/>
            <a:ext cx="13000076" cy="1279440"/>
          </a:xfrm>
          <a:prstGeom prst="rect">
            <a:avLst/>
          </a:prstGeom>
        </p:spPr>
        <p:txBody>
          <a:bodyPr lIns="0" tIns="0" rIns="0" bIns="0" anchor="ctr"/>
          <a:lstStyle/>
          <a:p>
            <a:endParaRPr lang="zh-TW" altLang="en-US" sz="1350" b="0" strike="noStrike" spc="-1">
              <a:solidFill>
                <a:srgbClr val="000000"/>
              </a:solidFill>
              <a:uFill>
                <a:solidFill>
                  <a:srgbClr val="FFFFFF"/>
                </a:solidFill>
              </a:uFill>
              <a:latin typeface="Arial"/>
            </a:endParaRPr>
          </a:p>
        </p:txBody>
      </p:sp>
      <p:sp>
        <p:nvSpPr>
          <p:cNvPr id="55" name="PlaceHolder 2"/>
          <p:cNvSpPr>
            <a:spLocks noGrp="1"/>
          </p:cNvSpPr>
          <p:nvPr>
            <p:ph type="body"/>
          </p:nvPr>
        </p:nvSpPr>
        <p:spPr>
          <a:xfrm>
            <a:off x="685721" y="2406600"/>
            <a:ext cx="6023003"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56" name="PlaceHolder 3"/>
          <p:cNvSpPr>
            <a:spLocks noGrp="1"/>
          </p:cNvSpPr>
          <p:nvPr>
            <p:ph type="body"/>
          </p:nvPr>
        </p:nvSpPr>
        <p:spPr>
          <a:xfrm>
            <a:off x="685721" y="5522400"/>
            <a:ext cx="6023003"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57" name="PlaceHolder 4"/>
          <p:cNvSpPr>
            <a:spLocks noGrp="1"/>
          </p:cNvSpPr>
          <p:nvPr>
            <p:ph type="body"/>
          </p:nvPr>
        </p:nvSpPr>
        <p:spPr>
          <a:xfrm>
            <a:off x="7010279" y="2406600"/>
            <a:ext cx="6023003" cy="596520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69857" y="348480"/>
            <a:ext cx="13000076" cy="1279440"/>
          </a:xfrm>
          <a:prstGeom prst="rect">
            <a:avLst/>
          </a:prstGeom>
        </p:spPr>
        <p:txBody>
          <a:bodyPr lIns="0" tIns="0" rIns="0" bIns="0" anchor="ctr"/>
          <a:lstStyle/>
          <a:p>
            <a:endParaRPr lang="zh-TW" altLang="en-US" sz="135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685721" y="2406600"/>
            <a:ext cx="12342702" cy="5965200"/>
          </a:xfrm>
          <a:prstGeom prst="rect">
            <a:avLst/>
          </a:prstGeom>
        </p:spPr>
        <p:txBody>
          <a:bodyPr lIns="0" tIns="0" rIns="0" bIns="0" anchor="ctr"/>
          <a:lstStyle/>
          <a:p>
            <a:pPr algn="ctr"/>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9857" y="348480"/>
            <a:ext cx="13000076" cy="1279440"/>
          </a:xfrm>
          <a:prstGeom prst="rect">
            <a:avLst/>
          </a:prstGeom>
        </p:spPr>
        <p:txBody>
          <a:bodyPr lIns="0" tIns="0" rIns="0" bIns="0" anchor="ctr"/>
          <a:lstStyle/>
          <a:p>
            <a:endParaRPr lang="zh-TW" altLang="en-US" sz="1350" b="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685721" y="2406600"/>
            <a:ext cx="6023003" cy="596520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60" name="PlaceHolder 3"/>
          <p:cNvSpPr>
            <a:spLocks noGrp="1"/>
          </p:cNvSpPr>
          <p:nvPr>
            <p:ph type="body"/>
          </p:nvPr>
        </p:nvSpPr>
        <p:spPr>
          <a:xfrm>
            <a:off x="7010279" y="2406600"/>
            <a:ext cx="6023003"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61" name="PlaceHolder 4"/>
          <p:cNvSpPr>
            <a:spLocks noGrp="1"/>
          </p:cNvSpPr>
          <p:nvPr>
            <p:ph type="body"/>
          </p:nvPr>
        </p:nvSpPr>
        <p:spPr>
          <a:xfrm>
            <a:off x="7010279" y="5522400"/>
            <a:ext cx="6023003"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9857" y="348480"/>
            <a:ext cx="13000076" cy="1279440"/>
          </a:xfrm>
          <a:prstGeom prst="rect">
            <a:avLst/>
          </a:prstGeom>
        </p:spPr>
        <p:txBody>
          <a:bodyPr lIns="0" tIns="0" rIns="0" bIns="0" anchor="ctr"/>
          <a:lstStyle/>
          <a:p>
            <a:endParaRPr lang="zh-TW" altLang="en-US" sz="135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685721" y="2406600"/>
            <a:ext cx="6023003"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7010279" y="2406600"/>
            <a:ext cx="6023003"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685721" y="5522400"/>
            <a:ext cx="12342702"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9857" y="348480"/>
            <a:ext cx="13000076" cy="1279440"/>
          </a:xfrm>
          <a:prstGeom prst="rect">
            <a:avLst/>
          </a:prstGeom>
        </p:spPr>
        <p:txBody>
          <a:bodyPr lIns="0" tIns="0" rIns="0" bIns="0" anchor="ctr"/>
          <a:lstStyle/>
          <a:p>
            <a:endParaRPr lang="zh-TW" altLang="en-US" sz="135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685721" y="2406600"/>
            <a:ext cx="12342702"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685721" y="5522400"/>
            <a:ext cx="12342702"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69857" y="348480"/>
            <a:ext cx="13000076" cy="1279440"/>
          </a:xfrm>
          <a:prstGeom prst="rect">
            <a:avLst/>
          </a:prstGeom>
        </p:spPr>
        <p:txBody>
          <a:bodyPr lIns="0" tIns="0" rIns="0" bIns="0" anchor="ctr"/>
          <a:lstStyle/>
          <a:p>
            <a:endParaRPr lang="zh-TW" altLang="en-US" sz="1350" b="0" strike="noStrike" spc="-1">
              <a:solidFill>
                <a:srgbClr val="000000"/>
              </a:solidFill>
              <a:uFill>
                <a:solidFill>
                  <a:srgbClr val="FFFFFF"/>
                </a:solidFill>
              </a:uFill>
              <a:latin typeface="Arial"/>
            </a:endParaRPr>
          </a:p>
        </p:txBody>
      </p:sp>
      <p:sp>
        <p:nvSpPr>
          <p:cNvPr id="70" name="PlaceHolder 2"/>
          <p:cNvSpPr>
            <a:spLocks noGrp="1"/>
          </p:cNvSpPr>
          <p:nvPr>
            <p:ph type="body"/>
          </p:nvPr>
        </p:nvSpPr>
        <p:spPr>
          <a:xfrm>
            <a:off x="685721" y="2406600"/>
            <a:ext cx="6023003"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71" name="PlaceHolder 3"/>
          <p:cNvSpPr>
            <a:spLocks noGrp="1"/>
          </p:cNvSpPr>
          <p:nvPr>
            <p:ph type="body"/>
          </p:nvPr>
        </p:nvSpPr>
        <p:spPr>
          <a:xfrm>
            <a:off x="7010279" y="2406600"/>
            <a:ext cx="6023003"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72" name="PlaceHolder 4"/>
          <p:cNvSpPr>
            <a:spLocks noGrp="1"/>
          </p:cNvSpPr>
          <p:nvPr>
            <p:ph type="body"/>
          </p:nvPr>
        </p:nvSpPr>
        <p:spPr>
          <a:xfrm>
            <a:off x="7010279" y="5522400"/>
            <a:ext cx="6023003"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73" name="PlaceHolder 5"/>
          <p:cNvSpPr>
            <a:spLocks noGrp="1"/>
          </p:cNvSpPr>
          <p:nvPr>
            <p:ph type="body"/>
          </p:nvPr>
        </p:nvSpPr>
        <p:spPr>
          <a:xfrm>
            <a:off x="685721" y="5522400"/>
            <a:ext cx="6023003"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69857" y="348480"/>
            <a:ext cx="13000076" cy="1279440"/>
          </a:xfrm>
          <a:prstGeom prst="rect">
            <a:avLst/>
          </a:prstGeom>
        </p:spPr>
        <p:txBody>
          <a:bodyPr lIns="0" tIns="0" rIns="0" bIns="0" anchor="ctr"/>
          <a:lstStyle/>
          <a:p>
            <a:endParaRPr lang="zh-TW" altLang="en-US" sz="1350" b="0" strike="noStrike" spc="-1">
              <a:solidFill>
                <a:srgbClr val="000000"/>
              </a:solidFill>
              <a:uFill>
                <a:solidFill>
                  <a:srgbClr val="FFFFFF"/>
                </a:solidFill>
              </a:uFill>
              <a:latin typeface="Arial"/>
            </a:endParaRPr>
          </a:p>
        </p:txBody>
      </p:sp>
      <p:sp>
        <p:nvSpPr>
          <p:cNvPr id="75" name="PlaceHolder 2"/>
          <p:cNvSpPr>
            <a:spLocks noGrp="1"/>
          </p:cNvSpPr>
          <p:nvPr>
            <p:ph type="body"/>
          </p:nvPr>
        </p:nvSpPr>
        <p:spPr>
          <a:xfrm>
            <a:off x="685721" y="2406600"/>
            <a:ext cx="12342702" cy="596520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76" name="PlaceHolder 3"/>
          <p:cNvSpPr>
            <a:spLocks noGrp="1"/>
          </p:cNvSpPr>
          <p:nvPr>
            <p:ph type="body"/>
          </p:nvPr>
        </p:nvSpPr>
        <p:spPr>
          <a:xfrm>
            <a:off x="685721" y="2406600"/>
            <a:ext cx="12342702" cy="596520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pic>
        <p:nvPicPr>
          <p:cNvPr id="77" name="圖片 76"/>
          <p:cNvPicPr/>
          <p:nvPr/>
        </p:nvPicPr>
        <p:blipFill>
          <a:blip r:embed="rId2"/>
          <a:stretch/>
        </p:blipFill>
        <p:spPr>
          <a:xfrm>
            <a:off x="4053581" y="2406600"/>
            <a:ext cx="5606441" cy="5965200"/>
          </a:xfrm>
          <a:prstGeom prst="rect">
            <a:avLst/>
          </a:prstGeom>
          <a:ln>
            <a:noFill/>
          </a:ln>
        </p:spPr>
      </p:pic>
      <p:pic>
        <p:nvPicPr>
          <p:cNvPr id="78" name="圖片 77"/>
          <p:cNvPicPr/>
          <p:nvPr/>
        </p:nvPicPr>
        <p:blipFill>
          <a:blip r:embed="rId2"/>
          <a:stretch/>
        </p:blipFill>
        <p:spPr>
          <a:xfrm>
            <a:off x="4053581" y="2406600"/>
            <a:ext cx="5606441" cy="596520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9857" y="348480"/>
            <a:ext cx="13000076" cy="1279440"/>
          </a:xfrm>
          <a:prstGeom prst="rect">
            <a:avLst/>
          </a:prstGeom>
        </p:spPr>
        <p:txBody>
          <a:bodyPr lIns="0" tIns="0" rIns="0" bIns="0" anchor="ctr"/>
          <a:lstStyle/>
          <a:p>
            <a:endParaRPr lang="zh-TW" altLang="en-US" sz="135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685721" y="2406600"/>
            <a:ext cx="12342702" cy="596520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69857" y="348480"/>
            <a:ext cx="13000076" cy="1279440"/>
          </a:xfrm>
          <a:prstGeom prst="rect">
            <a:avLst/>
          </a:prstGeom>
        </p:spPr>
        <p:txBody>
          <a:bodyPr lIns="0" tIns="0" rIns="0" bIns="0" anchor="ctr"/>
          <a:lstStyle/>
          <a:p>
            <a:endParaRPr lang="zh-TW" altLang="en-US" sz="135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685721" y="2406600"/>
            <a:ext cx="6023003" cy="596520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7010279" y="2406600"/>
            <a:ext cx="6023003" cy="596520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69857" y="348480"/>
            <a:ext cx="13000076" cy="1279440"/>
          </a:xfrm>
          <a:prstGeom prst="rect">
            <a:avLst/>
          </a:prstGeom>
        </p:spPr>
        <p:txBody>
          <a:bodyPr lIns="0" tIns="0" rIns="0" bIns="0" anchor="ctr"/>
          <a:lstStyle/>
          <a:p>
            <a:endParaRPr lang="zh-TW" altLang="en-US" sz="135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69857" y="348480"/>
            <a:ext cx="13000076" cy="5932080"/>
          </a:xfrm>
          <a:prstGeom prst="rect">
            <a:avLst/>
          </a:prstGeom>
        </p:spPr>
        <p:txBody>
          <a:bodyPr lIns="0" tIns="0" rIns="0" bIns="0" anchor="ctr"/>
          <a:lstStyle/>
          <a:p>
            <a:pPr algn="ctr"/>
            <a:endParaRPr lang="en-US" sz="24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69857" y="348480"/>
            <a:ext cx="13000076" cy="1279440"/>
          </a:xfrm>
          <a:prstGeom prst="rect">
            <a:avLst/>
          </a:prstGeom>
        </p:spPr>
        <p:txBody>
          <a:bodyPr lIns="0" tIns="0" rIns="0" bIns="0" anchor="ctr"/>
          <a:lstStyle/>
          <a:p>
            <a:endParaRPr lang="zh-TW" altLang="en-US" sz="135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685721" y="2406600"/>
            <a:ext cx="6023003"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685721" y="5522400"/>
            <a:ext cx="6023003"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7010279" y="2406600"/>
            <a:ext cx="6023003" cy="596520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9857" y="348480"/>
            <a:ext cx="13000076" cy="1279440"/>
          </a:xfrm>
          <a:prstGeom prst="rect">
            <a:avLst/>
          </a:prstGeom>
        </p:spPr>
        <p:txBody>
          <a:bodyPr lIns="0" tIns="0" rIns="0" bIns="0" anchor="ctr"/>
          <a:lstStyle/>
          <a:p>
            <a:endParaRPr lang="zh-TW" altLang="en-US" sz="135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685721" y="2406600"/>
            <a:ext cx="6023003" cy="596520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7010279" y="2406600"/>
            <a:ext cx="6023003"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7010279" y="5522400"/>
            <a:ext cx="6023003"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9857" y="348480"/>
            <a:ext cx="13000076" cy="1279440"/>
          </a:xfrm>
          <a:prstGeom prst="rect">
            <a:avLst/>
          </a:prstGeom>
        </p:spPr>
        <p:txBody>
          <a:bodyPr lIns="0" tIns="0" rIns="0" bIns="0" anchor="ctr"/>
          <a:lstStyle/>
          <a:p>
            <a:endParaRPr lang="zh-TW" altLang="en-US" sz="135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685721" y="2406600"/>
            <a:ext cx="6023003"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7010279" y="2406600"/>
            <a:ext cx="6023003"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685721" y="5522400"/>
            <a:ext cx="12342702" cy="2845080"/>
          </a:xfrm>
          <a:prstGeom prst="rect">
            <a:avLst/>
          </a:prstGeom>
        </p:spPr>
        <p:txBody>
          <a:bodyPr lIns="0" tIns="0" rIns="0" bIns="0"/>
          <a:lstStyle/>
          <a:p>
            <a:endParaRPr lang="zh-TW" altLang="en-US" sz="21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6127751" y="5074200"/>
            <a:ext cx="485404" cy="71280"/>
          </a:xfrm>
          <a:prstGeom prst="rect">
            <a:avLst/>
          </a:prstGeom>
          <a:solidFill>
            <a:srgbClr val="4F81BD"/>
          </a:solidFill>
          <a:ln w="25560">
            <a:noFill/>
          </a:ln>
        </p:spPr>
        <p:style>
          <a:lnRef idx="0">
            <a:scrgbClr r="0" g="0" b="0"/>
          </a:lnRef>
          <a:fillRef idx="0">
            <a:scrgbClr r="0" g="0" b="0"/>
          </a:fillRef>
          <a:effectRef idx="0">
            <a:scrgbClr r="0" g="0" b="0"/>
          </a:effectRef>
          <a:fontRef idx="minor"/>
        </p:style>
      </p:sp>
      <p:sp>
        <p:nvSpPr>
          <p:cNvPr id="6" name="CustomShape 2"/>
          <p:cNvSpPr/>
          <p:nvPr/>
        </p:nvSpPr>
        <p:spPr>
          <a:xfrm>
            <a:off x="6613695" y="5074200"/>
            <a:ext cx="485404" cy="71280"/>
          </a:xfrm>
          <a:prstGeom prst="rect">
            <a:avLst/>
          </a:prstGeom>
          <a:solidFill>
            <a:srgbClr val="C0504D"/>
          </a:solidFill>
          <a:ln w="25560">
            <a:noFill/>
          </a:ln>
        </p:spPr>
        <p:style>
          <a:lnRef idx="0">
            <a:scrgbClr r="0" g="0" b="0"/>
          </a:lnRef>
          <a:fillRef idx="0">
            <a:scrgbClr r="0" g="0" b="0"/>
          </a:fillRef>
          <a:effectRef idx="0">
            <a:scrgbClr r="0" g="0" b="0"/>
          </a:effectRef>
          <a:fontRef idx="minor"/>
        </p:style>
      </p:sp>
      <p:sp>
        <p:nvSpPr>
          <p:cNvPr id="2" name="CustomShape 3"/>
          <p:cNvSpPr/>
          <p:nvPr/>
        </p:nvSpPr>
        <p:spPr>
          <a:xfrm>
            <a:off x="7100718" y="5074200"/>
            <a:ext cx="485404" cy="71280"/>
          </a:xfrm>
          <a:prstGeom prst="rect">
            <a:avLst/>
          </a:prstGeom>
          <a:solidFill>
            <a:srgbClr val="9BBB59"/>
          </a:solidFill>
          <a:ln w="25560">
            <a:noFill/>
          </a:ln>
        </p:spPr>
        <p:style>
          <a:lnRef idx="0">
            <a:scrgbClr r="0" g="0" b="0"/>
          </a:lnRef>
          <a:fillRef idx="0">
            <a:scrgbClr r="0" g="0" b="0"/>
          </a:fillRef>
          <a:effectRef idx="0">
            <a:scrgbClr r="0" g="0" b="0"/>
          </a:effectRef>
          <a:fontRef idx="minor"/>
        </p:style>
      </p:sp>
      <p:sp>
        <p:nvSpPr>
          <p:cNvPr id="3" name="PlaceHolder 4"/>
          <p:cNvSpPr>
            <a:spLocks noGrp="1"/>
          </p:cNvSpPr>
          <p:nvPr>
            <p:ph type="title"/>
          </p:nvPr>
        </p:nvSpPr>
        <p:spPr>
          <a:xfrm>
            <a:off x="685721" y="410040"/>
            <a:ext cx="12342702" cy="1717200"/>
          </a:xfrm>
          <a:prstGeom prst="rect">
            <a:avLst/>
          </a:prstGeom>
        </p:spPr>
        <p:txBody>
          <a:bodyPr lIns="0" tIns="0" rIns="0" bIns="0" anchor="ctr"/>
          <a:lstStyle/>
          <a:p>
            <a:r>
              <a:rPr lang="en-US" altLang="zh-TW" sz="1350" b="0" strike="noStrike" spc="-1">
                <a:solidFill>
                  <a:srgbClr val="000000"/>
                </a:solidFill>
                <a:uFill>
                  <a:solidFill>
                    <a:srgbClr val="FFFFFF"/>
                  </a:solidFill>
                </a:uFill>
                <a:latin typeface="Arial"/>
              </a:rPr>
              <a:t>Click to edit the title text format</a:t>
            </a:r>
          </a:p>
        </p:txBody>
      </p:sp>
      <p:sp>
        <p:nvSpPr>
          <p:cNvPr id="4" name="PlaceHolder 5"/>
          <p:cNvSpPr>
            <a:spLocks noGrp="1"/>
          </p:cNvSpPr>
          <p:nvPr>
            <p:ph type="body"/>
          </p:nvPr>
        </p:nvSpPr>
        <p:spPr>
          <a:xfrm>
            <a:off x="685721" y="2406600"/>
            <a:ext cx="12342702" cy="5965200"/>
          </a:xfrm>
          <a:prstGeom prst="rect">
            <a:avLst/>
          </a:prstGeom>
        </p:spPr>
        <p:txBody>
          <a:bodyPr lIns="0" tIns="0" rIns="0" bIns="0"/>
          <a:lstStyle/>
          <a:p>
            <a:pPr marL="432000" indent="-324000">
              <a:buClr>
                <a:srgbClr val="000000"/>
              </a:buClr>
              <a:buSzPct val="45000"/>
              <a:buFont typeface="Wingdings" charset="2"/>
              <a:buChar char=""/>
            </a:pPr>
            <a:r>
              <a:rPr lang="en-US" altLang="zh-TW" sz="2100" b="0" strike="noStrike" spc="-1">
                <a:solidFill>
                  <a:srgbClr val="000000"/>
                </a:solidFill>
                <a:uFill>
                  <a:solidFill>
                    <a:srgbClr val="FFFFFF"/>
                  </a:solidFill>
                </a:uFill>
                <a:latin typeface="Arial"/>
              </a:rPr>
              <a:t>Click to edit the outline text format</a:t>
            </a:r>
          </a:p>
          <a:p>
            <a:pPr marL="647914" lvl="1" indent="-242968">
              <a:buClr>
                <a:srgbClr val="000000"/>
              </a:buClr>
              <a:buSzPct val="75000"/>
              <a:buFont typeface="Symbol" charset="2"/>
              <a:buChar char=""/>
            </a:pPr>
            <a:r>
              <a:rPr lang="en-US" altLang="zh-TW" sz="1500" b="0" strike="noStrike" spc="-1">
                <a:solidFill>
                  <a:srgbClr val="000000"/>
                </a:solidFill>
                <a:uFill>
                  <a:solidFill>
                    <a:srgbClr val="FFFFFF"/>
                  </a:solidFill>
                </a:uFill>
                <a:latin typeface="Arial"/>
              </a:rPr>
              <a:t>Second Outline Level</a:t>
            </a:r>
          </a:p>
          <a:p>
            <a:pPr marL="971870" lvl="2" indent="-215971">
              <a:buClr>
                <a:srgbClr val="000000"/>
              </a:buClr>
              <a:buSzPct val="45000"/>
              <a:buFont typeface="Wingdings" charset="2"/>
              <a:buChar char=""/>
            </a:pPr>
            <a:r>
              <a:rPr lang="en-US" altLang="zh-TW" sz="1350" b="0" strike="noStrike" spc="-1">
                <a:solidFill>
                  <a:srgbClr val="000000"/>
                </a:solidFill>
                <a:uFill>
                  <a:solidFill>
                    <a:srgbClr val="FFFFFF"/>
                  </a:solidFill>
                </a:uFill>
                <a:latin typeface="Arial"/>
              </a:rPr>
              <a:t>Third Outline Level</a:t>
            </a:r>
          </a:p>
          <a:p>
            <a:pPr marL="1295827" lvl="3" indent="-161978">
              <a:buClr>
                <a:srgbClr val="000000"/>
              </a:buClr>
              <a:buSzPct val="75000"/>
              <a:buFont typeface="Symbol" charset="2"/>
              <a:buChar char=""/>
            </a:pPr>
            <a:r>
              <a:rPr lang="en-US" altLang="zh-TW" sz="1350" b="0" strike="noStrike" spc="-1">
                <a:solidFill>
                  <a:srgbClr val="000000"/>
                </a:solidFill>
                <a:uFill>
                  <a:solidFill>
                    <a:srgbClr val="FFFFFF"/>
                  </a:solidFill>
                </a:uFill>
                <a:latin typeface="Arial"/>
              </a:rPr>
              <a:t>Fourth Outline Level</a:t>
            </a:r>
          </a:p>
          <a:p>
            <a:pPr marL="1619784" lvl="4" indent="-161978">
              <a:buClr>
                <a:srgbClr val="000000"/>
              </a:buClr>
              <a:buSzPct val="45000"/>
              <a:buFont typeface="Wingdings" charset="2"/>
              <a:buChar char=""/>
            </a:pPr>
            <a:r>
              <a:rPr lang="en-US" altLang="zh-TW" sz="1500" b="0" strike="noStrike" spc="-1">
                <a:solidFill>
                  <a:srgbClr val="000000"/>
                </a:solidFill>
                <a:uFill>
                  <a:solidFill>
                    <a:srgbClr val="FFFFFF"/>
                  </a:solidFill>
                </a:uFill>
                <a:latin typeface="Arial"/>
              </a:rPr>
              <a:t>Fifth Outline Level</a:t>
            </a:r>
          </a:p>
          <a:p>
            <a:pPr marL="1943741" lvl="5" indent="-161978">
              <a:buClr>
                <a:srgbClr val="000000"/>
              </a:buClr>
              <a:buSzPct val="45000"/>
              <a:buFont typeface="Wingdings" charset="2"/>
              <a:buChar char=""/>
            </a:pPr>
            <a:r>
              <a:rPr lang="en-US" altLang="zh-TW" sz="1500" b="0" strike="noStrike" spc="-1">
                <a:solidFill>
                  <a:srgbClr val="000000"/>
                </a:solidFill>
                <a:uFill>
                  <a:solidFill>
                    <a:srgbClr val="FFFFFF"/>
                  </a:solidFill>
                </a:uFill>
                <a:latin typeface="Arial"/>
              </a:rPr>
              <a:t>Sixth Outline Level</a:t>
            </a:r>
          </a:p>
          <a:p>
            <a:pPr marL="2267698" lvl="6" indent="-161978">
              <a:buClr>
                <a:srgbClr val="000000"/>
              </a:buClr>
              <a:buSzPct val="45000"/>
              <a:buFont typeface="Wingdings" charset="2"/>
              <a:buChar char=""/>
            </a:pPr>
            <a:r>
              <a:rPr lang="en-US" altLang="zh-TW" sz="15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709"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323957" indent="-242968" algn="l" defTabSz="685709" rtl="0" eaLnBrk="1" latinLnBrk="0" hangingPunct="1">
        <a:lnSpc>
          <a:spcPct val="90000"/>
        </a:lnSpc>
        <a:spcBef>
          <a:spcPts val="750"/>
        </a:spcBef>
        <a:buClr>
          <a:srgbClr val="000000"/>
        </a:buClr>
        <a:buSzPct val="45000"/>
        <a:buFont typeface="Wingdings" charset="2"/>
        <a:buChar char=""/>
        <a:defRPr sz="2100" kern="1200">
          <a:solidFill>
            <a:schemeClr val="tx1"/>
          </a:solidFill>
          <a:latin typeface="+mn-lt"/>
          <a:ea typeface="+mn-ea"/>
          <a:cs typeface="+mn-cs"/>
        </a:defRPr>
      </a:lvl1pPr>
      <a:lvl2pPr marL="514281" indent="-171427" algn="l" defTabSz="685709"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136" indent="-171427" algn="l" defTabSz="685709"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990" indent="-171427" algn="l" defTabSz="68570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844" indent="-171427" algn="l" defTabSz="68570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699" indent="-171427" algn="l" defTabSz="68570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553" indent="-171427" algn="l" defTabSz="68570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407" indent="-171427" algn="l" defTabSz="68570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261" indent="-171427" algn="l" defTabSz="68570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709" rtl="0" eaLnBrk="1" latinLnBrk="0" hangingPunct="1">
        <a:defRPr sz="1350" kern="1200">
          <a:solidFill>
            <a:schemeClr val="tx1"/>
          </a:solidFill>
          <a:latin typeface="+mn-lt"/>
          <a:ea typeface="+mn-ea"/>
          <a:cs typeface="+mn-cs"/>
        </a:defRPr>
      </a:lvl1pPr>
      <a:lvl2pPr marL="342854" algn="l" defTabSz="685709" rtl="0" eaLnBrk="1" latinLnBrk="0" hangingPunct="1">
        <a:defRPr sz="1350" kern="1200">
          <a:solidFill>
            <a:schemeClr val="tx1"/>
          </a:solidFill>
          <a:latin typeface="+mn-lt"/>
          <a:ea typeface="+mn-ea"/>
          <a:cs typeface="+mn-cs"/>
        </a:defRPr>
      </a:lvl2pPr>
      <a:lvl3pPr marL="685709" algn="l" defTabSz="685709" rtl="0" eaLnBrk="1" latinLnBrk="0" hangingPunct="1">
        <a:defRPr sz="1350" kern="1200">
          <a:solidFill>
            <a:schemeClr val="tx1"/>
          </a:solidFill>
          <a:latin typeface="+mn-lt"/>
          <a:ea typeface="+mn-ea"/>
          <a:cs typeface="+mn-cs"/>
        </a:defRPr>
      </a:lvl3pPr>
      <a:lvl4pPr marL="1028563" algn="l" defTabSz="685709" rtl="0" eaLnBrk="1" latinLnBrk="0" hangingPunct="1">
        <a:defRPr sz="1350" kern="1200">
          <a:solidFill>
            <a:schemeClr val="tx1"/>
          </a:solidFill>
          <a:latin typeface="+mn-lt"/>
          <a:ea typeface="+mn-ea"/>
          <a:cs typeface="+mn-cs"/>
        </a:defRPr>
      </a:lvl4pPr>
      <a:lvl5pPr marL="1371417" algn="l" defTabSz="685709" rtl="0" eaLnBrk="1" latinLnBrk="0" hangingPunct="1">
        <a:defRPr sz="1350" kern="1200">
          <a:solidFill>
            <a:schemeClr val="tx1"/>
          </a:solidFill>
          <a:latin typeface="+mn-lt"/>
          <a:ea typeface="+mn-ea"/>
          <a:cs typeface="+mn-cs"/>
        </a:defRPr>
      </a:lvl5pPr>
      <a:lvl6pPr marL="1714271" algn="l" defTabSz="685709" rtl="0" eaLnBrk="1" latinLnBrk="0" hangingPunct="1">
        <a:defRPr sz="1350" kern="1200">
          <a:solidFill>
            <a:schemeClr val="tx1"/>
          </a:solidFill>
          <a:latin typeface="+mn-lt"/>
          <a:ea typeface="+mn-ea"/>
          <a:cs typeface="+mn-cs"/>
        </a:defRPr>
      </a:lvl6pPr>
      <a:lvl7pPr marL="2057126" algn="l" defTabSz="685709" rtl="0" eaLnBrk="1" latinLnBrk="0" hangingPunct="1">
        <a:defRPr sz="1350" kern="1200">
          <a:solidFill>
            <a:schemeClr val="tx1"/>
          </a:solidFill>
          <a:latin typeface="+mn-lt"/>
          <a:ea typeface="+mn-ea"/>
          <a:cs typeface="+mn-cs"/>
        </a:defRPr>
      </a:lvl7pPr>
      <a:lvl8pPr marL="2399980" algn="l" defTabSz="685709" rtl="0" eaLnBrk="1" latinLnBrk="0" hangingPunct="1">
        <a:defRPr sz="1350" kern="1200">
          <a:solidFill>
            <a:schemeClr val="tx1"/>
          </a:solidFill>
          <a:latin typeface="+mn-lt"/>
          <a:ea typeface="+mn-ea"/>
          <a:cs typeface="+mn-cs"/>
        </a:defRPr>
      </a:lvl8pPr>
      <a:lvl9pPr marL="2742834" algn="l" defTabSz="685709"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CustomShape 1"/>
          <p:cNvSpPr/>
          <p:nvPr/>
        </p:nvSpPr>
        <p:spPr>
          <a:xfrm>
            <a:off x="6137200" y="1543680"/>
            <a:ext cx="485404" cy="71280"/>
          </a:xfrm>
          <a:prstGeom prst="rect">
            <a:avLst/>
          </a:prstGeom>
          <a:solidFill>
            <a:srgbClr val="4F81BD"/>
          </a:solidFill>
          <a:ln w="25560">
            <a:noFill/>
          </a:ln>
        </p:spPr>
        <p:style>
          <a:lnRef idx="0">
            <a:scrgbClr r="0" g="0" b="0"/>
          </a:lnRef>
          <a:fillRef idx="0">
            <a:scrgbClr r="0" g="0" b="0"/>
          </a:fillRef>
          <a:effectRef idx="0">
            <a:scrgbClr r="0" g="0" b="0"/>
          </a:effectRef>
          <a:fontRef idx="minor"/>
        </p:style>
      </p:sp>
      <p:sp>
        <p:nvSpPr>
          <p:cNvPr id="40" name="CustomShape 2"/>
          <p:cNvSpPr/>
          <p:nvPr/>
        </p:nvSpPr>
        <p:spPr>
          <a:xfrm>
            <a:off x="6613695" y="1543680"/>
            <a:ext cx="485404" cy="71280"/>
          </a:xfrm>
          <a:prstGeom prst="rect">
            <a:avLst/>
          </a:prstGeom>
          <a:solidFill>
            <a:srgbClr val="C0504D"/>
          </a:solidFill>
          <a:ln w="25560">
            <a:noFill/>
          </a:ln>
        </p:spPr>
        <p:style>
          <a:lnRef idx="0">
            <a:scrgbClr r="0" g="0" b="0"/>
          </a:lnRef>
          <a:fillRef idx="0">
            <a:scrgbClr r="0" g="0" b="0"/>
          </a:fillRef>
          <a:effectRef idx="0">
            <a:scrgbClr r="0" g="0" b="0"/>
          </a:effectRef>
          <a:fontRef idx="minor"/>
        </p:style>
      </p:sp>
      <p:sp>
        <p:nvSpPr>
          <p:cNvPr id="41" name="CustomShape 3"/>
          <p:cNvSpPr/>
          <p:nvPr/>
        </p:nvSpPr>
        <p:spPr>
          <a:xfrm>
            <a:off x="7090999" y="1543680"/>
            <a:ext cx="485404" cy="71280"/>
          </a:xfrm>
          <a:prstGeom prst="rect">
            <a:avLst/>
          </a:prstGeom>
          <a:solidFill>
            <a:srgbClr val="9BBB59"/>
          </a:solidFill>
          <a:ln w="25560">
            <a:noFill/>
          </a:ln>
        </p:spPr>
        <p:style>
          <a:lnRef idx="0">
            <a:scrgbClr r="0" g="0" b="0"/>
          </a:lnRef>
          <a:fillRef idx="0">
            <a:scrgbClr r="0" g="0" b="0"/>
          </a:fillRef>
          <a:effectRef idx="0">
            <a:scrgbClr r="0" g="0" b="0"/>
          </a:effectRef>
          <a:fontRef idx="minor"/>
        </p:style>
      </p:sp>
      <p:sp>
        <p:nvSpPr>
          <p:cNvPr id="42" name="CustomShape 4"/>
          <p:cNvSpPr/>
          <p:nvPr/>
        </p:nvSpPr>
        <p:spPr>
          <a:xfrm>
            <a:off x="12866711" y="9516600"/>
            <a:ext cx="846892" cy="71280"/>
          </a:xfrm>
          <a:prstGeom prst="rect">
            <a:avLst/>
          </a:prstGeom>
          <a:solidFill>
            <a:srgbClr val="4F81BD"/>
          </a:solidFill>
          <a:ln w="25560">
            <a:noFill/>
          </a:ln>
        </p:spPr>
        <p:style>
          <a:lnRef idx="0">
            <a:scrgbClr r="0" g="0" b="0"/>
          </a:lnRef>
          <a:fillRef idx="0">
            <a:scrgbClr r="0" g="0" b="0"/>
          </a:fillRef>
          <a:effectRef idx="0">
            <a:scrgbClr r="0" g="0" b="0"/>
          </a:effectRef>
          <a:fontRef idx="minor"/>
        </p:style>
      </p:sp>
      <p:sp>
        <p:nvSpPr>
          <p:cNvPr id="43" name="PlaceHolder 5"/>
          <p:cNvSpPr>
            <a:spLocks noGrp="1"/>
          </p:cNvSpPr>
          <p:nvPr>
            <p:ph type="title"/>
          </p:nvPr>
        </p:nvSpPr>
        <p:spPr>
          <a:xfrm>
            <a:off x="685721" y="410040"/>
            <a:ext cx="12342702" cy="1717200"/>
          </a:xfrm>
          <a:prstGeom prst="rect">
            <a:avLst/>
          </a:prstGeom>
        </p:spPr>
        <p:txBody>
          <a:bodyPr lIns="0" tIns="0" rIns="0" bIns="0" anchor="ctr"/>
          <a:lstStyle/>
          <a:p>
            <a:r>
              <a:rPr lang="en-US" altLang="zh-TW" sz="1350" b="0" strike="noStrike" spc="-1">
                <a:solidFill>
                  <a:srgbClr val="000000"/>
                </a:solidFill>
                <a:uFill>
                  <a:solidFill>
                    <a:srgbClr val="FFFFFF"/>
                  </a:solidFill>
                </a:uFill>
                <a:latin typeface="Arial"/>
              </a:rPr>
              <a:t>Click to edit the title text format</a:t>
            </a:r>
          </a:p>
        </p:txBody>
      </p:sp>
      <p:sp>
        <p:nvSpPr>
          <p:cNvPr id="44" name="PlaceHolder 6"/>
          <p:cNvSpPr>
            <a:spLocks noGrp="1"/>
          </p:cNvSpPr>
          <p:nvPr>
            <p:ph type="body"/>
          </p:nvPr>
        </p:nvSpPr>
        <p:spPr>
          <a:xfrm>
            <a:off x="685721" y="2406600"/>
            <a:ext cx="12342702" cy="5965200"/>
          </a:xfrm>
          <a:prstGeom prst="rect">
            <a:avLst/>
          </a:prstGeom>
        </p:spPr>
        <p:txBody>
          <a:bodyPr lIns="0" tIns="0" rIns="0" bIns="0"/>
          <a:lstStyle/>
          <a:p>
            <a:pPr marL="432000" indent="-324000">
              <a:buClr>
                <a:srgbClr val="000000"/>
              </a:buClr>
              <a:buSzPct val="45000"/>
              <a:buFont typeface="Wingdings" charset="2"/>
              <a:buChar char=""/>
            </a:pPr>
            <a:r>
              <a:rPr lang="en-US" altLang="zh-TW" sz="2100" b="0" strike="noStrike" spc="-1">
                <a:solidFill>
                  <a:srgbClr val="000000"/>
                </a:solidFill>
                <a:uFill>
                  <a:solidFill>
                    <a:srgbClr val="FFFFFF"/>
                  </a:solidFill>
                </a:uFill>
                <a:latin typeface="Arial"/>
              </a:rPr>
              <a:t>Click to edit the outline text format</a:t>
            </a:r>
          </a:p>
          <a:p>
            <a:pPr marL="647914" lvl="1" indent="-242968">
              <a:buClr>
                <a:srgbClr val="000000"/>
              </a:buClr>
              <a:buSzPct val="75000"/>
              <a:buFont typeface="Symbol" charset="2"/>
              <a:buChar char=""/>
            </a:pPr>
            <a:r>
              <a:rPr lang="en-US" altLang="zh-TW" sz="1500" b="0" strike="noStrike" spc="-1">
                <a:solidFill>
                  <a:srgbClr val="000000"/>
                </a:solidFill>
                <a:uFill>
                  <a:solidFill>
                    <a:srgbClr val="FFFFFF"/>
                  </a:solidFill>
                </a:uFill>
                <a:latin typeface="Arial"/>
              </a:rPr>
              <a:t>Second Outline Level</a:t>
            </a:r>
          </a:p>
          <a:p>
            <a:pPr marL="971870" lvl="2" indent="-215971">
              <a:buClr>
                <a:srgbClr val="000000"/>
              </a:buClr>
              <a:buSzPct val="45000"/>
              <a:buFont typeface="Wingdings" charset="2"/>
              <a:buChar char=""/>
            </a:pPr>
            <a:r>
              <a:rPr lang="en-US" altLang="zh-TW" sz="1350" b="0" strike="noStrike" spc="-1">
                <a:solidFill>
                  <a:srgbClr val="000000"/>
                </a:solidFill>
                <a:uFill>
                  <a:solidFill>
                    <a:srgbClr val="FFFFFF"/>
                  </a:solidFill>
                </a:uFill>
                <a:latin typeface="Arial"/>
              </a:rPr>
              <a:t>Third Outline Level</a:t>
            </a:r>
          </a:p>
          <a:p>
            <a:pPr marL="1295827" lvl="3" indent="-161978">
              <a:buClr>
                <a:srgbClr val="000000"/>
              </a:buClr>
              <a:buSzPct val="75000"/>
              <a:buFont typeface="Symbol" charset="2"/>
              <a:buChar char=""/>
            </a:pPr>
            <a:r>
              <a:rPr lang="en-US" altLang="zh-TW" sz="1350" b="0" strike="noStrike" spc="-1">
                <a:solidFill>
                  <a:srgbClr val="000000"/>
                </a:solidFill>
                <a:uFill>
                  <a:solidFill>
                    <a:srgbClr val="FFFFFF"/>
                  </a:solidFill>
                </a:uFill>
                <a:latin typeface="Arial"/>
              </a:rPr>
              <a:t>Fourth Outline Level</a:t>
            </a:r>
          </a:p>
          <a:p>
            <a:pPr marL="1619784" lvl="4" indent="-161978">
              <a:buClr>
                <a:srgbClr val="000000"/>
              </a:buClr>
              <a:buSzPct val="45000"/>
              <a:buFont typeface="Wingdings" charset="2"/>
              <a:buChar char=""/>
            </a:pPr>
            <a:r>
              <a:rPr lang="en-US" altLang="zh-TW" sz="1500" b="0" strike="noStrike" spc="-1">
                <a:solidFill>
                  <a:srgbClr val="000000"/>
                </a:solidFill>
                <a:uFill>
                  <a:solidFill>
                    <a:srgbClr val="FFFFFF"/>
                  </a:solidFill>
                </a:uFill>
                <a:latin typeface="Arial"/>
              </a:rPr>
              <a:t>Fifth Outline Level</a:t>
            </a:r>
          </a:p>
          <a:p>
            <a:pPr marL="1943741" lvl="5" indent="-161978">
              <a:buClr>
                <a:srgbClr val="000000"/>
              </a:buClr>
              <a:buSzPct val="45000"/>
              <a:buFont typeface="Wingdings" charset="2"/>
              <a:buChar char=""/>
            </a:pPr>
            <a:r>
              <a:rPr lang="en-US" altLang="zh-TW" sz="1500" b="0" strike="noStrike" spc="-1">
                <a:solidFill>
                  <a:srgbClr val="000000"/>
                </a:solidFill>
                <a:uFill>
                  <a:solidFill>
                    <a:srgbClr val="FFFFFF"/>
                  </a:solidFill>
                </a:uFill>
                <a:latin typeface="Arial"/>
              </a:rPr>
              <a:t>Sixth Outline Level</a:t>
            </a:r>
          </a:p>
          <a:p>
            <a:pPr marL="2267698" lvl="6" indent="-161978">
              <a:buClr>
                <a:srgbClr val="000000"/>
              </a:buClr>
              <a:buSzPct val="45000"/>
              <a:buFont typeface="Wingdings" charset="2"/>
              <a:buChar char=""/>
            </a:pPr>
            <a:r>
              <a:rPr lang="en-US" altLang="zh-TW" sz="15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685709"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323957" indent="-242968" algn="l" defTabSz="685709" rtl="0" eaLnBrk="1" latinLnBrk="0" hangingPunct="1">
        <a:lnSpc>
          <a:spcPct val="90000"/>
        </a:lnSpc>
        <a:spcBef>
          <a:spcPts val="750"/>
        </a:spcBef>
        <a:buClr>
          <a:srgbClr val="000000"/>
        </a:buClr>
        <a:buSzPct val="45000"/>
        <a:buFont typeface="Wingdings" charset="2"/>
        <a:buChar char=""/>
        <a:defRPr sz="2100" kern="1200">
          <a:solidFill>
            <a:schemeClr val="tx1"/>
          </a:solidFill>
          <a:latin typeface="+mn-lt"/>
          <a:ea typeface="+mn-ea"/>
          <a:cs typeface="+mn-cs"/>
        </a:defRPr>
      </a:lvl1pPr>
      <a:lvl2pPr marL="514281" indent="-171427" algn="l" defTabSz="685709"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136" indent="-171427" algn="l" defTabSz="685709"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990" indent="-171427" algn="l" defTabSz="68570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844" indent="-171427" algn="l" defTabSz="68570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699" indent="-171427" algn="l" defTabSz="68570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553" indent="-171427" algn="l" defTabSz="68570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407" indent="-171427" algn="l" defTabSz="68570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261" indent="-171427" algn="l" defTabSz="68570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709" rtl="0" eaLnBrk="1" latinLnBrk="0" hangingPunct="1">
        <a:defRPr sz="1350" kern="1200">
          <a:solidFill>
            <a:schemeClr val="tx1"/>
          </a:solidFill>
          <a:latin typeface="+mn-lt"/>
          <a:ea typeface="+mn-ea"/>
          <a:cs typeface="+mn-cs"/>
        </a:defRPr>
      </a:lvl1pPr>
      <a:lvl2pPr marL="342854" algn="l" defTabSz="685709" rtl="0" eaLnBrk="1" latinLnBrk="0" hangingPunct="1">
        <a:defRPr sz="1350" kern="1200">
          <a:solidFill>
            <a:schemeClr val="tx1"/>
          </a:solidFill>
          <a:latin typeface="+mn-lt"/>
          <a:ea typeface="+mn-ea"/>
          <a:cs typeface="+mn-cs"/>
        </a:defRPr>
      </a:lvl2pPr>
      <a:lvl3pPr marL="685709" algn="l" defTabSz="685709" rtl="0" eaLnBrk="1" latinLnBrk="0" hangingPunct="1">
        <a:defRPr sz="1350" kern="1200">
          <a:solidFill>
            <a:schemeClr val="tx1"/>
          </a:solidFill>
          <a:latin typeface="+mn-lt"/>
          <a:ea typeface="+mn-ea"/>
          <a:cs typeface="+mn-cs"/>
        </a:defRPr>
      </a:lvl3pPr>
      <a:lvl4pPr marL="1028563" algn="l" defTabSz="685709" rtl="0" eaLnBrk="1" latinLnBrk="0" hangingPunct="1">
        <a:defRPr sz="1350" kern="1200">
          <a:solidFill>
            <a:schemeClr val="tx1"/>
          </a:solidFill>
          <a:latin typeface="+mn-lt"/>
          <a:ea typeface="+mn-ea"/>
          <a:cs typeface="+mn-cs"/>
        </a:defRPr>
      </a:lvl4pPr>
      <a:lvl5pPr marL="1371417" algn="l" defTabSz="685709" rtl="0" eaLnBrk="1" latinLnBrk="0" hangingPunct="1">
        <a:defRPr sz="1350" kern="1200">
          <a:solidFill>
            <a:schemeClr val="tx1"/>
          </a:solidFill>
          <a:latin typeface="+mn-lt"/>
          <a:ea typeface="+mn-ea"/>
          <a:cs typeface="+mn-cs"/>
        </a:defRPr>
      </a:lvl5pPr>
      <a:lvl6pPr marL="1714271" algn="l" defTabSz="685709" rtl="0" eaLnBrk="1" latinLnBrk="0" hangingPunct="1">
        <a:defRPr sz="1350" kern="1200">
          <a:solidFill>
            <a:schemeClr val="tx1"/>
          </a:solidFill>
          <a:latin typeface="+mn-lt"/>
          <a:ea typeface="+mn-ea"/>
          <a:cs typeface="+mn-cs"/>
        </a:defRPr>
      </a:lvl6pPr>
      <a:lvl7pPr marL="2057126" algn="l" defTabSz="685709" rtl="0" eaLnBrk="1" latinLnBrk="0" hangingPunct="1">
        <a:defRPr sz="1350" kern="1200">
          <a:solidFill>
            <a:schemeClr val="tx1"/>
          </a:solidFill>
          <a:latin typeface="+mn-lt"/>
          <a:ea typeface="+mn-ea"/>
          <a:cs typeface="+mn-cs"/>
        </a:defRPr>
      </a:lvl7pPr>
      <a:lvl8pPr marL="2399980" algn="l" defTabSz="685709" rtl="0" eaLnBrk="1" latinLnBrk="0" hangingPunct="1">
        <a:defRPr sz="1350" kern="1200">
          <a:solidFill>
            <a:schemeClr val="tx1"/>
          </a:solidFill>
          <a:latin typeface="+mn-lt"/>
          <a:ea typeface="+mn-ea"/>
          <a:cs typeface="+mn-cs"/>
        </a:defRPr>
      </a:lvl8pPr>
      <a:lvl9pPr marL="2742834" algn="l" defTabSz="68570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notesSlide" Target="../notesSlides/notesSlide11.xml"/><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7.png"/><Relationship Id="rId2" Type="http://schemas.openxmlformats.org/officeDocument/2006/relationships/slideLayout" Target="../slideLayouts/slideLayout13.xml"/><Relationship Id="rId16" Type="http://schemas.openxmlformats.org/officeDocument/2006/relationships/image" Target="../media/image162.png"/><Relationship Id="rId1" Type="http://schemas.openxmlformats.org/officeDocument/2006/relationships/vmlDrawing" Target="../drawings/vmlDrawing1.v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28.wmf"/><Relationship Id="rId15" Type="http://schemas.openxmlformats.org/officeDocument/2006/relationships/image" Target="../media/image161.png"/><Relationship Id="rId10" Type="http://schemas.openxmlformats.org/officeDocument/2006/relationships/image" Target="../media/image42.png"/><Relationship Id="rId4" Type="http://schemas.openxmlformats.org/officeDocument/2006/relationships/oleObject" Target="../embeddings/oleObject1.bin"/><Relationship Id="rId9" Type="http://schemas.openxmlformats.org/officeDocument/2006/relationships/image" Target="../media/image41.png"/><Relationship Id="rId14" Type="http://schemas.openxmlformats.org/officeDocument/2006/relationships/image" Target="../media/image46.png"/></Relationships>
</file>

<file path=ppt/slides/_rels/slide13.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3.png"/><Relationship Id="rId3" Type="http://schemas.openxmlformats.org/officeDocument/2006/relationships/notesSlide" Target="../notesSlides/notesSlide12.xml"/><Relationship Id="rId7" Type="http://schemas.openxmlformats.org/officeDocument/2006/relationships/image" Target="../media/image49.png"/><Relationship Id="rId12" Type="http://schemas.openxmlformats.org/officeDocument/2006/relationships/image" Target="../media/image169.png"/><Relationship Id="rId17" Type="http://schemas.openxmlformats.org/officeDocument/2006/relationships/image" Target="../media/image57.png"/><Relationship Id="rId2" Type="http://schemas.openxmlformats.org/officeDocument/2006/relationships/slideLayout" Target="../slideLayouts/slideLayout13.xml"/><Relationship Id="rId16" Type="http://schemas.openxmlformats.org/officeDocument/2006/relationships/image" Target="../media/image56.png"/><Relationship Id="rId1" Type="http://schemas.openxmlformats.org/officeDocument/2006/relationships/vmlDrawing" Target="../drawings/vmlDrawing2.vml"/><Relationship Id="rId6" Type="http://schemas.openxmlformats.org/officeDocument/2006/relationships/image" Target="../media/image48.png"/><Relationship Id="rId11" Type="http://schemas.openxmlformats.org/officeDocument/2006/relationships/image" Target="../media/image168.png"/><Relationship Id="rId5" Type="http://schemas.openxmlformats.org/officeDocument/2006/relationships/image" Target="../media/image28.wmf"/><Relationship Id="rId15" Type="http://schemas.openxmlformats.org/officeDocument/2006/relationships/image" Target="../media/image55.png"/><Relationship Id="rId10" Type="http://schemas.openxmlformats.org/officeDocument/2006/relationships/image" Target="../media/image52.png"/><Relationship Id="rId4" Type="http://schemas.openxmlformats.org/officeDocument/2006/relationships/oleObject" Target="../embeddings/oleObject2.bin"/><Relationship Id="rId9" Type="http://schemas.openxmlformats.org/officeDocument/2006/relationships/image" Target="../media/image51.png"/><Relationship Id="rId14" Type="http://schemas.openxmlformats.org/officeDocument/2006/relationships/image" Target="../media/image54.png"/></Relationships>
</file>

<file path=ppt/slides/_rels/slide1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5.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notesSlide" Target="../notesSlides/notesSlide14.xml"/><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37.png"/><Relationship Id="rId2" Type="http://schemas.openxmlformats.org/officeDocument/2006/relationships/slideLayout" Target="../slideLayouts/slideLayout13.xml"/><Relationship Id="rId16" Type="http://schemas.openxmlformats.org/officeDocument/2006/relationships/image" Target="../media/image72.png"/><Relationship Id="rId1" Type="http://schemas.openxmlformats.org/officeDocument/2006/relationships/vmlDrawing" Target="../drawings/vmlDrawing3.vml"/><Relationship Id="rId6" Type="http://schemas.openxmlformats.org/officeDocument/2006/relationships/image" Target="../media/image28.wmf"/><Relationship Id="rId11" Type="http://schemas.openxmlformats.org/officeDocument/2006/relationships/image" Target="../media/image67.png"/><Relationship Id="rId24" Type="http://schemas.openxmlformats.org/officeDocument/2006/relationships/image" Target="../media/image196.png"/><Relationship Id="rId5" Type="http://schemas.openxmlformats.org/officeDocument/2006/relationships/oleObject" Target="../embeddings/oleObject3.bin"/><Relationship Id="rId15" Type="http://schemas.openxmlformats.org/officeDocument/2006/relationships/image" Target="../media/image71.png"/><Relationship Id="rId23" Type="http://schemas.openxmlformats.org/officeDocument/2006/relationships/image" Target="../media/image195.png"/><Relationship Id="rId10" Type="http://schemas.openxmlformats.org/officeDocument/2006/relationships/image" Target="../media/image66.png"/><Relationship Id="rId4" Type="http://schemas.openxmlformats.org/officeDocument/2006/relationships/image" Target="../media/image62.png"/><Relationship Id="rId9" Type="http://schemas.openxmlformats.org/officeDocument/2006/relationships/image" Target="../media/image65.png"/><Relationship Id="rId14" Type="http://schemas.openxmlformats.org/officeDocument/2006/relationships/image" Target="../media/image70.png"/></Relationships>
</file>

<file path=ppt/slides/_rels/slide16.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0.png"/><Relationship Id="rId18" Type="http://schemas.openxmlformats.org/officeDocument/2006/relationships/image" Target="../media/image84.png"/><Relationship Id="rId3" Type="http://schemas.openxmlformats.org/officeDocument/2006/relationships/notesSlide" Target="../notesSlides/notesSlide15.xml"/><Relationship Id="rId21" Type="http://schemas.openxmlformats.org/officeDocument/2006/relationships/image" Target="../media/image87.png"/><Relationship Id="rId7" Type="http://schemas.openxmlformats.org/officeDocument/2006/relationships/image" Target="../media/image75.png"/><Relationship Id="rId12" Type="http://schemas.openxmlformats.org/officeDocument/2006/relationships/oleObject" Target="../embeddings/oleObject5.bin"/><Relationship Id="rId17" Type="http://schemas.openxmlformats.org/officeDocument/2006/relationships/image" Target="../media/image83.png"/><Relationship Id="rId25" Type="http://schemas.openxmlformats.org/officeDocument/2006/relationships/image" Target="../media/image91.png"/><Relationship Id="rId2" Type="http://schemas.openxmlformats.org/officeDocument/2006/relationships/slideLayout" Target="../slideLayouts/slideLayout13.xml"/><Relationship Id="rId16" Type="http://schemas.openxmlformats.org/officeDocument/2006/relationships/oleObject" Target="../embeddings/oleObject6.bin"/><Relationship Id="rId20" Type="http://schemas.openxmlformats.org/officeDocument/2006/relationships/image" Target="../media/image86.png"/><Relationship Id="rId1" Type="http://schemas.openxmlformats.org/officeDocument/2006/relationships/vmlDrawing" Target="../drawings/vmlDrawing4.vml"/><Relationship Id="rId6" Type="http://schemas.openxmlformats.org/officeDocument/2006/relationships/image" Target="../media/image28.wmf"/><Relationship Id="rId11" Type="http://schemas.openxmlformats.org/officeDocument/2006/relationships/image" Target="../media/image79.png"/><Relationship Id="rId24" Type="http://schemas.openxmlformats.org/officeDocument/2006/relationships/image" Target="../media/image90.png"/><Relationship Id="rId5" Type="http://schemas.openxmlformats.org/officeDocument/2006/relationships/oleObject" Target="../embeddings/oleObject4.bin"/><Relationship Id="rId15" Type="http://schemas.openxmlformats.org/officeDocument/2006/relationships/image" Target="../media/image82.png"/><Relationship Id="rId23" Type="http://schemas.openxmlformats.org/officeDocument/2006/relationships/image" Target="../media/image89.png"/><Relationship Id="rId10" Type="http://schemas.openxmlformats.org/officeDocument/2006/relationships/image" Target="../media/image78.png"/><Relationship Id="rId19" Type="http://schemas.openxmlformats.org/officeDocument/2006/relationships/image" Target="../media/image85.png"/><Relationship Id="rId4" Type="http://schemas.openxmlformats.org/officeDocument/2006/relationships/image" Target="../media/image74.png"/><Relationship Id="rId9" Type="http://schemas.openxmlformats.org/officeDocument/2006/relationships/image" Target="../media/image77.png"/><Relationship Id="rId14" Type="http://schemas.openxmlformats.org/officeDocument/2006/relationships/image" Target="../media/image81.png"/><Relationship Id="rId22" Type="http://schemas.openxmlformats.org/officeDocument/2006/relationships/image" Target="../media/image88.png"/></Relationships>
</file>

<file path=ppt/slides/_rels/slide17.xml.rels><?xml version="1.0" encoding="UTF-8" standalone="yes"?>
<Relationships xmlns="http://schemas.openxmlformats.org/package/2006/relationships"><Relationship Id="rId8" Type="http://schemas.openxmlformats.org/officeDocument/2006/relationships/image" Target="../media/image94.png"/><Relationship Id="rId13" Type="http://schemas.openxmlformats.org/officeDocument/2006/relationships/image" Target="../media/image98.png"/><Relationship Id="rId18" Type="http://schemas.openxmlformats.org/officeDocument/2006/relationships/image" Target="../media/image102.png"/><Relationship Id="rId3" Type="http://schemas.openxmlformats.org/officeDocument/2006/relationships/notesSlide" Target="../notesSlides/notesSlide16.xml"/><Relationship Id="rId21" Type="http://schemas.openxmlformats.org/officeDocument/2006/relationships/image" Target="../media/image105.png"/><Relationship Id="rId7" Type="http://schemas.openxmlformats.org/officeDocument/2006/relationships/image" Target="../media/image93.png"/><Relationship Id="rId12" Type="http://schemas.openxmlformats.org/officeDocument/2006/relationships/image" Target="../media/image97.png"/><Relationship Id="rId17" Type="http://schemas.openxmlformats.org/officeDocument/2006/relationships/image" Target="../media/image101.png"/><Relationship Id="rId2" Type="http://schemas.openxmlformats.org/officeDocument/2006/relationships/slideLayout" Target="../slideLayouts/slideLayout13.xml"/><Relationship Id="rId16" Type="http://schemas.openxmlformats.org/officeDocument/2006/relationships/image" Target="../media/image100.png"/><Relationship Id="rId20" Type="http://schemas.openxmlformats.org/officeDocument/2006/relationships/image" Target="../media/image104.png"/><Relationship Id="rId1" Type="http://schemas.openxmlformats.org/officeDocument/2006/relationships/vmlDrawing" Target="../drawings/vmlDrawing5.vml"/><Relationship Id="rId6" Type="http://schemas.openxmlformats.org/officeDocument/2006/relationships/image" Target="../media/image92.png"/><Relationship Id="rId11" Type="http://schemas.openxmlformats.org/officeDocument/2006/relationships/oleObject" Target="../embeddings/oleObject8.bin"/><Relationship Id="rId5" Type="http://schemas.openxmlformats.org/officeDocument/2006/relationships/image" Target="../media/image28.wmf"/><Relationship Id="rId15" Type="http://schemas.openxmlformats.org/officeDocument/2006/relationships/oleObject" Target="../embeddings/oleObject9.bin"/><Relationship Id="rId10" Type="http://schemas.openxmlformats.org/officeDocument/2006/relationships/image" Target="../media/image96.png"/><Relationship Id="rId19" Type="http://schemas.openxmlformats.org/officeDocument/2006/relationships/image" Target="../media/image103.png"/><Relationship Id="rId4" Type="http://schemas.openxmlformats.org/officeDocument/2006/relationships/oleObject" Target="../embeddings/oleObject7.bin"/><Relationship Id="rId9" Type="http://schemas.openxmlformats.org/officeDocument/2006/relationships/image" Target="../media/image95.png"/><Relationship Id="rId14" Type="http://schemas.openxmlformats.org/officeDocument/2006/relationships/image" Target="../media/image99.png"/><Relationship Id="rId22" Type="http://schemas.openxmlformats.org/officeDocument/2006/relationships/image" Target="../media/image106.png"/></Relationships>
</file>

<file path=ppt/slides/_rels/slide18.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13.png"/><Relationship Id="rId3" Type="http://schemas.openxmlformats.org/officeDocument/2006/relationships/notesSlide" Target="../notesSlides/notesSlide17.xml"/><Relationship Id="rId7" Type="http://schemas.openxmlformats.org/officeDocument/2006/relationships/oleObject" Target="../embeddings/oleObject11.bin"/><Relationship Id="rId12" Type="http://schemas.openxmlformats.org/officeDocument/2006/relationships/image" Target="../media/image112.png"/><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107.png"/><Relationship Id="rId11" Type="http://schemas.openxmlformats.org/officeDocument/2006/relationships/image" Target="../media/image111.png"/><Relationship Id="rId5" Type="http://schemas.openxmlformats.org/officeDocument/2006/relationships/image" Target="../media/image28.wmf"/><Relationship Id="rId10" Type="http://schemas.openxmlformats.org/officeDocument/2006/relationships/image" Target="../media/image110.png"/><Relationship Id="rId4" Type="http://schemas.openxmlformats.org/officeDocument/2006/relationships/oleObject" Target="../embeddings/oleObject10.bin"/><Relationship Id="rId9" Type="http://schemas.openxmlformats.org/officeDocument/2006/relationships/image" Target="../media/image109.png"/><Relationship Id="rId14" Type="http://schemas.openxmlformats.org/officeDocument/2006/relationships/image" Target="../media/image114.png"/></Relationships>
</file>

<file path=ppt/slides/_rels/slide19.xml.rels><?xml version="1.0" encoding="UTF-8" standalone="yes"?>
<Relationships xmlns="http://schemas.openxmlformats.org/package/2006/relationships"><Relationship Id="rId8" Type="http://schemas.openxmlformats.org/officeDocument/2006/relationships/image" Target="../media/image117.png"/><Relationship Id="rId13" Type="http://schemas.openxmlformats.org/officeDocument/2006/relationships/image" Target="../media/image121.png"/><Relationship Id="rId18" Type="http://schemas.openxmlformats.org/officeDocument/2006/relationships/image" Target="../media/image125.png"/><Relationship Id="rId3" Type="http://schemas.openxmlformats.org/officeDocument/2006/relationships/notesSlide" Target="../notesSlides/notesSlide18.xml"/><Relationship Id="rId21" Type="http://schemas.openxmlformats.org/officeDocument/2006/relationships/image" Target="../media/image128.png"/><Relationship Id="rId7" Type="http://schemas.openxmlformats.org/officeDocument/2006/relationships/image" Target="../media/image116.png"/><Relationship Id="rId12" Type="http://schemas.openxmlformats.org/officeDocument/2006/relationships/image" Target="../media/image120.png"/><Relationship Id="rId17" Type="http://schemas.openxmlformats.org/officeDocument/2006/relationships/image" Target="../media/image124.png"/><Relationship Id="rId25" Type="http://schemas.openxmlformats.org/officeDocument/2006/relationships/image" Target="../media/image132.png"/><Relationship Id="rId2" Type="http://schemas.openxmlformats.org/officeDocument/2006/relationships/slideLayout" Target="../slideLayouts/slideLayout13.xml"/><Relationship Id="rId16" Type="http://schemas.openxmlformats.org/officeDocument/2006/relationships/image" Target="../media/image123.png"/><Relationship Id="rId20" Type="http://schemas.openxmlformats.org/officeDocument/2006/relationships/image" Target="../media/image127.png"/><Relationship Id="rId1" Type="http://schemas.openxmlformats.org/officeDocument/2006/relationships/vmlDrawing" Target="../drawings/vmlDrawing7.vml"/><Relationship Id="rId6" Type="http://schemas.openxmlformats.org/officeDocument/2006/relationships/image" Target="../media/image115.png"/><Relationship Id="rId11" Type="http://schemas.openxmlformats.org/officeDocument/2006/relationships/oleObject" Target="../embeddings/oleObject13.bin"/><Relationship Id="rId24" Type="http://schemas.openxmlformats.org/officeDocument/2006/relationships/image" Target="../media/image131.png"/><Relationship Id="rId5" Type="http://schemas.openxmlformats.org/officeDocument/2006/relationships/image" Target="../media/image28.wmf"/><Relationship Id="rId15" Type="http://schemas.openxmlformats.org/officeDocument/2006/relationships/oleObject" Target="../embeddings/oleObject14.bin"/><Relationship Id="rId23" Type="http://schemas.openxmlformats.org/officeDocument/2006/relationships/image" Target="../media/image130.png"/><Relationship Id="rId10" Type="http://schemas.openxmlformats.org/officeDocument/2006/relationships/image" Target="../media/image119.png"/><Relationship Id="rId19" Type="http://schemas.openxmlformats.org/officeDocument/2006/relationships/image" Target="../media/image126.png"/><Relationship Id="rId4" Type="http://schemas.openxmlformats.org/officeDocument/2006/relationships/oleObject" Target="../embeddings/oleObject12.bin"/><Relationship Id="rId9" Type="http://schemas.openxmlformats.org/officeDocument/2006/relationships/image" Target="../media/image118.png"/><Relationship Id="rId14" Type="http://schemas.openxmlformats.org/officeDocument/2006/relationships/image" Target="../media/image122.png"/><Relationship Id="rId22" Type="http://schemas.openxmlformats.org/officeDocument/2006/relationships/image" Target="../media/image1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138.png"/><Relationship Id="rId18" Type="http://schemas.openxmlformats.org/officeDocument/2006/relationships/image" Target="../media/image142.png"/><Relationship Id="rId3" Type="http://schemas.openxmlformats.org/officeDocument/2006/relationships/notesSlide" Target="../notesSlides/notesSlide19.xml"/><Relationship Id="rId21" Type="http://schemas.openxmlformats.org/officeDocument/2006/relationships/image" Target="../media/image145.png"/><Relationship Id="rId7" Type="http://schemas.openxmlformats.org/officeDocument/2006/relationships/oleObject" Target="../embeddings/oleObject16.bin"/><Relationship Id="rId12" Type="http://schemas.openxmlformats.org/officeDocument/2006/relationships/oleObject" Target="../embeddings/oleObject17.bin"/><Relationship Id="rId17" Type="http://schemas.openxmlformats.org/officeDocument/2006/relationships/image" Target="../media/image141.png"/><Relationship Id="rId2" Type="http://schemas.openxmlformats.org/officeDocument/2006/relationships/slideLayout" Target="../slideLayouts/slideLayout13.xml"/><Relationship Id="rId16" Type="http://schemas.openxmlformats.org/officeDocument/2006/relationships/oleObject" Target="../embeddings/oleObject18.bin"/><Relationship Id="rId20" Type="http://schemas.openxmlformats.org/officeDocument/2006/relationships/image" Target="../media/image144.png"/><Relationship Id="rId1" Type="http://schemas.openxmlformats.org/officeDocument/2006/relationships/vmlDrawing" Target="../drawings/vmlDrawing8.vml"/><Relationship Id="rId6" Type="http://schemas.openxmlformats.org/officeDocument/2006/relationships/image" Target="../media/image133.png"/><Relationship Id="rId11" Type="http://schemas.openxmlformats.org/officeDocument/2006/relationships/image" Target="../media/image137.png"/><Relationship Id="rId5" Type="http://schemas.openxmlformats.org/officeDocument/2006/relationships/image" Target="../media/image28.wmf"/><Relationship Id="rId15" Type="http://schemas.openxmlformats.org/officeDocument/2006/relationships/image" Target="../media/image140.png"/><Relationship Id="rId10" Type="http://schemas.openxmlformats.org/officeDocument/2006/relationships/image" Target="../media/image136.png"/><Relationship Id="rId19" Type="http://schemas.openxmlformats.org/officeDocument/2006/relationships/image" Target="../media/image143.png"/><Relationship Id="rId4" Type="http://schemas.openxmlformats.org/officeDocument/2006/relationships/oleObject" Target="../embeddings/oleObject15.bin"/><Relationship Id="rId9" Type="http://schemas.openxmlformats.org/officeDocument/2006/relationships/image" Target="../media/image135.png"/><Relationship Id="rId14" Type="http://schemas.openxmlformats.org/officeDocument/2006/relationships/image" Target="../media/image139.png"/><Relationship Id="rId22" Type="http://schemas.openxmlformats.org/officeDocument/2006/relationships/image" Target="../media/image146.png"/></Relationships>
</file>

<file path=ppt/slides/_rels/slide21.xml.rels><?xml version="1.0" encoding="UTF-8" standalone="yes"?>
<Relationships xmlns="http://schemas.openxmlformats.org/package/2006/relationships"><Relationship Id="rId8" Type="http://schemas.openxmlformats.org/officeDocument/2006/relationships/image" Target="../media/image152.png"/><Relationship Id="rId13" Type="http://schemas.openxmlformats.org/officeDocument/2006/relationships/image" Target="../media/image157.png"/><Relationship Id="rId18" Type="http://schemas.openxmlformats.org/officeDocument/2006/relationships/image" Target="../media/image164.png"/><Relationship Id="rId3" Type="http://schemas.openxmlformats.org/officeDocument/2006/relationships/image" Target="../media/image147.png"/><Relationship Id="rId7" Type="http://schemas.openxmlformats.org/officeDocument/2006/relationships/image" Target="../media/image151.png"/><Relationship Id="rId12" Type="http://schemas.openxmlformats.org/officeDocument/2006/relationships/image" Target="../media/image156.png"/><Relationship Id="rId17" Type="http://schemas.openxmlformats.org/officeDocument/2006/relationships/image" Target="../media/image163.png"/><Relationship Id="rId2" Type="http://schemas.openxmlformats.org/officeDocument/2006/relationships/notesSlide" Target="../notesSlides/notesSlide20.xml"/><Relationship Id="rId16" Type="http://schemas.openxmlformats.org/officeDocument/2006/relationships/image" Target="../media/image160.png"/><Relationship Id="rId20" Type="http://schemas.openxmlformats.org/officeDocument/2006/relationships/image" Target="../media/image166.png"/><Relationship Id="rId1" Type="http://schemas.openxmlformats.org/officeDocument/2006/relationships/slideLayout" Target="../slideLayouts/slideLayout13.xml"/><Relationship Id="rId6" Type="http://schemas.openxmlformats.org/officeDocument/2006/relationships/image" Target="../media/image150.png"/><Relationship Id="rId11" Type="http://schemas.openxmlformats.org/officeDocument/2006/relationships/image" Target="../media/image155.png"/><Relationship Id="rId5" Type="http://schemas.openxmlformats.org/officeDocument/2006/relationships/image" Target="../media/image149.png"/><Relationship Id="rId15" Type="http://schemas.openxmlformats.org/officeDocument/2006/relationships/image" Target="../media/image159.png"/><Relationship Id="rId10" Type="http://schemas.openxmlformats.org/officeDocument/2006/relationships/image" Target="../media/image154.png"/><Relationship Id="rId19" Type="http://schemas.openxmlformats.org/officeDocument/2006/relationships/image" Target="../media/image165.png"/><Relationship Id="rId4" Type="http://schemas.openxmlformats.org/officeDocument/2006/relationships/image" Target="../media/image148.png"/><Relationship Id="rId9" Type="http://schemas.openxmlformats.org/officeDocument/2006/relationships/image" Target="../media/image153.png"/><Relationship Id="rId14" Type="http://schemas.openxmlformats.org/officeDocument/2006/relationships/image" Target="../media/image158.png"/></Relationships>
</file>

<file path=ppt/slides/_rels/slide22.xml.rels><?xml version="1.0" encoding="UTF-8" standalone="yes"?>
<Relationships xmlns="http://schemas.openxmlformats.org/package/2006/relationships"><Relationship Id="rId3" Type="http://schemas.openxmlformats.org/officeDocument/2006/relationships/image" Target="../media/image167.png"/><Relationship Id="rId7" Type="http://schemas.openxmlformats.org/officeDocument/2006/relationships/image" Target="../media/image173.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172.png"/><Relationship Id="rId5" Type="http://schemas.openxmlformats.org/officeDocument/2006/relationships/image" Target="../media/image171.png"/><Relationship Id="rId4" Type="http://schemas.openxmlformats.org/officeDocument/2006/relationships/image" Target="../media/image170.png"/></Relationships>
</file>

<file path=ppt/slides/_rels/slide2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74.png"/></Relationships>
</file>

<file path=ppt/slides/_rels/slide25.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hyperlink" Target="https://github.com/IKMLab/Feedforward-Tutorial/blob/master/text-classfication/text-classfication.ipyn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6"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microsoft.com/office/2007/relationships/media" Target="../media/media2.mp4"/><Relationship Id="rId7" Type="http://schemas.openxmlformats.org/officeDocument/2006/relationships/image" Target="../media/image18.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notesSlide" Target="../notesSlides/notesSlide4.xml"/><Relationship Id="rId5" Type="http://schemas.openxmlformats.org/officeDocument/2006/relationships/slideLayout" Target="../slideLayouts/slideLayout13.xml"/><Relationship Id="rId4" Type="http://schemas.openxmlformats.org/officeDocument/2006/relationships/video" Target="../media/media2.mp4"/><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356899" y="4023606"/>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b"/>
          <a:lstStyle/>
          <a:p>
            <a:pPr algn="ctr">
              <a:lnSpc>
                <a:spcPct val="100000"/>
              </a:lnSpc>
            </a:pPr>
            <a:r>
              <a:rPr lang="en-US" altLang="zh-TW" sz="4499" b="1" spc="-1" dirty="0">
                <a:solidFill>
                  <a:srgbClr val="000000"/>
                </a:solidFill>
                <a:uFill>
                  <a:solidFill>
                    <a:srgbClr val="FFFFFF"/>
                  </a:solidFill>
                </a:uFill>
                <a:latin typeface="Noto Sans CJK TC Light"/>
                <a:ea typeface="Noto Sans CJK TC Light"/>
              </a:rPr>
              <a:t>Neural Network Tutorial</a:t>
            </a:r>
            <a:endParaRPr lang="en-US" sz="1350" b="1" spc="-1" dirty="0">
              <a:solidFill>
                <a:srgbClr val="000000"/>
              </a:solidFill>
              <a:uFill>
                <a:solidFill>
                  <a:srgbClr val="FFFFFF"/>
                </a:solidFill>
              </a:uFill>
              <a:latin typeface="Arial"/>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5176" y="8194450"/>
            <a:ext cx="1640714" cy="1722168"/>
          </a:xfrm>
          <a:prstGeom prst="rect">
            <a:avLst/>
          </a:prstGeom>
        </p:spPr>
      </p:pic>
      <p:sp>
        <p:nvSpPr>
          <p:cNvPr id="5" name="矩形 4"/>
          <p:cNvSpPr/>
          <p:nvPr/>
        </p:nvSpPr>
        <p:spPr>
          <a:xfrm>
            <a:off x="3428333" y="5278463"/>
            <a:ext cx="6857206" cy="800219"/>
          </a:xfrm>
          <a:prstGeom prst="rect">
            <a:avLst/>
          </a:prstGeom>
        </p:spPr>
        <p:txBody>
          <a:bodyPr>
            <a:spAutoFit/>
          </a:bodyPr>
          <a:lstStyle/>
          <a:p>
            <a:pPr algn="ctr"/>
            <a:r>
              <a:rPr lang="en-US" altLang="zh-TW" sz="1600" i="1" dirty="0">
                <a:solidFill>
                  <a:srgbClr val="000000"/>
                </a:solidFill>
                <a:latin typeface="Economica"/>
              </a:rPr>
              <a:t>IKM Laboratory</a:t>
            </a:r>
            <a:endParaRPr lang="en-US" altLang="zh-TW" sz="1600" dirty="0"/>
          </a:p>
          <a:p>
            <a:r>
              <a:rPr lang="en-US" altLang="zh-TW" sz="1500" dirty="0"/>
              <a:t/>
            </a:r>
            <a:br>
              <a:rPr lang="en-US" altLang="zh-TW" sz="1500" dirty="0"/>
            </a:br>
            <a:endParaRPr lang="zh-TW" altLang="en-US" sz="15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a:solidFill>
                  <a:srgbClr val="000000"/>
                </a:solidFill>
                <a:uFill>
                  <a:solidFill>
                    <a:srgbClr val="FFFFFF"/>
                  </a:solidFill>
                </a:uFill>
                <a:latin typeface="Calibri"/>
              </a:rPr>
              <a:t>Neural Network</a:t>
            </a:r>
            <a:endParaRPr lang="en-US" altLang="zh-TW" sz="1350" spc="-1" dirty="0">
              <a:solidFill>
                <a:srgbClr val="000000"/>
              </a:solidFill>
              <a:uFill>
                <a:solidFill>
                  <a:srgbClr val="FFFFFF"/>
                </a:solidFill>
              </a:uFill>
            </a:endParaRPr>
          </a:p>
        </p:txBody>
      </p:sp>
      <mc:AlternateContent xmlns:mc="http://schemas.openxmlformats.org/markup-compatibility/2006" xmlns:a14="http://schemas.microsoft.com/office/drawing/2010/main">
        <mc:Choice Requires="a14">
          <p:sp>
            <p:nvSpPr>
              <p:cNvPr id="13" name="矩形 12"/>
              <p:cNvSpPr/>
              <p:nvPr/>
            </p:nvSpPr>
            <p:spPr>
              <a:xfrm>
                <a:off x="1130300" y="2206399"/>
                <a:ext cx="11701314" cy="1261884"/>
              </a:xfrm>
              <a:prstGeom prst="rect">
                <a:avLst/>
              </a:prstGeom>
            </p:spPr>
            <p:txBody>
              <a:bodyPr wrap="square">
                <a:spAutoFit/>
              </a:bodyPr>
              <a:lstStyle/>
              <a:p>
                <a:pPr algn="just"/>
                <a:r>
                  <a:rPr lang="en-US" altLang="zh-TW" sz="2800" b="1" dirty="0" smtClean="0">
                    <a:latin typeface="Calibri" panose="020F0502020204030204" pitchFamily="34" charset="0"/>
                    <a:cs typeface="Calibri" panose="020F0502020204030204" pitchFamily="34" charset="0"/>
                  </a:rPr>
                  <a:t>Optimisation</a:t>
                </a:r>
                <a:endParaRPr lang="en-US" altLang="zh-TW" sz="2800" b="1" dirty="0">
                  <a:latin typeface="Calibri" panose="020F0502020204030204" pitchFamily="34" charset="0"/>
                  <a:cs typeface="Calibri" panose="020F0502020204030204" pitchFamily="34" charset="0"/>
                </a:endParaRPr>
              </a:p>
              <a:p>
                <a:pPr algn="just"/>
                <a:r>
                  <a:rPr lang="en-US" altLang="zh-TW" sz="2400" dirty="0"/>
                  <a:t>Error J</a:t>
                </a:r>
                <a:r>
                  <a:rPr lang="en-US" altLang="zh-TW" sz="2400" dirty="0" smtClean="0"/>
                  <a:t>(</a:t>
                </a:r>
                <a14:m>
                  <m:oMath xmlns:m="http://schemas.openxmlformats.org/officeDocument/2006/math">
                    <m:r>
                      <a:rPr lang="en-US" altLang="zh-TW" sz="2400" b="0" i="1" smtClean="0">
                        <a:latin typeface="Cambria Math" panose="02040503050406030204" pitchFamily="18" charset="0"/>
                      </a:rPr>
                      <m:t>𝑤</m:t>
                    </m:r>
                  </m:oMath>
                </a14:m>
                <a:r>
                  <a:rPr lang="en-US" altLang="zh-TW" sz="2400" dirty="0" smtClean="0"/>
                  <a:t>) </a:t>
                </a:r>
                <a:r>
                  <a:rPr lang="en-US" altLang="zh-TW" sz="2400" dirty="0"/>
                  <a:t>is a function of internal parameters of </a:t>
                </a:r>
                <a:r>
                  <a:rPr lang="en-US" altLang="zh-TW" sz="2400" dirty="0" smtClean="0"/>
                  <a:t>model i.e. weights and bias. For </a:t>
                </a:r>
                <a:r>
                  <a:rPr lang="en-US" altLang="zh-TW" sz="2400" dirty="0"/>
                  <a:t>accurate predictions, one needs to minimize the calculated error.  </a:t>
                </a:r>
                <a:endParaRPr lang="zh-TW"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1130300" y="2206399"/>
                <a:ext cx="11701314" cy="1261884"/>
              </a:xfrm>
              <a:prstGeom prst="rect">
                <a:avLst/>
              </a:prstGeom>
              <a:blipFill>
                <a:blip r:embed="rId3"/>
                <a:stretch>
                  <a:fillRect l="-1042" t="-4831" r="-781" b="-10628"/>
                </a:stretch>
              </a:blipFill>
            </p:spPr>
            <p:txBody>
              <a:bodyPr/>
              <a:lstStyle/>
              <a:p>
                <a:r>
                  <a:rPr lang="zh-TW" altLang="en-US">
                    <a:noFill/>
                  </a:rPr>
                  <a:t> </a:t>
                </a:r>
              </a:p>
            </p:txBody>
          </p:sp>
        </mc:Fallback>
      </mc:AlternateContent>
      <p:pic>
        <p:nvPicPr>
          <p:cNvPr id="11" name="圖片 10"/>
          <p:cNvPicPr>
            <a:picLocks noChangeAspect="1"/>
          </p:cNvPicPr>
          <p:nvPr/>
        </p:nvPicPr>
        <p:blipFill>
          <a:blip r:embed="rId4"/>
          <a:stretch>
            <a:fillRect/>
          </a:stretch>
        </p:blipFill>
        <p:spPr>
          <a:xfrm>
            <a:off x="4483100" y="3628231"/>
            <a:ext cx="5705475" cy="3181350"/>
          </a:xfrm>
          <a:prstGeom prst="rect">
            <a:avLst/>
          </a:prstGeom>
        </p:spPr>
      </p:pic>
      <p:sp>
        <p:nvSpPr>
          <p:cNvPr id="14" name="矩形 13"/>
          <p:cNvSpPr/>
          <p:nvPr/>
        </p:nvSpPr>
        <p:spPr>
          <a:xfrm>
            <a:off x="965200" y="7107149"/>
            <a:ext cx="11866414" cy="1200329"/>
          </a:xfrm>
          <a:prstGeom prst="rect">
            <a:avLst/>
          </a:prstGeom>
        </p:spPr>
        <p:txBody>
          <a:bodyPr wrap="square">
            <a:spAutoFit/>
          </a:bodyPr>
          <a:lstStyle/>
          <a:p>
            <a:pPr algn="just"/>
            <a:r>
              <a:rPr lang="en-US" altLang="zh-TW" sz="2400" dirty="0" err="1"/>
              <a:t>Optimisation</a:t>
            </a:r>
            <a:r>
              <a:rPr lang="en-US" altLang="zh-TW" sz="2400" dirty="0"/>
              <a:t> </a:t>
            </a:r>
            <a:r>
              <a:rPr lang="en-US" altLang="zh-TW" sz="2400" dirty="0" smtClean="0"/>
              <a:t>usually </a:t>
            </a:r>
            <a:r>
              <a:rPr lang="en-US" altLang="zh-TW" sz="2400" dirty="0"/>
              <a:t>calculate the gradient i.e. the partial derivative of loss function with respect to weights, and the weights are modified in the opposite direction of the calculated gradient. This cycle is repeated until we reach the minima of loss function.</a:t>
            </a:r>
            <a:endParaRPr lang="zh-TW" altLang="en-US" sz="2400" dirty="0"/>
          </a:p>
        </p:txBody>
      </p:sp>
      <p:pic>
        <p:nvPicPr>
          <p:cNvPr id="15" name="圖片 14"/>
          <p:cNvPicPr>
            <a:picLocks noChangeAspect="1"/>
          </p:cNvPicPr>
          <p:nvPr/>
        </p:nvPicPr>
        <p:blipFill>
          <a:blip r:embed="rId5"/>
          <a:stretch>
            <a:fillRect/>
          </a:stretch>
        </p:blipFill>
        <p:spPr>
          <a:xfrm>
            <a:off x="4532509" y="8460069"/>
            <a:ext cx="4610210" cy="901355"/>
          </a:xfrm>
          <a:prstGeom prst="rect">
            <a:avLst/>
          </a:prstGeom>
        </p:spPr>
      </p:pic>
    </p:spTree>
    <p:extLst>
      <p:ext uri="{BB962C8B-B14F-4D97-AF65-F5344CB8AC3E}">
        <p14:creationId xmlns:p14="http://schemas.microsoft.com/office/powerpoint/2010/main" val="707641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a:solidFill>
                  <a:srgbClr val="000000"/>
                </a:solidFill>
                <a:uFill>
                  <a:solidFill>
                    <a:srgbClr val="FFFFFF"/>
                  </a:solidFill>
                </a:uFill>
                <a:latin typeface="Calibri"/>
              </a:rPr>
              <a:t>Neural Network</a:t>
            </a:r>
            <a:endParaRPr lang="en-US" altLang="zh-TW" sz="1350" spc="-1" dirty="0">
              <a:solidFill>
                <a:srgbClr val="000000"/>
              </a:solidFill>
              <a:uFill>
                <a:solidFill>
                  <a:srgbClr val="FFFFFF"/>
                </a:solidFill>
              </a:uFill>
            </a:endParaRPr>
          </a:p>
        </p:txBody>
      </p:sp>
      <p:cxnSp>
        <p:nvCxnSpPr>
          <p:cNvPr id="16" name="直線單箭頭接點 15"/>
          <p:cNvCxnSpPr/>
          <p:nvPr/>
        </p:nvCxnSpPr>
        <p:spPr>
          <a:xfrm>
            <a:off x="10091167" y="751210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a:off x="10091167" y="585250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橢圓 17"/>
          <p:cNvSpPr/>
          <p:nvPr/>
        </p:nvSpPr>
        <p:spPr>
          <a:xfrm>
            <a:off x="5194810" y="564163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zh-TW" altLang="en-US"/>
          </a:p>
        </p:txBody>
      </p:sp>
      <p:sp>
        <p:nvSpPr>
          <p:cNvPr id="19" name="橢圓 18"/>
          <p:cNvSpPr/>
          <p:nvPr/>
        </p:nvSpPr>
        <p:spPr>
          <a:xfrm>
            <a:off x="5183527" y="718932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zh-TW" altLang="en-US"/>
          </a:p>
        </p:txBody>
      </p:sp>
      <p:sp>
        <p:nvSpPr>
          <p:cNvPr id="20" name="橢圓 19"/>
          <p:cNvSpPr/>
          <p:nvPr/>
        </p:nvSpPr>
        <p:spPr>
          <a:xfrm>
            <a:off x="7398232" y="561093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zh-TW" altLang="en-US"/>
          </a:p>
        </p:txBody>
      </p:sp>
      <p:sp>
        <p:nvSpPr>
          <p:cNvPr id="21" name="橢圓 20"/>
          <p:cNvSpPr/>
          <p:nvPr/>
        </p:nvSpPr>
        <p:spPr>
          <a:xfrm>
            <a:off x="7417154" y="718361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zh-TW" altLang="en-US"/>
          </a:p>
        </p:txBody>
      </p:sp>
      <p:sp>
        <p:nvSpPr>
          <p:cNvPr id="22" name="橢圓 21"/>
          <p:cNvSpPr/>
          <p:nvPr/>
        </p:nvSpPr>
        <p:spPr>
          <a:xfrm>
            <a:off x="9551925" y="558370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zh-TW" altLang="en-US"/>
          </a:p>
        </p:txBody>
      </p:sp>
      <p:sp>
        <p:nvSpPr>
          <p:cNvPr id="23" name="橢圓 22"/>
          <p:cNvSpPr/>
          <p:nvPr/>
        </p:nvSpPr>
        <p:spPr>
          <a:xfrm>
            <a:off x="9593615" y="718361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zh-TW" altLang="en-US"/>
          </a:p>
        </p:txBody>
      </p:sp>
      <p:grpSp>
        <p:nvGrpSpPr>
          <p:cNvPr id="24" name="群組 23"/>
          <p:cNvGrpSpPr/>
          <p:nvPr/>
        </p:nvGrpSpPr>
        <p:grpSpPr>
          <a:xfrm>
            <a:off x="3578605" y="5917861"/>
            <a:ext cx="1588876" cy="1638300"/>
            <a:chOff x="1013669" y="3459098"/>
            <a:chExt cx="1588876" cy="1638300"/>
          </a:xfrm>
        </p:grpSpPr>
        <p:cxnSp>
          <p:nvCxnSpPr>
            <p:cNvPr id="78" name="直線單箭頭接點 77"/>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9" name="群組 78"/>
            <p:cNvGrpSpPr/>
            <p:nvPr/>
          </p:nvGrpSpPr>
          <p:grpSpPr>
            <a:xfrm>
              <a:off x="1025705" y="3459098"/>
              <a:ext cx="1576840" cy="1638300"/>
              <a:chOff x="1025705" y="3459098"/>
              <a:chExt cx="1576840" cy="1638300"/>
            </a:xfrm>
          </p:grpSpPr>
          <p:cxnSp>
            <p:nvCxnSpPr>
              <p:cNvPr id="80" name="直線單箭頭接點 79"/>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5" name="群組 24"/>
          <p:cNvGrpSpPr/>
          <p:nvPr/>
        </p:nvGrpSpPr>
        <p:grpSpPr>
          <a:xfrm>
            <a:off x="5796912" y="5903174"/>
            <a:ext cx="1588876" cy="1638300"/>
            <a:chOff x="1013669" y="3459098"/>
            <a:chExt cx="1588876" cy="1638300"/>
          </a:xfrm>
        </p:grpSpPr>
        <p:cxnSp>
          <p:nvCxnSpPr>
            <p:cNvPr id="73" name="直線單箭頭接點 72"/>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4" name="群組 73"/>
            <p:cNvGrpSpPr/>
            <p:nvPr/>
          </p:nvGrpSpPr>
          <p:grpSpPr>
            <a:xfrm>
              <a:off x="1025705" y="3459098"/>
              <a:ext cx="1576840" cy="1638300"/>
              <a:chOff x="1025705" y="3459098"/>
              <a:chExt cx="1576840" cy="1638300"/>
            </a:xfrm>
          </p:grpSpPr>
          <p:cxnSp>
            <p:nvCxnSpPr>
              <p:cNvPr id="75" name="直線單箭頭接點 74"/>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6" name="群組 25"/>
          <p:cNvGrpSpPr/>
          <p:nvPr/>
        </p:nvGrpSpPr>
        <p:grpSpPr>
          <a:xfrm>
            <a:off x="7996850" y="5883256"/>
            <a:ext cx="1588876" cy="1638300"/>
            <a:chOff x="1013669" y="3459098"/>
            <a:chExt cx="1588876" cy="1638300"/>
          </a:xfrm>
        </p:grpSpPr>
        <p:cxnSp>
          <p:nvCxnSpPr>
            <p:cNvPr id="68" name="直線單箭頭接點 67"/>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9" name="群組 68"/>
            <p:cNvGrpSpPr/>
            <p:nvPr/>
          </p:nvGrpSpPr>
          <p:grpSpPr>
            <a:xfrm>
              <a:off x="1025705" y="3459098"/>
              <a:ext cx="1576840" cy="1638300"/>
              <a:chOff x="1025705" y="3459098"/>
              <a:chExt cx="1576840" cy="1638300"/>
            </a:xfrm>
          </p:grpSpPr>
          <p:cxnSp>
            <p:nvCxnSpPr>
              <p:cNvPr id="70" name="直線單箭頭接點 69"/>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7" name="手繪多邊形 26"/>
          <p:cNvSpPr/>
          <p:nvPr/>
        </p:nvSpPr>
        <p:spPr>
          <a:xfrm>
            <a:off x="5249843" y="731514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TW" altLang="en-US"/>
          </a:p>
        </p:txBody>
      </p:sp>
      <p:sp>
        <p:nvSpPr>
          <p:cNvPr id="28" name="手繪多邊形 27"/>
          <p:cNvSpPr/>
          <p:nvPr/>
        </p:nvSpPr>
        <p:spPr>
          <a:xfrm>
            <a:off x="5231233" y="572570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TW" altLang="en-US"/>
          </a:p>
        </p:txBody>
      </p:sp>
      <p:sp>
        <p:nvSpPr>
          <p:cNvPr id="29" name="手繪多邊形 28"/>
          <p:cNvSpPr/>
          <p:nvPr/>
        </p:nvSpPr>
        <p:spPr>
          <a:xfrm>
            <a:off x="7460155" y="573688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TW" altLang="en-US"/>
          </a:p>
        </p:txBody>
      </p:sp>
      <p:sp>
        <p:nvSpPr>
          <p:cNvPr id="30" name="手繪多邊形 29"/>
          <p:cNvSpPr/>
          <p:nvPr/>
        </p:nvSpPr>
        <p:spPr>
          <a:xfrm>
            <a:off x="7476499" y="726021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TW" altLang="en-US"/>
          </a:p>
        </p:txBody>
      </p:sp>
      <p:sp>
        <p:nvSpPr>
          <p:cNvPr id="31" name="手繪多邊形 30"/>
          <p:cNvSpPr/>
          <p:nvPr/>
        </p:nvSpPr>
        <p:spPr>
          <a:xfrm>
            <a:off x="9609096" y="56754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TW" altLang="en-US"/>
          </a:p>
        </p:txBody>
      </p:sp>
      <p:sp>
        <p:nvSpPr>
          <p:cNvPr id="32" name="手繪多邊形 31"/>
          <p:cNvSpPr/>
          <p:nvPr/>
        </p:nvSpPr>
        <p:spPr>
          <a:xfrm>
            <a:off x="9656183" y="729364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TW" altLang="en-US"/>
          </a:p>
        </p:txBody>
      </p:sp>
      <mc:AlternateContent xmlns:mc="http://schemas.openxmlformats.org/markup-compatibility/2006" xmlns:a14="http://schemas.microsoft.com/office/drawing/2010/main">
        <mc:Choice Requires="a14">
          <p:sp>
            <p:nvSpPr>
              <p:cNvPr id="33" name="文字方塊 94"/>
              <p:cNvSpPr txBox="1"/>
              <p:nvPr/>
            </p:nvSpPr>
            <p:spPr>
              <a:xfrm>
                <a:off x="3479403" y="3898970"/>
                <a:ext cx="2659959" cy="1211550"/>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b="0" i="1" smtClean="0">
                              <a:latin typeface="Cambria Math" panose="02040503050406030204" pitchFamily="18" charset="0"/>
                            </a:rPr>
                            <m:t>𝜃</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𝑙</m:t>
                              </m:r>
                            </m:e>
                            <m:sup>
                              <m:r>
                                <a:rPr lang="en-US" altLang="zh-TW" sz="2800" b="0" i="1" smtClean="0">
                                  <a:latin typeface="Cambria Math" panose="02040503050406030204" pitchFamily="18" charset="0"/>
                                </a:rPr>
                                <m:t>𝑛</m:t>
                              </m:r>
                            </m:sup>
                          </m:sSup>
                          <m:d>
                            <m:dPr>
                              <m:ctrlPr>
                                <a:rPr lang="en-US" altLang="zh-TW" sz="2800" i="1">
                                  <a:latin typeface="Cambria Math" panose="02040503050406030204" pitchFamily="18" charset="0"/>
                                </a:rPr>
                              </m:ctrlPr>
                            </m:dPr>
                            <m:e>
                              <m:r>
                                <a:rPr lang="zh-TW" altLang="en-US" sz="2800" i="1" smtClean="0">
                                  <a:latin typeface="Cambria Math" panose="02040503050406030204" pitchFamily="18" charset="0"/>
                                </a:rPr>
                                <m:t>𝜃</m:t>
                              </m:r>
                            </m:e>
                          </m:d>
                        </m:e>
                      </m:nary>
                    </m:oMath>
                  </m:oMathPara>
                </a14:m>
                <a:endParaRPr lang="zh-TW" altLang="en-US" sz="2800" dirty="0"/>
              </a:p>
            </p:txBody>
          </p:sp>
        </mc:Choice>
        <mc:Fallback xmlns="">
          <p:sp>
            <p:nvSpPr>
              <p:cNvPr id="33" name="文字方塊 94"/>
              <p:cNvSpPr txBox="1">
                <a:spLocks noRot="1" noChangeAspect="1" noMove="1" noResize="1" noEditPoints="1" noAdjustHandles="1" noChangeArrowheads="1" noChangeShapeType="1" noTextEdit="1"/>
              </p:cNvSpPr>
              <p:nvPr/>
            </p:nvSpPr>
            <p:spPr>
              <a:xfrm>
                <a:off x="3479403" y="3898970"/>
                <a:ext cx="2659959" cy="121155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95"/>
              <p:cNvSpPr txBox="1"/>
              <p:nvPr/>
            </p:nvSpPr>
            <p:spPr>
              <a:xfrm>
                <a:off x="7442249" y="3928981"/>
                <a:ext cx="3069815" cy="1211550"/>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
                        <m:fPr>
                          <m:ctrlPr>
                            <a:rPr lang="en-US" altLang="zh-TW" sz="2800" b="0" i="1" smtClean="0">
                              <a:latin typeface="Cambria Math" panose="02040503050406030204" pitchFamily="18" charset="0"/>
                            </a:rPr>
                          </m:ctrlPr>
                        </m:fPr>
                        <m:num>
                          <m:r>
                            <a:rPr lang="zh-TW" altLang="en-US" sz="2800" b="0" i="1" smtClean="0">
                              <a:latin typeface="Cambria Math" panose="02040503050406030204" pitchFamily="18" charset="0"/>
                            </a:rPr>
                            <m:t>𝜕</m:t>
                          </m:r>
                          <m:r>
                            <a:rPr lang="en-US" altLang="zh-TW" sz="2800" b="0" i="1" smtClean="0">
                              <a:latin typeface="Cambria Math" panose="02040503050406030204" pitchFamily="18" charset="0"/>
                            </a:rPr>
                            <m:t>𝐿</m:t>
                          </m:r>
                          <m:d>
                            <m:dPr>
                              <m:ctrlPr>
                                <a:rPr lang="en-US" altLang="zh-TW" sz="2800" i="1">
                                  <a:latin typeface="Cambria Math" panose="02040503050406030204" pitchFamily="18" charset="0"/>
                                </a:rPr>
                              </m:ctrlPr>
                            </m:dPr>
                            <m:e>
                              <m:r>
                                <a:rPr lang="zh-TW" altLang="en-US" sz="2800" i="1">
                                  <a:latin typeface="Cambria Math" panose="02040503050406030204" pitchFamily="18" charset="0"/>
                                </a:rPr>
                                <m:t>𝜃</m:t>
                              </m:r>
                            </m:e>
                          </m:d>
                        </m:num>
                        <m:den>
                          <m:r>
                            <a:rPr lang="zh-TW" altLang="en-US" sz="2800" i="1">
                              <a:latin typeface="Cambria Math" panose="02040503050406030204" pitchFamily="18" charset="0"/>
                            </a:rPr>
                            <m:t>𝜕</m:t>
                          </m:r>
                          <m:r>
                            <a:rPr lang="en-US" altLang="zh-TW" sz="2800" b="0" i="1" smtClean="0">
                              <a:latin typeface="Cambria Math" panose="02040503050406030204" pitchFamily="18" charset="0"/>
                            </a:rPr>
                            <m:t>𝑤</m:t>
                          </m:r>
                        </m:den>
                      </m:f>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f>
                            <m:fPr>
                              <m:ctrlPr>
                                <a:rPr lang="en-US" altLang="zh-TW" sz="2800" i="1">
                                  <a:latin typeface="Cambria Math" panose="02040503050406030204" pitchFamily="18" charset="0"/>
                                </a:rPr>
                              </m:ctrlPr>
                            </m:fPr>
                            <m:num>
                              <m:r>
                                <a:rPr lang="zh-TW" altLang="en-US"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𝑙</m:t>
                                  </m:r>
                                </m:e>
                                <m:sup>
                                  <m:r>
                                    <a:rPr lang="en-US" altLang="zh-TW" sz="2800" b="0" i="1" smtClean="0">
                                      <a:latin typeface="Cambria Math" panose="02040503050406030204" pitchFamily="18" charset="0"/>
                                    </a:rPr>
                                    <m:t>𝑛</m:t>
                                  </m:r>
                                </m:sup>
                              </m:sSup>
                              <m:d>
                                <m:dPr>
                                  <m:ctrlPr>
                                    <a:rPr lang="en-US" altLang="zh-TW" sz="2800" i="1">
                                      <a:latin typeface="Cambria Math" panose="02040503050406030204" pitchFamily="18" charset="0"/>
                                    </a:rPr>
                                  </m:ctrlPr>
                                </m:dPr>
                                <m:e>
                                  <m:r>
                                    <a:rPr lang="zh-TW" altLang="en-US" sz="2800" i="1">
                                      <a:latin typeface="Cambria Math" panose="02040503050406030204" pitchFamily="18" charset="0"/>
                                    </a:rPr>
                                    <m:t>𝜃</m:t>
                                  </m:r>
                                </m:e>
                              </m:d>
                            </m:num>
                            <m:den>
                              <m:r>
                                <a:rPr lang="zh-TW" altLang="en-US" sz="2800" i="1">
                                  <a:latin typeface="Cambria Math" panose="02040503050406030204" pitchFamily="18" charset="0"/>
                                </a:rPr>
                                <m:t>𝜕</m:t>
                              </m:r>
                              <m:r>
                                <a:rPr lang="en-US" altLang="zh-TW" sz="2800" i="1">
                                  <a:latin typeface="Cambria Math" panose="02040503050406030204" pitchFamily="18" charset="0"/>
                                </a:rPr>
                                <m:t>𝑤</m:t>
                              </m:r>
                            </m:den>
                          </m:f>
                        </m:e>
                      </m:nary>
                    </m:oMath>
                  </m:oMathPara>
                </a14:m>
                <a:endParaRPr lang="zh-TW" altLang="en-US" sz="2800" dirty="0"/>
              </a:p>
            </p:txBody>
          </p:sp>
        </mc:Choice>
        <mc:Fallback xmlns="">
          <p:sp>
            <p:nvSpPr>
              <p:cNvPr id="34" name="文字方塊 95"/>
              <p:cNvSpPr txBox="1">
                <a:spLocks noRot="1" noChangeAspect="1" noMove="1" noResize="1" noEditPoints="1" noAdjustHandles="1" noChangeArrowheads="1" noChangeShapeType="1" noTextEdit="1"/>
              </p:cNvSpPr>
              <p:nvPr/>
            </p:nvSpPr>
            <p:spPr>
              <a:xfrm>
                <a:off x="7442249" y="3928981"/>
                <a:ext cx="3069815" cy="1211550"/>
              </a:xfrm>
              <a:prstGeom prst="rect">
                <a:avLst/>
              </a:prstGeom>
              <a:blipFill>
                <a:blip r:embed="rId4"/>
                <a:stretch>
                  <a:fillRect/>
                </a:stretch>
              </a:blipFill>
            </p:spPr>
            <p:txBody>
              <a:bodyPr/>
              <a:lstStyle/>
              <a:p>
                <a:r>
                  <a:rPr lang="zh-TW" altLang="en-US">
                    <a:noFill/>
                  </a:rPr>
                  <a:t> </a:t>
                </a:r>
              </a:p>
            </p:txBody>
          </p:sp>
        </mc:Fallback>
      </mc:AlternateContent>
      <p:sp>
        <p:nvSpPr>
          <p:cNvPr id="35" name="向右箭號 34"/>
          <p:cNvSpPr/>
          <p:nvPr/>
        </p:nvSpPr>
        <p:spPr>
          <a:xfrm>
            <a:off x="6449481" y="4253863"/>
            <a:ext cx="767568" cy="5696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TW" altLang="en-US"/>
          </a:p>
        </p:txBody>
      </p:sp>
      <mc:AlternateContent xmlns:mc="http://schemas.openxmlformats.org/markup-compatibility/2006" xmlns:a14="http://schemas.microsoft.com/office/drawing/2010/main">
        <mc:Choice Requires="a14">
          <p:sp>
            <p:nvSpPr>
              <p:cNvPr id="36" name="文字方塊 96"/>
              <p:cNvSpPr txBox="1"/>
              <p:nvPr/>
            </p:nvSpPr>
            <p:spPr>
              <a:xfrm>
                <a:off x="3153965" y="5728550"/>
                <a:ext cx="427874" cy="430887"/>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𝑥</m:t>
                          </m:r>
                        </m:e>
                        <m:sub>
                          <m:r>
                            <a:rPr lang="en-US" altLang="zh-TW" sz="2800" b="0" i="1" smtClean="0">
                              <a:latin typeface="Cambria Math" panose="02040503050406030204" pitchFamily="18" charset="0"/>
                              <a:ea typeface="Cambria Math" panose="02040503050406030204" pitchFamily="18" charset="0"/>
                            </a:rPr>
                            <m:t>1</m:t>
                          </m:r>
                        </m:sub>
                      </m:sSub>
                    </m:oMath>
                  </m:oMathPara>
                </a14:m>
                <a:endParaRPr lang="zh-TW" altLang="en-US" sz="2800" dirty="0"/>
              </a:p>
            </p:txBody>
          </p:sp>
        </mc:Choice>
        <mc:Fallback xmlns="">
          <p:sp>
            <p:nvSpPr>
              <p:cNvPr id="36" name="文字方塊 96"/>
              <p:cNvSpPr txBox="1">
                <a:spLocks noRot="1" noChangeAspect="1" noMove="1" noResize="1" noEditPoints="1" noAdjustHandles="1" noChangeArrowheads="1" noChangeShapeType="1" noTextEdit="1"/>
              </p:cNvSpPr>
              <p:nvPr/>
            </p:nvSpPr>
            <p:spPr>
              <a:xfrm>
                <a:off x="3153965" y="5728550"/>
                <a:ext cx="427874" cy="43088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97"/>
              <p:cNvSpPr txBox="1"/>
              <p:nvPr/>
            </p:nvSpPr>
            <p:spPr>
              <a:xfrm>
                <a:off x="3163039" y="7335777"/>
                <a:ext cx="436145" cy="430887"/>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𝑥</m:t>
                          </m:r>
                        </m:e>
                        <m:sub>
                          <m:r>
                            <a:rPr lang="en-US" altLang="zh-TW" sz="2800" b="0" i="1" smtClean="0">
                              <a:latin typeface="Cambria Math" panose="02040503050406030204" pitchFamily="18" charset="0"/>
                              <a:ea typeface="Cambria Math" panose="02040503050406030204" pitchFamily="18" charset="0"/>
                            </a:rPr>
                            <m:t>2</m:t>
                          </m:r>
                        </m:sub>
                      </m:sSub>
                    </m:oMath>
                  </m:oMathPara>
                </a14:m>
                <a:endParaRPr lang="zh-TW" altLang="en-US" sz="2800" dirty="0"/>
              </a:p>
            </p:txBody>
          </p:sp>
        </mc:Choice>
        <mc:Fallback xmlns="">
          <p:sp>
            <p:nvSpPr>
              <p:cNvPr id="37" name="文字方塊 97"/>
              <p:cNvSpPr txBox="1">
                <a:spLocks noRot="1" noChangeAspect="1" noMove="1" noResize="1" noEditPoints="1" noAdjustHandles="1" noChangeArrowheads="1" noChangeShapeType="1" noTextEdit="1"/>
              </p:cNvSpPr>
              <p:nvPr/>
            </p:nvSpPr>
            <p:spPr>
              <a:xfrm>
                <a:off x="3163039" y="7335777"/>
                <a:ext cx="436145" cy="43088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98"/>
              <p:cNvSpPr txBox="1"/>
              <p:nvPr/>
            </p:nvSpPr>
            <p:spPr>
              <a:xfrm>
                <a:off x="10814660" y="5588060"/>
                <a:ext cx="366639" cy="369332"/>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𝑦</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38" name="文字方塊 98"/>
              <p:cNvSpPr txBox="1">
                <a:spLocks noRot="1" noChangeAspect="1" noMove="1" noResize="1" noEditPoints="1" noAdjustHandles="1" noChangeArrowheads="1" noChangeShapeType="1" noTextEdit="1"/>
              </p:cNvSpPr>
              <p:nvPr/>
            </p:nvSpPr>
            <p:spPr>
              <a:xfrm>
                <a:off x="10814660" y="5588060"/>
                <a:ext cx="366639" cy="369332"/>
              </a:xfrm>
              <a:prstGeom prst="rect">
                <a:avLst/>
              </a:prstGeom>
              <a:blipFill>
                <a:blip r:embed="rId7"/>
                <a:stretch>
                  <a:fillRect l="-20000" r="-6667" b="-3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99"/>
              <p:cNvSpPr txBox="1"/>
              <p:nvPr/>
            </p:nvSpPr>
            <p:spPr>
              <a:xfrm>
                <a:off x="10814660" y="7307517"/>
                <a:ext cx="373756" cy="369332"/>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𝑦</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39" name="文字方塊 99"/>
              <p:cNvSpPr txBox="1">
                <a:spLocks noRot="1" noChangeAspect="1" noMove="1" noResize="1" noEditPoints="1" noAdjustHandles="1" noChangeArrowheads="1" noChangeShapeType="1" noTextEdit="1"/>
              </p:cNvSpPr>
              <p:nvPr/>
            </p:nvSpPr>
            <p:spPr>
              <a:xfrm>
                <a:off x="10814660" y="7307517"/>
                <a:ext cx="373756" cy="369332"/>
              </a:xfrm>
              <a:prstGeom prst="rect">
                <a:avLst/>
              </a:prstGeom>
              <a:blipFill>
                <a:blip r:embed="rId8"/>
                <a:stretch>
                  <a:fillRect l="-19672" r="-6557" b="-30000"/>
                </a:stretch>
              </a:blipFill>
            </p:spPr>
            <p:txBody>
              <a:bodyPr/>
              <a:lstStyle/>
              <a:p>
                <a:r>
                  <a:rPr lang="zh-TW" altLang="en-US">
                    <a:noFill/>
                  </a:rPr>
                  <a:t> </a:t>
                </a:r>
              </a:p>
            </p:txBody>
          </p:sp>
        </mc:Fallback>
      </mc:AlternateContent>
      <p:grpSp>
        <p:nvGrpSpPr>
          <p:cNvPr id="40" name="群組 39"/>
          <p:cNvGrpSpPr/>
          <p:nvPr/>
        </p:nvGrpSpPr>
        <p:grpSpPr>
          <a:xfrm>
            <a:off x="4903310" y="6044619"/>
            <a:ext cx="458287" cy="838405"/>
            <a:chOff x="10102194" y="1939763"/>
            <a:chExt cx="458287" cy="838405"/>
          </a:xfrm>
        </p:grpSpPr>
        <p:sp>
          <p:nvSpPr>
            <p:cNvPr id="65" name="矩形 64"/>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zh-TW" altLang="en-US"/>
            </a:p>
          </p:txBody>
        </p:sp>
        <p:cxnSp>
          <p:nvCxnSpPr>
            <p:cNvPr id="66" name="直線單箭頭接點 65"/>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字方塊 113"/>
            <p:cNvSpPr txBox="1"/>
            <p:nvPr/>
          </p:nvSpPr>
          <p:spPr>
            <a:xfrm>
              <a:off x="10118802" y="2316503"/>
              <a:ext cx="441679"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TW" altLang="en-US" sz="2400" dirty="0"/>
            </a:p>
          </p:txBody>
        </p:sp>
      </p:grpSp>
      <p:grpSp>
        <p:nvGrpSpPr>
          <p:cNvPr id="41" name="群組 40"/>
          <p:cNvGrpSpPr/>
          <p:nvPr/>
        </p:nvGrpSpPr>
        <p:grpSpPr>
          <a:xfrm>
            <a:off x="4903310" y="7593782"/>
            <a:ext cx="458287" cy="838405"/>
            <a:chOff x="10102194" y="1939763"/>
            <a:chExt cx="458287" cy="838405"/>
          </a:xfrm>
        </p:grpSpPr>
        <p:sp>
          <p:nvSpPr>
            <p:cNvPr id="62" name="矩形 61"/>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zh-TW" altLang="en-US"/>
            </a:p>
          </p:txBody>
        </p:sp>
        <p:cxnSp>
          <p:nvCxnSpPr>
            <p:cNvPr id="63" name="直線單箭頭接點 62"/>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文字方塊 117"/>
            <p:cNvSpPr txBox="1"/>
            <p:nvPr/>
          </p:nvSpPr>
          <p:spPr>
            <a:xfrm>
              <a:off x="10118802" y="2316503"/>
              <a:ext cx="441679"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TW" altLang="en-US" sz="2400" dirty="0"/>
            </a:p>
          </p:txBody>
        </p:sp>
      </p:grpSp>
      <p:grpSp>
        <p:nvGrpSpPr>
          <p:cNvPr id="42" name="群組 41"/>
          <p:cNvGrpSpPr/>
          <p:nvPr/>
        </p:nvGrpSpPr>
        <p:grpSpPr>
          <a:xfrm>
            <a:off x="2987769" y="5590670"/>
            <a:ext cx="3217334" cy="2832850"/>
            <a:chOff x="474133" y="3539067"/>
            <a:chExt cx="3217334" cy="2832850"/>
          </a:xfrm>
        </p:grpSpPr>
        <p:cxnSp>
          <p:nvCxnSpPr>
            <p:cNvPr id="59" name="直線接點 58"/>
            <p:cNvCxnSpPr/>
            <p:nvPr/>
          </p:nvCxnSpPr>
          <p:spPr>
            <a:xfrm>
              <a:off x="474133" y="3539067"/>
              <a:ext cx="32173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p:nvPr/>
          </p:nvCxnSpPr>
          <p:spPr>
            <a:xfrm flipV="1">
              <a:off x="490410" y="3549034"/>
              <a:ext cx="0" cy="27840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線接點 60"/>
            <p:cNvCxnSpPr/>
            <p:nvPr/>
          </p:nvCxnSpPr>
          <p:spPr>
            <a:xfrm flipV="1">
              <a:off x="475719" y="3539067"/>
              <a:ext cx="3215748" cy="28328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3" name="群組 42"/>
          <p:cNvGrpSpPr/>
          <p:nvPr/>
        </p:nvGrpSpPr>
        <p:grpSpPr>
          <a:xfrm>
            <a:off x="7153620" y="6038161"/>
            <a:ext cx="458287" cy="838405"/>
            <a:chOff x="10102194" y="1939763"/>
            <a:chExt cx="458287" cy="838405"/>
          </a:xfrm>
        </p:grpSpPr>
        <p:sp>
          <p:nvSpPr>
            <p:cNvPr id="56" name="矩形 5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zh-TW" altLang="en-US"/>
            </a:p>
          </p:txBody>
        </p:sp>
        <p:cxnSp>
          <p:nvCxnSpPr>
            <p:cNvPr id="57" name="直線單箭頭接點 5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文字方塊 121"/>
            <p:cNvSpPr txBox="1"/>
            <p:nvPr/>
          </p:nvSpPr>
          <p:spPr>
            <a:xfrm>
              <a:off x="10118802" y="2316503"/>
              <a:ext cx="441679"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TW" altLang="en-US" sz="2400" dirty="0"/>
            </a:p>
          </p:txBody>
        </p:sp>
      </p:grpSp>
      <p:grpSp>
        <p:nvGrpSpPr>
          <p:cNvPr id="44" name="群組 43"/>
          <p:cNvGrpSpPr/>
          <p:nvPr/>
        </p:nvGrpSpPr>
        <p:grpSpPr>
          <a:xfrm>
            <a:off x="7153620" y="7562238"/>
            <a:ext cx="458287" cy="838405"/>
            <a:chOff x="10102194" y="1939763"/>
            <a:chExt cx="458287" cy="838405"/>
          </a:xfrm>
        </p:grpSpPr>
        <p:sp>
          <p:nvSpPr>
            <p:cNvPr id="53" name="矩形 52"/>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zh-TW" altLang="en-US"/>
            </a:p>
          </p:txBody>
        </p:sp>
        <p:cxnSp>
          <p:nvCxnSpPr>
            <p:cNvPr id="54" name="直線單箭頭接點 53"/>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字方塊 125"/>
            <p:cNvSpPr txBox="1"/>
            <p:nvPr/>
          </p:nvSpPr>
          <p:spPr>
            <a:xfrm>
              <a:off x="10118802" y="2316503"/>
              <a:ext cx="441679"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TW" altLang="en-US" sz="2400" dirty="0"/>
            </a:p>
          </p:txBody>
        </p:sp>
      </p:grpSp>
      <p:grpSp>
        <p:nvGrpSpPr>
          <p:cNvPr id="45" name="群組 44"/>
          <p:cNvGrpSpPr/>
          <p:nvPr/>
        </p:nvGrpSpPr>
        <p:grpSpPr>
          <a:xfrm>
            <a:off x="9353558" y="6038161"/>
            <a:ext cx="458287" cy="838405"/>
            <a:chOff x="10102194" y="1939763"/>
            <a:chExt cx="458287" cy="838405"/>
          </a:xfrm>
        </p:grpSpPr>
        <p:sp>
          <p:nvSpPr>
            <p:cNvPr id="50" name="矩形 4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zh-TW" altLang="en-US"/>
            </a:p>
          </p:txBody>
        </p:sp>
        <p:cxnSp>
          <p:nvCxnSpPr>
            <p:cNvPr id="51" name="直線單箭頭接點 50"/>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文字方塊 129"/>
            <p:cNvSpPr txBox="1"/>
            <p:nvPr/>
          </p:nvSpPr>
          <p:spPr>
            <a:xfrm>
              <a:off x="10118802" y="2316503"/>
              <a:ext cx="441679"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TW" altLang="en-US" sz="2400" dirty="0"/>
            </a:p>
          </p:txBody>
        </p:sp>
      </p:grpSp>
      <p:grpSp>
        <p:nvGrpSpPr>
          <p:cNvPr id="46" name="群組 45"/>
          <p:cNvGrpSpPr/>
          <p:nvPr/>
        </p:nvGrpSpPr>
        <p:grpSpPr>
          <a:xfrm>
            <a:off x="9342643" y="7562238"/>
            <a:ext cx="458287" cy="838405"/>
            <a:chOff x="10102194" y="1939763"/>
            <a:chExt cx="458287" cy="838405"/>
          </a:xfrm>
        </p:grpSpPr>
        <p:sp>
          <p:nvSpPr>
            <p:cNvPr id="47" name="矩形 46"/>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zh-TW" altLang="en-US"/>
            </a:p>
          </p:txBody>
        </p:sp>
        <p:cxnSp>
          <p:nvCxnSpPr>
            <p:cNvPr id="48" name="直線單箭頭接點 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文字方塊 133"/>
            <p:cNvSpPr txBox="1"/>
            <p:nvPr/>
          </p:nvSpPr>
          <p:spPr>
            <a:xfrm>
              <a:off x="10118802" y="2316503"/>
              <a:ext cx="441679"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TW" altLang="en-US" sz="2400" dirty="0"/>
            </a:p>
          </p:txBody>
        </p:sp>
      </p:grpSp>
      <p:grpSp>
        <p:nvGrpSpPr>
          <p:cNvPr id="112" name="群組 111"/>
          <p:cNvGrpSpPr/>
          <p:nvPr/>
        </p:nvGrpSpPr>
        <p:grpSpPr>
          <a:xfrm>
            <a:off x="8744630" y="2332110"/>
            <a:ext cx="3604888" cy="808425"/>
            <a:chOff x="5592847" y="608587"/>
            <a:chExt cx="3604888" cy="808425"/>
          </a:xfrm>
        </p:grpSpPr>
        <p:grpSp>
          <p:nvGrpSpPr>
            <p:cNvPr id="113" name="群組 112"/>
            <p:cNvGrpSpPr/>
            <p:nvPr/>
          </p:nvGrpSpPr>
          <p:grpSpPr>
            <a:xfrm>
              <a:off x="5592847" y="614411"/>
              <a:ext cx="425117" cy="671513"/>
              <a:chOff x="508960" y="3417283"/>
              <a:chExt cx="425117" cy="671513"/>
            </a:xfrm>
          </p:grpSpPr>
          <p:sp>
            <p:nvSpPr>
              <p:cNvPr id="124" name="矩形 123"/>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zh-TW" altLang="en-US" sz="2400" baseline="30000" dirty="0"/>
              </a:p>
            </p:txBody>
          </p:sp>
          <p:sp>
            <p:nvSpPr>
              <p:cNvPr id="125" name="矩形 124"/>
              <p:cNvSpPr/>
              <p:nvPr/>
            </p:nvSpPr>
            <p:spPr>
              <a:xfrm>
                <a:off x="508960" y="3522206"/>
                <a:ext cx="425117" cy="461665"/>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TW" sz="2400" dirty="0" err="1"/>
                  <a:t>x</a:t>
                </a:r>
                <a:r>
                  <a:rPr lang="en-US" altLang="zh-TW" sz="2400" baseline="30000" dirty="0" err="1"/>
                  <a:t>n</a:t>
                </a:r>
                <a:endParaRPr lang="zh-TW" altLang="en-US" sz="2400" baseline="30000" dirty="0"/>
              </a:p>
            </p:txBody>
          </p:sp>
        </p:grpSp>
        <mc:AlternateContent xmlns:mc="http://schemas.openxmlformats.org/markup-compatibility/2006" xmlns:a14="http://schemas.microsoft.com/office/drawing/2010/main">
          <mc:Choice Requires="a14">
            <p:sp>
              <p:nvSpPr>
                <p:cNvPr id="114" name="矩形 113"/>
                <p:cNvSpPr/>
                <p:nvPr/>
              </p:nvSpPr>
              <p:spPr>
                <a:xfrm>
                  <a:off x="6394376" y="608587"/>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altLang="zh-TW" sz="2400" dirty="0"/>
                    <a:t>NN</a:t>
                  </a:r>
                </a:p>
                <a:p>
                  <a:pPr algn="ct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𝜃</m:t>
                        </m:r>
                      </m:oMath>
                    </m:oMathPara>
                  </a14:m>
                  <a:endParaRPr lang="zh-TW" altLang="en-US" sz="2400" dirty="0"/>
                </a:p>
              </p:txBody>
            </p:sp>
          </mc:Choice>
          <mc:Fallback xmlns="">
            <p:sp>
              <p:nvSpPr>
                <p:cNvPr id="114" name="矩形 113"/>
                <p:cNvSpPr>
                  <a:spLocks noRot="1" noChangeAspect="1" noMove="1" noResize="1" noEditPoints="1" noAdjustHandles="1" noChangeArrowheads="1" noChangeShapeType="1" noTextEdit="1"/>
                </p:cNvSpPr>
                <p:nvPr/>
              </p:nvSpPr>
              <p:spPr>
                <a:xfrm>
                  <a:off x="6394376" y="608587"/>
                  <a:ext cx="965905" cy="683158"/>
                </a:xfrm>
                <a:prstGeom prst="rect">
                  <a:avLst/>
                </a:prstGeom>
                <a:blipFill>
                  <a:blip r:embed="rId9"/>
                  <a:stretch>
                    <a:fillRect/>
                  </a:stretch>
                </a:blipFill>
              </p:spPr>
              <p:txBody>
                <a:bodyPr/>
                <a:lstStyle/>
                <a:p>
                  <a:r>
                    <a:rPr lang="zh-TW" altLang="en-US">
                      <a:noFill/>
                    </a:rPr>
                    <a:t> </a:t>
                  </a:r>
                </a:p>
              </p:txBody>
            </p:sp>
          </mc:Fallback>
        </mc:AlternateContent>
        <p:cxnSp>
          <p:nvCxnSpPr>
            <p:cNvPr id="115" name="直線單箭頭接點 114"/>
            <p:cNvCxnSpPr/>
            <p:nvPr/>
          </p:nvCxnSpPr>
          <p:spPr>
            <a:xfrm flipV="1">
              <a:off x="5960032" y="950166"/>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p:nvPr/>
          </p:nvCxnSpPr>
          <p:spPr>
            <a:xfrm flipV="1">
              <a:off x="7360281" y="94495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7" name="群組 116"/>
            <p:cNvGrpSpPr/>
            <p:nvPr/>
          </p:nvGrpSpPr>
          <p:grpSpPr>
            <a:xfrm>
              <a:off x="7760154" y="614411"/>
              <a:ext cx="431529" cy="671513"/>
              <a:chOff x="505755" y="3417283"/>
              <a:chExt cx="431529" cy="671513"/>
            </a:xfrm>
          </p:grpSpPr>
          <p:sp>
            <p:nvSpPr>
              <p:cNvPr id="122" name="矩形 121"/>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zh-TW" altLang="en-US" sz="2400" baseline="30000" dirty="0"/>
              </a:p>
            </p:txBody>
          </p:sp>
          <p:sp>
            <p:nvSpPr>
              <p:cNvPr id="123" name="矩形 122"/>
              <p:cNvSpPr/>
              <p:nvPr/>
            </p:nvSpPr>
            <p:spPr>
              <a:xfrm>
                <a:off x="505755" y="3522206"/>
                <a:ext cx="431529" cy="461665"/>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TW" sz="2400" dirty="0" err="1"/>
                  <a:t>y</a:t>
                </a:r>
                <a:r>
                  <a:rPr lang="en-US" altLang="zh-TW" sz="2400" baseline="30000" dirty="0" err="1"/>
                  <a:t>n</a:t>
                </a:r>
                <a:endParaRPr lang="zh-TW" altLang="en-US" sz="2400" baseline="30000" dirty="0"/>
              </a:p>
            </p:txBody>
          </p:sp>
        </p:grpSp>
        <p:sp>
          <p:nvSpPr>
            <p:cNvPr id="118" name="矩形 117"/>
            <p:cNvSpPr/>
            <p:nvPr/>
          </p:nvSpPr>
          <p:spPr>
            <a:xfrm>
              <a:off x="8779800" y="614411"/>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zh-TW" altLang="en-US" sz="2400" baseline="30000" dirty="0"/>
            </a:p>
          </p:txBody>
        </p:sp>
        <mc:AlternateContent xmlns:mc="http://schemas.openxmlformats.org/markup-compatibility/2006" xmlns:a14="http://schemas.microsoft.com/office/drawing/2010/main">
          <mc:Choice Requires="a14">
            <p:sp>
              <p:nvSpPr>
                <p:cNvPr id="119" name="文字方塊 79"/>
                <p:cNvSpPr txBox="1"/>
                <p:nvPr/>
              </p:nvSpPr>
              <p:spPr>
                <a:xfrm>
                  <a:off x="8779800" y="776419"/>
                  <a:ext cx="417935" cy="369332"/>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oMath>
                    </m:oMathPara>
                  </a14:m>
                  <a:endParaRPr lang="zh-TW" altLang="en-US" sz="2400" dirty="0"/>
                </a:p>
              </p:txBody>
            </p:sp>
          </mc:Choice>
          <mc:Fallback xmlns="">
            <p:sp>
              <p:nvSpPr>
                <p:cNvPr id="119" name="文字方塊 79"/>
                <p:cNvSpPr txBox="1">
                  <a:spLocks noRot="1" noChangeAspect="1" noMove="1" noResize="1" noEditPoints="1" noAdjustHandles="1" noChangeArrowheads="1" noChangeShapeType="1" noTextEdit="1"/>
                </p:cNvSpPr>
                <p:nvPr/>
              </p:nvSpPr>
              <p:spPr>
                <a:xfrm>
                  <a:off x="8779800" y="776419"/>
                  <a:ext cx="417935" cy="369332"/>
                </a:xfrm>
                <a:prstGeom prst="rect">
                  <a:avLst/>
                </a:prstGeom>
                <a:blipFill>
                  <a:blip r:embed="rId10"/>
                  <a:stretch>
                    <a:fillRect l="-17391" t="-13115" r="-44928" b="-27869"/>
                  </a:stretch>
                </a:blipFill>
              </p:spPr>
              <p:txBody>
                <a:bodyPr/>
                <a:lstStyle/>
                <a:p>
                  <a:r>
                    <a:rPr lang="zh-TW" altLang="en-US">
                      <a:noFill/>
                    </a:rPr>
                    <a:t> </a:t>
                  </a:r>
                </a:p>
              </p:txBody>
            </p:sp>
          </mc:Fallback>
        </mc:AlternateContent>
        <p:sp>
          <p:nvSpPr>
            <p:cNvPr id="120" name="左-右雙向箭號 119"/>
            <p:cNvSpPr/>
            <p:nvPr/>
          </p:nvSpPr>
          <p:spPr>
            <a:xfrm>
              <a:off x="8116025" y="879980"/>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TW" altLang="en-US"/>
            </a:p>
          </p:txBody>
        </p:sp>
        <mc:AlternateContent xmlns:mc="http://schemas.openxmlformats.org/markup-compatibility/2006" xmlns:a14="http://schemas.microsoft.com/office/drawing/2010/main">
          <mc:Choice Requires="a14">
            <p:sp>
              <p:nvSpPr>
                <p:cNvPr id="121" name="文字方塊 82"/>
                <p:cNvSpPr txBox="1"/>
                <p:nvPr/>
              </p:nvSpPr>
              <p:spPr>
                <a:xfrm>
                  <a:off x="8263285" y="1047680"/>
                  <a:ext cx="338939" cy="369332"/>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𝑛</m:t>
                            </m:r>
                          </m:sup>
                        </m:sSup>
                      </m:oMath>
                    </m:oMathPara>
                  </a14:m>
                  <a:endParaRPr lang="zh-TW" altLang="en-US" sz="2400" dirty="0"/>
                </a:p>
              </p:txBody>
            </p:sp>
          </mc:Choice>
          <mc:Fallback xmlns="">
            <p:sp>
              <p:nvSpPr>
                <p:cNvPr id="121" name="文字方塊 82"/>
                <p:cNvSpPr txBox="1">
                  <a:spLocks noRot="1" noChangeAspect="1" noMove="1" noResize="1" noEditPoints="1" noAdjustHandles="1" noChangeArrowheads="1" noChangeShapeType="1" noTextEdit="1"/>
                </p:cNvSpPr>
                <p:nvPr/>
              </p:nvSpPr>
              <p:spPr>
                <a:xfrm>
                  <a:off x="8263285" y="1047680"/>
                  <a:ext cx="338939" cy="369332"/>
                </a:xfrm>
                <a:prstGeom prst="rect">
                  <a:avLst/>
                </a:prstGeom>
                <a:blipFill>
                  <a:blip r:embed="rId11"/>
                  <a:stretch>
                    <a:fillRect l="-21818" r="-3636" b="-11667"/>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299637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a:solidFill>
                  <a:srgbClr val="000000"/>
                </a:solidFill>
                <a:uFill>
                  <a:solidFill>
                    <a:srgbClr val="FFFFFF"/>
                  </a:solidFill>
                </a:uFill>
                <a:latin typeface="Calibri"/>
              </a:rPr>
              <a:t>Neural Network</a:t>
            </a:r>
            <a:endParaRPr lang="en-US" altLang="zh-TW" sz="1350" spc="-1" dirty="0">
              <a:solidFill>
                <a:srgbClr val="000000"/>
              </a:solidFill>
              <a:uFill>
                <a:solidFill>
                  <a:srgbClr val="FFFFFF"/>
                </a:solidFill>
              </a:uFill>
            </a:endParaRPr>
          </a:p>
        </p:txBody>
      </p:sp>
      <p:cxnSp>
        <p:nvCxnSpPr>
          <p:cNvPr id="84" name="直線單箭頭接點 83"/>
          <p:cNvCxnSpPr/>
          <p:nvPr/>
        </p:nvCxnSpPr>
        <p:spPr>
          <a:xfrm flipV="1">
            <a:off x="3450998" y="3692338"/>
            <a:ext cx="1686350" cy="15884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p:nvPr/>
        </p:nvCxnSpPr>
        <p:spPr>
          <a:xfrm flipV="1">
            <a:off x="3450998" y="3439000"/>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群組 85"/>
          <p:cNvGrpSpPr/>
          <p:nvPr/>
        </p:nvGrpSpPr>
        <p:grpSpPr>
          <a:xfrm>
            <a:off x="6423648" y="3072807"/>
            <a:ext cx="574158" cy="574158"/>
            <a:chOff x="5170781" y="1854574"/>
            <a:chExt cx="574158" cy="574158"/>
          </a:xfrm>
        </p:grpSpPr>
        <p:sp>
          <p:nvSpPr>
            <p:cNvPr id="87" name="橢圓 86"/>
            <p:cNvSpPr/>
            <p:nvPr/>
          </p:nvSpPr>
          <p:spPr>
            <a:xfrm>
              <a:off x="5170781" y="18545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8" name="手繪多邊形 87"/>
            <p:cNvSpPr/>
            <p:nvPr/>
          </p:nvSpPr>
          <p:spPr>
            <a:xfrm>
              <a:off x="5232704" y="19805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9" name="群組 88"/>
          <p:cNvGrpSpPr/>
          <p:nvPr/>
        </p:nvGrpSpPr>
        <p:grpSpPr>
          <a:xfrm>
            <a:off x="5101085" y="3692338"/>
            <a:ext cx="458287" cy="838405"/>
            <a:chOff x="10102194" y="1939763"/>
            <a:chExt cx="458287" cy="838405"/>
          </a:xfrm>
        </p:grpSpPr>
        <p:sp>
          <p:nvSpPr>
            <p:cNvPr id="90" name="矩形 8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1" name="直線單箭頭接點 90"/>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文字方塊 91"/>
            <p:cNvSpPr txBox="1"/>
            <p:nvPr/>
          </p:nvSpPr>
          <p:spPr>
            <a:xfrm>
              <a:off x="10118802" y="2316503"/>
              <a:ext cx="441679" cy="461665"/>
            </a:xfrm>
            <a:prstGeom prst="rect">
              <a:avLst/>
            </a:prstGeom>
            <a:noFill/>
          </p:spPr>
          <p:txBody>
            <a:bodyPr wrap="square" rtlCol="0">
              <a:spAutoFit/>
            </a:bodyPr>
            <a:lstStyle/>
            <a:p>
              <a:pPr algn="ctr"/>
              <a:r>
                <a:rPr lang="en-US" altLang="zh-TW" sz="2400" dirty="0"/>
                <a:t>b</a:t>
              </a:r>
              <a:endParaRPr lang="zh-TW" altLang="en-US" sz="2400" dirty="0"/>
            </a:p>
          </p:txBody>
        </p:sp>
      </p:grpSp>
      <p:grpSp>
        <p:nvGrpSpPr>
          <p:cNvPr id="93" name="群組 92"/>
          <p:cNvGrpSpPr/>
          <p:nvPr/>
        </p:nvGrpSpPr>
        <p:grpSpPr>
          <a:xfrm>
            <a:off x="5060111" y="3218778"/>
            <a:ext cx="474993" cy="425277"/>
            <a:chOff x="3357891" y="3538413"/>
            <a:chExt cx="474993" cy="425277"/>
          </a:xfrm>
        </p:grpSpPr>
        <p:sp>
          <p:nvSpPr>
            <p:cNvPr id="94" name="矩形 93"/>
            <p:cNvSpPr/>
            <p:nvPr/>
          </p:nvSpPr>
          <p:spPr>
            <a:xfrm>
              <a:off x="3357891" y="3538413"/>
              <a:ext cx="474993" cy="4252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95"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058" name="方程式" r:id="rId4" imgW="139680" imgH="139680" progId="Equation.3">
                    <p:embed/>
                  </p:oleObj>
                </mc:Choice>
                <mc:Fallback>
                  <p:oleObj name="方程式" r:id="rId4" imgW="139680" imgH="139680" progId="Equation.3">
                    <p:embed/>
                    <p:pic>
                      <p:nvPicPr>
                        <p:cNvPr id="103" name="Object 12"/>
                        <p:cNvPicPr>
                          <a:picLocks noChangeAspect="1" noChangeArrowheads="1"/>
                        </p:cNvPicPr>
                        <p:nvPr/>
                      </p:nvPicPr>
                      <p:blipFill>
                        <a:blip r:embed="rId5"/>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96" name="直線單箭頭接點 95"/>
          <p:cNvCxnSpPr/>
          <p:nvPr/>
        </p:nvCxnSpPr>
        <p:spPr>
          <a:xfrm flipV="1">
            <a:off x="5535104" y="3396534"/>
            <a:ext cx="839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文字方塊 96"/>
              <p:cNvSpPr txBox="1"/>
              <p:nvPr/>
            </p:nvSpPr>
            <p:spPr>
              <a:xfrm>
                <a:off x="3962056" y="2944926"/>
                <a:ext cx="493212"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1</m:t>
                          </m:r>
                        </m:sub>
                      </m:sSub>
                    </m:oMath>
                  </m:oMathPara>
                </a14:m>
                <a:endParaRPr lang="zh-TW" altLang="en-US" sz="2800" dirty="0"/>
              </a:p>
            </p:txBody>
          </p:sp>
        </mc:Choice>
        <mc:Fallback xmlns="">
          <p:sp>
            <p:nvSpPr>
              <p:cNvPr id="97" name="文字方塊 96"/>
              <p:cNvSpPr txBox="1">
                <a:spLocks noRot="1" noChangeAspect="1" noMove="1" noResize="1" noEditPoints="1" noAdjustHandles="1" noChangeArrowheads="1" noChangeShapeType="1" noTextEdit="1"/>
              </p:cNvSpPr>
              <p:nvPr/>
            </p:nvSpPr>
            <p:spPr>
              <a:xfrm>
                <a:off x="3962056" y="2944926"/>
                <a:ext cx="493212" cy="43088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8" name="文字方塊 97"/>
              <p:cNvSpPr txBox="1"/>
              <p:nvPr/>
            </p:nvSpPr>
            <p:spPr>
              <a:xfrm>
                <a:off x="5876850" y="2888592"/>
                <a:ext cx="308161" cy="430887"/>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𝑧</m:t>
                      </m:r>
                    </m:oMath>
                  </m:oMathPara>
                </a14:m>
                <a:endParaRPr lang="zh-TW" altLang="en-US" sz="28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5876850" y="2888592"/>
                <a:ext cx="308161" cy="4308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p:cNvSpPr txBox="1"/>
              <p:nvPr/>
            </p:nvSpPr>
            <p:spPr>
              <a:xfrm>
                <a:off x="2784711" y="6490223"/>
                <a:ext cx="1076897"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smtClean="0">
                              <a:latin typeface="Cambria Math" panose="02040503050406030204" pitchFamily="18" charset="0"/>
                            </a:rPr>
                            <m:t>𝜕</m:t>
                          </m:r>
                          <m:r>
                            <a:rPr lang="en-US" altLang="zh-TW" sz="2800" i="1" smtClean="0">
                              <a:latin typeface="Cambria Math" panose="02040503050406030204" pitchFamily="18" charset="0"/>
                            </a:rPr>
                            <m:t>𝑤</m:t>
                          </m:r>
                        </m:den>
                      </m:f>
                      <m:r>
                        <a:rPr lang="en-US" altLang="zh-TW" sz="2800" b="0" i="1" smtClean="0">
                          <a:latin typeface="Cambria Math" panose="02040503050406030204" pitchFamily="18" charset="0"/>
                        </a:rPr>
                        <m:t>=?</m:t>
                      </m:r>
                    </m:oMath>
                  </m:oMathPara>
                </a14:m>
                <a:endParaRPr lang="zh-TW" altLang="en-US" sz="28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2784711" y="6490223"/>
                <a:ext cx="1076897" cy="819263"/>
              </a:xfrm>
              <a:prstGeom prst="rect">
                <a:avLst/>
              </a:prstGeom>
              <a:blipFill>
                <a:blip r:embed="rId8"/>
                <a:stretch>
                  <a:fillRect/>
                </a:stretch>
              </a:blipFill>
            </p:spPr>
            <p:txBody>
              <a:bodyPr/>
              <a:lstStyle/>
              <a:p>
                <a:r>
                  <a:rPr lang="zh-TW" altLang="en-US">
                    <a:noFill/>
                  </a:rPr>
                  <a:t> </a:t>
                </a:r>
              </a:p>
            </p:txBody>
          </p:sp>
        </mc:Fallback>
      </mc:AlternateContent>
      <p:sp>
        <p:nvSpPr>
          <p:cNvPr id="100" name="文字方塊 99"/>
          <p:cNvSpPr txBox="1"/>
          <p:nvPr/>
        </p:nvSpPr>
        <p:spPr>
          <a:xfrm>
            <a:off x="7651925" y="3044168"/>
            <a:ext cx="1427666" cy="523220"/>
          </a:xfrm>
          <a:prstGeom prst="rect">
            <a:avLst/>
          </a:prstGeom>
          <a:noFill/>
        </p:spPr>
        <p:txBody>
          <a:bodyPr wrap="square" rtlCol="0">
            <a:spAutoFit/>
          </a:bodyPr>
          <a:lstStyle/>
          <a:p>
            <a:pPr algn="ctr"/>
            <a:r>
              <a:rPr lang="en-US" altLang="zh-TW" sz="2800" b="1" dirty="0"/>
              <a:t>……</a:t>
            </a:r>
            <a:endParaRPr lang="zh-TW" altLang="en-US" sz="2800" b="1" dirty="0"/>
          </a:p>
        </p:txBody>
      </p:sp>
      <p:sp>
        <p:nvSpPr>
          <p:cNvPr id="101" name="文字方塊 100"/>
          <p:cNvSpPr txBox="1"/>
          <p:nvPr/>
        </p:nvSpPr>
        <p:spPr>
          <a:xfrm rot="2277005">
            <a:off x="7503936" y="4116251"/>
            <a:ext cx="1427666" cy="523220"/>
          </a:xfrm>
          <a:prstGeom prst="rect">
            <a:avLst/>
          </a:prstGeom>
          <a:noFill/>
        </p:spPr>
        <p:txBody>
          <a:bodyPr wrap="square" rtlCol="0">
            <a:spAutoFit/>
          </a:bodyPr>
          <a:lstStyle/>
          <a:p>
            <a:pPr algn="ctr"/>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102" name="文字方塊 101"/>
              <p:cNvSpPr txBox="1"/>
              <p:nvPr/>
            </p:nvSpPr>
            <p:spPr>
              <a:xfrm>
                <a:off x="4140729" y="6508854"/>
                <a:ext cx="996619"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i="1" smtClean="0">
                              <a:latin typeface="Cambria Math" panose="02040503050406030204" pitchFamily="18" charset="0"/>
                            </a:rPr>
                            <m:t>𝑧</m:t>
                          </m:r>
                        </m:num>
                        <m:den>
                          <m:r>
                            <a:rPr lang="zh-TW" altLang="en-US" sz="2800" i="1" smtClean="0">
                              <a:latin typeface="Cambria Math" panose="02040503050406030204" pitchFamily="18" charset="0"/>
                            </a:rPr>
                            <m:t>𝜕</m:t>
                          </m:r>
                          <m:r>
                            <a:rPr lang="en-US" altLang="zh-TW" sz="2800" i="1" smtClean="0">
                              <a:latin typeface="Cambria Math" panose="02040503050406030204" pitchFamily="18" charset="0"/>
                            </a:rPr>
                            <m:t>𝑤</m:t>
                          </m:r>
                        </m:den>
                      </m:f>
                      <m:f>
                        <m:fPr>
                          <m:ctrlPr>
                            <a:rPr lang="en-US" altLang="zh-TW" sz="2800" i="1">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smtClean="0">
                              <a:latin typeface="Cambria Math" panose="02040503050406030204" pitchFamily="18" charset="0"/>
                            </a:rPr>
                            <m:t>𝑧</m:t>
                          </m:r>
                        </m:den>
                      </m:f>
                    </m:oMath>
                  </m:oMathPara>
                </a14:m>
                <a:endParaRPr lang="zh-TW" altLang="en-US" sz="2800" dirty="0"/>
              </a:p>
            </p:txBody>
          </p:sp>
        </mc:Choice>
        <mc:Fallback xmlns="">
          <p:sp>
            <p:nvSpPr>
              <p:cNvPr id="102" name="文字方塊 101"/>
              <p:cNvSpPr txBox="1">
                <a:spLocks noRot="1" noChangeAspect="1" noMove="1" noResize="1" noEditPoints="1" noAdjustHandles="1" noChangeArrowheads="1" noChangeShapeType="1" noTextEdit="1"/>
              </p:cNvSpPr>
              <p:nvPr/>
            </p:nvSpPr>
            <p:spPr>
              <a:xfrm>
                <a:off x="4140729" y="6508854"/>
                <a:ext cx="996619" cy="819263"/>
              </a:xfrm>
              <a:prstGeom prst="rect">
                <a:avLst/>
              </a:prstGeom>
              <a:blipFill>
                <a:blip r:embed="rId9"/>
                <a:stretch>
                  <a:fillRect/>
                </a:stretch>
              </a:blipFill>
            </p:spPr>
            <p:txBody>
              <a:bodyPr/>
              <a:lstStyle/>
              <a:p>
                <a:r>
                  <a:rPr lang="zh-TW" altLang="en-US">
                    <a:noFill/>
                  </a:rPr>
                  <a:t> </a:t>
                </a:r>
              </a:p>
            </p:txBody>
          </p:sp>
        </mc:Fallback>
      </mc:AlternateContent>
      <p:sp>
        <p:nvSpPr>
          <p:cNvPr id="103" name="文字方塊 102"/>
          <p:cNvSpPr txBox="1"/>
          <p:nvPr/>
        </p:nvSpPr>
        <p:spPr>
          <a:xfrm>
            <a:off x="3679376" y="7485999"/>
            <a:ext cx="1996566" cy="461665"/>
          </a:xfrm>
          <a:prstGeom prst="rect">
            <a:avLst/>
          </a:prstGeom>
          <a:noFill/>
        </p:spPr>
        <p:txBody>
          <a:bodyPr wrap="square" rtlCol="0">
            <a:spAutoFit/>
          </a:bodyPr>
          <a:lstStyle/>
          <a:p>
            <a:pPr algn="ctr"/>
            <a:r>
              <a:rPr lang="en-US" altLang="zh-TW" sz="2400" dirty="0"/>
              <a:t>(Chain rule)</a:t>
            </a:r>
            <a:endParaRPr lang="zh-TW" altLang="en-US" sz="2400" dirty="0"/>
          </a:p>
        </p:txBody>
      </p:sp>
      <mc:AlternateContent xmlns:mc="http://schemas.openxmlformats.org/markup-compatibility/2006" xmlns:a14="http://schemas.microsoft.com/office/drawing/2010/main">
        <mc:Choice Requires="a14">
          <p:sp>
            <p:nvSpPr>
              <p:cNvPr id="104" name="文字方塊 103"/>
              <p:cNvSpPr txBox="1"/>
              <p:nvPr/>
            </p:nvSpPr>
            <p:spPr>
              <a:xfrm>
                <a:off x="3953784" y="4197010"/>
                <a:ext cx="501484"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2</m:t>
                          </m:r>
                        </m:sub>
                      </m:sSub>
                    </m:oMath>
                  </m:oMathPara>
                </a14:m>
                <a:endParaRPr lang="zh-TW" altLang="en-US" sz="2800" dirty="0"/>
              </a:p>
            </p:txBody>
          </p:sp>
        </mc:Choice>
        <mc:Fallback xmlns="">
          <p:sp>
            <p:nvSpPr>
              <p:cNvPr id="104" name="文字方塊 103"/>
              <p:cNvSpPr txBox="1">
                <a:spLocks noRot="1" noChangeAspect="1" noMove="1" noResize="1" noEditPoints="1" noAdjustHandles="1" noChangeArrowheads="1" noChangeShapeType="1" noTextEdit="1"/>
              </p:cNvSpPr>
              <p:nvPr/>
            </p:nvSpPr>
            <p:spPr>
              <a:xfrm>
                <a:off x="3953784" y="4197010"/>
                <a:ext cx="501484" cy="430887"/>
              </a:xfrm>
              <a:prstGeom prst="rect">
                <a:avLst/>
              </a:prstGeom>
              <a:blipFill>
                <a:blip r:embed="rId10"/>
                <a:stretch>
                  <a:fillRect/>
                </a:stretch>
              </a:blipFill>
            </p:spPr>
            <p:txBody>
              <a:bodyPr/>
              <a:lstStyle/>
              <a:p>
                <a:r>
                  <a:rPr lang="zh-TW" altLang="en-US">
                    <a:noFill/>
                  </a:rPr>
                  <a:t> </a:t>
                </a:r>
              </a:p>
            </p:txBody>
          </p:sp>
        </mc:Fallback>
      </mc:AlternateContent>
      <p:sp>
        <p:nvSpPr>
          <p:cNvPr id="105" name="文字方塊 104"/>
          <p:cNvSpPr txBox="1"/>
          <p:nvPr/>
        </p:nvSpPr>
        <p:spPr>
          <a:xfrm>
            <a:off x="5955063" y="5937584"/>
            <a:ext cx="2580129" cy="461665"/>
          </a:xfrm>
          <a:prstGeom prst="rect">
            <a:avLst/>
          </a:prstGeom>
          <a:noFill/>
        </p:spPr>
        <p:txBody>
          <a:bodyPr wrap="square" rtlCol="0">
            <a:spAutoFit/>
          </a:bodyPr>
          <a:lstStyle/>
          <a:p>
            <a:r>
              <a:rPr lang="en-US" altLang="zh-TW" sz="2400" b="1" i="1" u="sng" dirty="0"/>
              <a:t>Forward pass:</a:t>
            </a:r>
            <a:endParaRPr lang="zh-TW" altLang="en-US" sz="2400" b="1" i="1" u="sng" dirty="0"/>
          </a:p>
        </p:txBody>
      </p:sp>
      <mc:AlternateContent xmlns:mc="http://schemas.openxmlformats.org/markup-compatibility/2006" xmlns:a14="http://schemas.microsoft.com/office/drawing/2010/main">
        <mc:Choice Requires="a14">
          <p:sp>
            <p:nvSpPr>
              <p:cNvPr id="106" name="文字方塊 105"/>
              <p:cNvSpPr txBox="1"/>
              <p:nvPr/>
            </p:nvSpPr>
            <p:spPr>
              <a:xfrm>
                <a:off x="6485851" y="6491051"/>
                <a:ext cx="4404732" cy="369332"/>
              </a:xfrm>
              <a:prstGeom prst="rect">
                <a:avLst/>
              </a:prstGeom>
              <a:noFill/>
            </p:spPr>
            <p:txBody>
              <a:bodyPr wrap="none" lIns="0" tIns="0" rIns="0" bIns="0" rtlCol="0">
                <a:spAutoFit/>
              </a:bodyPr>
              <a:lstStyle/>
              <a:p>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𝑧</m:t>
                        </m:r>
                      </m:num>
                      <m:den>
                        <m:r>
                          <a:rPr lang="zh-TW" altLang="en-US" sz="2400" i="1">
                            <a:latin typeface="Cambria Math" panose="02040503050406030204" pitchFamily="18" charset="0"/>
                          </a:rPr>
                          <m:t>𝜕</m:t>
                        </m:r>
                        <m:r>
                          <a:rPr lang="en-US" altLang="zh-TW" sz="2400" i="1" smtClean="0">
                            <a:latin typeface="Cambria Math" panose="02040503050406030204" pitchFamily="18" charset="0"/>
                          </a:rPr>
                          <m:t>𝑤</m:t>
                        </m:r>
                      </m:den>
                    </m:f>
                  </m:oMath>
                </a14:m>
                <a:r>
                  <a:rPr lang="en-US" altLang="zh-TW" sz="2400" dirty="0"/>
                  <a:t> for all parameters</a:t>
                </a:r>
                <a:endParaRPr lang="zh-TW" altLang="en-US" sz="2400" dirty="0"/>
              </a:p>
            </p:txBody>
          </p:sp>
        </mc:Choice>
        <mc:Fallback xmlns="">
          <p:sp>
            <p:nvSpPr>
              <p:cNvPr id="106" name="文字方塊 105"/>
              <p:cNvSpPr txBox="1">
                <a:spLocks noRot="1" noChangeAspect="1" noMove="1" noResize="1" noEditPoints="1" noAdjustHandles="1" noChangeArrowheads="1" noChangeShapeType="1" noTextEdit="1"/>
              </p:cNvSpPr>
              <p:nvPr/>
            </p:nvSpPr>
            <p:spPr>
              <a:xfrm>
                <a:off x="6485851" y="6491051"/>
                <a:ext cx="4404732" cy="369332"/>
              </a:xfrm>
              <a:prstGeom prst="rect">
                <a:avLst/>
              </a:prstGeom>
              <a:blipFill>
                <a:blip r:embed="rId11"/>
                <a:stretch>
                  <a:fillRect l="-4288" t="-168333" r="-10235" b="-258333"/>
                </a:stretch>
              </a:blipFill>
            </p:spPr>
            <p:txBody>
              <a:bodyPr/>
              <a:lstStyle/>
              <a:p>
                <a:r>
                  <a:rPr lang="zh-TW" altLang="en-US">
                    <a:noFill/>
                  </a:rPr>
                  <a:t> </a:t>
                </a:r>
              </a:p>
            </p:txBody>
          </p:sp>
        </mc:Fallback>
      </mc:AlternateContent>
      <p:sp>
        <p:nvSpPr>
          <p:cNvPr id="107" name="文字方塊 106"/>
          <p:cNvSpPr txBox="1"/>
          <p:nvPr/>
        </p:nvSpPr>
        <p:spPr>
          <a:xfrm>
            <a:off x="5950630" y="7025068"/>
            <a:ext cx="3350404" cy="461665"/>
          </a:xfrm>
          <a:prstGeom prst="rect">
            <a:avLst/>
          </a:prstGeom>
          <a:noFill/>
        </p:spPr>
        <p:txBody>
          <a:bodyPr wrap="square" rtlCol="0">
            <a:spAutoFit/>
          </a:bodyPr>
          <a:lstStyle/>
          <a:p>
            <a:r>
              <a:rPr lang="en-US" altLang="zh-TW" sz="2400" b="1" i="1" u="sng" dirty="0"/>
              <a:t>Backward pass:</a:t>
            </a:r>
            <a:endParaRPr lang="zh-TW" altLang="en-US" sz="2400" b="1" i="1" u="sng" dirty="0"/>
          </a:p>
        </p:txBody>
      </p:sp>
      <mc:AlternateContent xmlns:mc="http://schemas.openxmlformats.org/markup-compatibility/2006" xmlns:a14="http://schemas.microsoft.com/office/drawing/2010/main">
        <mc:Choice Requires="a14">
          <p:sp>
            <p:nvSpPr>
              <p:cNvPr id="108" name="文字方塊 107"/>
              <p:cNvSpPr txBox="1"/>
              <p:nvPr/>
            </p:nvSpPr>
            <p:spPr>
              <a:xfrm>
                <a:off x="6485571" y="7651418"/>
                <a:ext cx="5466943" cy="738664"/>
              </a:xfrm>
              <a:prstGeom prst="rect">
                <a:avLst/>
              </a:prstGeom>
              <a:noFill/>
            </p:spPr>
            <p:txBody>
              <a:bodyPr wrap="square" lIns="0" tIns="0" rIns="0" bIns="0" rtlCol="0">
                <a:spAutoFit/>
              </a:bodyPr>
              <a:lstStyle/>
              <a:p>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𝑙</m:t>
                        </m:r>
                      </m:num>
                      <m:den>
                        <m:r>
                          <a:rPr lang="zh-TW" altLang="en-US" sz="2400" i="1">
                            <a:latin typeface="Cambria Math" panose="02040503050406030204" pitchFamily="18" charset="0"/>
                          </a:rPr>
                          <m:t>𝜕</m:t>
                        </m:r>
                        <m:r>
                          <a:rPr lang="en-US" altLang="zh-TW" sz="2400" b="0" i="1" smtClean="0">
                            <a:latin typeface="Cambria Math" panose="02040503050406030204" pitchFamily="18" charset="0"/>
                          </a:rPr>
                          <m:t>𝑧</m:t>
                        </m:r>
                      </m:den>
                    </m:f>
                  </m:oMath>
                </a14:m>
                <a:r>
                  <a:rPr lang="en-US" altLang="zh-TW" sz="2400" dirty="0"/>
                  <a:t> for all activation function inputs z</a:t>
                </a:r>
                <a:endParaRPr lang="zh-TW" altLang="en-US" sz="2400" dirty="0"/>
              </a:p>
            </p:txBody>
          </p:sp>
        </mc:Choice>
        <mc:Fallback xmlns="">
          <p:sp>
            <p:nvSpPr>
              <p:cNvPr id="108" name="文字方塊 107"/>
              <p:cNvSpPr txBox="1">
                <a:spLocks noRot="1" noChangeAspect="1" noMove="1" noResize="1" noEditPoints="1" noAdjustHandles="1" noChangeArrowheads="1" noChangeShapeType="1" noTextEdit="1"/>
              </p:cNvSpPr>
              <p:nvPr/>
            </p:nvSpPr>
            <p:spPr>
              <a:xfrm>
                <a:off x="6485571" y="7651418"/>
                <a:ext cx="5466943" cy="738664"/>
              </a:xfrm>
              <a:prstGeom prst="rect">
                <a:avLst/>
              </a:prstGeom>
              <a:blipFill>
                <a:blip r:embed="rId12"/>
                <a:stretch>
                  <a:fillRect l="-3456" t="-82645" r="-4459" b="-7851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文字方塊 108"/>
              <p:cNvSpPr txBox="1"/>
              <p:nvPr/>
            </p:nvSpPr>
            <p:spPr>
              <a:xfrm>
                <a:off x="2990670" y="3155280"/>
                <a:ext cx="427874" cy="430887"/>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𝑥</m:t>
                          </m:r>
                        </m:e>
                        <m:sub>
                          <m:r>
                            <a:rPr lang="en-US" altLang="zh-TW" sz="2800" b="0" i="1" smtClean="0">
                              <a:latin typeface="Cambria Math" panose="02040503050406030204" pitchFamily="18" charset="0"/>
                              <a:ea typeface="Cambria Math" panose="02040503050406030204" pitchFamily="18" charset="0"/>
                            </a:rPr>
                            <m:t>1</m:t>
                          </m:r>
                        </m:sub>
                      </m:sSub>
                    </m:oMath>
                  </m:oMathPara>
                </a14:m>
                <a:endParaRPr lang="zh-TW" altLang="en-US" sz="2800" dirty="0"/>
              </a:p>
            </p:txBody>
          </p:sp>
        </mc:Choice>
        <mc:Fallback xmlns="">
          <p:sp>
            <p:nvSpPr>
              <p:cNvPr id="109" name="文字方塊 108"/>
              <p:cNvSpPr txBox="1">
                <a:spLocks noRot="1" noChangeAspect="1" noMove="1" noResize="1" noEditPoints="1" noAdjustHandles="1" noChangeArrowheads="1" noChangeShapeType="1" noTextEdit="1"/>
              </p:cNvSpPr>
              <p:nvPr/>
            </p:nvSpPr>
            <p:spPr>
              <a:xfrm>
                <a:off x="2990670" y="3155280"/>
                <a:ext cx="427874" cy="430887"/>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0" name="文字方塊 109"/>
              <p:cNvSpPr txBox="1"/>
              <p:nvPr/>
            </p:nvSpPr>
            <p:spPr>
              <a:xfrm>
                <a:off x="3004308" y="5019641"/>
                <a:ext cx="436145" cy="430887"/>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𝑥</m:t>
                          </m:r>
                        </m:e>
                        <m:sub>
                          <m:r>
                            <a:rPr lang="en-US" altLang="zh-TW" sz="2800" b="0" i="1" smtClean="0">
                              <a:latin typeface="Cambria Math" panose="02040503050406030204" pitchFamily="18" charset="0"/>
                              <a:ea typeface="Cambria Math" panose="02040503050406030204" pitchFamily="18" charset="0"/>
                            </a:rPr>
                            <m:t>2</m:t>
                          </m:r>
                        </m:sub>
                      </m:sSub>
                    </m:oMath>
                  </m:oMathPara>
                </a14:m>
                <a:endParaRPr lang="zh-TW" altLang="en-US" sz="2800" dirty="0"/>
              </a:p>
            </p:txBody>
          </p:sp>
        </mc:Choice>
        <mc:Fallback xmlns="">
          <p:sp>
            <p:nvSpPr>
              <p:cNvPr id="110" name="文字方塊 109"/>
              <p:cNvSpPr txBox="1">
                <a:spLocks noRot="1" noChangeAspect="1" noMove="1" noResize="1" noEditPoints="1" noAdjustHandles="1" noChangeArrowheads="1" noChangeShapeType="1" noTextEdit="1"/>
              </p:cNvSpPr>
              <p:nvPr/>
            </p:nvSpPr>
            <p:spPr>
              <a:xfrm>
                <a:off x="3004308" y="5019641"/>
                <a:ext cx="436145" cy="430887"/>
              </a:xfrm>
              <a:prstGeom prst="rect">
                <a:avLst/>
              </a:prstGeom>
              <a:blipFill>
                <a:blip r:embed="rId14"/>
                <a:stretch>
                  <a:fillRect/>
                </a:stretch>
              </a:blipFill>
            </p:spPr>
            <p:txBody>
              <a:bodyPr/>
              <a:lstStyle/>
              <a:p>
                <a:r>
                  <a:rPr lang="zh-TW" altLang="en-US">
                    <a:noFill/>
                  </a:rPr>
                  <a:t> </a:t>
                </a:r>
              </a:p>
            </p:txBody>
          </p:sp>
        </mc:Fallback>
      </mc:AlternateContent>
      <p:grpSp>
        <p:nvGrpSpPr>
          <p:cNvPr id="111" name="群組 110"/>
          <p:cNvGrpSpPr/>
          <p:nvPr/>
        </p:nvGrpSpPr>
        <p:grpSpPr>
          <a:xfrm>
            <a:off x="9113961" y="3075479"/>
            <a:ext cx="1629374" cy="574158"/>
            <a:chOff x="6972319" y="1991264"/>
            <a:chExt cx="1629374" cy="574158"/>
          </a:xfrm>
        </p:grpSpPr>
        <p:cxnSp>
          <p:nvCxnSpPr>
            <p:cNvPr id="126" name="直線單箭頭接點 125"/>
            <p:cNvCxnSpPr/>
            <p:nvPr/>
          </p:nvCxnSpPr>
          <p:spPr>
            <a:xfrm>
              <a:off x="7511561" y="226006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橢圓 126"/>
            <p:cNvSpPr/>
            <p:nvPr/>
          </p:nvSpPr>
          <p:spPr>
            <a:xfrm>
              <a:off x="6972319" y="199126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28" name="手繪多邊形 127"/>
            <p:cNvSpPr/>
            <p:nvPr/>
          </p:nvSpPr>
          <p:spPr>
            <a:xfrm>
              <a:off x="7029490" y="208302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29" name="文字方塊 128"/>
                <p:cNvSpPr txBox="1"/>
                <p:nvPr/>
              </p:nvSpPr>
              <p:spPr>
                <a:xfrm>
                  <a:off x="8235054" y="1995620"/>
                  <a:ext cx="3666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𝑦</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70" name="文字方塊 69"/>
                <p:cNvSpPr txBox="1">
                  <a:spLocks noRot="1" noChangeAspect="1" noMove="1" noResize="1" noEditPoints="1" noAdjustHandles="1" noChangeArrowheads="1" noChangeShapeType="1" noTextEdit="1"/>
                </p:cNvSpPr>
                <p:nvPr/>
              </p:nvSpPr>
              <p:spPr>
                <a:xfrm>
                  <a:off x="8235054" y="1995620"/>
                  <a:ext cx="366639" cy="369332"/>
                </a:xfrm>
                <a:prstGeom prst="rect">
                  <a:avLst/>
                </a:prstGeom>
                <a:blipFill rotWithShape="0">
                  <a:blip r:embed="rId15"/>
                  <a:stretch>
                    <a:fillRect l="-20000" r="-6667" b="-26667"/>
                  </a:stretch>
                </a:blipFill>
              </p:spPr>
              <p:txBody>
                <a:bodyPr/>
                <a:lstStyle/>
                <a:p>
                  <a:r>
                    <a:rPr lang="zh-TW" altLang="en-US">
                      <a:noFill/>
                    </a:rPr>
                    <a:t> </a:t>
                  </a:r>
                </a:p>
              </p:txBody>
            </p:sp>
          </mc:Fallback>
        </mc:AlternateContent>
      </p:grpSp>
      <p:grpSp>
        <p:nvGrpSpPr>
          <p:cNvPr id="130" name="群組 129"/>
          <p:cNvGrpSpPr/>
          <p:nvPr/>
        </p:nvGrpSpPr>
        <p:grpSpPr>
          <a:xfrm>
            <a:off x="9113961" y="4944228"/>
            <a:ext cx="1594801" cy="574158"/>
            <a:chOff x="6971653" y="3807759"/>
            <a:chExt cx="1594801" cy="574158"/>
          </a:xfrm>
        </p:grpSpPr>
        <p:cxnSp>
          <p:nvCxnSpPr>
            <p:cNvPr id="131" name="直線單箭頭接點 130"/>
            <p:cNvCxnSpPr/>
            <p:nvPr/>
          </p:nvCxnSpPr>
          <p:spPr>
            <a:xfrm>
              <a:off x="7469205" y="4136249"/>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橢圓 131"/>
            <p:cNvSpPr/>
            <p:nvPr/>
          </p:nvSpPr>
          <p:spPr>
            <a:xfrm>
              <a:off x="6971653" y="3807759"/>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33" name="手繪多邊形 132"/>
            <p:cNvSpPr/>
            <p:nvPr/>
          </p:nvSpPr>
          <p:spPr>
            <a:xfrm>
              <a:off x="7034221" y="3917795"/>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4" name="文字方塊 133"/>
                <p:cNvSpPr txBox="1"/>
                <p:nvPr/>
              </p:nvSpPr>
              <p:spPr>
                <a:xfrm>
                  <a:off x="8192698" y="3931665"/>
                  <a:ext cx="37375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𝑦</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71" name="文字方塊 70"/>
                <p:cNvSpPr txBox="1">
                  <a:spLocks noRot="1" noChangeAspect="1" noMove="1" noResize="1" noEditPoints="1" noAdjustHandles="1" noChangeArrowheads="1" noChangeShapeType="1" noTextEdit="1"/>
                </p:cNvSpPr>
                <p:nvPr/>
              </p:nvSpPr>
              <p:spPr>
                <a:xfrm>
                  <a:off x="8192698" y="3931665"/>
                  <a:ext cx="373756" cy="369332"/>
                </a:xfrm>
                <a:prstGeom prst="rect">
                  <a:avLst/>
                </a:prstGeom>
                <a:blipFill rotWithShape="0">
                  <a:blip r:embed="rId16"/>
                  <a:stretch>
                    <a:fillRect l="-19672" r="-6557" b="-24590"/>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35" name="矩形 134"/>
              <p:cNvSpPr/>
              <p:nvPr/>
            </p:nvSpPr>
            <p:spPr>
              <a:xfrm>
                <a:off x="4493989" y="4647022"/>
                <a:ext cx="350095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𝑧</m:t>
                      </m:r>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Sub>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1</m:t>
                          </m:r>
                        </m:sub>
                      </m:sSub>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Sub>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b="0" i="1" smtClean="0">
                              <a:latin typeface="Cambria Math" panose="02040503050406030204" pitchFamily="18" charset="0"/>
                            </a:rPr>
                            <m:t>2</m:t>
                          </m:r>
                        </m:sub>
                      </m:sSub>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𝑏</m:t>
                      </m:r>
                    </m:oMath>
                  </m:oMathPara>
                </a14:m>
                <a:endParaRPr lang="zh-TW" altLang="en-US" sz="2800" dirty="0"/>
              </a:p>
            </p:txBody>
          </p:sp>
        </mc:Choice>
        <mc:Fallback xmlns="">
          <p:sp>
            <p:nvSpPr>
              <p:cNvPr id="135" name="矩形 134"/>
              <p:cNvSpPr>
                <a:spLocks noRot="1" noChangeAspect="1" noMove="1" noResize="1" noEditPoints="1" noAdjustHandles="1" noChangeArrowheads="1" noChangeShapeType="1" noTextEdit="1"/>
              </p:cNvSpPr>
              <p:nvPr/>
            </p:nvSpPr>
            <p:spPr>
              <a:xfrm>
                <a:off x="4493989" y="4647022"/>
                <a:ext cx="3500958" cy="523220"/>
              </a:xfrm>
              <a:prstGeom prst="rect">
                <a:avLst/>
              </a:prstGeom>
              <a:blipFill>
                <a:blip r:embed="rId1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09051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99" grpId="0"/>
      <p:bldP spid="100" grpId="0"/>
      <p:bldP spid="101" grpId="0"/>
      <p:bldP spid="102" grpId="0"/>
      <p:bldP spid="103" grpId="0"/>
      <p:bldP spid="104" grpId="0" animBg="1"/>
      <p:bldP spid="105" grpId="0"/>
      <p:bldP spid="106" grpId="0"/>
      <p:bldP spid="107" grpId="0"/>
      <p:bldP spid="108" grpId="0"/>
      <p:bldP spid="1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a:solidFill>
                  <a:srgbClr val="000000"/>
                </a:solidFill>
                <a:uFill>
                  <a:solidFill>
                    <a:srgbClr val="FFFFFF"/>
                  </a:solidFill>
                </a:uFill>
                <a:latin typeface="Calibri"/>
              </a:rPr>
              <a:t>Neural Network</a:t>
            </a:r>
            <a:endParaRPr lang="en-US" altLang="zh-TW" sz="1350" spc="-1" dirty="0">
              <a:solidFill>
                <a:srgbClr val="000000"/>
              </a:solidFill>
              <a:uFill>
                <a:solidFill>
                  <a:srgbClr val="FFFFFF"/>
                </a:solidFill>
              </a:uFill>
            </a:endParaRPr>
          </a:p>
        </p:txBody>
      </p:sp>
      <p:cxnSp>
        <p:nvCxnSpPr>
          <p:cNvPr id="41" name="直線單箭頭接點 40"/>
          <p:cNvCxnSpPr/>
          <p:nvPr/>
        </p:nvCxnSpPr>
        <p:spPr>
          <a:xfrm flipV="1">
            <a:off x="3535139" y="3853747"/>
            <a:ext cx="1686350" cy="15884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V="1">
            <a:off x="3535139" y="3600409"/>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3" name="群組 42"/>
          <p:cNvGrpSpPr/>
          <p:nvPr/>
        </p:nvGrpSpPr>
        <p:grpSpPr>
          <a:xfrm>
            <a:off x="6507789" y="3234216"/>
            <a:ext cx="574158" cy="574158"/>
            <a:chOff x="5170781" y="1854574"/>
            <a:chExt cx="574158" cy="574158"/>
          </a:xfrm>
        </p:grpSpPr>
        <p:sp>
          <p:nvSpPr>
            <p:cNvPr id="44" name="橢圓 43"/>
            <p:cNvSpPr/>
            <p:nvPr/>
          </p:nvSpPr>
          <p:spPr>
            <a:xfrm>
              <a:off x="5170781" y="18545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5" name="手繪多邊形 44"/>
            <p:cNvSpPr/>
            <p:nvPr/>
          </p:nvSpPr>
          <p:spPr>
            <a:xfrm>
              <a:off x="5232704" y="19805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46" name="群組 45"/>
          <p:cNvGrpSpPr/>
          <p:nvPr/>
        </p:nvGrpSpPr>
        <p:grpSpPr>
          <a:xfrm>
            <a:off x="5185226" y="3853747"/>
            <a:ext cx="458287" cy="838405"/>
            <a:chOff x="10102194" y="1939763"/>
            <a:chExt cx="458287" cy="838405"/>
          </a:xfrm>
        </p:grpSpPr>
        <p:sp>
          <p:nvSpPr>
            <p:cNvPr id="47" name="矩形 46"/>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48" name="直線單箭頭接點 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文字方塊 48"/>
            <p:cNvSpPr txBox="1"/>
            <p:nvPr/>
          </p:nvSpPr>
          <p:spPr>
            <a:xfrm>
              <a:off x="10118802" y="2316503"/>
              <a:ext cx="441679" cy="461665"/>
            </a:xfrm>
            <a:prstGeom prst="rect">
              <a:avLst/>
            </a:prstGeom>
            <a:noFill/>
          </p:spPr>
          <p:txBody>
            <a:bodyPr wrap="square" rtlCol="0">
              <a:spAutoFit/>
            </a:bodyPr>
            <a:lstStyle/>
            <a:p>
              <a:pPr algn="ctr"/>
              <a:r>
                <a:rPr lang="en-US" altLang="zh-TW" sz="2400" dirty="0"/>
                <a:t>b</a:t>
              </a:r>
              <a:endParaRPr lang="zh-TW" altLang="en-US" sz="2400" dirty="0"/>
            </a:p>
          </p:txBody>
        </p:sp>
      </p:grpSp>
      <p:grpSp>
        <p:nvGrpSpPr>
          <p:cNvPr id="50" name="群組 49"/>
          <p:cNvGrpSpPr/>
          <p:nvPr/>
        </p:nvGrpSpPr>
        <p:grpSpPr>
          <a:xfrm>
            <a:off x="5144252" y="3380187"/>
            <a:ext cx="474993" cy="425277"/>
            <a:chOff x="3357891" y="3538413"/>
            <a:chExt cx="474993" cy="425277"/>
          </a:xfrm>
        </p:grpSpPr>
        <p:sp>
          <p:nvSpPr>
            <p:cNvPr id="51" name="矩形 50"/>
            <p:cNvSpPr/>
            <p:nvPr/>
          </p:nvSpPr>
          <p:spPr>
            <a:xfrm>
              <a:off x="3357891" y="3538413"/>
              <a:ext cx="474993" cy="4252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2"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081" name="方程式" r:id="rId4" imgW="139680" imgH="139680" progId="Equation.3">
                    <p:embed/>
                  </p:oleObj>
                </mc:Choice>
                <mc:Fallback>
                  <p:oleObj name="方程式" r:id="rId4" imgW="139680" imgH="139680" progId="Equation.3">
                    <p:embed/>
                    <p:pic>
                      <p:nvPicPr>
                        <p:cNvPr id="15" name="Object 12"/>
                        <p:cNvPicPr>
                          <a:picLocks noChangeAspect="1" noChangeArrowheads="1"/>
                        </p:cNvPicPr>
                        <p:nvPr/>
                      </p:nvPicPr>
                      <p:blipFill>
                        <a:blip r:embed="rId5"/>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53" name="直線單箭頭接點 52"/>
          <p:cNvCxnSpPr/>
          <p:nvPr/>
        </p:nvCxnSpPr>
        <p:spPr>
          <a:xfrm flipV="1">
            <a:off x="5619245" y="3557943"/>
            <a:ext cx="839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文字方塊 53"/>
              <p:cNvSpPr txBox="1"/>
              <p:nvPr/>
            </p:nvSpPr>
            <p:spPr>
              <a:xfrm>
                <a:off x="4046197" y="3106335"/>
                <a:ext cx="493212"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1</m:t>
                          </m:r>
                        </m:sub>
                      </m:sSub>
                    </m:oMath>
                  </m:oMathPara>
                </a14:m>
                <a:endParaRPr lang="zh-TW" altLang="en-US" sz="28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4046197" y="3106335"/>
                <a:ext cx="493212" cy="43088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5960991" y="3050001"/>
                <a:ext cx="308161" cy="430887"/>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𝑧</m:t>
                      </m:r>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5960991" y="3050001"/>
                <a:ext cx="308161" cy="430887"/>
              </a:xfrm>
              <a:prstGeom prst="rect">
                <a:avLst/>
              </a:prstGeom>
              <a:blipFill>
                <a:blip r:embed="rId7"/>
                <a:stretch>
                  <a:fillRect/>
                </a:stretch>
              </a:blipFill>
            </p:spPr>
            <p:txBody>
              <a:bodyPr/>
              <a:lstStyle/>
              <a:p>
                <a:r>
                  <a:rPr lang="zh-TW" altLang="en-US">
                    <a:noFill/>
                  </a:rPr>
                  <a:t> </a:t>
                </a:r>
              </a:p>
            </p:txBody>
          </p:sp>
        </mc:Fallback>
      </mc:AlternateContent>
      <p:sp>
        <p:nvSpPr>
          <p:cNvPr id="56" name="文字方塊 55"/>
          <p:cNvSpPr txBox="1"/>
          <p:nvPr/>
        </p:nvSpPr>
        <p:spPr>
          <a:xfrm>
            <a:off x="7736066" y="3205577"/>
            <a:ext cx="1427666" cy="523220"/>
          </a:xfrm>
          <a:prstGeom prst="rect">
            <a:avLst/>
          </a:prstGeom>
          <a:noFill/>
        </p:spPr>
        <p:txBody>
          <a:bodyPr wrap="square" rtlCol="0">
            <a:spAutoFit/>
          </a:bodyPr>
          <a:lstStyle/>
          <a:p>
            <a:pPr algn="ctr"/>
            <a:r>
              <a:rPr lang="en-US" altLang="zh-TW" sz="2800" b="1" dirty="0"/>
              <a:t>……</a:t>
            </a:r>
            <a:endParaRPr lang="zh-TW" altLang="en-US" sz="2800" b="1" dirty="0"/>
          </a:p>
        </p:txBody>
      </p:sp>
      <p:sp>
        <p:nvSpPr>
          <p:cNvPr id="57" name="文字方塊 56"/>
          <p:cNvSpPr txBox="1"/>
          <p:nvPr/>
        </p:nvSpPr>
        <p:spPr>
          <a:xfrm rot="2277005">
            <a:off x="7588077" y="4277660"/>
            <a:ext cx="1427666" cy="523220"/>
          </a:xfrm>
          <a:prstGeom prst="rect">
            <a:avLst/>
          </a:prstGeom>
          <a:noFill/>
        </p:spPr>
        <p:txBody>
          <a:bodyPr wrap="square" rtlCol="0">
            <a:spAutoFit/>
          </a:bodyPr>
          <a:lstStyle/>
          <a:p>
            <a:pPr algn="ctr"/>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58" name="文字方塊 57"/>
              <p:cNvSpPr txBox="1"/>
              <p:nvPr/>
            </p:nvSpPr>
            <p:spPr>
              <a:xfrm>
                <a:off x="4037925" y="4358419"/>
                <a:ext cx="501484"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2</m:t>
                          </m:r>
                        </m:sub>
                      </m:sSub>
                    </m:oMath>
                  </m:oMathPara>
                </a14:m>
                <a:endParaRPr lang="zh-TW" altLang="en-US" sz="28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4037925" y="4358419"/>
                <a:ext cx="501484" cy="430887"/>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p:cNvSpPr txBox="1"/>
              <p:nvPr/>
            </p:nvSpPr>
            <p:spPr>
              <a:xfrm>
                <a:off x="3074811" y="3316689"/>
                <a:ext cx="427874" cy="430887"/>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𝑥</m:t>
                          </m:r>
                        </m:e>
                        <m:sub>
                          <m:r>
                            <a:rPr lang="en-US" altLang="zh-TW" sz="2800" b="0" i="1" smtClean="0">
                              <a:latin typeface="Cambria Math" panose="02040503050406030204" pitchFamily="18" charset="0"/>
                              <a:ea typeface="Cambria Math" panose="02040503050406030204" pitchFamily="18" charset="0"/>
                            </a:rPr>
                            <m:t>1</m:t>
                          </m:r>
                        </m:sub>
                      </m:sSub>
                    </m:oMath>
                  </m:oMathPara>
                </a14:m>
                <a:endParaRPr lang="zh-TW" altLang="en-US" sz="28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3074811" y="3316689"/>
                <a:ext cx="427874" cy="43088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p:cNvSpPr txBox="1"/>
              <p:nvPr/>
            </p:nvSpPr>
            <p:spPr>
              <a:xfrm>
                <a:off x="3088449" y="5181050"/>
                <a:ext cx="436145" cy="430887"/>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𝑥</m:t>
                          </m:r>
                        </m:e>
                        <m:sub>
                          <m:r>
                            <a:rPr lang="en-US" altLang="zh-TW" sz="2800" b="0" i="1" smtClean="0">
                              <a:latin typeface="Cambria Math" panose="02040503050406030204" pitchFamily="18" charset="0"/>
                              <a:ea typeface="Cambria Math" panose="02040503050406030204" pitchFamily="18" charset="0"/>
                            </a:rPr>
                            <m:t>2</m:t>
                          </m:r>
                        </m:sub>
                      </m:sSub>
                    </m:oMath>
                  </m:oMathPara>
                </a14:m>
                <a:endParaRPr lang="zh-TW" altLang="en-US" sz="28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3088449" y="5181050"/>
                <a:ext cx="436145" cy="430887"/>
              </a:xfrm>
              <a:prstGeom prst="rect">
                <a:avLst/>
              </a:prstGeom>
              <a:blipFill>
                <a:blip r:embed="rId10"/>
                <a:stretch>
                  <a:fillRect/>
                </a:stretch>
              </a:blipFill>
            </p:spPr>
            <p:txBody>
              <a:bodyPr/>
              <a:lstStyle/>
              <a:p>
                <a:r>
                  <a:rPr lang="zh-TW" altLang="en-US">
                    <a:noFill/>
                  </a:rPr>
                  <a:t> </a:t>
                </a:r>
              </a:p>
            </p:txBody>
          </p:sp>
        </mc:Fallback>
      </mc:AlternateContent>
      <p:grpSp>
        <p:nvGrpSpPr>
          <p:cNvPr id="61" name="群組 60"/>
          <p:cNvGrpSpPr/>
          <p:nvPr/>
        </p:nvGrpSpPr>
        <p:grpSpPr>
          <a:xfrm>
            <a:off x="9198102" y="3236888"/>
            <a:ext cx="1629374" cy="574158"/>
            <a:chOff x="6972319" y="1991264"/>
            <a:chExt cx="1629374" cy="574158"/>
          </a:xfrm>
        </p:grpSpPr>
        <p:cxnSp>
          <p:nvCxnSpPr>
            <p:cNvPr id="62" name="直線單箭頭接點 61"/>
            <p:cNvCxnSpPr/>
            <p:nvPr/>
          </p:nvCxnSpPr>
          <p:spPr>
            <a:xfrm>
              <a:off x="7511561" y="226006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橢圓 62"/>
            <p:cNvSpPr/>
            <p:nvPr/>
          </p:nvSpPr>
          <p:spPr>
            <a:xfrm>
              <a:off x="6972319" y="199126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4" name="手繪多邊形 63"/>
            <p:cNvSpPr/>
            <p:nvPr/>
          </p:nvSpPr>
          <p:spPr>
            <a:xfrm>
              <a:off x="7029490" y="208302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65" name="文字方塊 64"/>
                <p:cNvSpPr txBox="1"/>
                <p:nvPr/>
              </p:nvSpPr>
              <p:spPr>
                <a:xfrm>
                  <a:off x="8235054" y="1995620"/>
                  <a:ext cx="3666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𝑦</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8235054" y="1995620"/>
                  <a:ext cx="366639" cy="369332"/>
                </a:xfrm>
                <a:prstGeom prst="rect">
                  <a:avLst/>
                </a:prstGeom>
                <a:blipFill rotWithShape="0">
                  <a:blip r:embed="rId11"/>
                  <a:stretch>
                    <a:fillRect l="-20000" r="-6667" b="-26667"/>
                  </a:stretch>
                </a:blipFill>
              </p:spPr>
              <p:txBody>
                <a:bodyPr/>
                <a:lstStyle/>
                <a:p>
                  <a:r>
                    <a:rPr lang="zh-TW" altLang="en-US">
                      <a:noFill/>
                    </a:rPr>
                    <a:t> </a:t>
                  </a:r>
                </a:p>
              </p:txBody>
            </p:sp>
          </mc:Fallback>
        </mc:AlternateContent>
      </p:grpSp>
      <p:grpSp>
        <p:nvGrpSpPr>
          <p:cNvPr id="66" name="群組 65"/>
          <p:cNvGrpSpPr/>
          <p:nvPr/>
        </p:nvGrpSpPr>
        <p:grpSpPr>
          <a:xfrm>
            <a:off x="9198102" y="5105637"/>
            <a:ext cx="1594801" cy="574158"/>
            <a:chOff x="6971653" y="3807759"/>
            <a:chExt cx="1594801" cy="574158"/>
          </a:xfrm>
        </p:grpSpPr>
        <p:cxnSp>
          <p:nvCxnSpPr>
            <p:cNvPr id="67" name="直線單箭頭接點 66"/>
            <p:cNvCxnSpPr/>
            <p:nvPr/>
          </p:nvCxnSpPr>
          <p:spPr>
            <a:xfrm>
              <a:off x="7469205" y="4136249"/>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橢圓 67"/>
            <p:cNvSpPr/>
            <p:nvPr/>
          </p:nvSpPr>
          <p:spPr>
            <a:xfrm>
              <a:off x="6971653" y="3807759"/>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9" name="手繪多邊形 68"/>
            <p:cNvSpPr/>
            <p:nvPr/>
          </p:nvSpPr>
          <p:spPr>
            <a:xfrm>
              <a:off x="7034221" y="3917795"/>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0" name="文字方塊 69"/>
                <p:cNvSpPr txBox="1"/>
                <p:nvPr/>
              </p:nvSpPr>
              <p:spPr>
                <a:xfrm>
                  <a:off x="8192698" y="3931665"/>
                  <a:ext cx="37375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𝑦</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8192698" y="3931665"/>
                  <a:ext cx="373756" cy="369332"/>
                </a:xfrm>
                <a:prstGeom prst="rect">
                  <a:avLst/>
                </a:prstGeom>
                <a:blipFill rotWithShape="0">
                  <a:blip r:embed="rId12"/>
                  <a:stretch>
                    <a:fillRect l="-19672" r="-6557" b="-2666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71" name="矩形 70"/>
              <p:cNvSpPr/>
              <p:nvPr/>
            </p:nvSpPr>
            <p:spPr>
              <a:xfrm>
                <a:off x="4687323" y="4714757"/>
                <a:ext cx="350095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𝑧</m:t>
                      </m:r>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Sub>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1</m:t>
                          </m:r>
                        </m:sub>
                      </m:sSub>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Sub>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b="0" i="1" smtClean="0">
                              <a:latin typeface="Cambria Math" panose="02040503050406030204" pitchFamily="18" charset="0"/>
                            </a:rPr>
                            <m:t>2</m:t>
                          </m:r>
                        </m:sub>
                      </m:sSub>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𝑏</m:t>
                      </m:r>
                    </m:oMath>
                  </m:oMathPara>
                </a14:m>
                <a:endParaRPr lang="zh-TW" altLang="en-US" sz="2800" dirty="0"/>
              </a:p>
            </p:txBody>
          </p:sp>
        </mc:Choice>
        <mc:Fallback xmlns="">
          <p:sp>
            <p:nvSpPr>
              <p:cNvPr id="71" name="矩形 70"/>
              <p:cNvSpPr>
                <a:spLocks noRot="1" noChangeAspect="1" noMove="1" noResize="1" noEditPoints="1" noAdjustHandles="1" noChangeArrowheads="1" noChangeShapeType="1" noTextEdit="1"/>
              </p:cNvSpPr>
              <p:nvPr/>
            </p:nvSpPr>
            <p:spPr>
              <a:xfrm>
                <a:off x="4687323" y="4714757"/>
                <a:ext cx="3500958" cy="523220"/>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p:cNvSpPr txBox="1"/>
              <p:nvPr/>
            </p:nvSpPr>
            <p:spPr>
              <a:xfrm>
                <a:off x="3362741" y="6141534"/>
                <a:ext cx="180094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i="1">
                              <a:latin typeface="Cambria Math" panose="02040503050406030204" pitchFamily="18" charset="0"/>
                            </a:rPr>
                            <m:t>𝑧</m:t>
                          </m:r>
                        </m:num>
                        <m:den>
                          <m:r>
                            <a:rPr lang="zh-TW" altLang="en-US"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i="1">
                                  <a:latin typeface="Cambria Math" panose="02040503050406030204" pitchFamily="18" charset="0"/>
                                </a:rPr>
                                <m:t>1</m:t>
                              </m:r>
                            </m:sub>
                          </m:sSub>
                        </m:den>
                      </m:f>
                      <m:r>
                        <a:rPr lang="en-US" altLang="zh-TW" sz="2800" b="0" i="1" smtClean="0">
                          <a:latin typeface="Cambria Math" panose="02040503050406030204" pitchFamily="18" charset="0"/>
                        </a:rPr>
                        <m:t>=?</m:t>
                      </m:r>
                    </m:oMath>
                  </m:oMathPara>
                </a14:m>
                <a:endParaRPr lang="zh-TW" altLang="en-US" sz="28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3362741" y="6141534"/>
                <a:ext cx="1800941" cy="430887"/>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矩形 72"/>
              <p:cNvSpPr/>
              <p:nvPr/>
            </p:nvSpPr>
            <p:spPr>
              <a:xfrm>
                <a:off x="5163682" y="6069092"/>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1</m:t>
                          </m:r>
                        </m:sub>
                      </m:sSub>
                    </m:oMath>
                  </m:oMathPara>
                </a14:m>
                <a:endParaRPr lang="zh-TW" altLang="en-US" sz="2800" dirty="0"/>
              </a:p>
            </p:txBody>
          </p:sp>
        </mc:Choice>
        <mc:Fallback xmlns="">
          <p:sp>
            <p:nvSpPr>
              <p:cNvPr id="73" name="矩形 72"/>
              <p:cNvSpPr>
                <a:spLocks noRot="1" noChangeAspect="1" noMove="1" noResize="1" noEditPoints="1" noAdjustHandles="1" noChangeArrowheads="1" noChangeShapeType="1" noTextEdit="1"/>
              </p:cNvSpPr>
              <p:nvPr/>
            </p:nvSpPr>
            <p:spPr>
              <a:xfrm>
                <a:off x="5163682" y="6069092"/>
                <a:ext cx="612539" cy="52322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p:cNvSpPr txBox="1"/>
              <p:nvPr/>
            </p:nvSpPr>
            <p:spPr>
              <a:xfrm>
                <a:off x="3362741" y="6795152"/>
                <a:ext cx="18092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i="1">
                              <a:latin typeface="Cambria Math" panose="02040503050406030204" pitchFamily="18" charset="0"/>
                            </a:rPr>
                            <m:t>𝑧</m:t>
                          </m:r>
                        </m:num>
                        <m:den>
                          <m:r>
                            <a:rPr lang="zh-TW" altLang="en-US"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b="0" i="1" smtClean="0">
                                  <a:latin typeface="Cambria Math" panose="02040503050406030204" pitchFamily="18" charset="0"/>
                                </a:rPr>
                                <m:t>2</m:t>
                              </m:r>
                            </m:sub>
                          </m:sSub>
                        </m:den>
                      </m:f>
                      <m:r>
                        <a:rPr lang="en-US" altLang="zh-TW" sz="2800" b="0" i="1" smtClean="0">
                          <a:latin typeface="Cambria Math" panose="02040503050406030204" pitchFamily="18" charset="0"/>
                        </a:rPr>
                        <m:t>=?</m:t>
                      </m:r>
                    </m:oMath>
                  </m:oMathPara>
                </a14:m>
                <a:endParaRPr lang="zh-TW" altLang="en-US" sz="2800" dirty="0"/>
              </a:p>
            </p:txBody>
          </p:sp>
        </mc:Choice>
        <mc:Fallback xmlns="">
          <p:sp>
            <p:nvSpPr>
              <p:cNvPr id="74" name="文字方塊 73"/>
              <p:cNvSpPr txBox="1">
                <a:spLocks noRot="1" noChangeAspect="1" noMove="1" noResize="1" noEditPoints="1" noAdjustHandles="1" noChangeArrowheads="1" noChangeShapeType="1" noTextEdit="1"/>
              </p:cNvSpPr>
              <p:nvPr/>
            </p:nvSpPr>
            <p:spPr>
              <a:xfrm>
                <a:off x="3362741" y="6795152"/>
                <a:ext cx="1809213" cy="430887"/>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 name="矩形 74"/>
              <p:cNvSpPr/>
              <p:nvPr/>
            </p:nvSpPr>
            <p:spPr>
              <a:xfrm>
                <a:off x="5163682" y="6702819"/>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𝑥</m:t>
                          </m:r>
                        </m:e>
                        <m:sub>
                          <m:r>
                            <a:rPr lang="en-US" altLang="zh-TW" sz="2800" b="0" i="1" smtClean="0">
                              <a:latin typeface="Cambria Math" panose="02040503050406030204" pitchFamily="18" charset="0"/>
                            </a:rPr>
                            <m:t>2</m:t>
                          </m:r>
                        </m:sub>
                      </m:sSub>
                    </m:oMath>
                  </m:oMathPara>
                </a14:m>
                <a:endParaRPr lang="zh-TW" altLang="en-US" sz="2800" dirty="0"/>
              </a:p>
            </p:txBody>
          </p:sp>
        </mc:Choice>
        <mc:Fallback xmlns="">
          <p:sp>
            <p:nvSpPr>
              <p:cNvPr id="75" name="矩形 74"/>
              <p:cNvSpPr>
                <a:spLocks noRot="1" noChangeAspect="1" noMove="1" noResize="1" noEditPoints="1" noAdjustHandles="1" noChangeArrowheads="1" noChangeShapeType="1" noTextEdit="1"/>
              </p:cNvSpPr>
              <p:nvPr/>
            </p:nvSpPr>
            <p:spPr>
              <a:xfrm>
                <a:off x="5163682" y="6702819"/>
                <a:ext cx="620811" cy="523220"/>
              </a:xfrm>
              <a:prstGeom prst="rect">
                <a:avLst/>
              </a:prstGeom>
              <a:blipFill>
                <a:blip r:embed="rId17"/>
                <a:stretch>
                  <a:fillRect/>
                </a:stretch>
              </a:blipFill>
            </p:spPr>
            <p:txBody>
              <a:bodyPr/>
              <a:lstStyle/>
              <a:p>
                <a:r>
                  <a:rPr lang="zh-TW" altLang="en-US">
                    <a:noFill/>
                  </a:rPr>
                  <a:t> </a:t>
                </a:r>
              </a:p>
            </p:txBody>
          </p:sp>
        </mc:Fallback>
      </mc:AlternateContent>
      <p:sp>
        <p:nvSpPr>
          <p:cNvPr id="76" name="文字方塊 75"/>
          <p:cNvSpPr txBox="1"/>
          <p:nvPr/>
        </p:nvSpPr>
        <p:spPr>
          <a:xfrm>
            <a:off x="6663089" y="6212307"/>
            <a:ext cx="3913507" cy="954107"/>
          </a:xfrm>
          <a:prstGeom prst="rect">
            <a:avLst/>
          </a:prstGeom>
          <a:noFill/>
        </p:spPr>
        <p:txBody>
          <a:bodyPr wrap="square" rtlCol="0">
            <a:spAutoFit/>
          </a:bodyPr>
          <a:lstStyle/>
          <a:p>
            <a:r>
              <a:rPr lang="en-US" altLang="zh-TW" sz="2800" dirty="0"/>
              <a:t>The value of the input connected by the weight</a:t>
            </a:r>
            <a:endParaRPr lang="zh-TW" altLang="en-US" sz="2800" dirty="0"/>
          </a:p>
        </p:txBody>
      </p:sp>
      <p:sp>
        <p:nvSpPr>
          <p:cNvPr id="77" name="右大括弧 76"/>
          <p:cNvSpPr/>
          <p:nvPr/>
        </p:nvSpPr>
        <p:spPr>
          <a:xfrm>
            <a:off x="5868800" y="6134443"/>
            <a:ext cx="471558" cy="1135304"/>
          </a:xfrm>
          <a:prstGeom prst="rightBrace">
            <a:avLst>
              <a:gd name="adj1" fmla="val 40651"/>
              <a:gd name="adj2" fmla="val 50000"/>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133188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P spid="75" grpId="0"/>
      <p:bldP spid="76" grpId="0"/>
      <p:bldP spid="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a:solidFill>
                  <a:srgbClr val="000000"/>
                </a:solidFill>
                <a:uFill>
                  <a:solidFill>
                    <a:srgbClr val="FFFFFF"/>
                  </a:solidFill>
                </a:uFill>
                <a:latin typeface="Calibri"/>
              </a:rPr>
              <a:t>Neural Network</a:t>
            </a:r>
            <a:endParaRPr lang="en-US" altLang="zh-TW" sz="1350" spc="-1" dirty="0">
              <a:solidFill>
                <a:srgbClr val="000000"/>
              </a:solidFill>
              <a:uFill>
                <a:solidFill>
                  <a:srgbClr val="FFFFFF"/>
                </a:solidFill>
              </a:uFill>
            </a:endParaRPr>
          </a:p>
        </p:txBody>
      </p:sp>
      <p:cxnSp>
        <p:nvCxnSpPr>
          <p:cNvPr id="40" name="直線單箭頭接點 39"/>
          <p:cNvCxnSpPr/>
          <p:nvPr/>
        </p:nvCxnSpPr>
        <p:spPr>
          <a:xfrm>
            <a:off x="9716046" y="5646146"/>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p:nvPr/>
        </p:nvCxnSpPr>
        <p:spPr>
          <a:xfrm>
            <a:off x="9716046" y="3986550"/>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4819689" y="377567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0" name="橢圓 79"/>
          <p:cNvSpPr/>
          <p:nvPr/>
        </p:nvSpPr>
        <p:spPr>
          <a:xfrm>
            <a:off x="4808406" y="532337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1" name="橢圓 80"/>
          <p:cNvSpPr/>
          <p:nvPr/>
        </p:nvSpPr>
        <p:spPr>
          <a:xfrm>
            <a:off x="7023111" y="3744980"/>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2" name="橢圓 81"/>
          <p:cNvSpPr/>
          <p:nvPr/>
        </p:nvSpPr>
        <p:spPr>
          <a:xfrm>
            <a:off x="7042033" y="53176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3" name="橢圓 82"/>
          <p:cNvSpPr/>
          <p:nvPr/>
        </p:nvSpPr>
        <p:spPr>
          <a:xfrm>
            <a:off x="9176804" y="3717749"/>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4" name="橢圓 83"/>
          <p:cNvSpPr/>
          <p:nvPr/>
        </p:nvSpPr>
        <p:spPr>
          <a:xfrm>
            <a:off x="9218494" y="531765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5" name="群組 84"/>
          <p:cNvGrpSpPr/>
          <p:nvPr/>
        </p:nvGrpSpPr>
        <p:grpSpPr>
          <a:xfrm>
            <a:off x="3203484" y="4051906"/>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421791" y="4037219"/>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7" name="群組 96"/>
          <p:cNvGrpSpPr/>
          <p:nvPr/>
        </p:nvGrpSpPr>
        <p:grpSpPr>
          <a:xfrm>
            <a:off x="7621729" y="4017301"/>
            <a:ext cx="1588876" cy="1638300"/>
            <a:chOff x="1013669" y="3459098"/>
            <a:chExt cx="1588876" cy="1638300"/>
          </a:xfrm>
        </p:grpSpPr>
        <p:cxnSp>
          <p:nvCxnSpPr>
            <p:cNvPr id="98" name="直線單箭頭接點 97"/>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9" name="群組 98"/>
            <p:cNvGrpSpPr/>
            <p:nvPr/>
          </p:nvGrpSpPr>
          <p:grpSpPr>
            <a:xfrm>
              <a:off x="1025705" y="3459098"/>
              <a:ext cx="1576840" cy="1638300"/>
              <a:chOff x="1025705" y="3459098"/>
              <a:chExt cx="1576840" cy="1638300"/>
            </a:xfrm>
          </p:grpSpPr>
          <p:cxnSp>
            <p:nvCxnSpPr>
              <p:cNvPr id="100" name="直線單箭頭接點 99"/>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3" name="手繪多邊形 102"/>
          <p:cNvSpPr/>
          <p:nvPr/>
        </p:nvSpPr>
        <p:spPr>
          <a:xfrm>
            <a:off x="4874722" y="5449186"/>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4" name="手繪多邊形 103"/>
          <p:cNvSpPr/>
          <p:nvPr/>
        </p:nvSpPr>
        <p:spPr>
          <a:xfrm>
            <a:off x="4856112" y="3859745"/>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5" name="手繪多邊形 104"/>
          <p:cNvSpPr/>
          <p:nvPr/>
        </p:nvSpPr>
        <p:spPr>
          <a:xfrm>
            <a:off x="7085034" y="3870928"/>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7101378" y="539425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9233975" y="3809508"/>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9281062" y="54276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文字方塊 108"/>
          <p:cNvSpPr txBox="1"/>
          <p:nvPr/>
        </p:nvSpPr>
        <p:spPr>
          <a:xfrm>
            <a:off x="3802414" y="3572544"/>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0" name="文字方塊 109"/>
          <p:cNvSpPr txBox="1"/>
          <p:nvPr/>
        </p:nvSpPr>
        <p:spPr>
          <a:xfrm>
            <a:off x="3969505" y="4160861"/>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1" name="文字方塊 110"/>
          <p:cNvSpPr txBox="1"/>
          <p:nvPr/>
        </p:nvSpPr>
        <p:spPr>
          <a:xfrm>
            <a:off x="3667209" y="5677991"/>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2" name="文字方塊 111"/>
          <p:cNvSpPr txBox="1"/>
          <p:nvPr/>
        </p:nvSpPr>
        <p:spPr>
          <a:xfrm>
            <a:off x="3819488" y="5107679"/>
            <a:ext cx="715437" cy="461665"/>
          </a:xfrm>
          <a:prstGeom prst="rect">
            <a:avLst/>
          </a:prstGeom>
          <a:noFill/>
        </p:spPr>
        <p:txBody>
          <a:bodyPr wrap="square" rtlCol="0">
            <a:spAutoFit/>
          </a:bodyPr>
          <a:lstStyle/>
          <a:p>
            <a:pPr algn="ctr"/>
            <a:r>
              <a:rPr lang="en-US" altLang="zh-TW" sz="2400" dirty="0"/>
              <a:t>-1</a:t>
            </a:r>
            <a:endParaRPr lang="zh-TW" altLang="en-US" sz="2400" dirty="0"/>
          </a:p>
        </p:txBody>
      </p:sp>
      <p:grpSp>
        <p:nvGrpSpPr>
          <p:cNvPr id="113" name="群組 112"/>
          <p:cNvGrpSpPr/>
          <p:nvPr/>
        </p:nvGrpSpPr>
        <p:grpSpPr>
          <a:xfrm>
            <a:off x="4565736" y="4153714"/>
            <a:ext cx="458287" cy="838405"/>
            <a:chOff x="10102194" y="1939763"/>
            <a:chExt cx="458287" cy="838405"/>
          </a:xfrm>
        </p:grpSpPr>
        <p:sp>
          <p:nvSpPr>
            <p:cNvPr id="114" name="矩形 113"/>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5" name="直線單箭頭接點 114"/>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文字方塊 115"/>
            <p:cNvSpPr txBox="1"/>
            <p:nvPr/>
          </p:nvSpPr>
          <p:spPr>
            <a:xfrm>
              <a:off x="10118802" y="2316503"/>
              <a:ext cx="441679" cy="461665"/>
            </a:xfrm>
            <a:prstGeom prst="rect">
              <a:avLst/>
            </a:prstGeom>
            <a:noFill/>
          </p:spPr>
          <p:txBody>
            <a:bodyPr wrap="square" rtlCol="0">
              <a:spAutoFit/>
            </a:bodyPr>
            <a:lstStyle/>
            <a:p>
              <a:pPr algn="ctr"/>
              <a:r>
                <a:rPr lang="en-US" altLang="zh-TW" sz="2400" dirty="0"/>
                <a:t>1</a:t>
              </a:r>
              <a:endParaRPr lang="zh-TW" altLang="en-US" sz="2400" dirty="0"/>
            </a:p>
          </p:txBody>
        </p:sp>
      </p:grpSp>
      <p:grpSp>
        <p:nvGrpSpPr>
          <p:cNvPr id="117" name="群組 116"/>
          <p:cNvGrpSpPr/>
          <p:nvPr/>
        </p:nvGrpSpPr>
        <p:grpSpPr>
          <a:xfrm>
            <a:off x="4575261" y="5703053"/>
            <a:ext cx="458287" cy="838405"/>
            <a:chOff x="10102194" y="1939763"/>
            <a:chExt cx="458287" cy="838405"/>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sp>
        <p:nvSpPr>
          <p:cNvPr id="121" name="文字方塊 120"/>
          <p:cNvSpPr txBox="1"/>
          <p:nvPr/>
        </p:nvSpPr>
        <p:spPr>
          <a:xfrm>
            <a:off x="5203635" y="3515158"/>
            <a:ext cx="811642"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22" name="文字方塊 121"/>
          <p:cNvSpPr txBox="1"/>
          <p:nvPr/>
        </p:nvSpPr>
        <p:spPr>
          <a:xfrm>
            <a:off x="5225954" y="5120689"/>
            <a:ext cx="811642"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sp>
        <p:nvSpPr>
          <p:cNvPr id="123" name="文字方塊 122"/>
          <p:cNvSpPr txBox="1"/>
          <p:nvPr/>
        </p:nvSpPr>
        <p:spPr>
          <a:xfrm>
            <a:off x="6047822" y="3551688"/>
            <a:ext cx="342900"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24" name="文字方塊 123"/>
          <p:cNvSpPr txBox="1"/>
          <p:nvPr/>
        </p:nvSpPr>
        <p:spPr>
          <a:xfrm>
            <a:off x="6214913" y="4140005"/>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25" name="文字方塊 124"/>
          <p:cNvSpPr txBox="1"/>
          <p:nvPr/>
        </p:nvSpPr>
        <p:spPr>
          <a:xfrm>
            <a:off x="5912617" y="5657135"/>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26" name="文字方塊 125"/>
          <p:cNvSpPr txBox="1"/>
          <p:nvPr/>
        </p:nvSpPr>
        <p:spPr>
          <a:xfrm>
            <a:off x="6064896" y="5086823"/>
            <a:ext cx="715437"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27" name="文字方塊 126"/>
          <p:cNvSpPr txBox="1"/>
          <p:nvPr/>
        </p:nvSpPr>
        <p:spPr>
          <a:xfrm>
            <a:off x="8220601" y="3552605"/>
            <a:ext cx="342900" cy="461665"/>
          </a:xfrm>
          <a:prstGeom prst="rect">
            <a:avLst/>
          </a:prstGeom>
          <a:noFill/>
        </p:spPr>
        <p:txBody>
          <a:bodyPr wrap="square" rtlCol="0">
            <a:spAutoFit/>
          </a:bodyPr>
          <a:lstStyle/>
          <a:p>
            <a:pPr algn="ctr"/>
            <a:r>
              <a:rPr lang="en-US" altLang="zh-TW" sz="2400" dirty="0"/>
              <a:t>3</a:t>
            </a:r>
            <a:endParaRPr lang="zh-TW" altLang="en-US" sz="2400" dirty="0"/>
          </a:p>
        </p:txBody>
      </p:sp>
      <p:sp>
        <p:nvSpPr>
          <p:cNvPr id="128" name="文字方塊 127"/>
          <p:cNvSpPr txBox="1"/>
          <p:nvPr/>
        </p:nvSpPr>
        <p:spPr>
          <a:xfrm>
            <a:off x="8387692" y="4140922"/>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29" name="文字方塊 128"/>
          <p:cNvSpPr txBox="1"/>
          <p:nvPr/>
        </p:nvSpPr>
        <p:spPr>
          <a:xfrm>
            <a:off x="8085396" y="5658052"/>
            <a:ext cx="715437" cy="461665"/>
          </a:xfrm>
          <a:prstGeom prst="rect">
            <a:avLst/>
          </a:prstGeom>
          <a:noFill/>
        </p:spPr>
        <p:txBody>
          <a:bodyPr wrap="square" rtlCol="0">
            <a:spAutoFit/>
          </a:bodyPr>
          <a:lstStyle/>
          <a:p>
            <a:pPr algn="ctr"/>
            <a:r>
              <a:rPr lang="en-US" altLang="zh-TW" sz="2400" dirty="0"/>
              <a:t>4</a:t>
            </a:r>
            <a:endParaRPr lang="zh-TW" altLang="en-US" sz="2400" dirty="0"/>
          </a:p>
        </p:txBody>
      </p:sp>
      <p:sp>
        <p:nvSpPr>
          <p:cNvPr id="130" name="文字方塊 129"/>
          <p:cNvSpPr txBox="1"/>
          <p:nvPr/>
        </p:nvSpPr>
        <p:spPr>
          <a:xfrm>
            <a:off x="8237675" y="5087740"/>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31" name="文字方塊 130"/>
          <p:cNvSpPr txBox="1"/>
          <p:nvPr/>
        </p:nvSpPr>
        <p:spPr>
          <a:xfrm>
            <a:off x="7347422" y="3544703"/>
            <a:ext cx="811642"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solidFill>
                  <a:srgbClr val="0000FF"/>
                </a:solidFill>
              </a:rPr>
              <a:t>0.86</a:t>
            </a:r>
            <a:endParaRPr lang="zh-TW" altLang="en-US" sz="2400" dirty="0">
              <a:solidFill>
                <a:srgbClr val="0000FF"/>
              </a:solidFill>
            </a:endParaRPr>
          </a:p>
        </p:txBody>
      </p:sp>
      <p:sp>
        <p:nvSpPr>
          <p:cNvPr id="132" name="文字方塊 131"/>
          <p:cNvSpPr txBox="1"/>
          <p:nvPr/>
        </p:nvSpPr>
        <p:spPr>
          <a:xfrm>
            <a:off x="7369741" y="5150234"/>
            <a:ext cx="811642"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solidFill>
                  <a:srgbClr val="0000FF"/>
                </a:solidFill>
              </a:rPr>
              <a:t>0.11</a:t>
            </a:r>
            <a:endParaRPr lang="zh-TW" altLang="en-US" sz="2400" dirty="0">
              <a:solidFill>
                <a:srgbClr val="0000FF"/>
              </a:solidFill>
            </a:endParaRPr>
          </a:p>
        </p:txBody>
      </p:sp>
      <p:grpSp>
        <p:nvGrpSpPr>
          <p:cNvPr id="133" name="群組 132"/>
          <p:cNvGrpSpPr/>
          <p:nvPr/>
        </p:nvGrpSpPr>
        <p:grpSpPr>
          <a:xfrm>
            <a:off x="6768380" y="4141599"/>
            <a:ext cx="458287" cy="838405"/>
            <a:chOff x="10102194" y="1939763"/>
            <a:chExt cx="458287" cy="838405"/>
          </a:xfrm>
        </p:grpSpPr>
        <p:sp>
          <p:nvSpPr>
            <p:cNvPr id="134" name="矩形 133"/>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5" name="直線單箭頭接點 134"/>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37" name="群組 136"/>
          <p:cNvGrpSpPr/>
          <p:nvPr/>
        </p:nvGrpSpPr>
        <p:grpSpPr>
          <a:xfrm>
            <a:off x="6770758" y="5665922"/>
            <a:ext cx="458287" cy="838405"/>
            <a:chOff x="10102194" y="1939763"/>
            <a:chExt cx="458287" cy="838405"/>
          </a:xfrm>
        </p:grpSpPr>
        <p:sp>
          <p:nvSpPr>
            <p:cNvPr id="138" name="矩形 13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9" name="直線單箭頭接點 13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文字方塊 139"/>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41" name="群組 140"/>
          <p:cNvGrpSpPr/>
          <p:nvPr/>
        </p:nvGrpSpPr>
        <p:grpSpPr>
          <a:xfrm>
            <a:off x="8946620" y="4136407"/>
            <a:ext cx="458287" cy="838405"/>
            <a:chOff x="10102194" y="1939763"/>
            <a:chExt cx="458287" cy="838405"/>
          </a:xfrm>
        </p:grpSpPr>
        <p:sp>
          <p:nvSpPr>
            <p:cNvPr id="142" name="矩形 141"/>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3" name="直線單箭頭接點 142"/>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文字方塊 143"/>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grpSp>
        <p:nvGrpSpPr>
          <p:cNvPr id="145" name="群組 144"/>
          <p:cNvGrpSpPr/>
          <p:nvPr/>
        </p:nvGrpSpPr>
        <p:grpSpPr>
          <a:xfrm>
            <a:off x="9000700" y="5693243"/>
            <a:ext cx="458287" cy="838405"/>
            <a:chOff x="10102194" y="1939763"/>
            <a:chExt cx="458287" cy="838405"/>
          </a:xfrm>
        </p:grpSpPr>
        <p:sp>
          <p:nvSpPr>
            <p:cNvPr id="146" name="矩形 14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7" name="直線單箭頭接點 14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文字方塊 147"/>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sp>
        <p:nvSpPr>
          <p:cNvPr id="149" name="矩形 148"/>
          <p:cNvSpPr/>
          <p:nvPr/>
        </p:nvSpPr>
        <p:spPr>
          <a:xfrm>
            <a:off x="2843378" y="387092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0" name="矩形 149"/>
          <p:cNvSpPr/>
          <p:nvPr/>
        </p:nvSpPr>
        <p:spPr>
          <a:xfrm>
            <a:off x="2812135" y="5512701"/>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1" name="文字方塊 150"/>
          <p:cNvSpPr txBox="1"/>
          <p:nvPr/>
        </p:nvSpPr>
        <p:spPr>
          <a:xfrm>
            <a:off x="2855546" y="3857473"/>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52" name="文字方塊 151"/>
          <p:cNvSpPr txBox="1"/>
          <p:nvPr/>
        </p:nvSpPr>
        <p:spPr>
          <a:xfrm>
            <a:off x="2749762" y="5456904"/>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53" name="橢圓 152"/>
          <p:cNvSpPr/>
          <p:nvPr/>
        </p:nvSpPr>
        <p:spPr>
          <a:xfrm>
            <a:off x="3734811" y="5749738"/>
            <a:ext cx="580232" cy="44094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4" name="橢圓 153"/>
          <p:cNvSpPr/>
          <p:nvPr/>
        </p:nvSpPr>
        <p:spPr>
          <a:xfrm>
            <a:off x="5985017" y="5682800"/>
            <a:ext cx="580232" cy="44094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5" name="橢圓 154"/>
          <p:cNvSpPr/>
          <p:nvPr/>
        </p:nvSpPr>
        <p:spPr>
          <a:xfrm>
            <a:off x="8153407" y="5664868"/>
            <a:ext cx="580232" cy="44094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56" name="文字方塊 155"/>
              <p:cNvSpPr txBox="1"/>
              <p:nvPr/>
            </p:nvSpPr>
            <p:spPr>
              <a:xfrm>
                <a:off x="3586042" y="6927232"/>
                <a:ext cx="1276440"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𝑧</m:t>
                          </m:r>
                        </m:num>
                        <m:den>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𝑤</m:t>
                          </m:r>
                        </m:den>
                      </m:f>
                      <m:r>
                        <a:rPr lang="en-US" altLang="zh-TW" sz="2400" b="0" i="1" smtClean="0">
                          <a:latin typeface="Cambria Math" panose="02040503050406030204" pitchFamily="18" charset="0"/>
                        </a:rPr>
                        <m:t>=−1</m:t>
                      </m:r>
                    </m:oMath>
                  </m:oMathPara>
                </a14:m>
                <a:endParaRPr lang="zh-TW" altLang="en-US" sz="2400" dirty="0"/>
              </a:p>
            </p:txBody>
          </p:sp>
        </mc:Choice>
        <mc:Fallback xmlns="">
          <p:sp>
            <p:nvSpPr>
              <p:cNvPr id="156" name="文字方塊 155"/>
              <p:cNvSpPr txBox="1">
                <a:spLocks noRot="1" noChangeAspect="1" noMove="1" noResize="1" noEditPoints="1" noAdjustHandles="1" noChangeArrowheads="1" noChangeShapeType="1" noTextEdit="1"/>
              </p:cNvSpPr>
              <p:nvPr/>
            </p:nvSpPr>
            <p:spPr>
              <a:xfrm>
                <a:off x="3586042" y="6927232"/>
                <a:ext cx="1276440" cy="70224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7" name="文字方塊 156"/>
              <p:cNvSpPr txBox="1"/>
              <p:nvPr/>
            </p:nvSpPr>
            <p:spPr>
              <a:xfrm>
                <a:off x="5889447" y="6915980"/>
                <a:ext cx="1449564"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𝑧</m:t>
                          </m:r>
                        </m:num>
                        <m:den>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𝑤</m:t>
                          </m:r>
                        </m:den>
                      </m:f>
                      <m:r>
                        <a:rPr lang="en-US" altLang="zh-TW" sz="2400" b="0" i="1" smtClean="0">
                          <a:latin typeface="Cambria Math" panose="02040503050406030204" pitchFamily="18" charset="0"/>
                        </a:rPr>
                        <m:t>=0.12</m:t>
                      </m:r>
                    </m:oMath>
                  </m:oMathPara>
                </a14:m>
                <a:endParaRPr lang="zh-TW" altLang="en-US" sz="2400" dirty="0"/>
              </a:p>
            </p:txBody>
          </p:sp>
        </mc:Choice>
        <mc:Fallback xmlns="">
          <p:sp>
            <p:nvSpPr>
              <p:cNvPr id="157" name="文字方塊 156"/>
              <p:cNvSpPr txBox="1">
                <a:spLocks noRot="1" noChangeAspect="1" noMove="1" noResize="1" noEditPoints="1" noAdjustHandles="1" noChangeArrowheads="1" noChangeShapeType="1" noTextEdit="1"/>
              </p:cNvSpPr>
              <p:nvPr/>
            </p:nvSpPr>
            <p:spPr>
              <a:xfrm>
                <a:off x="5889447" y="6915980"/>
                <a:ext cx="1449564" cy="702244"/>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8" name="文字方塊 157"/>
              <p:cNvSpPr txBox="1"/>
              <p:nvPr/>
            </p:nvSpPr>
            <p:spPr>
              <a:xfrm>
                <a:off x="8222923" y="6893366"/>
                <a:ext cx="1449564"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𝑧</m:t>
                          </m:r>
                        </m:num>
                        <m:den>
                          <m:r>
                            <a:rPr lang="zh-TW" altLang="en-US" sz="2400" i="1" smtClean="0">
                              <a:latin typeface="Cambria Math" panose="02040503050406030204" pitchFamily="18" charset="0"/>
                            </a:rPr>
                            <m:t>𝜕</m:t>
                          </m:r>
                          <m:r>
                            <a:rPr lang="en-US" altLang="zh-TW" sz="2400" b="0" i="1" smtClean="0">
                              <a:latin typeface="Cambria Math" panose="02040503050406030204" pitchFamily="18" charset="0"/>
                            </a:rPr>
                            <m:t>𝑤</m:t>
                          </m:r>
                        </m:den>
                      </m:f>
                      <m:r>
                        <a:rPr lang="en-US" altLang="zh-TW" sz="2400" b="0" i="1" smtClean="0">
                          <a:latin typeface="Cambria Math" panose="02040503050406030204" pitchFamily="18" charset="0"/>
                        </a:rPr>
                        <m:t>=0.11</m:t>
                      </m:r>
                    </m:oMath>
                  </m:oMathPara>
                </a14:m>
                <a:endParaRPr lang="zh-TW" altLang="en-US" sz="2400" dirty="0"/>
              </a:p>
            </p:txBody>
          </p:sp>
        </mc:Choice>
        <mc:Fallback xmlns="">
          <p:sp>
            <p:nvSpPr>
              <p:cNvPr id="158" name="文字方塊 157"/>
              <p:cNvSpPr txBox="1">
                <a:spLocks noRot="1" noChangeAspect="1" noMove="1" noResize="1" noEditPoints="1" noAdjustHandles="1" noChangeArrowheads="1" noChangeShapeType="1" noTextEdit="1"/>
              </p:cNvSpPr>
              <p:nvPr/>
            </p:nvSpPr>
            <p:spPr>
              <a:xfrm>
                <a:off x="8222923" y="6893366"/>
                <a:ext cx="1449564" cy="702244"/>
              </a:xfrm>
              <a:prstGeom prst="rect">
                <a:avLst/>
              </a:prstGeom>
              <a:blipFill>
                <a:blip r:embed="rId5"/>
                <a:stretch>
                  <a:fillRect/>
                </a:stretch>
              </a:blipFill>
            </p:spPr>
            <p:txBody>
              <a:bodyPr/>
              <a:lstStyle/>
              <a:p>
                <a:r>
                  <a:rPr lang="zh-TW" altLang="en-US">
                    <a:noFill/>
                  </a:rPr>
                  <a:t> </a:t>
                </a:r>
              </a:p>
            </p:txBody>
          </p:sp>
        </mc:Fallback>
      </mc:AlternateContent>
      <p:sp>
        <p:nvSpPr>
          <p:cNvPr id="159" name="手繪多邊形 158"/>
          <p:cNvSpPr/>
          <p:nvPr/>
        </p:nvSpPr>
        <p:spPr>
          <a:xfrm rot="21124121">
            <a:off x="3179924" y="6036996"/>
            <a:ext cx="609539" cy="1303867"/>
          </a:xfrm>
          <a:custGeom>
            <a:avLst/>
            <a:gdLst>
              <a:gd name="connsiteX0" fmla="*/ 609539 w 609539"/>
              <a:gd name="connsiteY0" fmla="*/ 0 h 1303867"/>
              <a:gd name="connsiteX1" fmla="*/ 16873 w 609539"/>
              <a:gd name="connsiteY1" fmla="*/ 389467 h 1303867"/>
              <a:gd name="connsiteX2" fmla="*/ 220073 w 609539"/>
              <a:gd name="connsiteY2" fmla="*/ 1303867 h 1303867"/>
            </a:gdLst>
            <a:ahLst/>
            <a:cxnLst>
              <a:cxn ang="0">
                <a:pos x="connsiteX0" y="connsiteY0"/>
              </a:cxn>
              <a:cxn ang="0">
                <a:pos x="connsiteX1" y="connsiteY1"/>
              </a:cxn>
              <a:cxn ang="0">
                <a:pos x="connsiteX2" y="connsiteY2"/>
              </a:cxn>
            </a:cxnLst>
            <a:rect l="l" t="t" r="r" b="b"/>
            <a:pathLst>
              <a:path w="609539" h="1303867">
                <a:moveTo>
                  <a:pt x="609539" y="0"/>
                </a:moveTo>
                <a:cubicBezTo>
                  <a:pt x="345661" y="86078"/>
                  <a:pt x="81784" y="172156"/>
                  <a:pt x="16873" y="389467"/>
                </a:cubicBezTo>
                <a:cubicBezTo>
                  <a:pt x="-48038" y="606778"/>
                  <a:pt x="86017" y="955322"/>
                  <a:pt x="220073" y="1303867"/>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0" name="手繪多邊形 159"/>
          <p:cNvSpPr/>
          <p:nvPr/>
        </p:nvSpPr>
        <p:spPr>
          <a:xfrm rot="20753515">
            <a:off x="5500995" y="6055053"/>
            <a:ext cx="609539" cy="1148623"/>
          </a:xfrm>
          <a:custGeom>
            <a:avLst/>
            <a:gdLst>
              <a:gd name="connsiteX0" fmla="*/ 609539 w 609539"/>
              <a:gd name="connsiteY0" fmla="*/ 0 h 1303867"/>
              <a:gd name="connsiteX1" fmla="*/ 16873 w 609539"/>
              <a:gd name="connsiteY1" fmla="*/ 389467 h 1303867"/>
              <a:gd name="connsiteX2" fmla="*/ 220073 w 609539"/>
              <a:gd name="connsiteY2" fmla="*/ 1303867 h 1303867"/>
            </a:gdLst>
            <a:ahLst/>
            <a:cxnLst>
              <a:cxn ang="0">
                <a:pos x="connsiteX0" y="connsiteY0"/>
              </a:cxn>
              <a:cxn ang="0">
                <a:pos x="connsiteX1" y="connsiteY1"/>
              </a:cxn>
              <a:cxn ang="0">
                <a:pos x="connsiteX2" y="connsiteY2"/>
              </a:cxn>
            </a:cxnLst>
            <a:rect l="l" t="t" r="r" b="b"/>
            <a:pathLst>
              <a:path w="609539" h="1303867">
                <a:moveTo>
                  <a:pt x="609539" y="0"/>
                </a:moveTo>
                <a:cubicBezTo>
                  <a:pt x="345661" y="86078"/>
                  <a:pt x="81784" y="172156"/>
                  <a:pt x="16873" y="389467"/>
                </a:cubicBezTo>
                <a:cubicBezTo>
                  <a:pt x="-48038" y="606778"/>
                  <a:pt x="86017" y="955322"/>
                  <a:pt x="220073" y="1303867"/>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1" name="手繪多邊形 160"/>
          <p:cNvSpPr/>
          <p:nvPr/>
        </p:nvSpPr>
        <p:spPr>
          <a:xfrm rot="20443089">
            <a:off x="7753344" y="6074162"/>
            <a:ext cx="609539" cy="1148623"/>
          </a:xfrm>
          <a:custGeom>
            <a:avLst/>
            <a:gdLst>
              <a:gd name="connsiteX0" fmla="*/ 609539 w 609539"/>
              <a:gd name="connsiteY0" fmla="*/ 0 h 1303867"/>
              <a:gd name="connsiteX1" fmla="*/ 16873 w 609539"/>
              <a:gd name="connsiteY1" fmla="*/ 389467 h 1303867"/>
              <a:gd name="connsiteX2" fmla="*/ 220073 w 609539"/>
              <a:gd name="connsiteY2" fmla="*/ 1303867 h 1303867"/>
            </a:gdLst>
            <a:ahLst/>
            <a:cxnLst>
              <a:cxn ang="0">
                <a:pos x="connsiteX0" y="connsiteY0"/>
              </a:cxn>
              <a:cxn ang="0">
                <a:pos x="connsiteX1" y="connsiteY1"/>
              </a:cxn>
              <a:cxn ang="0">
                <a:pos x="connsiteX2" y="connsiteY2"/>
              </a:cxn>
            </a:cxnLst>
            <a:rect l="l" t="t" r="r" b="b"/>
            <a:pathLst>
              <a:path w="609539" h="1303867">
                <a:moveTo>
                  <a:pt x="609539" y="0"/>
                </a:moveTo>
                <a:cubicBezTo>
                  <a:pt x="345661" y="86078"/>
                  <a:pt x="81784" y="172156"/>
                  <a:pt x="16873" y="389467"/>
                </a:cubicBezTo>
                <a:cubicBezTo>
                  <a:pt x="-48038" y="606778"/>
                  <a:pt x="86017" y="955322"/>
                  <a:pt x="220073" y="1303867"/>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 name="矩形 1"/>
              <p:cNvSpPr/>
              <p:nvPr/>
            </p:nvSpPr>
            <p:spPr>
              <a:xfrm>
                <a:off x="2803458" y="2357815"/>
                <a:ext cx="5698098" cy="523220"/>
              </a:xfrm>
              <a:prstGeom prst="rect">
                <a:avLst/>
              </a:prstGeom>
            </p:spPr>
            <p:txBody>
              <a:bodyPr wrap="none">
                <a:spAutoFit/>
              </a:bodyPr>
              <a:lstStyle/>
              <a:p>
                <a:r>
                  <a:rPr lang="en-US" altLang="zh-TW" sz="2800" dirty="0"/>
                  <a:t>Compute </a:t>
                </a:r>
                <a14:m>
                  <m:oMath xmlns:m="http://schemas.openxmlformats.org/officeDocument/2006/math">
                    <m:f>
                      <m:fPr>
                        <m:type m:val="lin"/>
                        <m:ctrlPr>
                          <a:rPr lang="en-US" altLang="zh-TW" sz="2800" i="1">
                            <a:latin typeface="Cambria Math" panose="02040503050406030204" pitchFamily="18" charset="0"/>
                          </a:rPr>
                        </m:ctrlPr>
                      </m:fPr>
                      <m:num>
                        <m:r>
                          <a:rPr lang="zh-TW" altLang="en-US" sz="2800" i="1">
                            <a:latin typeface="Cambria Math" panose="02040503050406030204" pitchFamily="18" charset="0"/>
                          </a:rPr>
                          <m:t>𝜕</m:t>
                        </m:r>
                        <m:r>
                          <a:rPr lang="en-US" altLang="zh-TW" sz="2800" i="1">
                            <a:latin typeface="Cambria Math" panose="02040503050406030204" pitchFamily="18" charset="0"/>
                          </a:rPr>
                          <m:t>𝑧</m:t>
                        </m:r>
                      </m:num>
                      <m:den>
                        <m:r>
                          <a:rPr lang="zh-TW" altLang="en-US" sz="2800" i="1">
                            <a:latin typeface="Cambria Math" panose="02040503050406030204" pitchFamily="18" charset="0"/>
                          </a:rPr>
                          <m:t>𝜕</m:t>
                        </m:r>
                        <m:r>
                          <a:rPr lang="en-US" altLang="zh-TW" sz="2800" i="1">
                            <a:latin typeface="Cambria Math" panose="02040503050406030204" pitchFamily="18" charset="0"/>
                          </a:rPr>
                          <m:t>𝑤</m:t>
                        </m:r>
                      </m:den>
                    </m:f>
                  </m:oMath>
                </a14:m>
                <a:r>
                  <a:rPr lang="en-US" altLang="zh-TW" sz="2800" dirty="0"/>
                  <a:t> for all parameters</a:t>
                </a:r>
                <a:endParaRPr lang="zh-TW" altLang="en-US" sz="2800" dirty="0"/>
              </a:p>
            </p:txBody>
          </p:sp>
        </mc:Choice>
        <mc:Fallback xmlns="">
          <p:sp>
            <p:nvSpPr>
              <p:cNvPr id="2" name="矩形 1"/>
              <p:cNvSpPr>
                <a:spLocks noRot="1" noChangeAspect="1" noMove="1" noResize="1" noEditPoints="1" noAdjustHandles="1" noChangeArrowheads="1" noChangeShapeType="1" noTextEdit="1"/>
              </p:cNvSpPr>
              <p:nvPr/>
            </p:nvSpPr>
            <p:spPr>
              <a:xfrm>
                <a:off x="2803458" y="2357815"/>
                <a:ext cx="5698098" cy="523220"/>
              </a:xfrm>
              <a:prstGeom prst="rect">
                <a:avLst/>
              </a:prstGeom>
              <a:blipFill>
                <a:blip r:embed="rId6"/>
                <a:stretch>
                  <a:fillRect l="-2246" t="-12791" r="-749" b="-3139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50940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2" grpId="0" animBg="1"/>
      <p:bldP spid="131" grpId="0" animBg="1"/>
      <p:bldP spid="132" grpId="0" animBg="1"/>
      <p:bldP spid="153" grpId="0" animBg="1"/>
      <p:bldP spid="154" grpId="0" animBg="1"/>
      <p:bldP spid="155" grpId="0" animBg="1"/>
      <p:bldP spid="156" grpId="0"/>
      <p:bldP spid="157" grpId="0"/>
      <p:bldP spid="158" grpId="0"/>
      <p:bldP spid="159" grpId="0" animBg="1"/>
      <p:bldP spid="160" grpId="0" animBg="1"/>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a:solidFill>
                  <a:srgbClr val="000000"/>
                </a:solidFill>
                <a:uFill>
                  <a:solidFill>
                    <a:srgbClr val="FFFFFF"/>
                  </a:solidFill>
                </a:uFill>
                <a:latin typeface="Calibri"/>
              </a:rPr>
              <a:t>Neural Network</a:t>
            </a:r>
            <a:endParaRPr lang="en-US" altLang="zh-TW" sz="1350" spc="-1" dirty="0">
              <a:solidFill>
                <a:srgbClr val="000000"/>
              </a:solidFill>
              <a:uFill>
                <a:solidFill>
                  <a:srgbClr val="FFFFFF"/>
                </a:solidFill>
              </a:uFill>
            </a:endParaRPr>
          </a:p>
        </p:txBody>
      </p:sp>
      <mc:AlternateContent xmlns:mc="http://schemas.openxmlformats.org/markup-compatibility/2006" xmlns:a14="http://schemas.microsoft.com/office/drawing/2010/main">
        <mc:Choice Requires="a14">
          <p:sp>
            <p:nvSpPr>
              <p:cNvPr id="162" name="文字方塊 161"/>
              <p:cNvSpPr txBox="1"/>
              <p:nvPr/>
            </p:nvSpPr>
            <p:spPr>
              <a:xfrm>
                <a:off x="2965103" y="2500586"/>
                <a:ext cx="7744807" cy="430887"/>
              </a:xfrm>
              <a:prstGeom prst="rect">
                <a:avLst/>
              </a:prstGeom>
              <a:noFill/>
            </p:spPr>
            <p:txBody>
              <a:bodyPr wrap="square" lIns="0" tIns="0" rIns="0" bIns="0" rtlCol="0">
                <a:spAutoFit/>
              </a:bodyPr>
              <a:lstStyle/>
              <a:p>
                <a:r>
                  <a:rPr lang="en-US" altLang="zh-TW" sz="2800" dirty="0"/>
                  <a:t>Compute </a:t>
                </a:r>
                <a14:m>
                  <m:oMath xmlns:m="http://schemas.openxmlformats.org/officeDocument/2006/math">
                    <m:f>
                      <m:fPr>
                        <m:type m:val="lin"/>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b="0" i="1" smtClean="0">
                            <a:latin typeface="Cambria Math" panose="02040503050406030204" pitchFamily="18" charset="0"/>
                          </a:rPr>
                          <m:t>𝑧</m:t>
                        </m:r>
                      </m:den>
                    </m:f>
                  </m:oMath>
                </a14:m>
                <a:r>
                  <a:rPr lang="en-US" altLang="zh-TW" sz="2800" dirty="0"/>
                  <a:t> for all activation function inputs z</a:t>
                </a:r>
                <a:endParaRPr lang="zh-TW" altLang="en-US" sz="2800" dirty="0"/>
              </a:p>
            </p:txBody>
          </p:sp>
        </mc:Choice>
        <mc:Fallback xmlns="">
          <p:sp>
            <p:nvSpPr>
              <p:cNvPr id="162" name="文字方塊 161"/>
              <p:cNvSpPr txBox="1">
                <a:spLocks noRot="1" noChangeAspect="1" noMove="1" noResize="1" noEditPoints="1" noAdjustHandles="1" noChangeArrowheads="1" noChangeShapeType="1" noTextEdit="1"/>
              </p:cNvSpPr>
              <p:nvPr/>
            </p:nvSpPr>
            <p:spPr>
              <a:xfrm>
                <a:off x="2965103" y="2500586"/>
                <a:ext cx="7744807" cy="430887"/>
              </a:xfrm>
              <a:prstGeom prst="rect">
                <a:avLst/>
              </a:prstGeom>
              <a:blipFill>
                <a:blip r:embed="rId4"/>
                <a:stretch>
                  <a:fillRect l="-2754" t="-25352" r="-1967" b="-49296"/>
                </a:stretch>
              </a:blipFill>
            </p:spPr>
            <p:txBody>
              <a:bodyPr/>
              <a:lstStyle/>
              <a:p>
                <a:r>
                  <a:rPr lang="zh-TW" altLang="en-US">
                    <a:noFill/>
                  </a:rPr>
                  <a:t> </a:t>
                </a:r>
              </a:p>
            </p:txBody>
          </p:sp>
        </mc:Fallback>
      </mc:AlternateContent>
      <p:cxnSp>
        <p:nvCxnSpPr>
          <p:cNvPr id="163" name="直線單箭頭接點 162"/>
          <p:cNvCxnSpPr/>
          <p:nvPr/>
        </p:nvCxnSpPr>
        <p:spPr>
          <a:xfrm flipV="1">
            <a:off x="2858773" y="3986794"/>
            <a:ext cx="1686350" cy="15884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p:nvPr/>
        </p:nvCxnSpPr>
        <p:spPr>
          <a:xfrm flipV="1">
            <a:off x="2858773" y="3733456"/>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5" name="群組 164"/>
          <p:cNvGrpSpPr/>
          <p:nvPr/>
        </p:nvGrpSpPr>
        <p:grpSpPr>
          <a:xfrm>
            <a:off x="5831423" y="3367263"/>
            <a:ext cx="574158" cy="574158"/>
            <a:chOff x="5170781" y="1854574"/>
            <a:chExt cx="574158" cy="574158"/>
          </a:xfrm>
        </p:grpSpPr>
        <p:sp>
          <p:nvSpPr>
            <p:cNvPr id="166" name="橢圓 165"/>
            <p:cNvSpPr/>
            <p:nvPr/>
          </p:nvSpPr>
          <p:spPr>
            <a:xfrm>
              <a:off x="5170781" y="18545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7" name="手繪多邊形 166"/>
            <p:cNvSpPr/>
            <p:nvPr/>
          </p:nvSpPr>
          <p:spPr>
            <a:xfrm>
              <a:off x="5232704" y="19805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68" name="群組 167"/>
          <p:cNvGrpSpPr/>
          <p:nvPr/>
        </p:nvGrpSpPr>
        <p:grpSpPr>
          <a:xfrm>
            <a:off x="4508860" y="3986794"/>
            <a:ext cx="458287" cy="838405"/>
            <a:chOff x="10102194" y="1939763"/>
            <a:chExt cx="458287" cy="838405"/>
          </a:xfrm>
        </p:grpSpPr>
        <p:sp>
          <p:nvSpPr>
            <p:cNvPr id="169" name="矩形 168"/>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70" name="直線單箭頭接點 169"/>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1" name="文字方塊 170"/>
            <p:cNvSpPr txBox="1"/>
            <p:nvPr/>
          </p:nvSpPr>
          <p:spPr>
            <a:xfrm>
              <a:off x="10118802" y="2316503"/>
              <a:ext cx="441679" cy="461665"/>
            </a:xfrm>
            <a:prstGeom prst="rect">
              <a:avLst/>
            </a:prstGeom>
            <a:noFill/>
          </p:spPr>
          <p:txBody>
            <a:bodyPr wrap="square" rtlCol="0">
              <a:spAutoFit/>
            </a:bodyPr>
            <a:lstStyle/>
            <a:p>
              <a:pPr algn="ctr"/>
              <a:r>
                <a:rPr lang="en-US" altLang="zh-TW" sz="2400" dirty="0"/>
                <a:t>b</a:t>
              </a:r>
              <a:endParaRPr lang="zh-TW" altLang="en-US" sz="2400" dirty="0"/>
            </a:p>
          </p:txBody>
        </p:sp>
      </p:grpSp>
      <p:grpSp>
        <p:nvGrpSpPr>
          <p:cNvPr id="172" name="群組 171"/>
          <p:cNvGrpSpPr/>
          <p:nvPr/>
        </p:nvGrpSpPr>
        <p:grpSpPr>
          <a:xfrm>
            <a:off x="4467886" y="3513234"/>
            <a:ext cx="474993" cy="425277"/>
            <a:chOff x="3357891" y="3538413"/>
            <a:chExt cx="474993" cy="425277"/>
          </a:xfrm>
        </p:grpSpPr>
        <p:sp>
          <p:nvSpPr>
            <p:cNvPr id="173" name="矩形 172"/>
            <p:cNvSpPr/>
            <p:nvPr/>
          </p:nvSpPr>
          <p:spPr>
            <a:xfrm>
              <a:off x="3357891" y="3538413"/>
              <a:ext cx="474993" cy="4252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74"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103" name="方程式" r:id="rId5" imgW="139680" imgH="139680" progId="Equation.3">
                    <p:embed/>
                  </p:oleObj>
                </mc:Choice>
                <mc:Fallback>
                  <p:oleObj name="方程式" r:id="rId5" imgW="139680" imgH="139680" progId="Equation.3">
                    <p:embed/>
                    <p:pic>
                      <p:nvPicPr>
                        <p:cNvPr id="16" name="Object 12"/>
                        <p:cNvPicPr>
                          <a:picLocks noChangeAspect="1" noChangeArrowheads="1"/>
                        </p:cNvPicPr>
                        <p:nvPr/>
                      </p:nvPicPr>
                      <p:blipFill>
                        <a:blip r:embed="rId6"/>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175" name="直線單箭頭接點 174"/>
          <p:cNvCxnSpPr/>
          <p:nvPr/>
        </p:nvCxnSpPr>
        <p:spPr>
          <a:xfrm flipV="1">
            <a:off x="4942879" y="3690990"/>
            <a:ext cx="839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6" name="文字方塊 175"/>
              <p:cNvSpPr txBox="1"/>
              <p:nvPr/>
            </p:nvSpPr>
            <p:spPr>
              <a:xfrm>
                <a:off x="3369831" y="3239382"/>
                <a:ext cx="493212"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1</m:t>
                          </m:r>
                        </m:sub>
                      </m:sSub>
                    </m:oMath>
                  </m:oMathPara>
                </a14:m>
                <a:endParaRPr lang="zh-TW" altLang="en-US" sz="2800" dirty="0"/>
              </a:p>
            </p:txBody>
          </p:sp>
        </mc:Choice>
        <mc:Fallback xmlns="">
          <p:sp>
            <p:nvSpPr>
              <p:cNvPr id="176" name="文字方塊 175"/>
              <p:cNvSpPr txBox="1">
                <a:spLocks noRot="1" noChangeAspect="1" noMove="1" noResize="1" noEditPoints="1" noAdjustHandles="1" noChangeArrowheads="1" noChangeShapeType="1" noTextEdit="1"/>
              </p:cNvSpPr>
              <p:nvPr/>
            </p:nvSpPr>
            <p:spPr>
              <a:xfrm>
                <a:off x="3369831" y="3239382"/>
                <a:ext cx="493212" cy="4308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7" name="文字方塊 176"/>
              <p:cNvSpPr txBox="1"/>
              <p:nvPr/>
            </p:nvSpPr>
            <p:spPr>
              <a:xfrm>
                <a:off x="5284625" y="3183048"/>
                <a:ext cx="308161" cy="430887"/>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𝑧</m:t>
                      </m:r>
                    </m:oMath>
                  </m:oMathPara>
                </a14:m>
                <a:endParaRPr lang="zh-TW" altLang="en-US" sz="2800" dirty="0"/>
              </a:p>
            </p:txBody>
          </p:sp>
        </mc:Choice>
        <mc:Fallback xmlns="">
          <p:sp>
            <p:nvSpPr>
              <p:cNvPr id="177" name="文字方塊 176"/>
              <p:cNvSpPr txBox="1">
                <a:spLocks noRot="1" noChangeAspect="1" noMove="1" noResize="1" noEditPoints="1" noAdjustHandles="1" noChangeArrowheads="1" noChangeShapeType="1" noTextEdit="1"/>
              </p:cNvSpPr>
              <p:nvPr/>
            </p:nvSpPr>
            <p:spPr>
              <a:xfrm>
                <a:off x="5284625" y="3183048"/>
                <a:ext cx="308161" cy="430887"/>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8" name="文字方塊 177"/>
              <p:cNvSpPr txBox="1"/>
              <p:nvPr/>
            </p:nvSpPr>
            <p:spPr>
              <a:xfrm>
                <a:off x="3361559" y="4491466"/>
                <a:ext cx="501484"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2</m:t>
                          </m:r>
                        </m:sub>
                      </m:sSub>
                    </m:oMath>
                  </m:oMathPara>
                </a14:m>
                <a:endParaRPr lang="zh-TW" altLang="en-US" sz="2800" dirty="0"/>
              </a:p>
            </p:txBody>
          </p:sp>
        </mc:Choice>
        <mc:Fallback xmlns="">
          <p:sp>
            <p:nvSpPr>
              <p:cNvPr id="178" name="文字方塊 177"/>
              <p:cNvSpPr txBox="1">
                <a:spLocks noRot="1" noChangeAspect="1" noMove="1" noResize="1" noEditPoints="1" noAdjustHandles="1" noChangeArrowheads="1" noChangeShapeType="1" noTextEdit="1"/>
              </p:cNvSpPr>
              <p:nvPr/>
            </p:nvSpPr>
            <p:spPr>
              <a:xfrm>
                <a:off x="3361559" y="4491466"/>
                <a:ext cx="501484" cy="43088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9" name="文字方塊 178"/>
              <p:cNvSpPr txBox="1"/>
              <p:nvPr/>
            </p:nvSpPr>
            <p:spPr>
              <a:xfrm>
                <a:off x="2398445" y="3449736"/>
                <a:ext cx="427874" cy="430887"/>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𝑥</m:t>
                          </m:r>
                        </m:e>
                        <m:sub>
                          <m:r>
                            <a:rPr lang="en-US" altLang="zh-TW" sz="2800" b="0" i="1" smtClean="0">
                              <a:latin typeface="Cambria Math" panose="02040503050406030204" pitchFamily="18" charset="0"/>
                              <a:ea typeface="Cambria Math" panose="02040503050406030204" pitchFamily="18" charset="0"/>
                            </a:rPr>
                            <m:t>1</m:t>
                          </m:r>
                        </m:sub>
                      </m:sSub>
                    </m:oMath>
                  </m:oMathPara>
                </a14:m>
                <a:endParaRPr lang="zh-TW" altLang="en-US" sz="2800" dirty="0"/>
              </a:p>
            </p:txBody>
          </p:sp>
        </mc:Choice>
        <mc:Fallback xmlns="">
          <p:sp>
            <p:nvSpPr>
              <p:cNvPr id="179" name="文字方塊 178"/>
              <p:cNvSpPr txBox="1">
                <a:spLocks noRot="1" noChangeAspect="1" noMove="1" noResize="1" noEditPoints="1" noAdjustHandles="1" noChangeArrowheads="1" noChangeShapeType="1" noTextEdit="1"/>
              </p:cNvSpPr>
              <p:nvPr/>
            </p:nvSpPr>
            <p:spPr>
              <a:xfrm>
                <a:off x="2398445" y="3449736"/>
                <a:ext cx="427874" cy="430887"/>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0" name="文字方塊 179"/>
              <p:cNvSpPr txBox="1"/>
              <p:nvPr/>
            </p:nvSpPr>
            <p:spPr>
              <a:xfrm>
                <a:off x="2412083" y="5314097"/>
                <a:ext cx="436145" cy="430887"/>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𝑥</m:t>
                          </m:r>
                        </m:e>
                        <m:sub>
                          <m:r>
                            <a:rPr lang="en-US" altLang="zh-TW" sz="2800" b="0" i="1" smtClean="0">
                              <a:latin typeface="Cambria Math" panose="02040503050406030204" pitchFamily="18" charset="0"/>
                              <a:ea typeface="Cambria Math" panose="02040503050406030204" pitchFamily="18" charset="0"/>
                            </a:rPr>
                            <m:t>2</m:t>
                          </m:r>
                        </m:sub>
                      </m:sSub>
                    </m:oMath>
                  </m:oMathPara>
                </a14:m>
                <a:endParaRPr lang="zh-TW" altLang="en-US" sz="2800" dirty="0"/>
              </a:p>
            </p:txBody>
          </p:sp>
        </mc:Choice>
        <mc:Fallback xmlns="">
          <p:sp>
            <p:nvSpPr>
              <p:cNvPr id="180" name="文字方塊 179"/>
              <p:cNvSpPr txBox="1">
                <a:spLocks noRot="1" noChangeAspect="1" noMove="1" noResize="1" noEditPoints="1" noAdjustHandles="1" noChangeArrowheads="1" noChangeShapeType="1" noTextEdit="1"/>
              </p:cNvSpPr>
              <p:nvPr/>
            </p:nvSpPr>
            <p:spPr>
              <a:xfrm>
                <a:off x="2412083" y="5314097"/>
                <a:ext cx="436145" cy="430887"/>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1" name="文字方塊 180"/>
              <p:cNvSpPr txBox="1"/>
              <p:nvPr/>
            </p:nvSpPr>
            <p:spPr>
              <a:xfrm>
                <a:off x="6483388" y="3128124"/>
                <a:ext cx="290912" cy="430887"/>
              </a:xfrm>
              <a:prstGeom prst="rect">
                <a:avLst/>
              </a:prstGeom>
            </p:spPr>
            <p:style>
              <a:lnRef idx="1">
                <a:schemeClr val="accent6"/>
              </a:lnRef>
              <a:fillRef idx="2">
                <a:schemeClr val="accent6"/>
              </a:fillRef>
              <a:effectRef idx="1">
                <a:schemeClr val="accent6"/>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𝑎</m:t>
                      </m:r>
                    </m:oMath>
                  </m:oMathPara>
                </a14:m>
                <a:endParaRPr lang="zh-TW" altLang="en-US" sz="2800" dirty="0"/>
              </a:p>
            </p:txBody>
          </p:sp>
        </mc:Choice>
        <mc:Fallback xmlns="">
          <p:sp>
            <p:nvSpPr>
              <p:cNvPr id="181" name="文字方塊 180"/>
              <p:cNvSpPr txBox="1">
                <a:spLocks noRot="1" noChangeAspect="1" noMove="1" noResize="1" noEditPoints="1" noAdjustHandles="1" noChangeArrowheads="1" noChangeShapeType="1" noTextEdit="1"/>
              </p:cNvSpPr>
              <p:nvPr/>
            </p:nvSpPr>
            <p:spPr>
              <a:xfrm>
                <a:off x="6483388" y="3128124"/>
                <a:ext cx="290912" cy="430887"/>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2" name="文字方塊 181"/>
              <p:cNvSpPr txBox="1"/>
              <p:nvPr/>
            </p:nvSpPr>
            <p:spPr>
              <a:xfrm>
                <a:off x="2746484" y="5881811"/>
                <a:ext cx="461408"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smtClean="0">
                              <a:latin typeface="Cambria Math" panose="02040503050406030204" pitchFamily="18" charset="0"/>
                            </a:rPr>
                            <m:t>𝑧</m:t>
                          </m:r>
                        </m:den>
                      </m:f>
                    </m:oMath>
                  </m:oMathPara>
                </a14:m>
                <a:endParaRPr lang="zh-TW" altLang="en-US" sz="2800" dirty="0"/>
              </a:p>
            </p:txBody>
          </p:sp>
        </mc:Choice>
        <mc:Fallback xmlns="">
          <p:sp>
            <p:nvSpPr>
              <p:cNvPr id="182" name="文字方塊 181"/>
              <p:cNvSpPr txBox="1">
                <a:spLocks noRot="1" noChangeAspect="1" noMove="1" noResize="1" noEditPoints="1" noAdjustHandles="1" noChangeArrowheads="1" noChangeShapeType="1" noTextEdit="1"/>
              </p:cNvSpPr>
              <p:nvPr/>
            </p:nvSpPr>
            <p:spPr>
              <a:xfrm>
                <a:off x="2746484" y="5881811"/>
                <a:ext cx="461408" cy="819263"/>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3" name="文字方塊 182"/>
              <p:cNvSpPr txBox="1"/>
              <p:nvPr/>
            </p:nvSpPr>
            <p:spPr>
              <a:xfrm>
                <a:off x="3288667" y="5881810"/>
                <a:ext cx="1349537"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𝑎</m:t>
                          </m:r>
                        </m:num>
                        <m:den>
                          <m:r>
                            <a:rPr lang="zh-TW" altLang="en-US" sz="2800" i="1">
                              <a:latin typeface="Cambria Math" panose="02040503050406030204" pitchFamily="18" charset="0"/>
                            </a:rPr>
                            <m:t>𝜕</m:t>
                          </m:r>
                          <m:r>
                            <a:rPr lang="en-US" altLang="zh-TW" sz="2800" i="1" smtClean="0">
                              <a:latin typeface="Cambria Math" panose="02040503050406030204" pitchFamily="18" charset="0"/>
                            </a:rPr>
                            <m:t>𝑧</m:t>
                          </m:r>
                        </m:den>
                      </m:f>
                      <m:f>
                        <m:fPr>
                          <m:ctrlPr>
                            <a:rPr lang="en-US" altLang="zh-TW" sz="2800" i="1">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b="0" i="1" smtClean="0">
                              <a:latin typeface="Cambria Math" panose="02040503050406030204" pitchFamily="18" charset="0"/>
                            </a:rPr>
                            <m:t>𝑎</m:t>
                          </m:r>
                        </m:den>
                      </m:f>
                    </m:oMath>
                  </m:oMathPara>
                </a14:m>
                <a:endParaRPr lang="zh-TW" altLang="en-US" sz="2800" dirty="0"/>
              </a:p>
            </p:txBody>
          </p:sp>
        </mc:Choice>
        <mc:Fallback xmlns="">
          <p:sp>
            <p:nvSpPr>
              <p:cNvPr id="183" name="文字方塊 182"/>
              <p:cNvSpPr txBox="1">
                <a:spLocks noRot="1" noChangeAspect="1" noMove="1" noResize="1" noEditPoints="1" noAdjustHandles="1" noChangeArrowheads="1" noChangeShapeType="1" noTextEdit="1"/>
              </p:cNvSpPr>
              <p:nvPr/>
            </p:nvSpPr>
            <p:spPr>
              <a:xfrm>
                <a:off x="3288667" y="5881810"/>
                <a:ext cx="1349537" cy="819263"/>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4" name="文字方塊 183"/>
              <p:cNvSpPr txBox="1"/>
              <p:nvPr/>
            </p:nvSpPr>
            <p:spPr>
              <a:xfrm>
                <a:off x="5378583" y="4002209"/>
                <a:ext cx="145424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𝑎</m:t>
                      </m:r>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𝜎</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𝑧</m:t>
                          </m:r>
                        </m:e>
                      </m:d>
                    </m:oMath>
                  </m:oMathPara>
                </a14:m>
                <a:endParaRPr lang="zh-TW" altLang="en-US" sz="2800" dirty="0"/>
              </a:p>
            </p:txBody>
          </p:sp>
        </mc:Choice>
        <mc:Fallback xmlns="">
          <p:sp>
            <p:nvSpPr>
              <p:cNvPr id="184" name="文字方塊 183"/>
              <p:cNvSpPr txBox="1">
                <a:spLocks noRot="1" noChangeAspect="1" noMove="1" noResize="1" noEditPoints="1" noAdjustHandles="1" noChangeArrowheads="1" noChangeShapeType="1" noTextEdit="1"/>
              </p:cNvSpPr>
              <p:nvPr/>
            </p:nvSpPr>
            <p:spPr>
              <a:xfrm>
                <a:off x="5378583" y="4002209"/>
                <a:ext cx="1454244" cy="430887"/>
              </a:xfrm>
              <a:prstGeom prst="rect">
                <a:avLst/>
              </a:prstGeom>
              <a:blipFill>
                <a:blip r:embed="rId15"/>
                <a:stretch>
                  <a:fillRect/>
                </a:stretch>
              </a:blipFill>
            </p:spPr>
            <p:txBody>
              <a:bodyPr/>
              <a:lstStyle/>
              <a:p>
                <a:r>
                  <a:rPr lang="zh-TW" altLang="en-US">
                    <a:noFill/>
                  </a:rPr>
                  <a:t> </a:t>
                </a:r>
              </a:p>
            </p:txBody>
          </p:sp>
        </mc:Fallback>
      </mc:AlternateContent>
      <p:cxnSp>
        <p:nvCxnSpPr>
          <p:cNvPr id="185" name="直線接點 184"/>
          <p:cNvCxnSpPr/>
          <p:nvPr/>
        </p:nvCxnSpPr>
        <p:spPr>
          <a:xfrm>
            <a:off x="3652050" y="6799382"/>
            <a:ext cx="5063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6" name="向下箭號 185"/>
          <p:cNvSpPr/>
          <p:nvPr/>
        </p:nvSpPr>
        <p:spPr>
          <a:xfrm rot="16200000" flipH="1">
            <a:off x="3720919" y="6902474"/>
            <a:ext cx="446431" cy="58416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7" name="文字方塊 186"/>
              <p:cNvSpPr txBox="1"/>
              <p:nvPr/>
            </p:nvSpPr>
            <p:spPr>
              <a:xfrm>
                <a:off x="4338537" y="6958302"/>
                <a:ext cx="86203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b="0" i="1" smtClean="0">
                          <a:latin typeface="Cambria Math" panose="02040503050406030204" pitchFamily="18" charset="0"/>
                        </a:rPr>
                        <m:t>𝜎</m:t>
                      </m:r>
                      <m:r>
                        <a:rPr lang="en-US" altLang="zh-TW" sz="2800" b="0" i="1" smtClean="0">
                          <a:latin typeface="Cambria Math" panose="02040503050406030204" pitchFamily="18" charset="0"/>
                        </a:rPr>
                        <m:t>′</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𝑧</m:t>
                          </m:r>
                        </m:e>
                      </m:d>
                    </m:oMath>
                  </m:oMathPara>
                </a14:m>
                <a:endParaRPr lang="zh-TW" altLang="en-US" sz="2800" dirty="0"/>
              </a:p>
            </p:txBody>
          </p:sp>
        </mc:Choice>
        <mc:Fallback xmlns="">
          <p:sp>
            <p:nvSpPr>
              <p:cNvPr id="187" name="文字方塊 186"/>
              <p:cNvSpPr txBox="1">
                <a:spLocks noRot="1" noChangeAspect="1" noMove="1" noResize="1" noEditPoints="1" noAdjustHandles="1" noChangeArrowheads="1" noChangeShapeType="1" noTextEdit="1"/>
              </p:cNvSpPr>
              <p:nvPr/>
            </p:nvSpPr>
            <p:spPr>
              <a:xfrm>
                <a:off x="4338537" y="6958302"/>
                <a:ext cx="862031" cy="430887"/>
              </a:xfrm>
              <a:prstGeom prst="rect">
                <a:avLst/>
              </a:prstGeom>
              <a:blipFill>
                <a:blip r:embed="rId16"/>
                <a:stretch>
                  <a:fillRect/>
                </a:stretch>
              </a:blipFill>
            </p:spPr>
            <p:txBody>
              <a:bodyPr/>
              <a:lstStyle/>
              <a:p>
                <a:r>
                  <a:rPr lang="zh-TW" altLang="en-US">
                    <a:noFill/>
                  </a:rPr>
                  <a:t> </a:t>
                </a:r>
              </a:p>
            </p:txBody>
          </p:sp>
        </mc:Fallback>
      </mc:AlternateContent>
      <p:grpSp>
        <p:nvGrpSpPr>
          <p:cNvPr id="188" name="群組 187"/>
          <p:cNvGrpSpPr/>
          <p:nvPr/>
        </p:nvGrpSpPr>
        <p:grpSpPr>
          <a:xfrm>
            <a:off x="5592786" y="4833277"/>
            <a:ext cx="3918289" cy="2555912"/>
            <a:chOff x="3499192" y="4150859"/>
            <a:chExt cx="3918289" cy="2555912"/>
          </a:xfrm>
        </p:grpSpPr>
        <p:pic>
          <p:nvPicPr>
            <p:cNvPr id="189" name="圖片 188"/>
            <p:cNvPicPr>
              <a:picLocks noChangeAspect="1"/>
            </p:cNvPicPr>
            <p:nvPr/>
          </p:nvPicPr>
          <p:blipFill>
            <a:blip r:embed="rId17"/>
            <a:stretch>
              <a:fillRect/>
            </a:stretch>
          </p:blipFill>
          <p:spPr>
            <a:xfrm>
              <a:off x="3499192" y="4150859"/>
              <a:ext cx="3918289" cy="25559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a14="http://schemas.microsoft.com/office/drawing/2010/main">
          <mc:Choice Requires="a14">
            <p:sp>
              <p:nvSpPr>
                <p:cNvPr id="190" name="文字方塊 189"/>
                <p:cNvSpPr txBox="1"/>
                <p:nvPr/>
              </p:nvSpPr>
              <p:spPr>
                <a:xfrm>
                  <a:off x="5916744" y="5782903"/>
                  <a:ext cx="7384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𝜎</m:t>
                        </m:r>
                        <m:r>
                          <a:rPr lang="en-US" altLang="zh-TW" sz="2400" b="0" i="1" smtClean="0">
                            <a:latin typeface="Cambria Math" panose="02040503050406030204" pitchFamily="18" charset="0"/>
                          </a:rPr>
                          <m:t>′</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e>
                        </m:d>
                      </m:oMath>
                    </m:oMathPara>
                  </a14:m>
                  <a:endParaRPr lang="zh-TW" altLang="en-US" sz="2400" dirty="0"/>
                </a:p>
              </p:txBody>
            </p:sp>
          </mc:Choice>
          <mc:Fallback xmlns="">
            <p:sp>
              <p:nvSpPr>
                <p:cNvPr id="84" name="文字方塊 83"/>
                <p:cNvSpPr txBox="1">
                  <a:spLocks noRot="1" noChangeAspect="1" noMove="1" noResize="1" noEditPoints="1" noAdjustHandles="1" noChangeArrowheads="1" noChangeShapeType="1" noTextEdit="1"/>
                </p:cNvSpPr>
                <p:nvPr/>
              </p:nvSpPr>
              <p:spPr>
                <a:xfrm>
                  <a:off x="5916744" y="5782903"/>
                  <a:ext cx="738407" cy="369332"/>
                </a:xfrm>
                <a:prstGeom prst="rect">
                  <a:avLst/>
                </a:prstGeom>
                <a:blipFill rotWithShape="0">
                  <a:blip r:embed="rId23"/>
                  <a:stretch>
                    <a:fillRect l="-4959" t="-1667" b="-1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1" name="文字方塊 190"/>
                <p:cNvSpPr txBox="1"/>
                <p:nvPr/>
              </p:nvSpPr>
              <p:spPr>
                <a:xfrm>
                  <a:off x="4822145" y="4960463"/>
                  <a:ext cx="66576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e>
                        </m:d>
                      </m:oMath>
                    </m:oMathPara>
                  </a14:m>
                  <a:endParaRPr lang="zh-TW" altLang="en-US" sz="2400" dirty="0"/>
                </a:p>
              </p:txBody>
            </p:sp>
          </mc:Choice>
          <mc:Fallback xmlns="">
            <p:sp>
              <p:nvSpPr>
                <p:cNvPr id="85" name="文字方塊 84"/>
                <p:cNvSpPr txBox="1">
                  <a:spLocks noRot="1" noChangeAspect="1" noMove="1" noResize="1" noEditPoints="1" noAdjustHandles="1" noChangeArrowheads="1" noChangeShapeType="1" noTextEdit="1"/>
                </p:cNvSpPr>
                <p:nvPr/>
              </p:nvSpPr>
              <p:spPr>
                <a:xfrm>
                  <a:off x="4822145" y="4960463"/>
                  <a:ext cx="665760" cy="369332"/>
                </a:xfrm>
                <a:prstGeom prst="rect">
                  <a:avLst/>
                </a:prstGeom>
                <a:blipFill rotWithShape="0">
                  <a:blip r:embed="rId24"/>
                  <a:stretch>
                    <a:fillRect l="-5455"/>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308335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2" grpId="0"/>
      <p:bldP spid="183" grpId="0"/>
      <p:bldP spid="184" grpId="0"/>
      <p:bldP spid="186" grpId="0" animBg="1"/>
      <p:bldP spid="18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a:solidFill>
                  <a:srgbClr val="000000"/>
                </a:solidFill>
                <a:uFill>
                  <a:solidFill>
                    <a:srgbClr val="FFFFFF"/>
                  </a:solidFill>
                </a:uFill>
                <a:latin typeface="Calibri"/>
              </a:rPr>
              <a:t>Neural Network</a:t>
            </a:r>
            <a:endParaRPr lang="en-US" altLang="zh-TW" sz="1350" spc="-1" dirty="0">
              <a:solidFill>
                <a:srgbClr val="000000"/>
              </a:solidFill>
              <a:uFill>
                <a:solidFill>
                  <a:srgbClr val="FFFFFF"/>
                </a:solidFill>
              </a:uFill>
            </a:endParaRPr>
          </a:p>
        </p:txBody>
      </p:sp>
      <mc:AlternateContent xmlns:mc="http://schemas.openxmlformats.org/markup-compatibility/2006" xmlns:a14="http://schemas.microsoft.com/office/drawing/2010/main">
        <mc:Choice Requires="a14">
          <p:sp>
            <p:nvSpPr>
              <p:cNvPr id="33" name="文字方塊 32"/>
              <p:cNvSpPr txBox="1"/>
              <p:nvPr/>
            </p:nvSpPr>
            <p:spPr>
              <a:xfrm>
                <a:off x="2912852" y="2474460"/>
                <a:ext cx="7744807" cy="430887"/>
              </a:xfrm>
              <a:prstGeom prst="rect">
                <a:avLst/>
              </a:prstGeom>
              <a:noFill/>
            </p:spPr>
            <p:txBody>
              <a:bodyPr wrap="square" lIns="0" tIns="0" rIns="0" bIns="0" rtlCol="0">
                <a:spAutoFit/>
              </a:bodyPr>
              <a:lstStyle/>
              <a:p>
                <a:r>
                  <a:rPr lang="en-US" altLang="zh-TW" sz="2800" dirty="0"/>
                  <a:t>Compute </a:t>
                </a:r>
                <a14:m>
                  <m:oMath xmlns:m="http://schemas.openxmlformats.org/officeDocument/2006/math">
                    <m:f>
                      <m:fPr>
                        <m:type m:val="lin"/>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b="0" i="1" smtClean="0">
                            <a:latin typeface="Cambria Math" panose="02040503050406030204" pitchFamily="18" charset="0"/>
                          </a:rPr>
                          <m:t>𝑧</m:t>
                        </m:r>
                      </m:den>
                    </m:f>
                  </m:oMath>
                </a14:m>
                <a:r>
                  <a:rPr lang="en-US" altLang="zh-TW" sz="2800" dirty="0"/>
                  <a:t> for all activation function inputs z</a:t>
                </a:r>
                <a:endParaRPr lang="zh-TW" altLang="en-US" sz="28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2912852" y="2474460"/>
                <a:ext cx="7744807" cy="430887"/>
              </a:xfrm>
              <a:prstGeom prst="rect">
                <a:avLst/>
              </a:prstGeom>
              <a:blipFill>
                <a:blip r:embed="rId4"/>
                <a:stretch>
                  <a:fillRect l="-2835" t="-25352" r="-1969" b="-47887"/>
                </a:stretch>
              </a:blipFill>
            </p:spPr>
            <p:txBody>
              <a:bodyPr/>
              <a:lstStyle/>
              <a:p>
                <a:r>
                  <a:rPr lang="zh-TW" altLang="en-US">
                    <a:noFill/>
                  </a:rPr>
                  <a:t> </a:t>
                </a:r>
              </a:p>
            </p:txBody>
          </p:sp>
        </mc:Fallback>
      </mc:AlternateContent>
      <p:cxnSp>
        <p:nvCxnSpPr>
          <p:cNvPr id="34" name="直線單箭頭接點 33"/>
          <p:cNvCxnSpPr/>
          <p:nvPr/>
        </p:nvCxnSpPr>
        <p:spPr>
          <a:xfrm flipV="1">
            <a:off x="2806522" y="3960668"/>
            <a:ext cx="1686350" cy="15884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2806522" y="3707330"/>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群組 35"/>
          <p:cNvGrpSpPr/>
          <p:nvPr/>
        </p:nvGrpSpPr>
        <p:grpSpPr>
          <a:xfrm>
            <a:off x="5779172" y="3341137"/>
            <a:ext cx="574158" cy="574158"/>
            <a:chOff x="5170781" y="1854574"/>
            <a:chExt cx="574158" cy="574158"/>
          </a:xfrm>
        </p:grpSpPr>
        <p:sp>
          <p:nvSpPr>
            <p:cNvPr id="37" name="橢圓 36"/>
            <p:cNvSpPr/>
            <p:nvPr/>
          </p:nvSpPr>
          <p:spPr>
            <a:xfrm>
              <a:off x="5170781" y="18545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8" name="手繪多邊形 37"/>
            <p:cNvSpPr/>
            <p:nvPr/>
          </p:nvSpPr>
          <p:spPr>
            <a:xfrm>
              <a:off x="5232704" y="19805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9" name="群組 38"/>
          <p:cNvGrpSpPr/>
          <p:nvPr/>
        </p:nvGrpSpPr>
        <p:grpSpPr>
          <a:xfrm>
            <a:off x="4456609" y="3960668"/>
            <a:ext cx="458287" cy="838405"/>
            <a:chOff x="10102194" y="1939763"/>
            <a:chExt cx="458287" cy="838405"/>
          </a:xfrm>
        </p:grpSpPr>
        <p:sp>
          <p:nvSpPr>
            <p:cNvPr id="40" name="矩形 3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41" name="直線單箭頭接點 40"/>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字方塊 41"/>
            <p:cNvSpPr txBox="1"/>
            <p:nvPr/>
          </p:nvSpPr>
          <p:spPr>
            <a:xfrm>
              <a:off x="10118802" y="2316503"/>
              <a:ext cx="441679" cy="461665"/>
            </a:xfrm>
            <a:prstGeom prst="rect">
              <a:avLst/>
            </a:prstGeom>
            <a:noFill/>
          </p:spPr>
          <p:txBody>
            <a:bodyPr wrap="square" rtlCol="0">
              <a:spAutoFit/>
            </a:bodyPr>
            <a:lstStyle/>
            <a:p>
              <a:pPr algn="ctr"/>
              <a:r>
                <a:rPr lang="en-US" altLang="zh-TW" sz="2400" dirty="0"/>
                <a:t>b</a:t>
              </a:r>
              <a:endParaRPr lang="zh-TW" altLang="en-US" sz="2400" dirty="0"/>
            </a:p>
          </p:txBody>
        </p:sp>
      </p:grpSp>
      <p:grpSp>
        <p:nvGrpSpPr>
          <p:cNvPr id="43" name="群組 42"/>
          <p:cNvGrpSpPr/>
          <p:nvPr/>
        </p:nvGrpSpPr>
        <p:grpSpPr>
          <a:xfrm>
            <a:off x="4415635" y="3487108"/>
            <a:ext cx="474993" cy="425277"/>
            <a:chOff x="3357891" y="3538413"/>
            <a:chExt cx="474993" cy="425277"/>
          </a:xfrm>
        </p:grpSpPr>
        <p:sp>
          <p:nvSpPr>
            <p:cNvPr id="44" name="矩形 43"/>
            <p:cNvSpPr/>
            <p:nvPr/>
          </p:nvSpPr>
          <p:spPr>
            <a:xfrm>
              <a:off x="3357891" y="3538413"/>
              <a:ext cx="474993" cy="4252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45"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4185" name="方程式" r:id="rId5" imgW="139680" imgH="139680" progId="Equation.3">
                    <p:embed/>
                  </p:oleObj>
                </mc:Choice>
                <mc:Fallback>
                  <p:oleObj name="方程式" r:id="rId5" imgW="139680" imgH="139680" progId="Equation.3">
                    <p:embed/>
                    <p:pic>
                      <p:nvPicPr>
                        <p:cNvPr id="16" name="Object 12"/>
                        <p:cNvPicPr>
                          <a:picLocks noChangeAspect="1" noChangeArrowheads="1"/>
                        </p:cNvPicPr>
                        <p:nvPr/>
                      </p:nvPicPr>
                      <p:blipFill>
                        <a:blip r:embed="rId6"/>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46" name="直線單箭頭接點 45"/>
          <p:cNvCxnSpPr/>
          <p:nvPr/>
        </p:nvCxnSpPr>
        <p:spPr>
          <a:xfrm flipV="1">
            <a:off x="4890628" y="3664864"/>
            <a:ext cx="839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文字方塊 46"/>
              <p:cNvSpPr txBox="1"/>
              <p:nvPr/>
            </p:nvSpPr>
            <p:spPr>
              <a:xfrm>
                <a:off x="3317580" y="3213256"/>
                <a:ext cx="493212"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1</m:t>
                          </m:r>
                        </m:sub>
                      </m:sSub>
                    </m:oMath>
                  </m:oMathPara>
                </a14:m>
                <a:endParaRPr lang="zh-TW" altLang="en-US" sz="28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3317580" y="3213256"/>
                <a:ext cx="493212" cy="4308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5232374" y="3156922"/>
                <a:ext cx="308161" cy="430887"/>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𝑧</m:t>
                      </m:r>
                    </m:oMath>
                  </m:oMathPara>
                </a14:m>
                <a:endParaRPr lang="zh-TW" altLang="en-US" sz="28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5232374" y="3156922"/>
                <a:ext cx="308161" cy="430887"/>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3309308" y="4465340"/>
                <a:ext cx="501484"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2</m:t>
                          </m:r>
                        </m:sub>
                      </m:sSub>
                    </m:oMath>
                  </m:oMathPara>
                </a14:m>
                <a:endParaRPr lang="zh-TW" altLang="en-US" sz="28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3309308" y="4465340"/>
                <a:ext cx="501484" cy="43088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2346194" y="3423610"/>
                <a:ext cx="427874" cy="430887"/>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𝑥</m:t>
                          </m:r>
                        </m:e>
                        <m:sub>
                          <m:r>
                            <a:rPr lang="en-US" altLang="zh-TW" sz="2800" b="0" i="1" smtClean="0">
                              <a:latin typeface="Cambria Math" panose="02040503050406030204" pitchFamily="18" charset="0"/>
                              <a:ea typeface="Cambria Math" panose="02040503050406030204" pitchFamily="18" charset="0"/>
                            </a:rPr>
                            <m:t>1</m:t>
                          </m:r>
                        </m:sub>
                      </m:sSub>
                    </m:oMath>
                  </m:oMathPara>
                </a14:m>
                <a:endParaRPr lang="zh-TW" altLang="en-US" sz="28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2346194" y="3423610"/>
                <a:ext cx="427874" cy="430887"/>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2359832" y="5287971"/>
                <a:ext cx="436145" cy="430887"/>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𝑥</m:t>
                          </m:r>
                        </m:e>
                        <m:sub>
                          <m:r>
                            <a:rPr lang="en-US" altLang="zh-TW" sz="2800" b="0" i="1" smtClean="0">
                              <a:latin typeface="Cambria Math" panose="02040503050406030204" pitchFamily="18" charset="0"/>
                              <a:ea typeface="Cambria Math" panose="02040503050406030204" pitchFamily="18" charset="0"/>
                            </a:rPr>
                            <m:t>2</m:t>
                          </m:r>
                        </m:sub>
                      </m:sSub>
                    </m:oMath>
                  </m:oMathPara>
                </a14:m>
                <a:endParaRPr lang="zh-TW" altLang="en-US" sz="28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2359832" y="5287971"/>
                <a:ext cx="436145" cy="430887"/>
              </a:xfrm>
              <a:prstGeom prst="rect">
                <a:avLst/>
              </a:prstGeom>
              <a:blipFill>
                <a:blip r:embed="rId11"/>
                <a:stretch>
                  <a:fillRect/>
                </a:stretch>
              </a:blipFill>
            </p:spPr>
            <p:txBody>
              <a:bodyPr/>
              <a:lstStyle/>
              <a:p>
                <a:r>
                  <a:rPr lang="zh-TW" altLang="en-US">
                    <a:noFill/>
                  </a:rPr>
                  <a:t> </a:t>
                </a:r>
              </a:p>
            </p:txBody>
          </p:sp>
        </mc:Fallback>
      </mc:AlternateContent>
      <p:cxnSp>
        <p:nvCxnSpPr>
          <p:cNvPr id="52" name="直線單箭頭接點 51"/>
          <p:cNvCxnSpPr/>
          <p:nvPr/>
        </p:nvCxnSpPr>
        <p:spPr>
          <a:xfrm flipV="1">
            <a:off x="7468166" y="3689422"/>
            <a:ext cx="496229" cy="393307"/>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flipV="1">
            <a:off x="6394247" y="3637979"/>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群組 53"/>
          <p:cNvGrpSpPr/>
          <p:nvPr/>
        </p:nvGrpSpPr>
        <p:grpSpPr>
          <a:xfrm>
            <a:off x="8003360" y="3417757"/>
            <a:ext cx="474993" cy="425277"/>
            <a:chOff x="3357891" y="3538413"/>
            <a:chExt cx="474993" cy="425277"/>
          </a:xfrm>
        </p:grpSpPr>
        <p:sp>
          <p:nvSpPr>
            <p:cNvPr id="55" name="矩形 54"/>
            <p:cNvSpPr/>
            <p:nvPr/>
          </p:nvSpPr>
          <p:spPr>
            <a:xfrm>
              <a:off x="3357891" y="3538413"/>
              <a:ext cx="474993" cy="4252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6"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4186" name="方程式" r:id="rId12" imgW="139680" imgH="139680" progId="Equation.3">
                    <p:embed/>
                  </p:oleObj>
                </mc:Choice>
                <mc:Fallback>
                  <p:oleObj name="方程式" r:id="rId12" imgW="139680" imgH="139680" progId="Equation.3">
                    <p:embed/>
                    <p:pic>
                      <p:nvPicPr>
                        <p:cNvPr id="40" name="Object 12"/>
                        <p:cNvPicPr>
                          <a:picLocks noChangeAspect="1" noChangeArrowheads="1"/>
                        </p:cNvPicPr>
                        <p:nvPr/>
                      </p:nvPicPr>
                      <p:blipFill>
                        <a:blip r:embed="rId6"/>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57" name="直線單箭頭接點 56"/>
          <p:cNvCxnSpPr/>
          <p:nvPr/>
        </p:nvCxnSpPr>
        <p:spPr>
          <a:xfrm flipV="1">
            <a:off x="8478353" y="3625413"/>
            <a:ext cx="839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文字方塊 57"/>
              <p:cNvSpPr txBox="1"/>
              <p:nvPr/>
            </p:nvSpPr>
            <p:spPr>
              <a:xfrm>
                <a:off x="7064537" y="3160603"/>
                <a:ext cx="501484"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3</m:t>
                          </m:r>
                        </m:sub>
                      </m:sSub>
                    </m:oMath>
                  </m:oMathPara>
                </a14:m>
                <a:endParaRPr lang="zh-TW" altLang="en-US" sz="28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7064537" y="3160603"/>
                <a:ext cx="501484" cy="430887"/>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p:cNvSpPr txBox="1"/>
              <p:nvPr/>
            </p:nvSpPr>
            <p:spPr>
              <a:xfrm>
                <a:off x="8743951" y="3106192"/>
                <a:ext cx="308161" cy="430887"/>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𝑧</m:t>
                      </m:r>
                      <m:r>
                        <a:rPr lang="en-US" altLang="zh-TW" sz="2800" b="0" i="1" smtClean="0">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8743951" y="3106192"/>
                <a:ext cx="308161" cy="430887"/>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p:cNvSpPr txBox="1"/>
              <p:nvPr/>
            </p:nvSpPr>
            <p:spPr>
              <a:xfrm>
                <a:off x="6431137" y="3101998"/>
                <a:ext cx="290912" cy="430887"/>
              </a:xfrm>
              <a:prstGeom prst="rect">
                <a:avLst/>
              </a:prstGeom>
            </p:spPr>
            <p:style>
              <a:lnRef idx="1">
                <a:schemeClr val="accent6"/>
              </a:lnRef>
              <a:fillRef idx="2">
                <a:schemeClr val="accent6"/>
              </a:fillRef>
              <a:effectRef idx="1">
                <a:schemeClr val="accent6"/>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𝑎</m:t>
                      </m:r>
                    </m:oMath>
                  </m:oMathPara>
                </a14:m>
                <a:endParaRPr lang="zh-TW" altLang="en-US" sz="28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6431137" y="3101998"/>
                <a:ext cx="290912" cy="430887"/>
              </a:xfrm>
              <a:prstGeom prst="rect">
                <a:avLst/>
              </a:prstGeom>
              <a:blipFill>
                <a:blip r:embed="rId15"/>
                <a:stretch>
                  <a:fillRect/>
                </a:stretch>
              </a:blipFill>
            </p:spPr>
            <p:txBody>
              <a:bodyPr/>
              <a:lstStyle/>
              <a:p>
                <a:r>
                  <a:rPr lang="zh-TW" altLang="en-US">
                    <a:noFill/>
                  </a:rPr>
                  <a:t> </a:t>
                </a:r>
              </a:p>
            </p:txBody>
          </p:sp>
        </mc:Fallback>
      </mc:AlternateContent>
      <p:grpSp>
        <p:nvGrpSpPr>
          <p:cNvPr id="61" name="群組 60"/>
          <p:cNvGrpSpPr/>
          <p:nvPr/>
        </p:nvGrpSpPr>
        <p:grpSpPr>
          <a:xfrm>
            <a:off x="7983511" y="5235708"/>
            <a:ext cx="474993" cy="425277"/>
            <a:chOff x="3357891" y="3538413"/>
            <a:chExt cx="474993" cy="425277"/>
          </a:xfrm>
        </p:grpSpPr>
        <p:sp>
          <p:nvSpPr>
            <p:cNvPr id="62" name="矩形 61"/>
            <p:cNvSpPr/>
            <p:nvPr/>
          </p:nvSpPr>
          <p:spPr>
            <a:xfrm>
              <a:off x="3357891" y="3538413"/>
              <a:ext cx="474993" cy="4252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63"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4187" name="方程式" r:id="rId16" imgW="139680" imgH="139680" progId="Equation.3">
                    <p:embed/>
                  </p:oleObj>
                </mc:Choice>
                <mc:Fallback>
                  <p:oleObj name="方程式" r:id="rId16" imgW="139680" imgH="139680" progId="Equation.3">
                    <p:embed/>
                    <p:pic>
                      <p:nvPicPr>
                        <p:cNvPr id="51" name="Object 12"/>
                        <p:cNvPicPr>
                          <a:picLocks noChangeAspect="1" noChangeArrowheads="1"/>
                        </p:cNvPicPr>
                        <p:nvPr/>
                      </p:nvPicPr>
                      <p:blipFill>
                        <a:blip r:embed="rId6"/>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64" name="直線單箭頭接點 63"/>
          <p:cNvCxnSpPr/>
          <p:nvPr/>
        </p:nvCxnSpPr>
        <p:spPr>
          <a:xfrm flipV="1">
            <a:off x="8490376" y="5474921"/>
            <a:ext cx="839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文字方塊 64"/>
              <p:cNvSpPr txBox="1"/>
              <p:nvPr/>
            </p:nvSpPr>
            <p:spPr>
              <a:xfrm>
                <a:off x="8712570" y="4957831"/>
                <a:ext cx="409609" cy="430887"/>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14:m>
                  <m:oMath xmlns:m="http://schemas.openxmlformats.org/officeDocument/2006/math">
                    <m:r>
                      <a:rPr lang="en-US" altLang="zh-TW" sz="2800" i="1" smtClean="0">
                        <a:latin typeface="Cambria Math" panose="02040503050406030204" pitchFamily="18" charset="0"/>
                        <a:ea typeface="Cambria Math" panose="02040503050406030204" pitchFamily="18" charset="0"/>
                      </a:rPr>
                      <m:t>𝑧</m:t>
                    </m:r>
                  </m:oMath>
                </a14:m>
                <a:r>
                  <a:rPr lang="en-US" altLang="zh-TW" sz="2800" dirty="0"/>
                  <a:t>’’</a:t>
                </a:r>
                <a:endParaRPr lang="zh-TW" altLang="en-US" sz="2800" dirty="0"/>
              </a:p>
            </p:txBody>
          </p:sp>
        </mc:Choice>
        <mc:Fallback xmlns="">
          <p:sp>
            <p:nvSpPr>
              <p:cNvPr id="65" name="文字方塊 64"/>
              <p:cNvSpPr txBox="1">
                <a:spLocks noRot="1" noChangeAspect="1" noMove="1" noResize="1" noEditPoints="1" noAdjustHandles="1" noChangeArrowheads="1" noChangeShapeType="1" noTextEdit="1"/>
              </p:cNvSpPr>
              <p:nvPr/>
            </p:nvSpPr>
            <p:spPr>
              <a:xfrm>
                <a:off x="8712570" y="4957831"/>
                <a:ext cx="409609" cy="430887"/>
              </a:xfrm>
              <a:prstGeom prst="rect">
                <a:avLst/>
              </a:prstGeom>
              <a:blipFill>
                <a:blip r:embed="rId17"/>
                <a:stretch>
                  <a:fillRect/>
                </a:stretch>
              </a:blipFill>
            </p:spPr>
            <p:txBody>
              <a:bodyPr/>
              <a:lstStyle/>
              <a:p>
                <a:r>
                  <a:rPr lang="zh-TW" altLang="en-US">
                    <a:noFill/>
                  </a:rPr>
                  <a:t> </a:t>
                </a:r>
              </a:p>
            </p:txBody>
          </p:sp>
        </mc:Fallback>
      </mc:AlternateContent>
      <p:cxnSp>
        <p:nvCxnSpPr>
          <p:cNvPr id="66" name="直線單箭頭接點 65"/>
          <p:cNvCxnSpPr/>
          <p:nvPr/>
        </p:nvCxnSpPr>
        <p:spPr>
          <a:xfrm>
            <a:off x="7394736" y="5458546"/>
            <a:ext cx="569659"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a:endCxn id="62" idx="1"/>
          </p:cNvCxnSpPr>
          <p:nvPr/>
        </p:nvCxnSpPr>
        <p:spPr>
          <a:xfrm>
            <a:off x="6406775" y="3669586"/>
            <a:ext cx="1576736" cy="17787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8" name="群組 67"/>
          <p:cNvGrpSpPr/>
          <p:nvPr/>
        </p:nvGrpSpPr>
        <p:grpSpPr>
          <a:xfrm>
            <a:off x="9345702" y="5173275"/>
            <a:ext cx="1005547" cy="574158"/>
            <a:chOff x="7251018" y="4360929"/>
            <a:chExt cx="1005547" cy="574158"/>
          </a:xfrm>
        </p:grpSpPr>
        <p:grpSp>
          <p:nvGrpSpPr>
            <p:cNvPr id="69" name="群組 68"/>
            <p:cNvGrpSpPr/>
            <p:nvPr/>
          </p:nvGrpSpPr>
          <p:grpSpPr>
            <a:xfrm>
              <a:off x="7251018" y="4360929"/>
              <a:ext cx="574158" cy="574158"/>
              <a:chOff x="5170781" y="1854574"/>
              <a:chExt cx="574158" cy="574158"/>
            </a:xfrm>
          </p:grpSpPr>
          <p:sp>
            <p:nvSpPr>
              <p:cNvPr id="71" name="橢圓 70"/>
              <p:cNvSpPr/>
              <p:nvPr/>
            </p:nvSpPr>
            <p:spPr>
              <a:xfrm>
                <a:off x="5170781" y="18545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2" name="手繪多邊形 71"/>
              <p:cNvSpPr/>
              <p:nvPr/>
            </p:nvSpPr>
            <p:spPr>
              <a:xfrm>
                <a:off x="5232704" y="19805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70" name="直線單箭頭接點 69"/>
            <p:cNvCxnSpPr/>
            <p:nvPr/>
          </p:nvCxnSpPr>
          <p:spPr>
            <a:xfrm>
              <a:off x="7826300" y="4663918"/>
              <a:ext cx="43026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3" name="群組 72"/>
          <p:cNvGrpSpPr/>
          <p:nvPr/>
        </p:nvGrpSpPr>
        <p:grpSpPr>
          <a:xfrm>
            <a:off x="9327412" y="3325679"/>
            <a:ext cx="1007119" cy="574158"/>
            <a:chOff x="7204153" y="2522858"/>
            <a:chExt cx="1007119" cy="574158"/>
          </a:xfrm>
        </p:grpSpPr>
        <p:grpSp>
          <p:nvGrpSpPr>
            <p:cNvPr id="74" name="群組 73"/>
            <p:cNvGrpSpPr/>
            <p:nvPr/>
          </p:nvGrpSpPr>
          <p:grpSpPr>
            <a:xfrm>
              <a:off x="7204153" y="2522858"/>
              <a:ext cx="574158" cy="574158"/>
              <a:chOff x="5170781" y="1854574"/>
              <a:chExt cx="574158" cy="574158"/>
            </a:xfrm>
          </p:grpSpPr>
          <p:sp>
            <p:nvSpPr>
              <p:cNvPr id="76" name="橢圓 75"/>
              <p:cNvSpPr/>
              <p:nvPr/>
            </p:nvSpPr>
            <p:spPr>
              <a:xfrm>
                <a:off x="5170781" y="18545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7" name="手繪多邊形 76"/>
              <p:cNvSpPr/>
              <p:nvPr/>
            </p:nvSpPr>
            <p:spPr>
              <a:xfrm>
                <a:off x="5232704" y="19805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75" name="直線單箭頭接點 74"/>
            <p:cNvCxnSpPr/>
            <p:nvPr/>
          </p:nvCxnSpPr>
          <p:spPr>
            <a:xfrm>
              <a:off x="7781007" y="2822862"/>
              <a:ext cx="43026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8" name="文字方塊 77"/>
              <p:cNvSpPr txBox="1"/>
              <p:nvPr/>
            </p:nvSpPr>
            <p:spPr>
              <a:xfrm>
                <a:off x="7064537" y="4539449"/>
                <a:ext cx="490647"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4</m:t>
                          </m:r>
                        </m:sub>
                      </m:sSub>
                    </m:oMath>
                  </m:oMathPara>
                </a14:m>
                <a:endParaRPr lang="zh-TW" altLang="en-US" sz="28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7064537" y="4539449"/>
                <a:ext cx="490647" cy="430887"/>
              </a:xfrm>
              <a:prstGeom prst="rect">
                <a:avLst/>
              </a:prstGeom>
              <a:blipFill>
                <a:blip r:embed="rId18"/>
                <a:stretch>
                  <a:fillRect/>
                </a:stretch>
              </a:blipFill>
            </p:spPr>
            <p:txBody>
              <a:bodyPr/>
              <a:lstStyle/>
              <a:p>
                <a:r>
                  <a:rPr lang="zh-TW" altLang="en-US">
                    <a:noFill/>
                  </a:rPr>
                  <a:t> </a:t>
                </a:r>
              </a:p>
            </p:txBody>
          </p:sp>
        </mc:Fallback>
      </mc:AlternateContent>
      <p:cxnSp>
        <p:nvCxnSpPr>
          <p:cNvPr id="79" name="直線單箭頭接點 78"/>
          <p:cNvCxnSpPr/>
          <p:nvPr/>
        </p:nvCxnSpPr>
        <p:spPr>
          <a:xfrm flipV="1">
            <a:off x="8246968" y="3857011"/>
            <a:ext cx="0" cy="384192"/>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文字方塊 79"/>
              <p:cNvSpPr txBox="1"/>
              <p:nvPr/>
            </p:nvSpPr>
            <p:spPr>
              <a:xfrm>
                <a:off x="2694233" y="5855685"/>
                <a:ext cx="461408"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smtClean="0">
                              <a:latin typeface="Cambria Math" panose="02040503050406030204" pitchFamily="18" charset="0"/>
                            </a:rPr>
                            <m:t>𝑧</m:t>
                          </m:r>
                        </m:den>
                      </m:f>
                    </m:oMath>
                  </m:oMathPara>
                </a14:m>
                <a:endParaRPr lang="zh-TW" altLang="en-US" sz="28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2694233" y="5855685"/>
                <a:ext cx="461408" cy="819263"/>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 name="文字方塊 80"/>
              <p:cNvSpPr txBox="1"/>
              <p:nvPr/>
            </p:nvSpPr>
            <p:spPr>
              <a:xfrm>
                <a:off x="3236416" y="5855684"/>
                <a:ext cx="1349537"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𝑎</m:t>
                          </m:r>
                        </m:num>
                        <m:den>
                          <m:r>
                            <a:rPr lang="zh-TW" altLang="en-US" sz="2800" i="1">
                              <a:latin typeface="Cambria Math" panose="02040503050406030204" pitchFamily="18" charset="0"/>
                            </a:rPr>
                            <m:t>𝜕</m:t>
                          </m:r>
                          <m:r>
                            <a:rPr lang="en-US" altLang="zh-TW" sz="2800" i="1" smtClean="0">
                              <a:latin typeface="Cambria Math" panose="02040503050406030204" pitchFamily="18" charset="0"/>
                            </a:rPr>
                            <m:t>𝑧</m:t>
                          </m:r>
                        </m:den>
                      </m:f>
                      <m:f>
                        <m:fPr>
                          <m:ctrlPr>
                            <a:rPr lang="en-US" altLang="zh-TW" sz="2800" i="1">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b="0" i="1" smtClean="0">
                              <a:latin typeface="Cambria Math" panose="02040503050406030204" pitchFamily="18" charset="0"/>
                            </a:rPr>
                            <m:t>𝑎</m:t>
                          </m:r>
                        </m:den>
                      </m:f>
                    </m:oMath>
                  </m:oMathPara>
                </a14:m>
                <a:endParaRPr lang="zh-TW" altLang="en-US" sz="2800" dirty="0"/>
              </a:p>
            </p:txBody>
          </p:sp>
        </mc:Choice>
        <mc:Fallback xmlns="">
          <p:sp>
            <p:nvSpPr>
              <p:cNvPr id="81" name="文字方塊 80"/>
              <p:cNvSpPr txBox="1">
                <a:spLocks noRot="1" noChangeAspect="1" noMove="1" noResize="1" noEditPoints="1" noAdjustHandles="1" noChangeArrowheads="1" noChangeShapeType="1" noTextEdit="1"/>
              </p:cNvSpPr>
              <p:nvPr/>
            </p:nvSpPr>
            <p:spPr>
              <a:xfrm>
                <a:off x="3236416" y="5855684"/>
                <a:ext cx="1349537" cy="819263"/>
              </a:xfrm>
              <a:prstGeom prst="rect">
                <a:avLst/>
              </a:prstGeom>
              <a:blipFill>
                <a:blip r:embed="rId2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2" name="文字方塊 81"/>
              <p:cNvSpPr txBox="1"/>
              <p:nvPr/>
            </p:nvSpPr>
            <p:spPr>
              <a:xfrm>
                <a:off x="5326332" y="3976083"/>
                <a:ext cx="145424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𝑎</m:t>
                      </m:r>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𝜎</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𝑧</m:t>
                          </m:r>
                        </m:e>
                      </m:d>
                    </m:oMath>
                  </m:oMathPara>
                </a14:m>
                <a:endParaRPr lang="zh-TW" altLang="en-US" sz="2800" dirty="0"/>
              </a:p>
            </p:txBody>
          </p:sp>
        </mc:Choice>
        <mc:Fallback xmlns="">
          <p:sp>
            <p:nvSpPr>
              <p:cNvPr id="82" name="文字方塊 81"/>
              <p:cNvSpPr txBox="1">
                <a:spLocks noRot="1" noChangeAspect="1" noMove="1" noResize="1" noEditPoints="1" noAdjustHandles="1" noChangeArrowheads="1" noChangeShapeType="1" noTextEdit="1"/>
              </p:cNvSpPr>
              <p:nvPr/>
            </p:nvSpPr>
            <p:spPr>
              <a:xfrm>
                <a:off x="5326332" y="3976083"/>
                <a:ext cx="1454244" cy="430887"/>
              </a:xfrm>
              <a:prstGeom prst="rect">
                <a:avLst/>
              </a:prstGeom>
              <a:blipFill>
                <a:blip r:embed="rId21"/>
                <a:stretch>
                  <a:fillRect/>
                </a:stretch>
              </a:blipFill>
            </p:spPr>
            <p:txBody>
              <a:bodyPr/>
              <a:lstStyle/>
              <a:p>
                <a:r>
                  <a:rPr lang="zh-TW" altLang="en-US">
                    <a:noFill/>
                  </a:rPr>
                  <a:t> </a:t>
                </a:r>
              </a:p>
            </p:txBody>
          </p:sp>
        </mc:Fallback>
      </mc:AlternateContent>
      <p:cxnSp>
        <p:nvCxnSpPr>
          <p:cNvPr id="83" name="直線接點 82"/>
          <p:cNvCxnSpPr/>
          <p:nvPr/>
        </p:nvCxnSpPr>
        <p:spPr>
          <a:xfrm>
            <a:off x="4079785" y="6725746"/>
            <a:ext cx="5063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文字方塊 83"/>
              <p:cNvSpPr txBox="1"/>
              <p:nvPr/>
            </p:nvSpPr>
            <p:spPr>
              <a:xfrm>
                <a:off x="4992936" y="5807325"/>
                <a:ext cx="3557256" cy="842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a:latin typeface="Cambria Math" panose="02040503050406030204" pitchFamily="18" charset="0"/>
                            </a:rPr>
                            <m:t>𝑎</m:t>
                          </m:r>
                        </m:den>
                      </m:f>
                      <m:r>
                        <a:rPr lang="en-US" altLang="zh-TW" sz="2800" b="0" i="1" smtClean="0">
                          <a:latin typeface="Cambria Math" panose="02040503050406030204" pitchFamily="18" charset="0"/>
                        </a:rPr>
                        <m:t>=</m:t>
                      </m:r>
                      <m:f>
                        <m:fPr>
                          <m:ctrlPr>
                            <a:rPr lang="en-US" altLang="zh-TW" sz="2800" i="1">
                              <a:latin typeface="Cambria Math" panose="02040503050406030204" pitchFamily="18" charset="0"/>
                            </a:rPr>
                          </m:ctrlPr>
                        </m:fPr>
                        <m:num>
                          <m:r>
                            <a:rPr lang="zh-TW" altLang="en-US"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num>
                        <m:den>
                          <m:r>
                            <a:rPr lang="zh-TW" altLang="en-US" sz="2800" i="1">
                              <a:latin typeface="Cambria Math" panose="02040503050406030204" pitchFamily="18" charset="0"/>
                            </a:rPr>
                            <m:t>𝜕</m:t>
                          </m:r>
                          <m:r>
                            <a:rPr lang="en-US" altLang="zh-TW" sz="2800" b="0" i="1" smtClean="0">
                              <a:latin typeface="Cambria Math" panose="02040503050406030204" pitchFamily="18" charset="0"/>
                            </a:rPr>
                            <m:t>𝑎</m:t>
                          </m:r>
                        </m:den>
                      </m:f>
                      <m:f>
                        <m:fPr>
                          <m:ctrlPr>
                            <a:rPr lang="en-US" altLang="zh-TW" sz="2800" i="1">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den>
                      </m:f>
                      <m:r>
                        <a:rPr lang="en-US" altLang="zh-TW" sz="2800" i="1">
                          <a:latin typeface="Cambria Math" panose="02040503050406030204" pitchFamily="18" charset="0"/>
                        </a:rPr>
                        <m:t>+</m:t>
                      </m:r>
                      <m:f>
                        <m:fPr>
                          <m:ctrlPr>
                            <a:rPr lang="en-US" altLang="zh-TW" sz="2800" i="1">
                              <a:latin typeface="Cambria Math" panose="02040503050406030204" pitchFamily="18" charset="0"/>
                            </a:rPr>
                          </m:ctrlPr>
                        </m:fPr>
                        <m:num>
                          <m:r>
                            <a:rPr lang="zh-TW" altLang="en-US"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num>
                        <m:den>
                          <m:r>
                            <a:rPr lang="zh-TW" altLang="en-US" sz="2800" i="1">
                              <a:latin typeface="Cambria Math" panose="02040503050406030204" pitchFamily="18" charset="0"/>
                            </a:rPr>
                            <m:t>𝜕</m:t>
                          </m:r>
                          <m:r>
                            <a:rPr lang="en-US" altLang="zh-TW" sz="2800" b="0" i="1" smtClean="0">
                              <a:latin typeface="Cambria Math" panose="02040503050406030204" pitchFamily="18" charset="0"/>
                            </a:rPr>
                            <m:t>𝑎</m:t>
                          </m:r>
                        </m:den>
                      </m:f>
                      <m:f>
                        <m:fPr>
                          <m:ctrlPr>
                            <a:rPr lang="en-US" altLang="zh-TW" sz="2800" i="1">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den>
                      </m:f>
                    </m:oMath>
                  </m:oMathPara>
                </a14:m>
                <a:endParaRPr lang="zh-TW" altLang="en-US" sz="2800" dirty="0"/>
              </a:p>
            </p:txBody>
          </p:sp>
        </mc:Choice>
        <mc:Fallback xmlns="">
          <p:sp>
            <p:nvSpPr>
              <p:cNvPr id="84" name="文字方塊 83"/>
              <p:cNvSpPr txBox="1">
                <a:spLocks noRot="1" noChangeAspect="1" noMove="1" noResize="1" noEditPoints="1" noAdjustHandles="1" noChangeArrowheads="1" noChangeShapeType="1" noTextEdit="1"/>
              </p:cNvSpPr>
              <p:nvPr/>
            </p:nvSpPr>
            <p:spPr>
              <a:xfrm>
                <a:off x="4992936" y="5807325"/>
                <a:ext cx="3557256" cy="842282"/>
              </a:xfrm>
              <a:prstGeom prst="rect">
                <a:avLst/>
              </a:prstGeom>
              <a:blipFill>
                <a:blip r:embed="rId22"/>
                <a:stretch>
                  <a:fillRect/>
                </a:stretch>
              </a:blipFill>
            </p:spPr>
            <p:txBody>
              <a:bodyPr/>
              <a:lstStyle/>
              <a:p>
                <a:r>
                  <a:rPr lang="zh-TW" altLang="en-US">
                    <a:noFill/>
                  </a:rPr>
                  <a:t> </a:t>
                </a:r>
              </a:p>
            </p:txBody>
          </p:sp>
        </mc:Fallback>
      </mc:AlternateContent>
      <p:sp>
        <p:nvSpPr>
          <p:cNvPr id="85" name="文字方塊 84"/>
          <p:cNvSpPr txBox="1"/>
          <p:nvPr/>
        </p:nvSpPr>
        <p:spPr>
          <a:xfrm>
            <a:off x="8309490" y="6056705"/>
            <a:ext cx="1996566" cy="461665"/>
          </a:xfrm>
          <a:prstGeom prst="rect">
            <a:avLst/>
          </a:prstGeom>
          <a:noFill/>
        </p:spPr>
        <p:txBody>
          <a:bodyPr wrap="square" rtlCol="0">
            <a:spAutoFit/>
          </a:bodyPr>
          <a:lstStyle/>
          <a:p>
            <a:pPr algn="ctr"/>
            <a:r>
              <a:rPr lang="en-US" altLang="zh-TW" sz="2400" dirty="0"/>
              <a:t>(Chain rule)</a:t>
            </a:r>
            <a:endParaRPr lang="zh-TW" altLang="en-US" sz="2400" dirty="0"/>
          </a:p>
        </p:txBody>
      </p:sp>
      <mc:AlternateContent xmlns:mc="http://schemas.openxmlformats.org/markup-compatibility/2006" xmlns:a14="http://schemas.microsoft.com/office/drawing/2010/main">
        <mc:Choice Requires="a14">
          <p:sp>
            <p:nvSpPr>
              <p:cNvPr id="86" name="矩形 85"/>
              <p:cNvSpPr/>
              <p:nvPr/>
            </p:nvSpPr>
            <p:spPr>
              <a:xfrm>
                <a:off x="8450951" y="3913160"/>
                <a:ext cx="236366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𝑧</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𝑎</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3</m:t>
                          </m:r>
                        </m:sub>
                      </m:sSub>
                      <m:r>
                        <a:rPr lang="en-US" altLang="zh-TW" sz="2800" b="0" i="1" smtClean="0">
                          <a:latin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86" name="矩形 85"/>
              <p:cNvSpPr>
                <a:spLocks noRot="1" noChangeAspect="1" noMove="1" noResize="1" noEditPoints="1" noAdjustHandles="1" noChangeArrowheads="1" noChangeShapeType="1" noTextEdit="1"/>
              </p:cNvSpPr>
              <p:nvPr/>
            </p:nvSpPr>
            <p:spPr>
              <a:xfrm>
                <a:off x="8450951" y="3913160"/>
                <a:ext cx="2363660" cy="523220"/>
              </a:xfrm>
              <a:prstGeom prst="rect">
                <a:avLst/>
              </a:prstGeom>
              <a:blipFill>
                <a:blip r:embed="rId2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7" name="文字方塊 86"/>
              <p:cNvSpPr txBox="1"/>
              <p:nvPr/>
            </p:nvSpPr>
            <p:spPr>
              <a:xfrm>
                <a:off x="5858897" y="6848702"/>
                <a:ext cx="501484"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3</m:t>
                          </m:r>
                        </m:sub>
                      </m:sSub>
                    </m:oMath>
                  </m:oMathPara>
                </a14:m>
                <a:endParaRPr lang="zh-TW" altLang="en-US" sz="2800" dirty="0"/>
              </a:p>
            </p:txBody>
          </p:sp>
        </mc:Choice>
        <mc:Fallback xmlns="">
          <p:sp>
            <p:nvSpPr>
              <p:cNvPr id="87" name="文字方塊 86"/>
              <p:cNvSpPr txBox="1">
                <a:spLocks noRot="1" noChangeAspect="1" noMove="1" noResize="1" noEditPoints="1" noAdjustHandles="1" noChangeArrowheads="1" noChangeShapeType="1" noTextEdit="1"/>
              </p:cNvSpPr>
              <p:nvPr/>
            </p:nvSpPr>
            <p:spPr>
              <a:xfrm>
                <a:off x="5858897" y="6848702"/>
                <a:ext cx="501484" cy="430887"/>
              </a:xfrm>
              <a:prstGeom prst="rect">
                <a:avLst/>
              </a:prstGeom>
              <a:blipFill>
                <a:blip r:embed="rId2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8" name="文字方塊 87"/>
              <p:cNvSpPr txBox="1"/>
              <p:nvPr/>
            </p:nvSpPr>
            <p:spPr>
              <a:xfrm>
                <a:off x="7250809" y="6848702"/>
                <a:ext cx="490647"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4</m:t>
                          </m:r>
                        </m:sub>
                      </m:sSub>
                    </m:oMath>
                  </m:oMathPara>
                </a14:m>
                <a:endParaRPr lang="zh-TW" altLang="en-US" sz="28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7250809" y="6848702"/>
                <a:ext cx="490647" cy="430887"/>
              </a:xfrm>
              <a:prstGeom prst="rect">
                <a:avLst/>
              </a:prstGeom>
              <a:blipFill>
                <a:blip r:embed="rId25"/>
                <a:stretch>
                  <a:fillRect/>
                </a:stretch>
              </a:blipFill>
            </p:spPr>
            <p:txBody>
              <a:bodyPr/>
              <a:lstStyle/>
              <a:p>
                <a:r>
                  <a:rPr lang="zh-TW" altLang="en-US">
                    <a:noFill/>
                  </a:rPr>
                  <a:t> </a:t>
                </a:r>
              </a:p>
            </p:txBody>
          </p:sp>
        </mc:Fallback>
      </mc:AlternateContent>
      <p:cxnSp>
        <p:nvCxnSpPr>
          <p:cNvPr id="89" name="直線接點 88"/>
          <p:cNvCxnSpPr/>
          <p:nvPr/>
        </p:nvCxnSpPr>
        <p:spPr>
          <a:xfrm>
            <a:off x="5853990" y="6708813"/>
            <a:ext cx="50639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a:off x="7264502" y="6708813"/>
            <a:ext cx="50639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a:off x="6468853" y="6674947"/>
            <a:ext cx="5063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7921683" y="6708813"/>
            <a:ext cx="5063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3" name="文字方塊 92"/>
          <p:cNvSpPr txBox="1"/>
          <p:nvPr/>
        </p:nvSpPr>
        <p:spPr>
          <a:xfrm>
            <a:off x="6533041" y="6674947"/>
            <a:ext cx="362535" cy="523220"/>
          </a:xfrm>
          <a:prstGeom prst="rect">
            <a:avLst/>
          </a:prstGeom>
          <a:noFill/>
        </p:spPr>
        <p:txBody>
          <a:bodyPr wrap="square" rtlCol="0">
            <a:spAutoFit/>
          </a:bodyPr>
          <a:lstStyle/>
          <a:p>
            <a:r>
              <a:rPr lang="en-US" altLang="zh-TW" sz="2800" dirty="0">
                <a:solidFill>
                  <a:srgbClr val="FF0000"/>
                </a:solidFill>
              </a:rPr>
              <a:t>?</a:t>
            </a:r>
            <a:endParaRPr lang="zh-TW" altLang="en-US" sz="2800" dirty="0">
              <a:solidFill>
                <a:srgbClr val="FF0000"/>
              </a:solidFill>
            </a:endParaRPr>
          </a:p>
        </p:txBody>
      </p:sp>
      <p:sp>
        <p:nvSpPr>
          <p:cNvPr id="94" name="文字方塊 93"/>
          <p:cNvSpPr txBox="1"/>
          <p:nvPr/>
        </p:nvSpPr>
        <p:spPr>
          <a:xfrm>
            <a:off x="8011252" y="6666405"/>
            <a:ext cx="362535" cy="523220"/>
          </a:xfrm>
          <a:prstGeom prst="rect">
            <a:avLst/>
          </a:prstGeom>
          <a:noFill/>
        </p:spPr>
        <p:txBody>
          <a:bodyPr wrap="square" rtlCol="0">
            <a:spAutoFit/>
          </a:bodyPr>
          <a:lstStyle/>
          <a:p>
            <a:r>
              <a:rPr lang="en-US" altLang="zh-TW" sz="2800" dirty="0">
                <a:solidFill>
                  <a:srgbClr val="FF0000"/>
                </a:solidFill>
              </a:rPr>
              <a:t>?</a:t>
            </a:r>
            <a:endParaRPr lang="zh-TW" altLang="en-US" sz="2800" dirty="0">
              <a:solidFill>
                <a:srgbClr val="FF0000"/>
              </a:solidFill>
            </a:endParaRPr>
          </a:p>
        </p:txBody>
      </p:sp>
      <p:sp>
        <p:nvSpPr>
          <p:cNvPr id="95" name="文字方塊 94"/>
          <p:cNvSpPr txBox="1"/>
          <p:nvPr/>
        </p:nvSpPr>
        <p:spPr>
          <a:xfrm>
            <a:off x="9052112" y="6648646"/>
            <a:ext cx="1526544"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Assumed it’s known</a:t>
            </a:r>
            <a:endParaRPr lang="zh-TW" altLang="en-US" sz="2400" dirty="0"/>
          </a:p>
        </p:txBody>
      </p:sp>
    </p:spTree>
    <p:extLst>
      <p:ext uri="{BB962C8B-B14F-4D97-AF65-F5344CB8AC3E}">
        <p14:creationId xmlns:p14="http://schemas.microsoft.com/office/powerpoint/2010/main" val="304285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5" grpId="0" animBg="1"/>
      <p:bldP spid="78" grpId="0" animBg="1"/>
      <p:bldP spid="84" grpId="0"/>
      <p:bldP spid="85" grpId="0"/>
      <p:bldP spid="86" grpId="0"/>
      <p:bldP spid="87" grpId="0" animBg="1"/>
      <p:bldP spid="88" grpId="0" animBg="1"/>
      <p:bldP spid="93" grpId="0"/>
      <p:bldP spid="94" grpId="0"/>
      <p:bldP spid="9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a:solidFill>
                  <a:srgbClr val="000000"/>
                </a:solidFill>
                <a:uFill>
                  <a:solidFill>
                    <a:srgbClr val="FFFFFF"/>
                  </a:solidFill>
                </a:uFill>
                <a:latin typeface="Calibri"/>
              </a:rPr>
              <a:t>Neural Network</a:t>
            </a:r>
            <a:endParaRPr lang="en-US" altLang="zh-TW" sz="1350" spc="-1" dirty="0">
              <a:solidFill>
                <a:srgbClr val="000000"/>
              </a:solidFill>
              <a:uFill>
                <a:solidFill>
                  <a:srgbClr val="FFFFFF"/>
                </a:solidFill>
              </a:uFill>
            </a:endParaRPr>
          </a:p>
        </p:txBody>
      </p:sp>
      <p:cxnSp>
        <p:nvCxnSpPr>
          <p:cNvPr id="96" name="直線單箭頭接點 95"/>
          <p:cNvCxnSpPr/>
          <p:nvPr/>
        </p:nvCxnSpPr>
        <p:spPr>
          <a:xfrm flipV="1">
            <a:off x="3028590" y="3947606"/>
            <a:ext cx="1686350" cy="15884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p:nvPr/>
        </p:nvCxnSpPr>
        <p:spPr>
          <a:xfrm flipV="1">
            <a:off x="3028590" y="369426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8" name="群組 97"/>
          <p:cNvGrpSpPr/>
          <p:nvPr/>
        </p:nvGrpSpPr>
        <p:grpSpPr>
          <a:xfrm>
            <a:off x="6001240" y="3328075"/>
            <a:ext cx="574158" cy="574158"/>
            <a:chOff x="5170781" y="1854574"/>
            <a:chExt cx="574158" cy="574158"/>
          </a:xfrm>
        </p:grpSpPr>
        <p:sp>
          <p:nvSpPr>
            <p:cNvPr id="99" name="橢圓 98"/>
            <p:cNvSpPr/>
            <p:nvPr/>
          </p:nvSpPr>
          <p:spPr>
            <a:xfrm>
              <a:off x="5170781" y="18545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0" name="手繪多邊形 99"/>
            <p:cNvSpPr/>
            <p:nvPr/>
          </p:nvSpPr>
          <p:spPr>
            <a:xfrm>
              <a:off x="5232704" y="19805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01" name="群組 100"/>
          <p:cNvGrpSpPr/>
          <p:nvPr/>
        </p:nvGrpSpPr>
        <p:grpSpPr>
          <a:xfrm>
            <a:off x="4678677" y="3947606"/>
            <a:ext cx="458287" cy="838405"/>
            <a:chOff x="10102194" y="1939763"/>
            <a:chExt cx="458287" cy="838405"/>
          </a:xfrm>
        </p:grpSpPr>
        <p:sp>
          <p:nvSpPr>
            <p:cNvPr id="102" name="矩形 101"/>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03" name="直線單箭頭接點 102"/>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文字方塊 103"/>
            <p:cNvSpPr txBox="1"/>
            <p:nvPr/>
          </p:nvSpPr>
          <p:spPr>
            <a:xfrm>
              <a:off x="10118802" y="2316503"/>
              <a:ext cx="441679" cy="461665"/>
            </a:xfrm>
            <a:prstGeom prst="rect">
              <a:avLst/>
            </a:prstGeom>
            <a:noFill/>
          </p:spPr>
          <p:txBody>
            <a:bodyPr wrap="square" rtlCol="0">
              <a:spAutoFit/>
            </a:bodyPr>
            <a:lstStyle/>
            <a:p>
              <a:pPr algn="ctr"/>
              <a:r>
                <a:rPr lang="en-US" altLang="zh-TW" sz="2400" dirty="0"/>
                <a:t>b</a:t>
              </a:r>
              <a:endParaRPr lang="zh-TW" altLang="en-US" sz="2400" dirty="0"/>
            </a:p>
          </p:txBody>
        </p:sp>
      </p:grpSp>
      <p:grpSp>
        <p:nvGrpSpPr>
          <p:cNvPr id="105" name="群組 104"/>
          <p:cNvGrpSpPr/>
          <p:nvPr/>
        </p:nvGrpSpPr>
        <p:grpSpPr>
          <a:xfrm>
            <a:off x="4637703" y="3474046"/>
            <a:ext cx="474993" cy="425277"/>
            <a:chOff x="3357891" y="3538413"/>
            <a:chExt cx="474993" cy="425277"/>
          </a:xfrm>
        </p:grpSpPr>
        <p:sp>
          <p:nvSpPr>
            <p:cNvPr id="106" name="矩形 105"/>
            <p:cNvSpPr/>
            <p:nvPr/>
          </p:nvSpPr>
          <p:spPr>
            <a:xfrm>
              <a:off x="3357891" y="3538413"/>
              <a:ext cx="474993" cy="4252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07"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5209" name="方程式" r:id="rId4" imgW="139680" imgH="139680" progId="Equation.3">
                    <p:embed/>
                  </p:oleObj>
                </mc:Choice>
                <mc:Fallback>
                  <p:oleObj name="方程式" r:id="rId4" imgW="139680" imgH="139680" progId="Equation.3">
                    <p:embed/>
                    <p:pic>
                      <p:nvPicPr>
                        <p:cNvPr id="16" name="Object 12"/>
                        <p:cNvPicPr>
                          <a:picLocks noChangeAspect="1" noChangeArrowheads="1"/>
                        </p:cNvPicPr>
                        <p:nvPr/>
                      </p:nvPicPr>
                      <p:blipFill>
                        <a:blip r:embed="rId5"/>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108" name="直線單箭頭接點 107"/>
          <p:cNvCxnSpPr/>
          <p:nvPr/>
        </p:nvCxnSpPr>
        <p:spPr>
          <a:xfrm flipV="1">
            <a:off x="5112696" y="3651802"/>
            <a:ext cx="839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文字方塊 108"/>
              <p:cNvSpPr txBox="1"/>
              <p:nvPr/>
            </p:nvSpPr>
            <p:spPr>
              <a:xfrm>
                <a:off x="3539648" y="3200194"/>
                <a:ext cx="493212"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1</m:t>
                          </m:r>
                        </m:sub>
                      </m:sSub>
                    </m:oMath>
                  </m:oMathPara>
                </a14:m>
                <a:endParaRPr lang="zh-TW" altLang="en-US" sz="2800" dirty="0"/>
              </a:p>
            </p:txBody>
          </p:sp>
        </mc:Choice>
        <mc:Fallback xmlns="">
          <p:sp>
            <p:nvSpPr>
              <p:cNvPr id="109" name="文字方塊 108"/>
              <p:cNvSpPr txBox="1">
                <a:spLocks noRot="1" noChangeAspect="1" noMove="1" noResize="1" noEditPoints="1" noAdjustHandles="1" noChangeArrowheads="1" noChangeShapeType="1" noTextEdit="1"/>
              </p:cNvSpPr>
              <p:nvPr/>
            </p:nvSpPr>
            <p:spPr>
              <a:xfrm>
                <a:off x="3539648" y="3200194"/>
                <a:ext cx="493212" cy="43088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0" name="文字方塊 109"/>
              <p:cNvSpPr txBox="1"/>
              <p:nvPr/>
            </p:nvSpPr>
            <p:spPr>
              <a:xfrm>
                <a:off x="5454442" y="3143860"/>
                <a:ext cx="308161" cy="430887"/>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𝑧</m:t>
                      </m:r>
                    </m:oMath>
                  </m:oMathPara>
                </a14:m>
                <a:endParaRPr lang="zh-TW" altLang="en-US" sz="2800" dirty="0"/>
              </a:p>
            </p:txBody>
          </p:sp>
        </mc:Choice>
        <mc:Fallback xmlns="">
          <p:sp>
            <p:nvSpPr>
              <p:cNvPr id="110" name="文字方塊 109"/>
              <p:cNvSpPr txBox="1">
                <a:spLocks noRot="1" noChangeAspect="1" noMove="1" noResize="1" noEditPoints="1" noAdjustHandles="1" noChangeArrowheads="1" noChangeShapeType="1" noTextEdit="1"/>
              </p:cNvSpPr>
              <p:nvPr/>
            </p:nvSpPr>
            <p:spPr>
              <a:xfrm>
                <a:off x="5454442" y="3143860"/>
                <a:ext cx="308161" cy="4308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1" name="文字方塊 110"/>
              <p:cNvSpPr txBox="1"/>
              <p:nvPr/>
            </p:nvSpPr>
            <p:spPr>
              <a:xfrm>
                <a:off x="3531376" y="4452278"/>
                <a:ext cx="501484"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2</m:t>
                          </m:r>
                        </m:sub>
                      </m:sSub>
                    </m:oMath>
                  </m:oMathPara>
                </a14:m>
                <a:endParaRPr lang="zh-TW" altLang="en-US" sz="2800" dirty="0"/>
              </a:p>
            </p:txBody>
          </p:sp>
        </mc:Choice>
        <mc:Fallback xmlns="">
          <p:sp>
            <p:nvSpPr>
              <p:cNvPr id="111" name="文字方塊 110"/>
              <p:cNvSpPr txBox="1">
                <a:spLocks noRot="1" noChangeAspect="1" noMove="1" noResize="1" noEditPoints="1" noAdjustHandles="1" noChangeArrowheads="1" noChangeShapeType="1" noTextEdit="1"/>
              </p:cNvSpPr>
              <p:nvPr/>
            </p:nvSpPr>
            <p:spPr>
              <a:xfrm>
                <a:off x="3531376" y="4452278"/>
                <a:ext cx="501484" cy="430887"/>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p:cNvSpPr txBox="1"/>
              <p:nvPr/>
            </p:nvSpPr>
            <p:spPr>
              <a:xfrm>
                <a:off x="2568262" y="3410548"/>
                <a:ext cx="427874" cy="430887"/>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𝑥</m:t>
                          </m:r>
                        </m:e>
                        <m:sub>
                          <m:r>
                            <a:rPr lang="en-US" altLang="zh-TW" sz="2800" b="0" i="1" smtClean="0">
                              <a:latin typeface="Cambria Math" panose="02040503050406030204" pitchFamily="18" charset="0"/>
                              <a:ea typeface="Cambria Math" panose="02040503050406030204" pitchFamily="18" charset="0"/>
                            </a:rPr>
                            <m:t>1</m:t>
                          </m:r>
                        </m:sub>
                      </m:sSub>
                    </m:oMath>
                  </m:oMathPara>
                </a14:m>
                <a:endParaRPr lang="zh-TW" altLang="en-US" sz="28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2568262" y="3410548"/>
                <a:ext cx="427874" cy="43088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3" name="文字方塊 112"/>
              <p:cNvSpPr txBox="1"/>
              <p:nvPr/>
            </p:nvSpPr>
            <p:spPr>
              <a:xfrm>
                <a:off x="2581900" y="5274909"/>
                <a:ext cx="436145" cy="430887"/>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𝑥</m:t>
                          </m:r>
                        </m:e>
                        <m:sub>
                          <m:r>
                            <a:rPr lang="en-US" altLang="zh-TW" sz="2800" b="0" i="1" smtClean="0">
                              <a:latin typeface="Cambria Math" panose="02040503050406030204" pitchFamily="18" charset="0"/>
                              <a:ea typeface="Cambria Math" panose="02040503050406030204" pitchFamily="18" charset="0"/>
                            </a:rPr>
                            <m:t>2</m:t>
                          </m:r>
                        </m:sub>
                      </m:sSub>
                    </m:oMath>
                  </m:oMathPara>
                </a14:m>
                <a:endParaRPr lang="zh-TW" altLang="en-US" sz="2800" dirty="0"/>
              </a:p>
            </p:txBody>
          </p:sp>
        </mc:Choice>
        <mc:Fallback xmlns="">
          <p:sp>
            <p:nvSpPr>
              <p:cNvPr id="113" name="文字方塊 112"/>
              <p:cNvSpPr txBox="1">
                <a:spLocks noRot="1" noChangeAspect="1" noMove="1" noResize="1" noEditPoints="1" noAdjustHandles="1" noChangeArrowheads="1" noChangeShapeType="1" noTextEdit="1"/>
              </p:cNvSpPr>
              <p:nvPr/>
            </p:nvSpPr>
            <p:spPr>
              <a:xfrm>
                <a:off x="2581900" y="5274909"/>
                <a:ext cx="436145" cy="430887"/>
              </a:xfrm>
              <a:prstGeom prst="rect">
                <a:avLst/>
              </a:prstGeom>
              <a:blipFill>
                <a:blip r:embed="rId10"/>
                <a:stretch>
                  <a:fillRect/>
                </a:stretch>
              </a:blipFill>
            </p:spPr>
            <p:txBody>
              <a:bodyPr/>
              <a:lstStyle/>
              <a:p>
                <a:r>
                  <a:rPr lang="zh-TW" altLang="en-US">
                    <a:noFill/>
                  </a:rPr>
                  <a:t> </a:t>
                </a:r>
              </a:p>
            </p:txBody>
          </p:sp>
        </mc:Fallback>
      </mc:AlternateContent>
      <p:cxnSp>
        <p:nvCxnSpPr>
          <p:cNvPr id="114" name="直線單箭頭接點 113"/>
          <p:cNvCxnSpPr/>
          <p:nvPr/>
        </p:nvCxnSpPr>
        <p:spPr>
          <a:xfrm flipV="1">
            <a:off x="7690234" y="3676360"/>
            <a:ext cx="496229" cy="393307"/>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flipV="1">
            <a:off x="6616315" y="3624917"/>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6" name="群組 115"/>
          <p:cNvGrpSpPr/>
          <p:nvPr/>
        </p:nvGrpSpPr>
        <p:grpSpPr>
          <a:xfrm>
            <a:off x="8225428" y="3404695"/>
            <a:ext cx="474993" cy="425277"/>
            <a:chOff x="3357891" y="3538413"/>
            <a:chExt cx="474993" cy="425277"/>
          </a:xfrm>
        </p:grpSpPr>
        <p:sp>
          <p:nvSpPr>
            <p:cNvPr id="117" name="矩形 116"/>
            <p:cNvSpPr/>
            <p:nvPr/>
          </p:nvSpPr>
          <p:spPr>
            <a:xfrm>
              <a:off x="3357891" y="3538413"/>
              <a:ext cx="474993" cy="4252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18"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5210" name="方程式" r:id="rId11" imgW="139680" imgH="139680" progId="Equation.3">
                    <p:embed/>
                  </p:oleObj>
                </mc:Choice>
                <mc:Fallback>
                  <p:oleObj name="方程式" r:id="rId11" imgW="139680" imgH="139680" progId="Equation.3">
                    <p:embed/>
                    <p:pic>
                      <p:nvPicPr>
                        <p:cNvPr id="40" name="Object 12"/>
                        <p:cNvPicPr>
                          <a:picLocks noChangeAspect="1" noChangeArrowheads="1"/>
                        </p:cNvPicPr>
                        <p:nvPr/>
                      </p:nvPicPr>
                      <p:blipFill>
                        <a:blip r:embed="rId5"/>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119" name="直線單箭頭接點 118"/>
          <p:cNvCxnSpPr/>
          <p:nvPr/>
        </p:nvCxnSpPr>
        <p:spPr>
          <a:xfrm flipV="1">
            <a:off x="8700421" y="3612351"/>
            <a:ext cx="839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文字方塊 119"/>
              <p:cNvSpPr txBox="1"/>
              <p:nvPr/>
            </p:nvSpPr>
            <p:spPr>
              <a:xfrm>
                <a:off x="7286605" y="3147541"/>
                <a:ext cx="501484"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3</m:t>
                          </m:r>
                        </m:sub>
                      </m:sSub>
                    </m:oMath>
                  </m:oMathPara>
                </a14:m>
                <a:endParaRPr lang="zh-TW" altLang="en-US" sz="2800" dirty="0"/>
              </a:p>
            </p:txBody>
          </p:sp>
        </mc:Choice>
        <mc:Fallback xmlns="">
          <p:sp>
            <p:nvSpPr>
              <p:cNvPr id="120" name="文字方塊 119"/>
              <p:cNvSpPr txBox="1">
                <a:spLocks noRot="1" noChangeAspect="1" noMove="1" noResize="1" noEditPoints="1" noAdjustHandles="1" noChangeArrowheads="1" noChangeShapeType="1" noTextEdit="1"/>
              </p:cNvSpPr>
              <p:nvPr/>
            </p:nvSpPr>
            <p:spPr>
              <a:xfrm>
                <a:off x="7286605" y="3147541"/>
                <a:ext cx="501484" cy="430887"/>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1" name="文字方塊 120"/>
              <p:cNvSpPr txBox="1"/>
              <p:nvPr/>
            </p:nvSpPr>
            <p:spPr>
              <a:xfrm>
                <a:off x="8966019" y="3093130"/>
                <a:ext cx="308161" cy="430887"/>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𝑧</m:t>
                      </m:r>
                      <m:r>
                        <a:rPr lang="en-US" altLang="zh-TW" sz="2800" b="0" i="1" smtClean="0">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121" name="文字方塊 120"/>
              <p:cNvSpPr txBox="1">
                <a:spLocks noRot="1" noChangeAspect="1" noMove="1" noResize="1" noEditPoints="1" noAdjustHandles="1" noChangeArrowheads="1" noChangeShapeType="1" noTextEdit="1"/>
              </p:cNvSpPr>
              <p:nvPr/>
            </p:nvSpPr>
            <p:spPr>
              <a:xfrm>
                <a:off x="8966019" y="3093130"/>
                <a:ext cx="308161" cy="430887"/>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2" name="文字方塊 121"/>
              <p:cNvSpPr txBox="1"/>
              <p:nvPr/>
            </p:nvSpPr>
            <p:spPr>
              <a:xfrm>
                <a:off x="6653205" y="3088936"/>
                <a:ext cx="290912" cy="430887"/>
              </a:xfrm>
              <a:prstGeom prst="rect">
                <a:avLst/>
              </a:prstGeom>
            </p:spPr>
            <p:style>
              <a:lnRef idx="1">
                <a:schemeClr val="accent6"/>
              </a:lnRef>
              <a:fillRef idx="2">
                <a:schemeClr val="accent6"/>
              </a:fillRef>
              <a:effectRef idx="1">
                <a:schemeClr val="accent6"/>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𝑎</m:t>
                      </m:r>
                    </m:oMath>
                  </m:oMathPara>
                </a14:m>
                <a:endParaRPr lang="zh-TW" altLang="en-US" sz="2800" dirty="0"/>
              </a:p>
            </p:txBody>
          </p:sp>
        </mc:Choice>
        <mc:Fallback xmlns="">
          <p:sp>
            <p:nvSpPr>
              <p:cNvPr id="122" name="文字方塊 121"/>
              <p:cNvSpPr txBox="1">
                <a:spLocks noRot="1" noChangeAspect="1" noMove="1" noResize="1" noEditPoints="1" noAdjustHandles="1" noChangeArrowheads="1" noChangeShapeType="1" noTextEdit="1"/>
              </p:cNvSpPr>
              <p:nvPr/>
            </p:nvSpPr>
            <p:spPr>
              <a:xfrm>
                <a:off x="6653205" y="3088936"/>
                <a:ext cx="290912" cy="430887"/>
              </a:xfrm>
              <a:prstGeom prst="rect">
                <a:avLst/>
              </a:prstGeom>
              <a:blipFill>
                <a:blip r:embed="rId14"/>
                <a:stretch>
                  <a:fillRect/>
                </a:stretch>
              </a:blipFill>
            </p:spPr>
            <p:txBody>
              <a:bodyPr/>
              <a:lstStyle/>
              <a:p>
                <a:r>
                  <a:rPr lang="zh-TW" altLang="en-US">
                    <a:noFill/>
                  </a:rPr>
                  <a:t> </a:t>
                </a:r>
              </a:p>
            </p:txBody>
          </p:sp>
        </mc:Fallback>
      </mc:AlternateContent>
      <p:grpSp>
        <p:nvGrpSpPr>
          <p:cNvPr id="123" name="群組 122"/>
          <p:cNvGrpSpPr/>
          <p:nvPr/>
        </p:nvGrpSpPr>
        <p:grpSpPr>
          <a:xfrm>
            <a:off x="8205579" y="5222646"/>
            <a:ext cx="474993" cy="425277"/>
            <a:chOff x="3357891" y="3538413"/>
            <a:chExt cx="474993" cy="425277"/>
          </a:xfrm>
        </p:grpSpPr>
        <p:sp>
          <p:nvSpPr>
            <p:cNvPr id="124" name="矩形 123"/>
            <p:cNvSpPr/>
            <p:nvPr/>
          </p:nvSpPr>
          <p:spPr>
            <a:xfrm>
              <a:off x="3357891" y="3538413"/>
              <a:ext cx="474993" cy="4252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25"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5211" name="方程式" r:id="rId15" imgW="139680" imgH="139680" progId="Equation.3">
                    <p:embed/>
                  </p:oleObj>
                </mc:Choice>
                <mc:Fallback>
                  <p:oleObj name="方程式" r:id="rId15" imgW="139680" imgH="139680" progId="Equation.3">
                    <p:embed/>
                    <p:pic>
                      <p:nvPicPr>
                        <p:cNvPr id="51" name="Object 12"/>
                        <p:cNvPicPr>
                          <a:picLocks noChangeAspect="1" noChangeArrowheads="1"/>
                        </p:cNvPicPr>
                        <p:nvPr/>
                      </p:nvPicPr>
                      <p:blipFill>
                        <a:blip r:embed="rId5"/>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126" name="直線單箭頭接點 125"/>
          <p:cNvCxnSpPr/>
          <p:nvPr/>
        </p:nvCxnSpPr>
        <p:spPr>
          <a:xfrm flipV="1">
            <a:off x="8712444" y="5461859"/>
            <a:ext cx="839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7" name="文字方塊 126"/>
              <p:cNvSpPr txBox="1"/>
              <p:nvPr/>
            </p:nvSpPr>
            <p:spPr>
              <a:xfrm>
                <a:off x="8934638" y="4944769"/>
                <a:ext cx="409609" cy="430887"/>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14:m>
                  <m:oMath xmlns:m="http://schemas.openxmlformats.org/officeDocument/2006/math">
                    <m:r>
                      <a:rPr lang="en-US" altLang="zh-TW" sz="2800" i="1" smtClean="0">
                        <a:latin typeface="Cambria Math" panose="02040503050406030204" pitchFamily="18" charset="0"/>
                        <a:ea typeface="Cambria Math" panose="02040503050406030204" pitchFamily="18" charset="0"/>
                      </a:rPr>
                      <m:t>𝑧</m:t>
                    </m:r>
                  </m:oMath>
                </a14:m>
                <a:r>
                  <a:rPr lang="en-US" altLang="zh-TW" sz="2800" dirty="0"/>
                  <a:t>’’</a:t>
                </a:r>
                <a:endParaRPr lang="zh-TW" altLang="en-US" sz="2800" dirty="0"/>
              </a:p>
            </p:txBody>
          </p:sp>
        </mc:Choice>
        <mc:Fallback xmlns="">
          <p:sp>
            <p:nvSpPr>
              <p:cNvPr id="127" name="文字方塊 126"/>
              <p:cNvSpPr txBox="1">
                <a:spLocks noRot="1" noChangeAspect="1" noMove="1" noResize="1" noEditPoints="1" noAdjustHandles="1" noChangeArrowheads="1" noChangeShapeType="1" noTextEdit="1"/>
              </p:cNvSpPr>
              <p:nvPr/>
            </p:nvSpPr>
            <p:spPr>
              <a:xfrm>
                <a:off x="8934638" y="4944769"/>
                <a:ext cx="409609" cy="430887"/>
              </a:xfrm>
              <a:prstGeom prst="rect">
                <a:avLst/>
              </a:prstGeom>
              <a:blipFill>
                <a:blip r:embed="rId16"/>
                <a:stretch>
                  <a:fillRect/>
                </a:stretch>
              </a:blipFill>
            </p:spPr>
            <p:txBody>
              <a:bodyPr/>
              <a:lstStyle/>
              <a:p>
                <a:r>
                  <a:rPr lang="zh-TW" altLang="en-US">
                    <a:noFill/>
                  </a:rPr>
                  <a:t> </a:t>
                </a:r>
              </a:p>
            </p:txBody>
          </p:sp>
        </mc:Fallback>
      </mc:AlternateContent>
      <p:cxnSp>
        <p:nvCxnSpPr>
          <p:cNvPr id="128" name="直線單箭頭接點 127"/>
          <p:cNvCxnSpPr/>
          <p:nvPr/>
        </p:nvCxnSpPr>
        <p:spPr>
          <a:xfrm>
            <a:off x="7616804" y="5445484"/>
            <a:ext cx="569659"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endCxn id="124" idx="1"/>
          </p:cNvCxnSpPr>
          <p:nvPr/>
        </p:nvCxnSpPr>
        <p:spPr>
          <a:xfrm>
            <a:off x="6628843" y="3656524"/>
            <a:ext cx="1576736" cy="17787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群組 129"/>
          <p:cNvGrpSpPr/>
          <p:nvPr/>
        </p:nvGrpSpPr>
        <p:grpSpPr>
          <a:xfrm>
            <a:off x="9567770" y="5160213"/>
            <a:ext cx="1005547" cy="574158"/>
            <a:chOff x="7251018" y="4360929"/>
            <a:chExt cx="1005547" cy="574158"/>
          </a:xfrm>
        </p:grpSpPr>
        <p:grpSp>
          <p:nvGrpSpPr>
            <p:cNvPr id="131" name="群組 130"/>
            <p:cNvGrpSpPr/>
            <p:nvPr/>
          </p:nvGrpSpPr>
          <p:grpSpPr>
            <a:xfrm>
              <a:off x="7251018" y="4360929"/>
              <a:ext cx="574158" cy="574158"/>
              <a:chOff x="5170781" y="1854574"/>
              <a:chExt cx="574158" cy="574158"/>
            </a:xfrm>
          </p:grpSpPr>
          <p:sp>
            <p:nvSpPr>
              <p:cNvPr id="133" name="橢圓 132"/>
              <p:cNvSpPr/>
              <p:nvPr/>
            </p:nvSpPr>
            <p:spPr>
              <a:xfrm>
                <a:off x="5170781" y="18545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34" name="手繪多邊形 133"/>
              <p:cNvSpPr/>
              <p:nvPr/>
            </p:nvSpPr>
            <p:spPr>
              <a:xfrm>
                <a:off x="5232704" y="19805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32" name="直線單箭頭接點 131"/>
            <p:cNvCxnSpPr/>
            <p:nvPr/>
          </p:nvCxnSpPr>
          <p:spPr>
            <a:xfrm>
              <a:off x="7826300" y="4663918"/>
              <a:ext cx="43026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5" name="群組 134"/>
          <p:cNvGrpSpPr/>
          <p:nvPr/>
        </p:nvGrpSpPr>
        <p:grpSpPr>
          <a:xfrm>
            <a:off x="9549480" y="3312617"/>
            <a:ext cx="1007119" cy="574158"/>
            <a:chOff x="7204153" y="2522858"/>
            <a:chExt cx="1007119" cy="574158"/>
          </a:xfrm>
        </p:grpSpPr>
        <p:grpSp>
          <p:nvGrpSpPr>
            <p:cNvPr id="136" name="群組 135"/>
            <p:cNvGrpSpPr/>
            <p:nvPr/>
          </p:nvGrpSpPr>
          <p:grpSpPr>
            <a:xfrm>
              <a:off x="7204153" y="2522858"/>
              <a:ext cx="574158" cy="574158"/>
              <a:chOff x="5170781" y="1854574"/>
              <a:chExt cx="574158" cy="574158"/>
            </a:xfrm>
          </p:grpSpPr>
          <p:sp>
            <p:nvSpPr>
              <p:cNvPr id="138" name="橢圓 137"/>
              <p:cNvSpPr/>
              <p:nvPr/>
            </p:nvSpPr>
            <p:spPr>
              <a:xfrm>
                <a:off x="5170781" y="18545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39" name="手繪多邊形 138"/>
              <p:cNvSpPr/>
              <p:nvPr/>
            </p:nvSpPr>
            <p:spPr>
              <a:xfrm>
                <a:off x="5232704" y="19805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37" name="直線單箭頭接點 136"/>
            <p:cNvCxnSpPr/>
            <p:nvPr/>
          </p:nvCxnSpPr>
          <p:spPr>
            <a:xfrm>
              <a:off x="7781007" y="2822862"/>
              <a:ext cx="43026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0" name="文字方塊 139"/>
              <p:cNvSpPr txBox="1"/>
              <p:nvPr/>
            </p:nvSpPr>
            <p:spPr>
              <a:xfrm>
                <a:off x="7286605" y="4526387"/>
                <a:ext cx="490647"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4</m:t>
                          </m:r>
                        </m:sub>
                      </m:sSub>
                    </m:oMath>
                  </m:oMathPara>
                </a14:m>
                <a:endParaRPr lang="zh-TW" altLang="en-US" sz="2800" dirty="0"/>
              </a:p>
            </p:txBody>
          </p:sp>
        </mc:Choice>
        <mc:Fallback xmlns="">
          <p:sp>
            <p:nvSpPr>
              <p:cNvPr id="140" name="文字方塊 139"/>
              <p:cNvSpPr txBox="1">
                <a:spLocks noRot="1" noChangeAspect="1" noMove="1" noResize="1" noEditPoints="1" noAdjustHandles="1" noChangeArrowheads="1" noChangeShapeType="1" noTextEdit="1"/>
              </p:cNvSpPr>
              <p:nvPr/>
            </p:nvSpPr>
            <p:spPr>
              <a:xfrm>
                <a:off x="7286605" y="4526387"/>
                <a:ext cx="490647" cy="430887"/>
              </a:xfrm>
              <a:prstGeom prst="rect">
                <a:avLst/>
              </a:prstGeom>
              <a:blipFill>
                <a:blip r:embed="rId17"/>
                <a:stretch>
                  <a:fillRect/>
                </a:stretch>
              </a:blipFill>
            </p:spPr>
            <p:txBody>
              <a:bodyPr/>
              <a:lstStyle/>
              <a:p>
                <a:r>
                  <a:rPr lang="zh-TW" altLang="en-US">
                    <a:noFill/>
                  </a:rPr>
                  <a:t> </a:t>
                </a:r>
              </a:p>
            </p:txBody>
          </p:sp>
        </mc:Fallback>
      </mc:AlternateContent>
      <p:cxnSp>
        <p:nvCxnSpPr>
          <p:cNvPr id="141" name="直線單箭頭接點 140"/>
          <p:cNvCxnSpPr/>
          <p:nvPr/>
        </p:nvCxnSpPr>
        <p:spPr>
          <a:xfrm flipV="1">
            <a:off x="8469036" y="3843949"/>
            <a:ext cx="0" cy="384192"/>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2" name="文字方塊 141"/>
              <p:cNvSpPr txBox="1"/>
              <p:nvPr/>
            </p:nvSpPr>
            <p:spPr>
              <a:xfrm>
                <a:off x="5368642" y="3795342"/>
                <a:ext cx="461408"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smtClean="0">
                              <a:latin typeface="Cambria Math" panose="02040503050406030204" pitchFamily="18" charset="0"/>
                            </a:rPr>
                            <m:t>𝑧</m:t>
                          </m:r>
                        </m:den>
                      </m:f>
                    </m:oMath>
                  </m:oMathPara>
                </a14:m>
                <a:endParaRPr lang="zh-TW" altLang="en-US" sz="2800" dirty="0"/>
              </a:p>
            </p:txBody>
          </p:sp>
        </mc:Choice>
        <mc:Fallback xmlns="">
          <p:sp>
            <p:nvSpPr>
              <p:cNvPr id="142" name="文字方塊 141"/>
              <p:cNvSpPr txBox="1">
                <a:spLocks noRot="1" noChangeAspect="1" noMove="1" noResize="1" noEditPoints="1" noAdjustHandles="1" noChangeArrowheads="1" noChangeShapeType="1" noTextEdit="1"/>
              </p:cNvSpPr>
              <p:nvPr/>
            </p:nvSpPr>
            <p:spPr>
              <a:xfrm>
                <a:off x="5368642" y="3795342"/>
                <a:ext cx="461408" cy="819263"/>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3" name="文字方塊 142"/>
              <p:cNvSpPr txBox="1"/>
              <p:nvPr/>
            </p:nvSpPr>
            <p:spPr>
              <a:xfrm>
                <a:off x="8845986" y="5536191"/>
                <a:ext cx="641201"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den>
                      </m:f>
                    </m:oMath>
                  </m:oMathPara>
                </a14:m>
                <a:endParaRPr lang="zh-TW" altLang="en-US" sz="2800" dirty="0"/>
              </a:p>
            </p:txBody>
          </p:sp>
        </mc:Choice>
        <mc:Fallback xmlns="">
          <p:sp>
            <p:nvSpPr>
              <p:cNvPr id="143" name="文字方塊 142"/>
              <p:cNvSpPr txBox="1">
                <a:spLocks noRot="1" noChangeAspect="1" noMove="1" noResize="1" noEditPoints="1" noAdjustHandles="1" noChangeArrowheads="1" noChangeShapeType="1" noTextEdit="1"/>
              </p:cNvSpPr>
              <p:nvPr/>
            </p:nvSpPr>
            <p:spPr>
              <a:xfrm>
                <a:off x="8845986" y="5536191"/>
                <a:ext cx="641201" cy="819263"/>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4" name="文字方塊 143"/>
              <p:cNvSpPr txBox="1"/>
              <p:nvPr/>
            </p:nvSpPr>
            <p:spPr>
              <a:xfrm>
                <a:off x="8845986" y="3686684"/>
                <a:ext cx="548227"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den>
                      </m:f>
                    </m:oMath>
                  </m:oMathPara>
                </a14:m>
                <a:endParaRPr lang="zh-TW" altLang="en-US" sz="2800" dirty="0"/>
              </a:p>
            </p:txBody>
          </p:sp>
        </mc:Choice>
        <mc:Fallback xmlns="">
          <p:sp>
            <p:nvSpPr>
              <p:cNvPr id="144" name="文字方塊 143"/>
              <p:cNvSpPr txBox="1">
                <a:spLocks noRot="1" noChangeAspect="1" noMove="1" noResize="1" noEditPoints="1" noAdjustHandles="1" noChangeArrowheads="1" noChangeShapeType="1" noTextEdit="1"/>
              </p:cNvSpPr>
              <p:nvPr/>
            </p:nvSpPr>
            <p:spPr>
              <a:xfrm>
                <a:off x="8845986" y="3686684"/>
                <a:ext cx="548227" cy="819263"/>
              </a:xfrm>
              <a:prstGeom prst="rect">
                <a:avLst/>
              </a:prstGeom>
              <a:blipFill>
                <a:blip r:embed="rId2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5" name="文字方塊 144"/>
              <p:cNvSpPr txBox="1"/>
              <p:nvPr/>
            </p:nvSpPr>
            <p:spPr>
              <a:xfrm>
                <a:off x="3300065" y="6100813"/>
                <a:ext cx="4464620" cy="958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smtClean="0">
                              <a:latin typeface="Cambria Math" panose="02040503050406030204" pitchFamily="18" charset="0"/>
                            </a:rPr>
                            <m:t>𝑧</m:t>
                          </m:r>
                        </m:den>
                      </m:f>
                      <m:r>
                        <a:rPr lang="en-US" altLang="zh-TW" sz="2800" b="0" i="1" smtClean="0">
                          <a:latin typeface="Cambria Math" panose="02040503050406030204" pitchFamily="18" charset="0"/>
                        </a:rPr>
                        <m:t>=</m:t>
                      </m:r>
                      <m:r>
                        <a:rPr lang="zh-TW" altLang="en-US" sz="2800" i="1">
                          <a:latin typeface="Cambria Math" panose="02040503050406030204" pitchFamily="18" charset="0"/>
                        </a:rPr>
                        <m:t>𝜎</m:t>
                      </m:r>
                      <m:r>
                        <a:rPr lang="en-US" altLang="zh-TW" sz="2800" i="1">
                          <a:latin typeface="Cambria Math" panose="02040503050406030204" pitchFamily="18" charset="0"/>
                        </a:rPr>
                        <m:t>′</m:t>
                      </m:r>
                      <m:d>
                        <m:dPr>
                          <m:ctrlPr>
                            <a:rPr lang="en-US" altLang="zh-TW" sz="2800" i="1">
                              <a:latin typeface="Cambria Math" panose="02040503050406030204" pitchFamily="18" charset="0"/>
                            </a:rPr>
                          </m:ctrlPr>
                        </m:dPr>
                        <m:e>
                          <m:r>
                            <a:rPr lang="en-US" altLang="zh-TW" sz="2800" i="1">
                              <a:latin typeface="Cambria Math" panose="02040503050406030204" pitchFamily="18" charset="0"/>
                            </a:rPr>
                            <m:t>𝑧</m:t>
                          </m:r>
                        </m:e>
                      </m:d>
                      <m:d>
                        <m:dPr>
                          <m:begChr m:val="["/>
                          <m:endChr m:val="]"/>
                          <m:ctrlPr>
                            <a:rPr lang="en-US" altLang="zh-TW" sz="2800" i="1" smtClean="0">
                              <a:latin typeface="Cambria Math" panose="02040503050406030204" pitchFamily="18" charset="0"/>
                            </a:rPr>
                          </m:ctrlPr>
                        </m:dPr>
                        <m:e>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i="1">
                                  <a:latin typeface="Cambria Math" panose="02040503050406030204" pitchFamily="18" charset="0"/>
                                  <a:ea typeface="Cambria Math" panose="02040503050406030204" pitchFamily="18" charset="0"/>
                                </a:rPr>
                                <m:t>3</m:t>
                              </m:r>
                            </m:sub>
                          </m:sSub>
                          <m:f>
                            <m:fPr>
                              <m:ctrlPr>
                                <a:rPr lang="en-US" altLang="zh-TW" sz="2800" i="1">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den>
                          </m:f>
                          <m:r>
                            <a:rPr lang="en-US" altLang="zh-TW" sz="2800" b="0" i="1" smtClean="0">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4</m:t>
                              </m:r>
                            </m:sub>
                          </m:sSub>
                          <m:f>
                            <m:fPr>
                              <m:ctrlPr>
                                <a:rPr lang="en-US" altLang="zh-TW" sz="2800" i="1">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den>
                          </m:f>
                        </m:e>
                      </m:d>
                    </m:oMath>
                  </m:oMathPara>
                </a14:m>
                <a:endParaRPr lang="zh-TW" altLang="en-US" sz="2800" dirty="0"/>
              </a:p>
            </p:txBody>
          </p:sp>
        </mc:Choice>
        <mc:Fallback xmlns="">
          <p:sp>
            <p:nvSpPr>
              <p:cNvPr id="145" name="文字方塊 144"/>
              <p:cNvSpPr txBox="1">
                <a:spLocks noRot="1" noChangeAspect="1" noMove="1" noResize="1" noEditPoints="1" noAdjustHandles="1" noChangeArrowheads="1" noChangeShapeType="1" noTextEdit="1"/>
              </p:cNvSpPr>
              <p:nvPr/>
            </p:nvSpPr>
            <p:spPr>
              <a:xfrm>
                <a:off x="3300065" y="6100813"/>
                <a:ext cx="4464620" cy="958852"/>
              </a:xfrm>
              <a:prstGeom prst="rect">
                <a:avLst/>
              </a:prstGeom>
              <a:blipFill>
                <a:blip r:embed="rId2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6" name="文字方塊 145"/>
              <p:cNvSpPr txBox="1"/>
              <p:nvPr/>
            </p:nvSpPr>
            <p:spPr>
              <a:xfrm>
                <a:off x="3134920" y="2461398"/>
                <a:ext cx="7744807" cy="430887"/>
              </a:xfrm>
              <a:prstGeom prst="rect">
                <a:avLst/>
              </a:prstGeom>
              <a:noFill/>
            </p:spPr>
            <p:txBody>
              <a:bodyPr wrap="square" lIns="0" tIns="0" rIns="0" bIns="0" rtlCol="0">
                <a:spAutoFit/>
              </a:bodyPr>
              <a:lstStyle/>
              <a:p>
                <a:r>
                  <a:rPr lang="en-US" altLang="zh-TW" sz="2800" dirty="0"/>
                  <a:t>Compute </a:t>
                </a:r>
                <a14:m>
                  <m:oMath xmlns:m="http://schemas.openxmlformats.org/officeDocument/2006/math">
                    <m:f>
                      <m:fPr>
                        <m:type m:val="lin"/>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b="0" i="1" smtClean="0">
                            <a:latin typeface="Cambria Math" panose="02040503050406030204" pitchFamily="18" charset="0"/>
                          </a:rPr>
                          <m:t>𝑧</m:t>
                        </m:r>
                      </m:den>
                    </m:f>
                  </m:oMath>
                </a14:m>
                <a:r>
                  <a:rPr lang="en-US" altLang="zh-TW" sz="2800" dirty="0"/>
                  <a:t> for all activation function inputs z</a:t>
                </a:r>
                <a:endParaRPr lang="zh-TW" altLang="en-US" sz="2800" dirty="0"/>
              </a:p>
            </p:txBody>
          </p:sp>
        </mc:Choice>
        <mc:Fallback xmlns="">
          <p:sp>
            <p:nvSpPr>
              <p:cNvPr id="146" name="文字方塊 145"/>
              <p:cNvSpPr txBox="1">
                <a:spLocks noRot="1" noChangeAspect="1" noMove="1" noResize="1" noEditPoints="1" noAdjustHandles="1" noChangeArrowheads="1" noChangeShapeType="1" noTextEdit="1"/>
              </p:cNvSpPr>
              <p:nvPr/>
            </p:nvSpPr>
            <p:spPr>
              <a:xfrm>
                <a:off x="3134920" y="2461398"/>
                <a:ext cx="7744807" cy="430887"/>
              </a:xfrm>
              <a:prstGeom prst="rect">
                <a:avLst/>
              </a:prstGeom>
              <a:blipFill>
                <a:blip r:embed="rId22"/>
                <a:stretch>
                  <a:fillRect l="-2754" t="-25714" r="-1967" b="-5000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16210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3" grpId="0"/>
      <p:bldP spid="144" grpId="0"/>
      <p:bldP spid="1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a:solidFill>
                  <a:srgbClr val="000000"/>
                </a:solidFill>
                <a:uFill>
                  <a:solidFill>
                    <a:srgbClr val="FFFFFF"/>
                  </a:solidFill>
                </a:uFill>
                <a:latin typeface="Calibri"/>
              </a:rPr>
              <a:t>Neural Network</a:t>
            </a:r>
            <a:endParaRPr lang="en-US" altLang="zh-TW" sz="1350" spc="-1" dirty="0">
              <a:solidFill>
                <a:srgbClr val="000000"/>
              </a:solidFill>
              <a:uFill>
                <a:solidFill>
                  <a:srgbClr val="FFFFFF"/>
                </a:solidFill>
              </a:uFill>
            </a:endParaRPr>
          </a:p>
        </p:txBody>
      </p:sp>
      <p:cxnSp>
        <p:nvCxnSpPr>
          <p:cNvPr id="54" name="直線單箭頭接點 53"/>
          <p:cNvCxnSpPr/>
          <p:nvPr/>
        </p:nvCxnSpPr>
        <p:spPr>
          <a:xfrm flipV="1">
            <a:off x="5465394" y="3364418"/>
            <a:ext cx="839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V="1">
            <a:off x="8042932" y="3388976"/>
            <a:ext cx="496229" cy="393307"/>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flipV="1">
            <a:off x="6969013" y="3337533"/>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7" name="群組 56"/>
          <p:cNvGrpSpPr/>
          <p:nvPr/>
        </p:nvGrpSpPr>
        <p:grpSpPr>
          <a:xfrm>
            <a:off x="8578126" y="3117311"/>
            <a:ext cx="474993" cy="425277"/>
            <a:chOff x="3357891" y="3538413"/>
            <a:chExt cx="474993" cy="425277"/>
          </a:xfrm>
        </p:grpSpPr>
        <p:sp>
          <p:nvSpPr>
            <p:cNvPr id="58" name="矩形 57"/>
            <p:cNvSpPr/>
            <p:nvPr/>
          </p:nvSpPr>
          <p:spPr>
            <a:xfrm>
              <a:off x="3357891" y="3538413"/>
              <a:ext cx="474993" cy="4252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9"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6204" name="方程式" r:id="rId4" imgW="139680" imgH="139680" progId="Equation.3">
                    <p:embed/>
                  </p:oleObj>
                </mc:Choice>
                <mc:Fallback>
                  <p:oleObj name="方程式" r:id="rId4" imgW="139680" imgH="139680" progId="Equation.3">
                    <p:embed/>
                    <p:pic>
                      <p:nvPicPr>
                        <p:cNvPr id="40" name="Object 12"/>
                        <p:cNvPicPr>
                          <a:picLocks noChangeAspect="1" noChangeArrowheads="1"/>
                        </p:cNvPicPr>
                        <p:nvPr/>
                      </p:nvPicPr>
                      <p:blipFill>
                        <a:blip r:embed="rId5"/>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60" name="直線單箭頭接點 59"/>
          <p:cNvCxnSpPr/>
          <p:nvPr/>
        </p:nvCxnSpPr>
        <p:spPr>
          <a:xfrm flipV="1">
            <a:off x="9053119" y="3324967"/>
            <a:ext cx="839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文字方塊 60"/>
              <p:cNvSpPr txBox="1"/>
              <p:nvPr/>
            </p:nvSpPr>
            <p:spPr>
              <a:xfrm>
                <a:off x="7639303" y="2860157"/>
                <a:ext cx="501484"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3</m:t>
                          </m:r>
                        </m:sub>
                      </m:sSub>
                    </m:oMath>
                  </m:oMathPara>
                </a14:m>
                <a:endParaRPr lang="zh-TW" altLang="en-US" sz="2800" dirty="0"/>
              </a:p>
            </p:txBody>
          </p:sp>
        </mc:Choice>
        <mc:Fallback xmlns="">
          <p:sp>
            <p:nvSpPr>
              <p:cNvPr id="61" name="文字方塊 60"/>
              <p:cNvSpPr txBox="1">
                <a:spLocks noRot="1" noChangeAspect="1" noMove="1" noResize="1" noEditPoints="1" noAdjustHandles="1" noChangeArrowheads="1" noChangeShapeType="1" noTextEdit="1"/>
              </p:cNvSpPr>
              <p:nvPr/>
            </p:nvSpPr>
            <p:spPr>
              <a:xfrm>
                <a:off x="7639303" y="2860157"/>
                <a:ext cx="501484" cy="430887"/>
              </a:xfrm>
              <a:prstGeom prst="rect">
                <a:avLst/>
              </a:prstGeom>
              <a:blipFill>
                <a:blip r:embed="rId6"/>
                <a:stretch>
                  <a:fillRect/>
                </a:stretch>
              </a:blipFill>
            </p:spPr>
            <p:txBody>
              <a:bodyPr/>
              <a:lstStyle/>
              <a:p>
                <a:r>
                  <a:rPr lang="zh-TW" altLang="en-US">
                    <a:noFill/>
                  </a:rPr>
                  <a:t> </a:t>
                </a:r>
              </a:p>
            </p:txBody>
          </p:sp>
        </mc:Fallback>
      </mc:AlternateContent>
      <p:grpSp>
        <p:nvGrpSpPr>
          <p:cNvPr id="62" name="群組 61"/>
          <p:cNvGrpSpPr/>
          <p:nvPr/>
        </p:nvGrpSpPr>
        <p:grpSpPr>
          <a:xfrm>
            <a:off x="8558277" y="4935262"/>
            <a:ext cx="474993" cy="425277"/>
            <a:chOff x="3357891" y="3538413"/>
            <a:chExt cx="474993" cy="425277"/>
          </a:xfrm>
        </p:grpSpPr>
        <p:sp>
          <p:nvSpPr>
            <p:cNvPr id="63" name="矩形 62"/>
            <p:cNvSpPr/>
            <p:nvPr/>
          </p:nvSpPr>
          <p:spPr>
            <a:xfrm>
              <a:off x="3357891" y="3538413"/>
              <a:ext cx="474993" cy="4252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64"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6205" name="方程式" r:id="rId7" imgW="139680" imgH="139680" progId="Equation.3">
                    <p:embed/>
                  </p:oleObj>
                </mc:Choice>
                <mc:Fallback>
                  <p:oleObj name="方程式" r:id="rId7" imgW="139680" imgH="139680" progId="Equation.3">
                    <p:embed/>
                    <p:pic>
                      <p:nvPicPr>
                        <p:cNvPr id="51" name="Object 12"/>
                        <p:cNvPicPr>
                          <a:picLocks noChangeAspect="1" noChangeArrowheads="1"/>
                        </p:cNvPicPr>
                        <p:nvPr/>
                      </p:nvPicPr>
                      <p:blipFill>
                        <a:blip r:embed="rId5"/>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65" name="直線單箭頭接點 64"/>
          <p:cNvCxnSpPr/>
          <p:nvPr/>
        </p:nvCxnSpPr>
        <p:spPr>
          <a:xfrm flipV="1">
            <a:off x="9065142" y="5174475"/>
            <a:ext cx="839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a:off x="7969502" y="5158100"/>
            <a:ext cx="569659"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a:endCxn id="63" idx="1"/>
          </p:cNvCxnSpPr>
          <p:nvPr/>
        </p:nvCxnSpPr>
        <p:spPr>
          <a:xfrm>
            <a:off x="6981541" y="3369140"/>
            <a:ext cx="1576736" cy="17787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flipV="1">
            <a:off x="8821734" y="3556565"/>
            <a:ext cx="0" cy="384192"/>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文字方塊 68"/>
              <p:cNvSpPr txBox="1"/>
              <p:nvPr/>
            </p:nvSpPr>
            <p:spPr>
              <a:xfrm>
                <a:off x="5721340" y="3507958"/>
                <a:ext cx="461408"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smtClean="0">
                              <a:latin typeface="Cambria Math" panose="02040503050406030204" pitchFamily="18" charset="0"/>
                            </a:rPr>
                            <m:t>𝑧</m:t>
                          </m:r>
                        </m:den>
                      </m:f>
                    </m:oMath>
                  </m:oMathPara>
                </a14:m>
                <a:endParaRPr lang="zh-TW" altLang="en-US" sz="2800" dirty="0"/>
              </a:p>
            </p:txBody>
          </p:sp>
        </mc:Choice>
        <mc:Fallback xmlns="">
          <p:sp>
            <p:nvSpPr>
              <p:cNvPr id="69" name="文字方塊 68"/>
              <p:cNvSpPr txBox="1">
                <a:spLocks noRot="1" noChangeAspect="1" noMove="1" noResize="1" noEditPoints="1" noAdjustHandles="1" noChangeArrowheads="1" noChangeShapeType="1" noTextEdit="1"/>
              </p:cNvSpPr>
              <p:nvPr/>
            </p:nvSpPr>
            <p:spPr>
              <a:xfrm>
                <a:off x="5721340" y="3507958"/>
                <a:ext cx="461408" cy="819263"/>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0" name="文字方塊 69"/>
              <p:cNvSpPr txBox="1"/>
              <p:nvPr/>
            </p:nvSpPr>
            <p:spPr>
              <a:xfrm>
                <a:off x="9198684" y="5248807"/>
                <a:ext cx="641201"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den>
                      </m:f>
                    </m:oMath>
                  </m:oMathPara>
                </a14:m>
                <a:endParaRPr lang="zh-TW" altLang="en-US" sz="2800" dirty="0"/>
              </a:p>
            </p:txBody>
          </p:sp>
        </mc:Choice>
        <mc:Fallback xmlns="">
          <p:sp>
            <p:nvSpPr>
              <p:cNvPr id="70" name="文字方塊 69"/>
              <p:cNvSpPr txBox="1">
                <a:spLocks noRot="1" noChangeAspect="1" noMove="1" noResize="1" noEditPoints="1" noAdjustHandles="1" noChangeArrowheads="1" noChangeShapeType="1" noTextEdit="1"/>
              </p:cNvSpPr>
              <p:nvPr/>
            </p:nvSpPr>
            <p:spPr>
              <a:xfrm>
                <a:off x="9198684" y="5248807"/>
                <a:ext cx="641201" cy="819263"/>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p:cNvSpPr txBox="1"/>
              <p:nvPr/>
            </p:nvSpPr>
            <p:spPr>
              <a:xfrm>
                <a:off x="9198684" y="3399300"/>
                <a:ext cx="548227"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den>
                      </m:f>
                    </m:oMath>
                  </m:oMathPara>
                </a14:m>
                <a:endParaRPr lang="zh-TW" altLang="en-US" sz="2800" dirty="0"/>
              </a:p>
            </p:txBody>
          </p:sp>
        </mc:Choice>
        <mc:Fallback xmlns="">
          <p:sp>
            <p:nvSpPr>
              <p:cNvPr id="71" name="文字方塊 70"/>
              <p:cNvSpPr txBox="1">
                <a:spLocks noRot="1" noChangeAspect="1" noMove="1" noResize="1" noEditPoints="1" noAdjustHandles="1" noChangeArrowheads="1" noChangeShapeType="1" noTextEdit="1"/>
              </p:cNvSpPr>
              <p:nvPr/>
            </p:nvSpPr>
            <p:spPr>
              <a:xfrm>
                <a:off x="9198684" y="3399300"/>
                <a:ext cx="548227" cy="819263"/>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p:cNvSpPr txBox="1"/>
              <p:nvPr/>
            </p:nvSpPr>
            <p:spPr>
              <a:xfrm>
                <a:off x="3652763" y="5830362"/>
                <a:ext cx="4464620" cy="958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smtClean="0">
                              <a:latin typeface="Cambria Math" panose="02040503050406030204" pitchFamily="18" charset="0"/>
                            </a:rPr>
                            <m:t>𝑧</m:t>
                          </m:r>
                        </m:den>
                      </m:f>
                      <m:r>
                        <a:rPr lang="en-US" altLang="zh-TW" sz="2800" b="0" i="1" smtClean="0">
                          <a:latin typeface="Cambria Math" panose="02040503050406030204" pitchFamily="18" charset="0"/>
                        </a:rPr>
                        <m:t>=</m:t>
                      </m:r>
                      <m:r>
                        <a:rPr lang="zh-TW" altLang="en-US" sz="2800" i="1">
                          <a:latin typeface="Cambria Math" panose="02040503050406030204" pitchFamily="18" charset="0"/>
                        </a:rPr>
                        <m:t>𝜎</m:t>
                      </m:r>
                      <m:r>
                        <a:rPr lang="en-US" altLang="zh-TW" sz="2800" i="1">
                          <a:latin typeface="Cambria Math" panose="02040503050406030204" pitchFamily="18" charset="0"/>
                        </a:rPr>
                        <m:t>′</m:t>
                      </m:r>
                      <m:d>
                        <m:dPr>
                          <m:ctrlPr>
                            <a:rPr lang="en-US" altLang="zh-TW" sz="2800" i="1">
                              <a:latin typeface="Cambria Math" panose="02040503050406030204" pitchFamily="18" charset="0"/>
                            </a:rPr>
                          </m:ctrlPr>
                        </m:dPr>
                        <m:e>
                          <m:r>
                            <a:rPr lang="en-US" altLang="zh-TW" sz="2800" i="1">
                              <a:latin typeface="Cambria Math" panose="02040503050406030204" pitchFamily="18" charset="0"/>
                            </a:rPr>
                            <m:t>𝑧</m:t>
                          </m:r>
                        </m:e>
                      </m:d>
                      <m:d>
                        <m:dPr>
                          <m:begChr m:val="["/>
                          <m:endChr m:val="]"/>
                          <m:ctrlPr>
                            <a:rPr lang="en-US" altLang="zh-TW" sz="2800" i="1" smtClean="0">
                              <a:latin typeface="Cambria Math" panose="02040503050406030204" pitchFamily="18" charset="0"/>
                            </a:rPr>
                          </m:ctrlPr>
                        </m:dPr>
                        <m:e>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i="1">
                                  <a:latin typeface="Cambria Math" panose="02040503050406030204" pitchFamily="18" charset="0"/>
                                  <a:ea typeface="Cambria Math" panose="02040503050406030204" pitchFamily="18" charset="0"/>
                                </a:rPr>
                                <m:t>3</m:t>
                              </m:r>
                            </m:sub>
                          </m:sSub>
                          <m:f>
                            <m:fPr>
                              <m:ctrlPr>
                                <a:rPr lang="en-US" altLang="zh-TW" sz="2800" i="1">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den>
                          </m:f>
                          <m:r>
                            <a:rPr lang="en-US" altLang="zh-TW" sz="2800" b="0" i="1" smtClean="0">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4</m:t>
                              </m:r>
                            </m:sub>
                          </m:sSub>
                          <m:f>
                            <m:fPr>
                              <m:ctrlPr>
                                <a:rPr lang="en-US" altLang="zh-TW" sz="2800" i="1">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den>
                          </m:f>
                        </m:e>
                      </m:d>
                    </m:oMath>
                  </m:oMathPara>
                </a14:m>
                <a:endParaRPr lang="zh-TW" altLang="en-US" sz="28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3652763" y="5830362"/>
                <a:ext cx="4464620" cy="958852"/>
              </a:xfrm>
              <a:prstGeom prst="rect">
                <a:avLst/>
              </a:prstGeom>
              <a:blipFill>
                <a:blip r:embed="rId11"/>
                <a:stretch>
                  <a:fillRect/>
                </a:stretch>
              </a:blipFill>
            </p:spPr>
            <p:txBody>
              <a:bodyPr/>
              <a:lstStyle/>
              <a:p>
                <a:r>
                  <a:rPr lang="zh-TW" altLang="en-US">
                    <a:noFill/>
                  </a:rPr>
                  <a:t> </a:t>
                </a:r>
              </a:p>
            </p:txBody>
          </p:sp>
        </mc:Fallback>
      </mc:AlternateContent>
      <p:sp>
        <p:nvSpPr>
          <p:cNvPr id="73" name="流程圖: 抽選 72"/>
          <p:cNvSpPr/>
          <p:nvPr/>
        </p:nvSpPr>
        <p:spPr>
          <a:xfrm rot="16200000">
            <a:off x="6267854" y="3005134"/>
            <a:ext cx="742170" cy="664797"/>
          </a:xfrm>
          <a:prstGeom prst="flowChartExtra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4" name="矩形 73"/>
              <p:cNvSpPr/>
              <p:nvPr/>
            </p:nvSpPr>
            <p:spPr>
              <a:xfrm>
                <a:off x="6010826" y="2462696"/>
                <a:ext cx="104669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smtClean="0">
                          <a:solidFill>
                            <a:srgbClr val="FF0000"/>
                          </a:solidFill>
                          <a:latin typeface="Cambria Math" panose="02040503050406030204" pitchFamily="18" charset="0"/>
                        </a:rPr>
                        <m:t>𝜎</m:t>
                      </m:r>
                      <m:r>
                        <a:rPr lang="en-US" altLang="zh-TW" sz="2800" i="1">
                          <a:solidFill>
                            <a:srgbClr val="FF0000"/>
                          </a:solidFill>
                          <a:latin typeface="Cambria Math" panose="02040503050406030204" pitchFamily="18" charset="0"/>
                        </a:rPr>
                        <m:t>′</m:t>
                      </m:r>
                      <m:d>
                        <m:dPr>
                          <m:ctrlPr>
                            <a:rPr lang="en-US" altLang="zh-TW" sz="2800" i="1">
                              <a:solidFill>
                                <a:srgbClr val="FF0000"/>
                              </a:solidFill>
                              <a:latin typeface="Cambria Math" panose="02040503050406030204" pitchFamily="18" charset="0"/>
                            </a:rPr>
                          </m:ctrlPr>
                        </m:dPr>
                        <m:e>
                          <m:r>
                            <a:rPr lang="en-US" altLang="zh-TW" sz="2800" i="1">
                              <a:solidFill>
                                <a:srgbClr val="FF0000"/>
                              </a:solidFill>
                              <a:latin typeface="Cambria Math" panose="02040503050406030204" pitchFamily="18" charset="0"/>
                            </a:rPr>
                            <m:t>𝑧</m:t>
                          </m:r>
                        </m:e>
                      </m:d>
                    </m:oMath>
                  </m:oMathPara>
                </a14:m>
                <a:endParaRPr lang="zh-TW" altLang="en-US" sz="2800" dirty="0">
                  <a:solidFill>
                    <a:srgbClr val="FF0000"/>
                  </a:solidFill>
                </a:endParaRPr>
              </a:p>
            </p:txBody>
          </p:sp>
        </mc:Choice>
        <mc:Fallback xmlns="">
          <p:sp>
            <p:nvSpPr>
              <p:cNvPr id="74" name="矩形 73"/>
              <p:cNvSpPr>
                <a:spLocks noRot="1" noChangeAspect="1" noMove="1" noResize="1" noEditPoints="1" noAdjustHandles="1" noChangeArrowheads="1" noChangeShapeType="1" noTextEdit="1"/>
              </p:cNvSpPr>
              <p:nvPr/>
            </p:nvSpPr>
            <p:spPr>
              <a:xfrm>
                <a:off x="6010826" y="2462696"/>
                <a:ext cx="1046697" cy="523220"/>
              </a:xfrm>
              <a:prstGeom prst="rect">
                <a:avLst/>
              </a:prstGeom>
              <a:blipFill>
                <a:blip r:embed="rId12"/>
                <a:stretch>
                  <a:fillRect/>
                </a:stretch>
              </a:blipFill>
            </p:spPr>
            <p:txBody>
              <a:bodyPr/>
              <a:lstStyle/>
              <a:p>
                <a:r>
                  <a:rPr lang="zh-TW" altLang="en-US">
                    <a:noFill/>
                  </a:rPr>
                  <a:t> </a:t>
                </a:r>
              </a:p>
            </p:txBody>
          </p:sp>
        </mc:Fallback>
      </mc:AlternateContent>
      <p:cxnSp>
        <p:nvCxnSpPr>
          <p:cNvPr id="75" name="直線單箭頭接點 74"/>
          <p:cNvCxnSpPr/>
          <p:nvPr/>
        </p:nvCxnSpPr>
        <p:spPr>
          <a:xfrm flipH="1" flipV="1">
            <a:off x="9021277" y="5147900"/>
            <a:ext cx="6477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H="1" flipV="1">
            <a:off x="9041126" y="3307419"/>
            <a:ext cx="6477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stCxn id="58" idx="1"/>
          </p:cNvCxnSpPr>
          <p:nvPr/>
        </p:nvCxnSpPr>
        <p:spPr>
          <a:xfrm flipH="1" flipV="1">
            <a:off x="6981541" y="3317582"/>
            <a:ext cx="159658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63" idx="1"/>
            <a:endCxn id="73" idx="2"/>
          </p:cNvCxnSpPr>
          <p:nvPr/>
        </p:nvCxnSpPr>
        <p:spPr>
          <a:xfrm flipH="1" flipV="1">
            <a:off x="6971338" y="3337533"/>
            <a:ext cx="1586939" cy="181036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文字方塊 78"/>
              <p:cNvSpPr txBox="1"/>
              <p:nvPr/>
            </p:nvSpPr>
            <p:spPr>
              <a:xfrm>
                <a:off x="7639303" y="4239003"/>
                <a:ext cx="490647"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4</m:t>
                          </m:r>
                        </m:sub>
                      </m:sSub>
                    </m:oMath>
                  </m:oMathPara>
                </a14:m>
                <a:endParaRPr lang="zh-TW" altLang="en-US" sz="2800" dirty="0"/>
              </a:p>
            </p:txBody>
          </p:sp>
        </mc:Choice>
        <mc:Fallback xmlns="">
          <p:sp>
            <p:nvSpPr>
              <p:cNvPr id="79" name="文字方塊 78"/>
              <p:cNvSpPr txBox="1">
                <a:spLocks noRot="1" noChangeAspect="1" noMove="1" noResize="1" noEditPoints="1" noAdjustHandles="1" noChangeArrowheads="1" noChangeShapeType="1" noTextEdit="1"/>
              </p:cNvSpPr>
              <p:nvPr/>
            </p:nvSpPr>
            <p:spPr>
              <a:xfrm>
                <a:off x="7639303" y="4239003"/>
                <a:ext cx="490647" cy="430887"/>
              </a:xfrm>
              <a:prstGeom prst="rect">
                <a:avLst/>
              </a:prstGeom>
              <a:blipFill>
                <a:blip r:embed="rId13"/>
                <a:stretch>
                  <a:fillRect/>
                </a:stretch>
              </a:blipFill>
            </p:spPr>
            <p:txBody>
              <a:bodyPr/>
              <a:lstStyle/>
              <a:p>
                <a:r>
                  <a:rPr lang="zh-TW" altLang="en-US">
                    <a:noFill/>
                  </a:rPr>
                  <a:t> </a:t>
                </a:r>
              </a:p>
            </p:txBody>
          </p:sp>
        </mc:Fallback>
      </mc:AlternateContent>
      <p:cxnSp>
        <p:nvCxnSpPr>
          <p:cNvPr id="80" name="直線單箭頭接點 79"/>
          <p:cNvCxnSpPr/>
          <p:nvPr/>
        </p:nvCxnSpPr>
        <p:spPr>
          <a:xfrm flipH="1">
            <a:off x="5349622" y="3324967"/>
            <a:ext cx="84924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文字方塊 80"/>
              <p:cNvSpPr txBox="1"/>
              <p:nvPr/>
            </p:nvSpPr>
            <p:spPr>
              <a:xfrm>
                <a:off x="3249471" y="4794185"/>
                <a:ext cx="5423997" cy="830997"/>
              </a:xfrm>
              <a:prstGeom prst="rect">
                <a:avLst/>
              </a:prstGeom>
              <a:noFill/>
            </p:spPr>
            <p:txBody>
              <a:bodyPr wrap="square" rtlCol="0">
                <a:spAutoFit/>
              </a:bodyPr>
              <a:lstStyle/>
              <a:p>
                <a14:m>
                  <m:oMath xmlns:m="http://schemas.openxmlformats.org/officeDocument/2006/math">
                    <m:r>
                      <a:rPr lang="zh-TW" altLang="en-US" sz="2400" i="1">
                        <a:solidFill>
                          <a:srgbClr val="FF0000"/>
                        </a:solidFill>
                        <a:latin typeface="Cambria Math" panose="02040503050406030204" pitchFamily="18" charset="0"/>
                      </a:rPr>
                      <m:t>𝜎</m:t>
                    </m:r>
                    <m:r>
                      <a:rPr lang="en-US" altLang="zh-TW" sz="2400" i="1">
                        <a:solidFill>
                          <a:srgbClr val="FF0000"/>
                        </a:solidFill>
                        <a:latin typeface="Cambria Math" panose="02040503050406030204" pitchFamily="18" charset="0"/>
                      </a:rPr>
                      <m:t>′</m:t>
                    </m:r>
                    <m:d>
                      <m:dPr>
                        <m:ctrlPr>
                          <a:rPr lang="en-US" altLang="zh-TW" sz="2400" i="1">
                            <a:solidFill>
                              <a:srgbClr val="FF0000"/>
                            </a:solidFill>
                            <a:latin typeface="Cambria Math" panose="02040503050406030204" pitchFamily="18" charset="0"/>
                          </a:rPr>
                        </m:ctrlPr>
                      </m:dPr>
                      <m:e>
                        <m:r>
                          <a:rPr lang="en-US" altLang="zh-TW" sz="2400" i="1">
                            <a:solidFill>
                              <a:srgbClr val="FF0000"/>
                            </a:solidFill>
                            <a:latin typeface="Cambria Math" panose="02040503050406030204" pitchFamily="18" charset="0"/>
                          </a:rPr>
                          <m:t>𝑧</m:t>
                        </m:r>
                      </m:e>
                    </m:d>
                  </m:oMath>
                </a14:m>
                <a:r>
                  <a:rPr lang="zh-TW" altLang="en-US" sz="2400" dirty="0">
                    <a:solidFill>
                      <a:srgbClr val="FF0000"/>
                    </a:solidFill>
                  </a:rPr>
                  <a:t> </a:t>
                </a:r>
                <a:r>
                  <a:rPr lang="en-US" altLang="zh-TW" sz="2400" dirty="0"/>
                  <a:t>is a constant because z is </a:t>
                </a:r>
              </a:p>
              <a:p>
                <a:r>
                  <a:rPr lang="en-US" altLang="zh-TW" sz="2400" dirty="0"/>
                  <a:t>already determined in the forward pass.</a:t>
                </a:r>
                <a:endParaRPr lang="zh-TW" altLang="en-US" sz="2400" dirty="0"/>
              </a:p>
            </p:txBody>
          </p:sp>
        </mc:Choice>
        <mc:Fallback xmlns="">
          <p:sp>
            <p:nvSpPr>
              <p:cNvPr id="81" name="文字方塊 80"/>
              <p:cNvSpPr txBox="1">
                <a:spLocks noRot="1" noChangeAspect="1" noMove="1" noResize="1" noEditPoints="1" noAdjustHandles="1" noChangeArrowheads="1" noChangeShapeType="1" noTextEdit="1"/>
              </p:cNvSpPr>
              <p:nvPr/>
            </p:nvSpPr>
            <p:spPr>
              <a:xfrm>
                <a:off x="3249471" y="4794185"/>
                <a:ext cx="5423997" cy="830997"/>
              </a:xfrm>
              <a:prstGeom prst="rect">
                <a:avLst/>
              </a:prstGeom>
              <a:blipFill>
                <a:blip r:embed="rId14"/>
                <a:stretch>
                  <a:fillRect l="-1685" t="-5109" b="-5985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77395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a:solidFill>
                  <a:srgbClr val="000000"/>
                </a:solidFill>
                <a:uFill>
                  <a:solidFill>
                    <a:srgbClr val="FFFFFF"/>
                  </a:solidFill>
                </a:uFill>
                <a:latin typeface="Calibri"/>
              </a:rPr>
              <a:t>Neural Network</a:t>
            </a:r>
            <a:endParaRPr lang="en-US" altLang="zh-TW" sz="1350" spc="-1" dirty="0">
              <a:solidFill>
                <a:srgbClr val="000000"/>
              </a:solidFill>
              <a:uFill>
                <a:solidFill>
                  <a:srgbClr val="FFFFFF"/>
                </a:solidFill>
              </a:uFill>
            </a:endParaRPr>
          </a:p>
        </p:txBody>
      </p:sp>
      <p:cxnSp>
        <p:nvCxnSpPr>
          <p:cNvPr id="31" name="直線單箭頭接點 30"/>
          <p:cNvCxnSpPr/>
          <p:nvPr/>
        </p:nvCxnSpPr>
        <p:spPr>
          <a:xfrm flipV="1">
            <a:off x="2884899" y="4039046"/>
            <a:ext cx="1686350" cy="15884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V="1">
            <a:off x="2884899" y="378570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群組 32"/>
          <p:cNvGrpSpPr/>
          <p:nvPr/>
        </p:nvGrpSpPr>
        <p:grpSpPr>
          <a:xfrm>
            <a:off x="5857549" y="3419515"/>
            <a:ext cx="574158" cy="574158"/>
            <a:chOff x="5170781" y="1854574"/>
            <a:chExt cx="574158" cy="574158"/>
          </a:xfrm>
        </p:grpSpPr>
        <p:sp>
          <p:nvSpPr>
            <p:cNvPr id="34" name="橢圓 33"/>
            <p:cNvSpPr/>
            <p:nvPr/>
          </p:nvSpPr>
          <p:spPr>
            <a:xfrm>
              <a:off x="5170781" y="18545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5" name="手繪多邊形 34"/>
            <p:cNvSpPr/>
            <p:nvPr/>
          </p:nvSpPr>
          <p:spPr>
            <a:xfrm>
              <a:off x="5232704" y="19805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6" name="群組 35"/>
          <p:cNvGrpSpPr/>
          <p:nvPr/>
        </p:nvGrpSpPr>
        <p:grpSpPr>
          <a:xfrm>
            <a:off x="4534986" y="4039046"/>
            <a:ext cx="458287" cy="838405"/>
            <a:chOff x="10102194" y="1939763"/>
            <a:chExt cx="458287" cy="838405"/>
          </a:xfrm>
        </p:grpSpPr>
        <p:sp>
          <p:nvSpPr>
            <p:cNvPr id="37" name="矩形 36"/>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38" name="直線單箭頭接點 3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a:xfrm>
              <a:off x="10118802" y="2316503"/>
              <a:ext cx="441679" cy="461665"/>
            </a:xfrm>
            <a:prstGeom prst="rect">
              <a:avLst/>
            </a:prstGeom>
            <a:noFill/>
          </p:spPr>
          <p:txBody>
            <a:bodyPr wrap="square" rtlCol="0">
              <a:spAutoFit/>
            </a:bodyPr>
            <a:lstStyle/>
            <a:p>
              <a:pPr algn="ctr"/>
              <a:r>
                <a:rPr lang="en-US" altLang="zh-TW" sz="2400" dirty="0"/>
                <a:t>b</a:t>
              </a:r>
              <a:endParaRPr lang="zh-TW" altLang="en-US" sz="2400" dirty="0"/>
            </a:p>
          </p:txBody>
        </p:sp>
      </p:grpSp>
      <p:grpSp>
        <p:nvGrpSpPr>
          <p:cNvPr id="40" name="群組 39"/>
          <p:cNvGrpSpPr/>
          <p:nvPr/>
        </p:nvGrpSpPr>
        <p:grpSpPr>
          <a:xfrm>
            <a:off x="4494012" y="3565486"/>
            <a:ext cx="474993" cy="425277"/>
            <a:chOff x="3357891" y="3538413"/>
            <a:chExt cx="474993" cy="425277"/>
          </a:xfrm>
        </p:grpSpPr>
        <p:sp>
          <p:nvSpPr>
            <p:cNvPr id="41" name="矩形 40"/>
            <p:cNvSpPr/>
            <p:nvPr/>
          </p:nvSpPr>
          <p:spPr>
            <a:xfrm>
              <a:off x="3357891" y="3538413"/>
              <a:ext cx="474993" cy="4252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42"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7251" name="方程式" r:id="rId4" imgW="139680" imgH="139680" progId="Equation.3">
                    <p:embed/>
                  </p:oleObj>
                </mc:Choice>
                <mc:Fallback>
                  <p:oleObj name="方程式" r:id="rId4" imgW="139680" imgH="139680" progId="Equation.3">
                    <p:embed/>
                    <p:pic>
                      <p:nvPicPr>
                        <p:cNvPr id="16" name="Object 12"/>
                        <p:cNvPicPr>
                          <a:picLocks noChangeAspect="1" noChangeArrowheads="1"/>
                        </p:cNvPicPr>
                        <p:nvPr/>
                      </p:nvPicPr>
                      <p:blipFill>
                        <a:blip r:embed="rId5"/>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43" name="直線單箭頭接點 42"/>
          <p:cNvCxnSpPr/>
          <p:nvPr/>
        </p:nvCxnSpPr>
        <p:spPr>
          <a:xfrm flipV="1">
            <a:off x="4969005" y="3743242"/>
            <a:ext cx="839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文字方塊 43"/>
              <p:cNvSpPr txBox="1"/>
              <p:nvPr/>
            </p:nvSpPr>
            <p:spPr>
              <a:xfrm>
                <a:off x="3395957" y="3291634"/>
                <a:ext cx="493212"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1</m:t>
                          </m:r>
                        </m:sub>
                      </m:sSub>
                    </m:oMath>
                  </m:oMathPara>
                </a14:m>
                <a:endParaRPr lang="zh-TW" altLang="en-US" sz="28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3395957" y="3291634"/>
                <a:ext cx="493212" cy="43088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5310751" y="3235300"/>
                <a:ext cx="308161" cy="430887"/>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𝑧</m:t>
                      </m:r>
                    </m:oMath>
                  </m:oMathPara>
                </a14:m>
                <a:endParaRPr lang="zh-TW" altLang="en-US" sz="28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5310751" y="3235300"/>
                <a:ext cx="308161" cy="4308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3387685" y="4543718"/>
                <a:ext cx="501484"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2</m:t>
                          </m:r>
                        </m:sub>
                      </m:sSub>
                    </m:oMath>
                  </m:oMathPara>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3387685" y="4543718"/>
                <a:ext cx="501484" cy="430887"/>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2424571" y="3501988"/>
                <a:ext cx="427874" cy="430887"/>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𝑥</m:t>
                          </m:r>
                        </m:e>
                        <m:sub>
                          <m:r>
                            <a:rPr lang="en-US" altLang="zh-TW" sz="2800" b="0" i="1" smtClean="0">
                              <a:latin typeface="Cambria Math" panose="02040503050406030204" pitchFamily="18" charset="0"/>
                              <a:ea typeface="Cambria Math" panose="02040503050406030204" pitchFamily="18" charset="0"/>
                            </a:rPr>
                            <m:t>1</m:t>
                          </m:r>
                        </m:sub>
                      </m:sSub>
                    </m:oMath>
                  </m:oMathPara>
                </a14:m>
                <a:endParaRPr lang="zh-TW" altLang="en-US" sz="28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2424571" y="3501988"/>
                <a:ext cx="427874" cy="43088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2438209" y="5366349"/>
                <a:ext cx="436145" cy="430887"/>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𝑥</m:t>
                          </m:r>
                        </m:e>
                        <m:sub>
                          <m:r>
                            <a:rPr lang="en-US" altLang="zh-TW" sz="2800" b="0" i="1" smtClean="0">
                              <a:latin typeface="Cambria Math" panose="02040503050406030204" pitchFamily="18" charset="0"/>
                              <a:ea typeface="Cambria Math" panose="02040503050406030204" pitchFamily="18" charset="0"/>
                            </a:rPr>
                            <m:t>2</m:t>
                          </m:r>
                        </m:sub>
                      </m:sSub>
                    </m:oMath>
                  </m:oMathPara>
                </a14:m>
                <a:endParaRPr lang="zh-TW" altLang="en-US" sz="28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2438209" y="5366349"/>
                <a:ext cx="436145" cy="430887"/>
              </a:xfrm>
              <a:prstGeom prst="rect">
                <a:avLst/>
              </a:prstGeom>
              <a:blipFill>
                <a:blip r:embed="rId10"/>
                <a:stretch>
                  <a:fillRect/>
                </a:stretch>
              </a:blipFill>
            </p:spPr>
            <p:txBody>
              <a:bodyPr/>
              <a:lstStyle/>
              <a:p>
                <a:r>
                  <a:rPr lang="zh-TW" altLang="en-US">
                    <a:noFill/>
                  </a:rPr>
                  <a:t> </a:t>
                </a:r>
              </a:p>
            </p:txBody>
          </p:sp>
        </mc:Fallback>
      </mc:AlternateContent>
      <p:cxnSp>
        <p:nvCxnSpPr>
          <p:cNvPr id="49" name="直線單箭頭接點 48"/>
          <p:cNvCxnSpPr/>
          <p:nvPr/>
        </p:nvCxnSpPr>
        <p:spPr>
          <a:xfrm flipV="1">
            <a:off x="7546543" y="3767800"/>
            <a:ext cx="496229" cy="393307"/>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V="1">
            <a:off x="6472624" y="3716357"/>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群組 50"/>
          <p:cNvGrpSpPr/>
          <p:nvPr/>
        </p:nvGrpSpPr>
        <p:grpSpPr>
          <a:xfrm>
            <a:off x="8081737" y="3496135"/>
            <a:ext cx="474993" cy="425277"/>
            <a:chOff x="3357891" y="3538413"/>
            <a:chExt cx="474993" cy="425277"/>
          </a:xfrm>
        </p:grpSpPr>
        <p:sp>
          <p:nvSpPr>
            <p:cNvPr id="52" name="矩形 51"/>
            <p:cNvSpPr/>
            <p:nvPr/>
          </p:nvSpPr>
          <p:spPr>
            <a:xfrm>
              <a:off x="3357891" y="3538413"/>
              <a:ext cx="474993" cy="4252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3"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7252" name="方程式" r:id="rId11" imgW="139680" imgH="139680" progId="Equation.3">
                    <p:embed/>
                  </p:oleObj>
                </mc:Choice>
                <mc:Fallback>
                  <p:oleObj name="方程式" r:id="rId11" imgW="139680" imgH="139680" progId="Equation.3">
                    <p:embed/>
                    <p:pic>
                      <p:nvPicPr>
                        <p:cNvPr id="40" name="Object 12"/>
                        <p:cNvPicPr>
                          <a:picLocks noChangeAspect="1" noChangeArrowheads="1"/>
                        </p:cNvPicPr>
                        <p:nvPr/>
                      </p:nvPicPr>
                      <p:blipFill>
                        <a:blip r:embed="rId5"/>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82" name="直線單箭頭接點 81"/>
          <p:cNvCxnSpPr/>
          <p:nvPr/>
        </p:nvCxnSpPr>
        <p:spPr>
          <a:xfrm flipV="1">
            <a:off x="8556730" y="3703791"/>
            <a:ext cx="839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文字方塊 82"/>
              <p:cNvSpPr txBox="1"/>
              <p:nvPr/>
            </p:nvSpPr>
            <p:spPr>
              <a:xfrm>
                <a:off x="7142914" y="3238981"/>
                <a:ext cx="501484"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3</m:t>
                          </m:r>
                        </m:sub>
                      </m:sSub>
                    </m:oMath>
                  </m:oMathPara>
                </a14:m>
                <a:endParaRPr lang="zh-TW" altLang="en-US" sz="2800" dirty="0"/>
              </a:p>
            </p:txBody>
          </p:sp>
        </mc:Choice>
        <mc:Fallback xmlns="">
          <p:sp>
            <p:nvSpPr>
              <p:cNvPr id="83" name="文字方塊 82"/>
              <p:cNvSpPr txBox="1">
                <a:spLocks noRot="1" noChangeAspect="1" noMove="1" noResize="1" noEditPoints="1" noAdjustHandles="1" noChangeArrowheads="1" noChangeShapeType="1" noTextEdit="1"/>
              </p:cNvSpPr>
              <p:nvPr/>
            </p:nvSpPr>
            <p:spPr>
              <a:xfrm>
                <a:off x="7142914" y="3238981"/>
                <a:ext cx="501484" cy="430887"/>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4" name="文字方塊 83"/>
              <p:cNvSpPr txBox="1"/>
              <p:nvPr/>
            </p:nvSpPr>
            <p:spPr>
              <a:xfrm>
                <a:off x="8822328" y="3184570"/>
                <a:ext cx="308161" cy="430887"/>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𝑧</m:t>
                      </m:r>
                      <m:r>
                        <a:rPr lang="en-US" altLang="zh-TW" sz="2800" b="0" i="1" smtClean="0">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84" name="文字方塊 83"/>
              <p:cNvSpPr txBox="1">
                <a:spLocks noRot="1" noChangeAspect="1" noMove="1" noResize="1" noEditPoints="1" noAdjustHandles="1" noChangeArrowheads="1" noChangeShapeType="1" noTextEdit="1"/>
              </p:cNvSpPr>
              <p:nvPr/>
            </p:nvSpPr>
            <p:spPr>
              <a:xfrm>
                <a:off x="8822328" y="3184570"/>
                <a:ext cx="308161" cy="430887"/>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5" name="文字方塊 84"/>
              <p:cNvSpPr txBox="1"/>
              <p:nvPr/>
            </p:nvSpPr>
            <p:spPr>
              <a:xfrm>
                <a:off x="6509514" y="3180376"/>
                <a:ext cx="290912" cy="430887"/>
              </a:xfrm>
              <a:prstGeom prst="rect">
                <a:avLst/>
              </a:prstGeom>
            </p:spPr>
            <p:style>
              <a:lnRef idx="1">
                <a:schemeClr val="accent6"/>
              </a:lnRef>
              <a:fillRef idx="2">
                <a:schemeClr val="accent6"/>
              </a:fillRef>
              <a:effectRef idx="1">
                <a:schemeClr val="accent6"/>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𝑎</m:t>
                      </m:r>
                    </m:oMath>
                  </m:oMathPara>
                </a14:m>
                <a:endParaRPr lang="zh-TW" altLang="en-US" sz="2800" dirty="0"/>
              </a:p>
            </p:txBody>
          </p:sp>
        </mc:Choice>
        <mc:Fallback xmlns="">
          <p:sp>
            <p:nvSpPr>
              <p:cNvPr id="85" name="文字方塊 84"/>
              <p:cNvSpPr txBox="1">
                <a:spLocks noRot="1" noChangeAspect="1" noMove="1" noResize="1" noEditPoints="1" noAdjustHandles="1" noChangeArrowheads="1" noChangeShapeType="1" noTextEdit="1"/>
              </p:cNvSpPr>
              <p:nvPr/>
            </p:nvSpPr>
            <p:spPr>
              <a:xfrm>
                <a:off x="6509514" y="3180376"/>
                <a:ext cx="290912" cy="430887"/>
              </a:xfrm>
              <a:prstGeom prst="rect">
                <a:avLst/>
              </a:prstGeom>
              <a:blipFill>
                <a:blip r:embed="rId14"/>
                <a:stretch>
                  <a:fillRect/>
                </a:stretch>
              </a:blipFill>
            </p:spPr>
            <p:txBody>
              <a:bodyPr/>
              <a:lstStyle/>
              <a:p>
                <a:r>
                  <a:rPr lang="zh-TW" altLang="en-US">
                    <a:noFill/>
                  </a:rPr>
                  <a:t> </a:t>
                </a:r>
              </a:p>
            </p:txBody>
          </p:sp>
        </mc:Fallback>
      </mc:AlternateContent>
      <p:grpSp>
        <p:nvGrpSpPr>
          <p:cNvPr id="86" name="群組 85"/>
          <p:cNvGrpSpPr/>
          <p:nvPr/>
        </p:nvGrpSpPr>
        <p:grpSpPr>
          <a:xfrm>
            <a:off x="8061888" y="5314086"/>
            <a:ext cx="474993" cy="425277"/>
            <a:chOff x="3357891" y="3538413"/>
            <a:chExt cx="474993" cy="425277"/>
          </a:xfrm>
        </p:grpSpPr>
        <p:sp>
          <p:nvSpPr>
            <p:cNvPr id="87" name="矩形 86"/>
            <p:cNvSpPr/>
            <p:nvPr/>
          </p:nvSpPr>
          <p:spPr>
            <a:xfrm>
              <a:off x="3357891" y="3538413"/>
              <a:ext cx="474993" cy="4252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88"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7253" name="方程式" r:id="rId15" imgW="139680" imgH="139680" progId="Equation.3">
                    <p:embed/>
                  </p:oleObj>
                </mc:Choice>
                <mc:Fallback>
                  <p:oleObj name="方程式" r:id="rId15" imgW="139680" imgH="139680" progId="Equation.3">
                    <p:embed/>
                    <p:pic>
                      <p:nvPicPr>
                        <p:cNvPr id="51" name="Object 12"/>
                        <p:cNvPicPr>
                          <a:picLocks noChangeAspect="1" noChangeArrowheads="1"/>
                        </p:cNvPicPr>
                        <p:nvPr/>
                      </p:nvPicPr>
                      <p:blipFill>
                        <a:blip r:embed="rId5"/>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89" name="直線單箭頭接點 88"/>
          <p:cNvCxnSpPr/>
          <p:nvPr/>
        </p:nvCxnSpPr>
        <p:spPr>
          <a:xfrm flipV="1">
            <a:off x="8568753" y="5553299"/>
            <a:ext cx="839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p:cNvSpPr txBox="1"/>
              <p:nvPr/>
            </p:nvSpPr>
            <p:spPr>
              <a:xfrm>
                <a:off x="8790947" y="5036209"/>
                <a:ext cx="409609" cy="430887"/>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14:m>
                  <m:oMath xmlns:m="http://schemas.openxmlformats.org/officeDocument/2006/math">
                    <m:r>
                      <a:rPr lang="en-US" altLang="zh-TW" sz="2800" i="1" smtClean="0">
                        <a:latin typeface="Cambria Math" panose="02040503050406030204" pitchFamily="18" charset="0"/>
                        <a:ea typeface="Cambria Math" panose="02040503050406030204" pitchFamily="18" charset="0"/>
                      </a:rPr>
                      <m:t>𝑧</m:t>
                    </m:r>
                  </m:oMath>
                </a14:m>
                <a:r>
                  <a:rPr lang="en-US" altLang="zh-TW" sz="2800" dirty="0"/>
                  <a:t>’’</a:t>
                </a:r>
                <a:endParaRPr lang="zh-TW" altLang="en-US" sz="2800" dirty="0"/>
              </a:p>
            </p:txBody>
          </p:sp>
        </mc:Choice>
        <mc:Fallback xmlns="">
          <p:sp>
            <p:nvSpPr>
              <p:cNvPr id="90" name="文字方塊 89"/>
              <p:cNvSpPr txBox="1">
                <a:spLocks noRot="1" noChangeAspect="1" noMove="1" noResize="1" noEditPoints="1" noAdjustHandles="1" noChangeArrowheads="1" noChangeShapeType="1" noTextEdit="1"/>
              </p:cNvSpPr>
              <p:nvPr/>
            </p:nvSpPr>
            <p:spPr>
              <a:xfrm>
                <a:off x="8790947" y="5036209"/>
                <a:ext cx="409609" cy="430887"/>
              </a:xfrm>
              <a:prstGeom prst="rect">
                <a:avLst/>
              </a:prstGeom>
              <a:blipFill>
                <a:blip r:embed="rId16"/>
                <a:stretch>
                  <a:fillRect/>
                </a:stretch>
              </a:blipFill>
            </p:spPr>
            <p:txBody>
              <a:bodyPr/>
              <a:lstStyle/>
              <a:p>
                <a:r>
                  <a:rPr lang="zh-TW" altLang="en-US">
                    <a:noFill/>
                  </a:rPr>
                  <a:t> </a:t>
                </a:r>
              </a:p>
            </p:txBody>
          </p:sp>
        </mc:Fallback>
      </mc:AlternateContent>
      <p:cxnSp>
        <p:nvCxnSpPr>
          <p:cNvPr id="91" name="直線單箭頭接點 90"/>
          <p:cNvCxnSpPr/>
          <p:nvPr/>
        </p:nvCxnSpPr>
        <p:spPr>
          <a:xfrm>
            <a:off x="7473113" y="5536924"/>
            <a:ext cx="569659"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endCxn id="87" idx="1"/>
          </p:cNvCxnSpPr>
          <p:nvPr/>
        </p:nvCxnSpPr>
        <p:spPr>
          <a:xfrm>
            <a:off x="6485152" y="3747964"/>
            <a:ext cx="1576736" cy="17787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9424079" y="5251653"/>
            <a:ext cx="1005547" cy="574158"/>
            <a:chOff x="7251018" y="4360929"/>
            <a:chExt cx="1005547" cy="574158"/>
          </a:xfrm>
        </p:grpSpPr>
        <p:grpSp>
          <p:nvGrpSpPr>
            <p:cNvPr id="94" name="群組 93"/>
            <p:cNvGrpSpPr/>
            <p:nvPr/>
          </p:nvGrpSpPr>
          <p:grpSpPr>
            <a:xfrm>
              <a:off x="7251018" y="4360929"/>
              <a:ext cx="574158" cy="574158"/>
              <a:chOff x="5170781" y="1854574"/>
              <a:chExt cx="574158" cy="574158"/>
            </a:xfrm>
          </p:grpSpPr>
          <p:sp>
            <p:nvSpPr>
              <p:cNvPr id="96" name="橢圓 95"/>
              <p:cNvSpPr/>
              <p:nvPr/>
            </p:nvSpPr>
            <p:spPr>
              <a:xfrm>
                <a:off x="5170781" y="18545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7" name="手繪多邊形 96"/>
              <p:cNvSpPr/>
              <p:nvPr/>
            </p:nvSpPr>
            <p:spPr>
              <a:xfrm>
                <a:off x="5232704" y="19805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95" name="直線單箭頭接點 94"/>
            <p:cNvCxnSpPr/>
            <p:nvPr/>
          </p:nvCxnSpPr>
          <p:spPr>
            <a:xfrm>
              <a:off x="7826300" y="4663918"/>
              <a:ext cx="43026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8" name="群組 97"/>
          <p:cNvGrpSpPr/>
          <p:nvPr/>
        </p:nvGrpSpPr>
        <p:grpSpPr>
          <a:xfrm>
            <a:off x="9405789" y="3404057"/>
            <a:ext cx="1007119" cy="574158"/>
            <a:chOff x="7204153" y="2522858"/>
            <a:chExt cx="1007119" cy="574158"/>
          </a:xfrm>
        </p:grpSpPr>
        <p:grpSp>
          <p:nvGrpSpPr>
            <p:cNvPr id="99" name="群組 98"/>
            <p:cNvGrpSpPr/>
            <p:nvPr/>
          </p:nvGrpSpPr>
          <p:grpSpPr>
            <a:xfrm>
              <a:off x="7204153" y="2522858"/>
              <a:ext cx="574158" cy="574158"/>
              <a:chOff x="5170781" y="1854574"/>
              <a:chExt cx="574158" cy="574158"/>
            </a:xfrm>
          </p:grpSpPr>
          <p:sp>
            <p:nvSpPr>
              <p:cNvPr id="101" name="橢圓 100"/>
              <p:cNvSpPr/>
              <p:nvPr/>
            </p:nvSpPr>
            <p:spPr>
              <a:xfrm>
                <a:off x="5170781" y="18545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2" name="手繪多邊形 101"/>
              <p:cNvSpPr/>
              <p:nvPr/>
            </p:nvSpPr>
            <p:spPr>
              <a:xfrm>
                <a:off x="5232704" y="19805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00" name="直線單箭頭接點 99"/>
            <p:cNvCxnSpPr/>
            <p:nvPr/>
          </p:nvCxnSpPr>
          <p:spPr>
            <a:xfrm>
              <a:off x="7781007" y="2822862"/>
              <a:ext cx="43026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3" name="文字方塊 102"/>
              <p:cNvSpPr txBox="1"/>
              <p:nvPr/>
            </p:nvSpPr>
            <p:spPr>
              <a:xfrm>
                <a:off x="7142914" y="4617827"/>
                <a:ext cx="490647"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4</m:t>
                          </m:r>
                        </m:sub>
                      </m:sSub>
                    </m:oMath>
                  </m:oMathPara>
                </a14:m>
                <a:endParaRPr lang="zh-TW" altLang="en-US" sz="2800" dirty="0"/>
              </a:p>
            </p:txBody>
          </p:sp>
        </mc:Choice>
        <mc:Fallback xmlns="">
          <p:sp>
            <p:nvSpPr>
              <p:cNvPr id="103" name="文字方塊 102"/>
              <p:cNvSpPr txBox="1">
                <a:spLocks noRot="1" noChangeAspect="1" noMove="1" noResize="1" noEditPoints="1" noAdjustHandles="1" noChangeArrowheads="1" noChangeShapeType="1" noTextEdit="1"/>
              </p:cNvSpPr>
              <p:nvPr/>
            </p:nvSpPr>
            <p:spPr>
              <a:xfrm>
                <a:off x="7142914" y="4617827"/>
                <a:ext cx="490647" cy="430887"/>
              </a:xfrm>
              <a:prstGeom prst="rect">
                <a:avLst/>
              </a:prstGeom>
              <a:blipFill>
                <a:blip r:embed="rId17"/>
                <a:stretch>
                  <a:fillRect/>
                </a:stretch>
              </a:blipFill>
            </p:spPr>
            <p:txBody>
              <a:bodyPr/>
              <a:lstStyle/>
              <a:p>
                <a:r>
                  <a:rPr lang="zh-TW" altLang="en-US">
                    <a:noFill/>
                  </a:rPr>
                  <a:t> </a:t>
                </a:r>
              </a:p>
            </p:txBody>
          </p:sp>
        </mc:Fallback>
      </mc:AlternateContent>
      <p:cxnSp>
        <p:nvCxnSpPr>
          <p:cNvPr id="104" name="直線單箭頭接點 103"/>
          <p:cNvCxnSpPr/>
          <p:nvPr/>
        </p:nvCxnSpPr>
        <p:spPr>
          <a:xfrm flipV="1">
            <a:off x="8325345" y="3935389"/>
            <a:ext cx="0" cy="384192"/>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文字方塊 104"/>
              <p:cNvSpPr txBox="1"/>
              <p:nvPr/>
            </p:nvSpPr>
            <p:spPr>
              <a:xfrm>
                <a:off x="5224951" y="3886782"/>
                <a:ext cx="461408"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smtClean="0">
                              <a:latin typeface="Cambria Math" panose="02040503050406030204" pitchFamily="18" charset="0"/>
                            </a:rPr>
                            <m:t>𝑧</m:t>
                          </m:r>
                        </m:den>
                      </m:f>
                    </m:oMath>
                  </m:oMathPara>
                </a14:m>
                <a:endParaRPr lang="zh-TW" altLang="en-US" sz="2800" dirty="0"/>
              </a:p>
            </p:txBody>
          </p:sp>
        </mc:Choice>
        <mc:Fallback xmlns="">
          <p:sp>
            <p:nvSpPr>
              <p:cNvPr id="105" name="文字方塊 104"/>
              <p:cNvSpPr txBox="1">
                <a:spLocks noRot="1" noChangeAspect="1" noMove="1" noResize="1" noEditPoints="1" noAdjustHandles="1" noChangeArrowheads="1" noChangeShapeType="1" noTextEdit="1"/>
              </p:cNvSpPr>
              <p:nvPr/>
            </p:nvSpPr>
            <p:spPr>
              <a:xfrm>
                <a:off x="5224951" y="3886782"/>
                <a:ext cx="461408" cy="819263"/>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6" name="文字方塊 105"/>
              <p:cNvSpPr txBox="1"/>
              <p:nvPr/>
            </p:nvSpPr>
            <p:spPr>
              <a:xfrm>
                <a:off x="8702295" y="5627631"/>
                <a:ext cx="641201"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den>
                      </m:f>
                    </m:oMath>
                  </m:oMathPara>
                </a14:m>
                <a:endParaRPr lang="zh-TW" altLang="en-US" sz="2800" dirty="0"/>
              </a:p>
            </p:txBody>
          </p:sp>
        </mc:Choice>
        <mc:Fallback xmlns="">
          <p:sp>
            <p:nvSpPr>
              <p:cNvPr id="106" name="文字方塊 105"/>
              <p:cNvSpPr txBox="1">
                <a:spLocks noRot="1" noChangeAspect="1" noMove="1" noResize="1" noEditPoints="1" noAdjustHandles="1" noChangeArrowheads="1" noChangeShapeType="1" noTextEdit="1"/>
              </p:cNvSpPr>
              <p:nvPr/>
            </p:nvSpPr>
            <p:spPr>
              <a:xfrm>
                <a:off x="8702295" y="5627631"/>
                <a:ext cx="641201" cy="819263"/>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7" name="文字方塊 106"/>
              <p:cNvSpPr txBox="1"/>
              <p:nvPr/>
            </p:nvSpPr>
            <p:spPr>
              <a:xfrm>
                <a:off x="8702295" y="3778124"/>
                <a:ext cx="548227"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den>
                      </m:f>
                    </m:oMath>
                  </m:oMathPara>
                </a14:m>
                <a:endParaRPr lang="zh-TW" altLang="en-US" sz="2800" dirty="0"/>
              </a:p>
            </p:txBody>
          </p:sp>
        </mc:Choice>
        <mc:Fallback xmlns="">
          <p:sp>
            <p:nvSpPr>
              <p:cNvPr id="107" name="文字方塊 106"/>
              <p:cNvSpPr txBox="1">
                <a:spLocks noRot="1" noChangeAspect="1" noMove="1" noResize="1" noEditPoints="1" noAdjustHandles="1" noChangeArrowheads="1" noChangeShapeType="1" noTextEdit="1"/>
              </p:cNvSpPr>
              <p:nvPr/>
            </p:nvSpPr>
            <p:spPr>
              <a:xfrm>
                <a:off x="8702295" y="3778124"/>
                <a:ext cx="548227" cy="819263"/>
              </a:xfrm>
              <a:prstGeom prst="rect">
                <a:avLst/>
              </a:prstGeom>
              <a:blipFill>
                <a:blip r:embed="rId2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8" name="文字方塊 107"/>
              <p:cNvSpPr txBox="1"/>
              <p:nvPr/>
            </p:nvSpPr>
            <p:spPr>
              <a:xfrm>
                <a:off x="2991229" y="2552838"/>
                <a:ext cx="7744807" cy="430887"/>
              </a:xfrm>
              <a:prstGeom prst="rect">
                <a:avLst/>
              </a:prstGeom>
              <a:noFill/>
            </p:spPr>
            <p:txBody>
              <a:bodyPr wrap="square" lIns="0" tIns="0" rIns="0" bIns="0" rtlCol="0">
                <a:spAutoFit/>
              </a:bodyPr>
              <a:lstStyle/>
              <a:p>
                <a:r>
                  <a:rPr lang="en-US" altLang="zh-TW" sz="2800" dirty="0"/>
                  <a:t>Compute </a:t>
                </a:r>
                <a14:m>
                  <m:oMath xmlns:m="http://schemas.openxmlformats.org/officeDocument/2006/math">
                    <m:f>
                      <m:fPr>
                        <m:type m:val="lin"/>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b="0" i="1" smtClean="0">
                            <a:latin typeface="Cambria Math" panose="02040503050406030204" pitchFamily="18" charset="0"/>
                          </a:rPr>
                          <m:t>𝑧</m:t>
                        </m:r>
                      </m:den>
                    </m:f>
                  </m:oMath>
                </a14:m>
                <a:r>
                  <a:rPr lang="en-US" altLang="zh-TW" sz="2800" dirty="0"/>
                  <a:t> for all activation function inputs z</a:t>
                </a:r>
                <a:endParaRPr lang="zh-TW" altLang="en-US" sz="2800" dirty="0"/>
              </a:p>
            </p:txBody>
          </p:sp>
        </mc:Choice>
        <mc:Fallback xmlns="">
          <p:sp>
            <p:nvSpPr>
              <p:cNvPr id="108" name="文字方塊 107"/>
              <p:cNvSpPr txBox="1">
                <a:spLocks noRot="1" noChangeAspect="1" noMove="1" noResize="1" noEditPoints="1" noAdjustHandles="1" noChangeArrowheads="1" noChangeShapeType="1" noTextEdit="1"/>
              </p:cNvSpPr>
              <p:nvPr/>
            </p:nvSpPr>
            <p:spPr>
              <a:xfrm>
                <a:off x="2991229" y="2552838"/>
                <a:ext cx="7744807" cy="430887"/>
              </a:xfrm>
              <a:prstGeom prst="rect">
                <a:avLst/>
              </a:prstGeom>
              <a:blipFill>
                <a:blip r:embed="rId21"/>
                <a:stretch>
                  <a:fillRect l="-2835" t="-25714" r="-1969" b="-5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文字方塊 108"/>
              <p:cNvSpPr txBox="1"/>
              <p:nvPr/>
            </p:nvSpPr>
            <p:spPr>
              <a:xfrm>
                <a:off x="10445222" y="3387952"/>
                <a:ext cx="43011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b="0" i="1" smtClean="0">
                              <a:latin typeface="Cambria Math" panose="02040503050406030204" pitchFamily="18" charset="0"/>
                            </a:rPr>
                            <m:t>1</m:t>
                          </m:r>
                        </m:sub>
                      </m:sSub>
                    </m:oMath>
                  </m:oMathPara>
                </a14:m>
                <a:endParaRPr lang="zh-TW" altLang="en-US" sz="2800" dirty="0"/>
              </a:p>
            </p:txBody>
          </p:sp>
        </mc:Choice>
        <mc:Fallback xmlns="">
          <p:sp>
            <p:nvSpPr>
              <p:cNvPr id="109" name="文字方塊 108"/>
              <p:cNvSpPr txBox="1">
                <a:spLocks noRot="1" noChangeAspect="1" noMove="1" noResize="1" noEditPoints="1" noAdjustHandles="1" noChangeArrowheads="1" noChangeShapeType="1" noTextEdit="1"/>
              </p:cNvSpPr>
              <p:nvPr/>
            </p:nvSpPr>
            <p:spPr>
              <a:xfrm>
                <a:off x="10445222" y="3387952"/>
                <a:ext cx="430118" cy="430887"/>
              </a:xfrm>
              <a:prstGeom prst="rect">
                <a:avLst/>
              </a:prstGeom>
              <a:blipFill>
                <a:blip r:embed="rId2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0" name="文字方塊 109"/>
              <p:cNvSpPr txBox="1"/>
              <p:nvPr/>
            </p:nvSpPr>
            <p:spPr>
              <a:xfrm>
                <a:off x="10484261" y="5196609"/>
                <a:ext cx="43839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b="0" i="1" smtClean="0">
                              <a:latin typeface="Cambria Math" panose="02040503050406030204" pitchFamily="18" charset="0"/>
                            </a:rPr>
                            <m:t>2</m:t>
                          </m:r>
                        </m:sub>
                      </m:sSub>
                    </m:oMath>
                  </m:oMathPara>
                </a14:m>
                <a:endParaRPr lang="zh-TW" altLang="en-US" sz="2800" dirty="0"/>
              </a:p>
            </p:txBody>
          </p:sp>
        </mc:Choice>
        <mc:Fallback xmlns="">
          <p:sp>
            <p:nvSpPr>
              <p:cNvPr id="110" name="文字方塊 109"/>
              <p:cNvSpPr txBox="1">
                <a:spLocks noRot="1" noChangeAspect="1" noMove="1" noResize="1" noEditPoints="1" noAdjustHandles="1" noChangeArrowheads="1" noChangeShapeType="1" noTextEdit="1"/>
              </p:cNvSpPr>
              <p:nvPr/>
            </p:nvSpPr>
            <p:spPr>
              <a:xfrm>
                <a:off x="10484261" y="5196609"/>
                <a:ext cx="438390" cy="430887"/>
              </a:xfrm>
              <a:prstGeom prst="rect">
                <a:avLst/>
              </a:prstGeom>
              <a:blipFill>
                <a:blip r:embed="rId23"/>
                <a:stretch>
                  <a:fillRect/>
                </a:stretch>
              </a:blipFill>
            </p:spPr>
            <p:txBody>
              <a:bodyPr/>
              <a:lstStyle/>
              <a:p>
                <a:r>
                  <a:rPr lang="zh-TW" altLang="en-US">
                    <a:noFill/>
                  </a:rPr>
                  <a:t> </a:t>
                </a:r>
              </a:p>
            </p:txBody>
          </p:sp>
        </mc:Fallback>
      </mc:AlternateContent>
      <p:sp>
        <p:nvSpPr>
          <p:cNvPr id="111" name="文字方塊 110"/>
          <p:cNvSpPr txBox="1"/>
          <p:nvPr/>
        </p:nvSpPr>
        <p:spPr>
          <a:xfrm>
            <a:off x="2398155" y="5808624"/>
            <a:ext cx="3746473" cy="523220"/>
          </a:xfrm>
          <a:prstGeom prst="rect">
            <a:avLst/>
          </a:prstGeom>
          <a:noFill/>
        </p:spPr>
        <p:txBody>
          <a:bodyPr wrap="square" rtlCol="0">
            <a:spAutoFit/>
          </a:bodyPr>
          <a:lstStyle/>
          <a:p>
            <a:r>
              <a:rPr lang="en-US" altLang="zh-TW" sz="2800" b="1" i="1" u="sng" dirty="0"/>
              <a:t>Case 1. Output Layer</a:t>
            </a:r>
            <a:endParaRPr lang="zh-TW" altLang="en-US" sz="2800" b="1" i="1" u="sng" dirty="0"/>
          </a:p>
        </p:txBody>
      </p:sp>
      <mc:AlternateContent xmlns:mc="http://schemas.openxmlformats.org/markup-compatibility/2006" xmlns:a14="http://schemas.microsoft.com/office/drawing/2010/main">
        <mc:Choice Requires="a14">
          <p:sp>
            <p:nvSpPr>
              <p:cNvPr id="112" name="文字方塊 111"/>
              <p:cNvSpPr txBox="1"/>
              <p:nvPr/>
            </p:nvSpPr>
            <p:spPr>
              <a:xfrm>
                <a:off x="3401537" y="6468098"/>
                <a:ext cx="2190984" cy="892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den>
                      </m:f>
                      <m:r>
                        <a:rPr lang="en-US" altLang="zh-TW" sz="2800" b="0" i="1" smtClean="0">
                          <a:latin typeface="Cambria Math" panose="02040503050406030204" pitchFamily="18" charset="0"/>
                        </a:rPr>
                        <m:t>=</m:t>
                      </m:r>
                      <m:f>
                        <m:fPr>
                          <m:ctrlPr>
                            <a:rPr lang="en-US" altLang="zh-TW" sz="2800" i="1">
                              <a:latin typeface="Cambria Math" panose="02040503050406030204" pitchFamily="18" charset="0"/>
                            </a:rPr>
                          </m:ctrlPr>
                        </m:fPr>
                        <m:num>
                          <m:r>
                            <a:rPr lang="zh-TW" altLang="en-US" sz="2800" i="1">
                              <a:latin typeface="Cambria Math" panose="02040503050406030204" pitchFamily="18" charset="0"/>
                            </a:rPr>
                            <m:t>𝜕</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b="0" i="1" smtClean="0">
                                  <a:latin typeface="Cambria Math" panose="02040503050406030204" pitchFamily="18" charset="0"/>
                                </a:rPr>
                                <m:t>1</m:t>
                              </m:r>
                            </m:sub>
                          </m:sSub>
                        </m:num>
                        <m:den>
                          <m:r>
                            <a:rPr lang="zh-TW" altLang="en-US"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den>
                      </m:f>
                      <m:f>
                        <m:fPr>
                          <m:ctrlPr>
                            <a:rPr lang="en-US" altLang="zh-TW" sz="2800" i="1">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1</m:t>
                              </m:r>
                            </m:sub>
                          </m:sSub>
                        </m:den>
                      </m:f>
                    </m:oMath>
                  </m:oMathPara>
                </a14:m>
                <a:endParaRPr lang="zh-TW" altLang="en-US" sz="28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3401537" y="6468098"/>
                <a:ext cx="2190984" cy="892873"/>
              </a:xfrm>
              <a:prstGeom prst="rect">
                <a:avLst/>
              </a:prstGeom>
              <a:blipFill>
                <a:blip r:embed="rId2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3" name="文字方塊 112"/>
              <p:cNvSpPr txBox="1"/>
              <p:nvPr/>
            </p:nvSpPr>
            <p:spPr>
              <a:xfrm>
                <a:off x="6000934" y="6468098"/>
                <a:ext cx="2283959" cy="892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den>
                      </m:f>
                      <m:r>
                        <a:rPr lang="en-US" altLang="zh-TW" sz="2800" b="0" i="1" smtClean="0">
                          <a:latin typeface="Cambria Math" panose="02040503050406030204" pitchFamily="18" charset="0"/>
                        </a:rPr>
                        <m:t>=</m:t>
                      </m:r>
                      <m:f>
                        <m:fPr>
                          <m:ctrlPr>
                            <a:rPr lang="en-US" altLang="zh-TW" sz="2800" i="1">
                              <a:latin typeface="Cambria Math" panose="02040503050406030204" pitchFamily="18" charset="0"/>
                            </a:rPr>
                          </m:ctrlPr>
                        </m:fPr>
                        <m:num>
                          <m:r>
                            <a:rPr lang="zh-TW" altLang="en-US" sz="2800" i="1">
                              <a:latin typeface="Cambria Math" panose="02040503050406030204" pitchFamily="18" charset="0"/>
                            </a:rPr>
                            <m:t>𝜕</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b="0" i="1" smtClean="0">
                                  <a:latin typeface="Cambria Math" panose="02040503050406030204" pitchFamily="18" charset="0"/>
                                </a:rPr>
                                <m:t>2</m:t>
                              </m:r>
                            </m:sub>
                          </m:sSub>
                        </m:num>
                        <m:den>
                          <m:r>
                            <a:rPr lang="zh-TW" altLang="en-US"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den>
                      </m:f>
                      <m:f>
                        <m:fPr>
                          <m:ctrlPr>
                            <a:rPr lang="en-US" altLang="zh-TW" sz="2800" i="1">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b="0" i="1" smtClean="0">
                                  <a:latin typeface="Cambria Math" panose="02040503050406030204" pitchFamily="18" charset="0"/>
                                </a:rPr>
                                <m:t>2</m:t>
                              </m:r>
                            </m:sub>
                          </m:sSub>
                        </m:den>
                      </m:f>
                    </m:oMath>
                  </m:oMathPara>
                </a14:m>
                <a:endParaRPr lang="zh-TW" altLang="en-US" sz="2800" dirty="0"/>
              </a:p>
            </p:txBody>
          </p:sp>
        </mc:Choice>
        <mc:Fallback xmlns="">
          <p:sp>
            <p:nvSpPr>
              <p:cNvPr id="113" name="文字方塊 112"/>
              <p:cNvSpPr txBox="1">
                <a:spLocks noRot="1" noChangeAspect="1" noMove="1" noResize="1" noEditPoints="1" noAdjustHandles="1" noChangeArrowheads="1" noChangeShapeType="1" noTextEdit="1"/>
              </p:cNvSpPr>
              <p:nvPr/>
            </p:nvSpPr>
            <p:spPr>
              <a:xfrm>
                <a:off x="6000934" y="6468098"/>
                <a:ext cx="2283959" cy="892873"/>
              </a:xfrm>
              <a:prstGeom prst="rect">
                <a:avLst/>
              </a:prstGeom>
              <a:blipFill>
                <a:blip r:embed="rId25"/>
                <a:stretch>
                  <a:fillRect/>
                </a:stretch>
              </a:blipFill>
            </p:spPr>
            <p:txBody>
              <a:bodyPr/>
              <a:lstStyle/>
              <a:p>
                <a:r>
                  <a:rPr lang="zh-TW" altLang="en-US">
                    <a:noFill/>
                  </a:rPr>
                  <a:t> </a:t>
                </a:r>
              </a:p>
            </p:txBody>
          </p:sp>
        </mc:Fallback>
      </mc:AlternateContent>
      <p:sp>
        <p:nvSpPr>
          <p:cNvPr id="114" name="文字方塊 113"/>
          <p:cNvSpPr txBox="1"/>
          <p:nvPr/>
        </p:nvSpPr>
        <p:spPr>
          <a:xfrm>
            <a:off x="8739607" y="6698532"/>
            <a:ext cx="1021829"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Done!</a:t>
            </a:r>
            <a:endParaRPr lang="zh-TW" altLang="en-US" sz="2400" dirty="0"/>
          </a:p>
        </p:txBody>
      </p:sp>
    </p:spTree>
    <p:extLst>
      <p:ext uri="{BB962C8B-B14F-4D97-AF65-F5344CB8AC3E}">
        <p14:creationId xmlns:p14="http://schemas.microsoft.com/office/powerpoint/2010/main" val="173773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3" grpId="0"/>
      <p:bldP spid="1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401051" y="646116"/>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sz="4949" spc="-1" dirty="0">
                <a:solidFill>
                  <a:srgbClr val="000000"/>
                </a:solidFill>
                <a:uFill>
                  <a:solidFill>
                    <a:srgbClr val="FFFFFF"/>
                  </a:solidFill>
                </a:uFill>
                <a:latin typeface="Calibri"/>
                <a:ea typeface="Spica Neue P Light"/>
              </a:rPr>
              <a:t>Outline</a:t>
            </a:r>
            <a:endParaRPr lang="en-US" sz="1350" spc="-1" dirty="0">
              <a:solidFill>
                <a:srgbClr val="000000"/>
              </a:solidFill>
              <a:uFill>
                <a:solidFill>
                  <a:srgbClr val="FFFFFF"/>
                </a:solidFill>
              </a:uFill>
              <a:latin typeface="Arial"/>
            </a:endParaRPr>
          </a:p>
        </p:txBody>
      </p:sp>
      <p:sp>
        <p:nvSpPr>
          <p:cNvPr id="128" name="CustomShape 2"/>
          <p:cNvSpPr/>
          <p:nvPr/>
        </p:nvSpPr>
        <p:spPr>
          <a:xfrm>
            <a:off x="12831614" y="8485379"/>
            <a:ext cx="881988" cy="366078"/>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nSpc>
                <a:spcPct val="100000"/>
              </a:lnSpc>
            </a:pPr>
            <a:fld id="{09C068BD-E76C-47AF-9C99-30FC87C3E0D3}" type="slidenum">
              <a:rPr lang="en-US" spc="-1">
                <a:solidFill>
                  <a:srgbClr val="FFFFFF"/>
                </a:solidFill>
                <a:uFill>
                  <a:solidFill>
                    <a:srgbClr val="FFFFFF"/>
                  </a:solidFill>
                </a:uFill>
                <a:latin typeface="Ubuntu"/>
                <a:ea typeface="Spica Neue P"/>
              </a:rPr>
              <a:t>2</a:t>
            </a:fld>
            <a:endParaRPr lang="en-US" sz="1350" spc="-1">
              <a:solidFill>
                <a:srgbClr val="000000"/>
              </a:solidFill>
              <a:uFill>
                <a:solidFill>
                  <a:srgbClr val="FFFFFF"/>
                </a:solidFill>
              </a:uFill>
              <a:latin typeface="Arial"/>
            </a:endParaRPr>
          </a:p>
        </p:txBody>
      </p:sp>
      <p:sp>
        <p:nvSpPr>
          <p:cNvPr id="129" name="CustomShape 3"/>
          <p:cNvSpPr/>
          <p:nvPr/>
        </p:nvSpPr>
        <p:spPr>
          <a:xfrm>
            <a:off x="779338" y="2515853"/>
            <a:ext cx="11286044" cy="2952648"/>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lstStyle/>
          <a:p>
            <a:pPr marL="205713" lvl="1" indent="-170887">
              <a:lnSpc>
                <a:spcPct val="90000"/>
              </a:lnSpc>
              <a:buClr>
                <a:schemeClr val="accent1"/>
              </a:buClr>
              <a:buFont typeface="Arial"/>
              <a:buChar char="•"/>
            </a:pPr>
            <a:r>
              <a:rPr lang="en-US" sz="3000" b="1" spc="-1" dirty="0">
                <a:solidFill>
                  <a:srgbClr val="FFFFFF"/>
                </a:solidFill>
                <a:uFill>
                  <a:solidFill>
                    <a:srgbClr val="FFFFFF"/>
                  </a:solidFill>
                </a:uFill>
                <a:latin typeface="Calibri"/>
                <a:ea typeface="Microsoft JhengHei UI"/>
              </a:rPr>
              <a:t> </a:t>
            </a:r>
            <a:r>
              <a:rPr lang="en-US" sz="4000" b="1" spc="-1" dirty="0">
                <a:solidFill>
                  <a:srgbClr val="000000"/>
                </a:solidFill>
                <a:uFill>
                  <a:solidFill>
                    <a:srgbClr val="FFFFFF"/>
                  </a:solidFill>
                </a:uFill>
                <a:latin typeface="Calibri"/>
                <a:ea typeface="Microsoft JhengHei UI"/>
              </a:rPr>
              <a:t>Introduction to NN</a:t>
            </a:r>
          </a:p>
          <a:p>
            <a:pPr marL="806247" lvl="2" indent="-428568">
              <a:buClr>
                <a:schemeClr val="accent1"/>
              </a:buClr>
              <a:buSzPct val="50000"/>
              <a:buFont typeface="Wingdings" panose="05000000000000000000" pitchFamily="2" charset="2"/>
              <a:buChar char="n"/>
            </a:pPr>
            <a:r>
              <a:rPr lang="en-US" altLang="zh-TW" sz="3200" b="1" spc="-1" dirty="0">
                <a:solidFill>
                  <a:srgbClr val="000000"/>
                </a:solidFill>
                <a:uFill>
                  <a:solidFill>
                    <a:srgbClr val="FFFFFF"/>
                  </a:solidFill>
                </a:uFill>
                <a:latin typeface="Calibri"/>
                <a:ea typeface="Microsoft JhengHei UI"/>
              </a:rPr>
              <a:t>Feedforward</a:t>
            </a:r>
          </a:p>
          <a:p>
            <a:pPr marL="1149102" lvl="3" indent="-428568">
              <a:buClr>
                <a:schemeClr val="accent1"/>
              </a:buClr>
              <a:buSzPct val="50000"/>
              <a:buFont typeface="Wingdings" panose="05000000000000000000" pitchFamily="2" charset="2"/>
              <a:buChar char="p"/>
            </a:pPr>
            <a:r>
              <a:rPr lang="en-US" altLang="zh-TW" sz="3200" spc="-1" dirty="0">
                <a:solidFill>
                  <a:srgbClr val="000000"/>
                </a:solidFill>
                <a:uFill>
                  <a:solidFill>
                    <a:srgbClr val="FFFFFF"/>
                  </a:solidFill>
                </a:uFill>
                <a:latin typeface="Calibri"/>
                <a:ea typeface="Microsoft JhengHei UI"/>
              </a:rPr>
              <a:t>Fully Connect Layer</a:t>
            </a:r>
          </a:p>
          <a:p>
            <a:pPr marL="1149102" lvl="3" indent="-428568">
              <a:buClr>
                <a:schemeClr val="accent1"/>
              </a:buClr>
              <a:buSzPct val="50000"/>
              <a:buFont typeface="Wingdings" panose="05000000000000000000" pitchFamily="2" charset="2"/>
              <a:buChar char="p"/>
            </a:pPr>
            <a:r>
              <a:rPr lang="en-US" altLang="zh-TW" sz="3200" spc="-1" dirty="0">
                <a:solidFill>
                  <a:srgbClr val="000000"/>
                </a:solidFill>
                <a:uFill>
                  <a:solidFill>
                    <a:srgbClr val="FFFFFF"/>
                  </a:solidFill>
                </a:uFill>
                <a:latin typeface="Calibri"/>
                <a:ea typeface="Microsoft JhengHei UI"/>
              </a:rPr>
              <a:t>Activation Function</a:t>
            </a:r>
          </a:p>
          <a:p>
            <a:pPr marL="806247" lvl="2" indent="-428568">
              <a:buClr>
                <a:schemeClr val="accent1"/>
              </a:buClr>
              <a:buSzPct val="50000"/>
              <a:buFont typeface="Wingdings" panose="05000000000000000000" pitchFamily="2" charset="2"/>
              <a:buChar char="n"/>
            </a:pPr>
            <a:r>
              <a:rPr lang="en-US" altLang="zh-TW" sz="3200" b="1" spc="-1" dirty="0">
                <a:solidFill>
                  <a:srgbClr val="000000"/>
                </a:solidFill>
                <a:uFill>
                  <a:solidFill>
                    <a:srgbClr val="FFFFFF"/>
                  </a:solidFill>
                </a:uFill>
                <a:latin typeface="Calibri"/>
                <a:ea typeface="Microsoft JhengHei UI"/>
              </a:rPr>
              <a:t>Backpropagation</a:t>
            </a:r>
          </a:p>
          <a:p>
            <a:pPr marL="1149102" lvl="3" indent="-428568">
              <a:buClr>
                <a:schemeClr val="accent1"/>
              </a:buClr>
              <a:buSzPct val="50000"/>
              <a:buFont typeface="Wingdings" panose="05000000000000000000" pitchFamily="2" charset="2"/>
              <a:buChar char="p"/>
            </a:pPr>
            <a:r>
              <a:rPr lang="en-US" altLang="zh-TW" sz="3200" spc="-1" dirty="0">
                <a:solidFill>
                  <a:srgbClr val="000000"/>
                </a:solidFill>
                <a:uFill>
                  <a:solidFill>
                    <a:srgbClr val="FFFFFF"/>
                  </a:solidFill>
                </a:uFill>
                <a:latin typeface="Calibri"/>
                <a:ea typeface="Microsoft JhengHei UI"/>
              </a:rPr>
              <a:t>Lost/Cost Function</a:t>
            </a:r>
          </a:p>
          <a:p>
            <a:pPr marL="1149102" lvl="3" indent="-428568">
              <a:buClr>
                <a:schemeClr val="accent1"/>
              </a:buClr>
              <a:buSzPct val="50000"/>
              <a:buFont typeface="Wingdings" panose="05000000000000000000" pitchFamily="2" charset="2"/>
              <a:buChar char="p"/>
            </a:pPr>
            <a:r>
              <a:rPr lang="en-US" altLang="zh-TW" sz="3200" spc="-1" dirty="0">
                <a:solidFill>
                  <a:srgbClr val="000000"/>
                </a:solidFill>
                <a:uFill>
                  <a:solidFill>
                    <a:srgbClr val="FFFFFF"/>
                  </a:solidFill>
                </a:uFill>
                <a:latin typeface="Calibri"/>
                <a:ea typeface="Microsoft JhengHei UI"/>
              </a:rPr>
              <a:t>Optimization</a:t>
            </a:r>
            <a:endParaRPr lang="en-US" altLang="zh-TW" sz="3200" b="1" spc="-1" dirty="0">
              <a:solidFill>
                <a:srgbClr val="000000"/>
              </a:solidFill>
              <a:uFill>
                <a:solidFill>
                  <a:srgbClr val="FFFFFF"/>
                </a:solidFill>
              </a:uFill>
              <a:latin typeface="Calibri"/>
              <a:ea typeface="Microsoft JhengHei UI"/>
            </a:endParaRPr>
          </a:p>
          <a:p>
            <a:pPr marL="205713" lvl="1" indent="-170887">
              <a:lnSpc>
                <a:spcPct val="90000"/>
              </a:lnSpc>
              <a:buClr>
                <a:srgbClr val="C0504D"/>
              </a:buClr>
              <a:buFont typeface="Arial"/>
              <a:buChar char="•"/>
            </a:pPr>
            <a:r>
              <a:rPr lang="en-US" altLang="zh-TW" sz="3600" b="1" spc="-1" dirty="0">
                <a:solidFill>
                  <a:srgbClr val="000000"/>
                </a:solidFill>
                <a:uFill>
                  <a:solidFill>
                    <a:srgbClr val="FFFFFF"/>
                  </a:solidFill>
                </a:uFill>
                <a:latin typeface="Calibri"/>
                <a:ea typeface="Microsoft JhengHei UI"/>
              </a:rPr>
              <a:t> </a:t>
            </a:r>
            <a:r>
              <a:rPr lang="en-US" altLang="zh-TW" sz="4000" b="1" spc="-1" dirty="0">
                <a:solidFill>
                  <a:srgbClr val="000000"/>
                </a:solidFill>
                <a:uFill>
                  <a:solidFill>
                    <a:srgbClr val="FFFFFF"/>
                  </a:solidFill>
                </a:uFill>
                <a:latin typeface="Calibri"/>
                <a:ea typeface="Microsoft JhengHei UI"/>
              </a:rPr>
              <a:t>Simple text classification model</a:t>
            </a:r>
          </a:p>
          <a:p>
            <a:pPr marL="806247" lvl="2" indent="-428568">
              <a:buClr>
                <a:schemeClr val="accent2"/>
              </a:buClr>
              <a:buSzPct val="50000"/>
              <a:buFont typeface="Wingdings" panose="05000000000000000000" pitchFamily="2" charset="2"/>
              <a:buChar char="n"/>
            </a:pPr>
            <a:r>
              <a:rPr lang="en-US" altLang="zh-TW" sz="3200" b="1" spc="-1" dirty="0">
                <a:solidFill>
                  <a:srgbClr val="000000"/>
                </a:solidFill>
                <a:uFill>
                  <a:solidFill>
                    <a:srgbClr val="FFFFFF"/>
                  </a:solidFill>
                </a:uFill>
                <a:latin typeface="Calibri"/>
                <a:ea typeface="Microsoft JhengHei UI"/>
              </a:rPr>
              <a:t>Data Preprocessing</a:t>
            </a:r>
          </a:p>
          <a:p>
            <a:pPr marL="806247" lvl="2" indent="-428568">
              <a:buClr>
                <a:schemeClr val="accent2"/>
              </a:buClr>
              <a:buSzPct val="50000"/>
              <a:buFont typeface="Wingdings" panose="05000000000000000000" pitchFamily="2" charset="2"/>
              <a:buChar char="n"/>
            </a:pPr>
            <a:r>
              <a:rPr lang="en-US" altLang="zh-TW" sz="3200" b="1" spc="-1" dirty="0">
                <a:solidFill>
                  <a:srgbClr val="000000"/>
                </a:solidFill>
                <a:uFill>
                  <a:solidFill>
                    <a:srgbClr val="FFFFFF"/>
                  </a:solidFill>
                </a:uFill>
                <a:latin typeface="Calibri"/>
                <a:ea typeface="Microsoft JhengHei UI"/>
              </a:rPr>
              <a:t>Vectorization</a:t>
            </a:r>
          </a:p>
          <a:p>
            <a:pPr marL="806247" lvl="2" indent="-428568">
              <a:buClr>
                <a:schemeClr val="accent2"/>
              </a:buClr>
              <a:buSzPct val="50000"/>
              <a:buFont typeface="Wingdings" panose="05000000000000000000" pitchFamily="2" charset="2"/>
              <a:buChar char="n"/>
            </a:pPr>
            <a:r>
              <a:rPr lang="en-US" altLang="zh-TW" sz="3200" b="1" spc="-1" dirty="0">
                <a:solidFill>
                  <a:srgbClr val="000000"/>
                </a:solidFill>
                <a:uFill>
                  <a:solidFill>
                    <a:srgbClr val="FFFFFF"/>
                  </a:solidFill>
                </a:uFill>
                <a:latin typeface="Calibri"/>
                <a:ea typeface="Microsoft JhengHei UI"/>
              </a:rPr>
              <a:t>Model building</a:t>
            </a:r>
          </a:p>
          <a:p>
            <a:pPr marL="806247" lvl="2" indent="-428568">
              <a:buClr>
                <a:schemeClr val="accent2"/>
              </a:buClr>
              <a:buSzPct val="50000"/>
              <a:buFont typeface="Wingdings" panose="05000000000000000000" pitchFamily="2" charset="2"/>
              <a:buChar char="n"/>
            </a:pPr>
            <a:endParaRPr lang="en-US" altLang="zh-TW" sz="3200" b="1" spc="-1" dirty="0">
              <a:solidFill>
                <a:srgbClr val="000000"/>
              </a:solidFill>
              <a:uFill>
                <a:solidFill>
                  <a:srgbClr val="FFFFFF"/>
                </a:solidFill>
              </a:uFill>
              <a:latin typeface="Calibri"/>
              <a:ea typeface="Microsoft JhengHei UI"/>
            </a:endParaRPr>
          </a:p>
          <a:p>
            <a:pPr marL="548567" lvl="2" indent="-170887">
              <a:lnSpc>
                <a:spcPct val="90000"/>
              </a:lnSpc>
              <a:buClr>
                <a:srgbClr val="C0504D"/>
              </a:buClr>
              <a:buFont typeface="Arial"/>
              <a:buChar char="•"/>
            </a:pPr>
            <a:endParaRPr lang="en-US" altLang="zh-TW" sz="3200" spc="-1" dirty="0">
              <a:solidFill>
                <a:srgbClr val="000000"/>
              </a:solidFill>
              <a:uFill>
                <a:solidFill>
                  <a:srgbClr val="FFFFFF"/>
                </a:solidFill>
              </a:uFill>
              <a:latin typeface="Calibri"/>
              <a:ea typeface="Microsoft JhengHei UI"/>
            </a:endParaRPr>
          </a:p>
          <a:p>
            <a:pPr marL="977540" lvl="2" indent="-428433">
              <a:buClr>
                <a:srgbClr val="C0504D"/>
              </a:buClr>
              <a:buSzPct val="60000"/>
              <a:buFont typeface="Wingdings" charset="2"/>
              <a:buChar char=""/>
            </a:pPr>
            <a:endParaRPr lang="en-US" altLang="zh-TW" sz="3200" spc="-1" dirty="0">
              <a:solidFill>
                <a:srgbClr val="000000"/>
              </a:solidFill>
              <a:uFill>
                <a:solidFill>
                  <a:srgbClr val="FFFFFF"/>
                </a:solidFill>
              </a:uFill>
              <a:latin typeface="Calibri"/>
              <a:ea typeface="Microsoft JhengHei UI"/>
            </a:endParaRPr>
          </a:p>
          <a:p>
            <a:pPr marL="977540" lvl="2" indent="-428433">
              <a:buClr>
                <a:srgbClr val="C0504D"/>
              </a:buClr>
              <a:buSzPct val="60000"/>
              <a:buFont typeface="Wingdings" charset="2"/>
              <a:buChar char=""/>
            </a:pPr>
            <a:endParaRPr lang="en-US" altLang="zh-TW" sz="3200" spc="-1" dirty="0">
              <a:solidFill>
                <a:srgbClr val="000000"/>
              </a:solidFill>
              <a:uFill>
                <a:solidFill>
                  <a:srgbClr val="FFFFFF"/>
                </a:solidFill>
              </a:uFill>
              <a:latin typeface="Calibri"/>
              <a:ea typeface="Microsoft JhengHei UI"/>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additive="repl">
                                        <p:cTn id="7"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a:solidFill>
                  <a:srgbClr val="000000"/>
                </a:solidFill>
                <a:uFill>
                  <a:solidFill>
                    <a:srgbClr val="FFFFFF"/>
                  </a:solidFill>
                </a:uFill>
                <a:latin typeface="Calibri"/>
              </a:rPr>
              <a:t>Neural Network</a:t>
            </a:r>
            <a:endParaRPr lang="en-US" altLang="zh-TW" sz="1350" spc="-1" dirty="0">
              <a:solidFill>
                <a:srgbClr val="000000"/>
              </a:solidFill>
              <a:uFill>
                <a:solidFill>
                  <a:srgbClr val="FFFFFF"/>
                </a:solidFill>
              </a:uFill>
            </a:endParaRPr>
          </a:p>
        </p:txBody>
      </p:sp>
      <p:cxnSp>
        <p:nvCxnSpPr>
          <p:cNvPr id="59" name="直線單箭頭接點 58"/>
          <p:cNvCxnSpPr/>
          <p:nvPr/>
        </p:nvCxnSpPr>
        <p:spPr>
          <a:xfrm flipV="1">
            <a:off x="2799426" y="4889618"/>
            <a:ext cx="496229" cy="393307"/>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60" name="群組 59"/>
          <p:cNvGrpSpPr/>
          <p:nvPr/>
        </p:nvGrpSpPr>
        <p:grpSpPr>
          <a:xfrm>
            <a:off x="3334620" y="4617953"/>
            <a:ext cx="474993" cy="425277"/>
            <a:chOff x="3357891" y="3538413"/>
            <a:chExt cx="474993" cy="425277"/>
          </a:xfrm>
        </p:grpSpPr>
        <p:sp>
          <p:nvSpPr>
            <p:cNvPr id="61" name="矩形 60"/>
            <p:cNvSpPr/>
            <p:nvPr/>
          </p:nvSpPr>
          <p:spPr>
            <a:xfrm>
              <a:off x="3357891" y="3538413"/>
              <a:ext cx="474993" cy="4252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62"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8298" name="方程式" r:id="rId4" imgW="139680" imgH="139680" progId="Equation.3">
                    <p:embed/>
                  </p:oleObj>
                </mc:Choice>
                <mc:Fallback>
                  <p:oleObj name="方程式" r:id="rId4" imgW="139680" imgH="139680" progId="Equation.3">
                    <p:embed/>
                    <p:pic>
                      <p:nvPicPr>
                        <p:cNvPr id="40" name="Object 12"/>
                        <p:cNvPicPr>
                          <a:picLocks noChangeAspect="1" noChangeArrowheads="1"/>
                        </p:cNvPicPr>
                        <p:nvPr/>
                      </p:nvPicPr>
                      <p:blipFill>
                        <a:blip r:embed="rId5"/>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63" name="直線單箭頭接點 62"/>
          <p:cNvCxnSpPr/>
          <p:nvPr/>
        </p:nvCxnSpPr>
        <p:spPr>
          <a:xfrm flipV="1">
            <a:off x="3809613" y="4825609"/>
            <a:ext cx="839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文字方塊 63"/>
              <p:cNvSpPr txBox="1"/>
              <p:nvPr/>
            </p:nvSpPr>
            <p:spPr>
              <a:xfrm>
                <a:off x="4075211" y="4306388"/>
                <a:ext cx="308161" cy="430887"/>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𝑧</m:t>
                      </m:r>
                      <m:r>
                        <a:rPr lang="en-US" altLang="zh-TW" sz="2800" b="0" i="1" smtClean="0">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64" name="文字方塊 63"/>
              <p:cNvSpPr txBox="1">
                <a:spLocks noRot="1" noChangeAspect="1" noMove="1" noResize="1" noEditPoints="1" noAdjustHandles="1" noChangeArrowheads="1" noChangeShapeType="1" noTextEdit="1"/>
              </p:cNvSpPr>
              <p:nvPr/>
            </p:nvSpPr>
            <p:spPr>
              <a:xfrm>
                <a:off x="4075211" y="4306388"/>
                <a:ext cx="308161" cy="430887"/>
              </a:xfrm>
              <a:prstGeom prst="rect">
                <a:avLst/>
              </a:prstGeom>
              <a:blipFill>
                <a:blip r:embed="rId6"/>
                <a:stretch>
                  <a:fillRect/>
                </a:stretch>
              </a:blipFill>
            </p:spPr>
            <p:txBody>
              <a:bodyPr/>
              <a:lstStyle/>
              <a:p>
                <a:r>
                  <a:rPr lang="zh-TW" altLang="en-US">
                    <a:noFill/>
                  </a:rPr>
                  <a:t> </a:t>
                </a:r>
              </a:p>
            </p:txBody>
          </p:sp>
        </mc:Fallback>
      </mc:AlternateContent>
      <p:grpSp>
        <p:nvGrpSpPr>
          <p:cNvPr id="65" name="群組 64"/>
          <p:cNvGrpSpPr/>
          <p:nvPr/>
        </p:nvGrpSpPr>
        <p:grpSpPr>
          <a:xfrm>
            <a:off x="3314771" y="6435904"/>
            <a:ext cx="474993" cy="425277"/>
            <a:chOff x="3357891" y="3538413"/>
            <a:chExt cx="474993" cy="425277"/>
          </a:xfrm>
        </p:grpSpPr>
        <p:sp>
          <p:nvSpPr>
            <p:cNvPr id="66" name="矩形 65"/>
            <p:cNvSpPr/>
            <p:nvPr/>
          </p:nvSpPr>
          <p:spPr>
            <a:xfrm>
              <a:off x="3357891" y="3538413"/>
              <a:ext cx="474993" cy="4252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67"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8299" name="方程式" r:id="rId7" imgW="139680" imgH="139680" progId="Equation.3">
                    <p:embed/>
                  </p:oleObj>
                </mc:Choice>
                <mc:Fallback>
                  <p:oleObj name="方程式" r:id="rId7" imgW="139680" imgH="139680" progId="Equation.3">
                    <p:embed/>
                    <p:pic>
                      <p:nvPicPr>
                        <p:cNvPr id="51" name="Object 12"/>
                        <p:cNvPicPr>
                          <a:picLocks noChangeAspect="1" noChangeArrowheads="1"/>
                        </p:cNvPicPr>
                        <p:nvPr/>
                      </p:nvPicPr>
                      <p:blipFill>
                        <a:blip r:embed="rId5"/>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68" name="直線單箭頭接點 67"/>
          <p:cNvCxnSpPr/>
          <p:nvPr/>
        </p:nvCxnSpPr>
        <p:spPr>
          <a:xfrm flipV="1">
            <a:off x="3821636" y="6675117"/>
            <a:ext cx="839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文字方塊 68"/>
              <p:cNvSpPr txBox="1"/>
              <p:nvPr/>
            </p:nvSpPr>
            <p:spPr>
              <a:xfrm>
                <a:off x="4043830" y="6158027"/>
                <a:ext cx="409609" cy="430887"/>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14:m>
                  <m:oMath xmlns:m="http://schemas.openxmlformats.org/officeDocument/2006/math">
                    <m:r>
                      <a:rPr lang="en-US" altLang="zh-TW" sz="2800" i="1" smtClean="0">
                        <a:latin typeface="Cambria Math" panose="02040503050406030204" pitchFamily="18" charset="0"/>
                        <a:ea typeface="Cambria Math" panose="02040503050406030204" pitchFamily="18" charset="0"/>
                      </a:rPr>
                      <m:t>𝑧</m:t>
                    </m:r>
                  </m:oMath>
                </a14:m>
                <a:r>
                  <a:rPr lang="en-US" altLang="zh-TW" sz="2800" dirty="0"/>
                  <a:t>’’</a:t>
                </a:r>
                <a:endParaRPr lang="zh-TW" altLang="en-US" sz="2800" dirty="0"/>
              </a:p>
            </p:txBody>
          </p:sp>
        </mc:Choice>
        <mc:Fallback xmlns="">
          <p:sp>
            <p:nvSpPr>
              <p:cNvPr id="69" name="文字方塊 68"/>
              <p:cNvSpPr txBox="1">
                <a:spLocks noRot="1" noChangeAspect="1" noMove="1" noResize="1" noEditPoints="1" noAdjustHandles="1" noChangeArrowheads="1" noChangeShapeType="1" noTextEdit="1"/>
              </p:cNvSpPr>
              <p:nvPr/>
            </p:nvSpPr>
            <p:spPr>
              <a:xfrm>
                <a:off x="4043830" y="6158027"/>
                <a:ext cx="409609" cy="430887"/>
              </a:xfrm>
              <a:prstGeom prst="rect">
                <a:avLst/>
              </a:prstGeom>
              <a:blipFill>
                <a:blip r:embed="rId8"/>
                <a:stretch>
                  <a:fillRect/>
                </a:stretch>
              </a:blipFill>
            </p:spPr>
            <p:txBody>
              <a:bodyPr/>
              <a:lstStyle/>
              <a:p>
                <a:r>
                  <a:rPr lang="zh-TW" altLang="en-US">
                    <a:noFill/>
                  </a:rPr>
                  <a:t> </a:t>
                </a:r>
              </a:p>
            </p:txBody>
          </p:sp>
        </mc:Fallback>
      </mc:AlternateContent>
      <p:cxnSp>
        <p:nvCxnSpPr>
          <p:cNvPr id="70" name="直線單箭頭接點 69"/>
          <p:cNvCxnSpPr/>
          <p:nvPr/>
        </p:nvCxnSpPr>
        <p:spPr>
          <a:xfrm>
            <a:off x="2725996" y="6658742"/>
            <a:ext cx="569659"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71" name="群組 70"/>
          <p:cNvGrpSpPr/>
          <p:nvPr/>
        </p:nvGrpSpPr>
        <p:grpSpPr>
          <a:xfrm>
            <a:off x="4676962" y="6373471"/>
            <a:ext cx="1005547" cy="574158"/>
            <a:chOff x="7251018" y="4360929"/>
            <a:chExt cx="1005547" cy="574158"/>
          </a:xfrm>
        </p:grpSpPr>
        <p:grpSp>
          <p:nvGrpSpPr>
            <p:cNvPr id="72" name="群組 71"/>
            <p:cNvGrpSpPr/>
            <p:nvPr/>
          </p:nvGrpSpPr>
          <p:grpSpPr>
            <a:xfrm>
              <a:off x="7251018" y="4360929"/>
              <a:ext cx="574158" cy="574158"/>
              <a:chOff x="5170781" y="1854574"/>
              <a:chExt cx="574158" cy="574158"/>
            </a:xfrm>
          </p:grpSpPr>
          <p:sp>
            <p:nvSpPr>
              <p:cNvPr id="74" name="橢圓 73"/>
              <p:cNvSpPr/>
              <p:nvPr/>
            </p:nvSpPr>
            <p:spPr>
              <a:xfrm>
                <a:off x="5170781" y="18545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5" name="手繪多邊形 74"/>
              <p:cNvSpPr/>
              <p:nvPr/>
            </p:nvSpPr>
            <p:spPr>
              <a:xfrm>
                <a:off x="5232704" y="19805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73" name="直線單箭頭接點 72"/>
            <p:cNvCxnSpPr/>
            <p:nvPr/>
          </p:nvCxnSpPr>
          <p:spPr>
            <a:xfrm>
              <a:off x="7826300" y="4663918"/>
              <a:ext cx="43026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6" name="直線單箭頭接點 75"/>
          <p:cNvCxnSpPr/>
          <p:nvPr/>
        </p:nvCxnSpPr>
        <p:spPr>
          <a:xfrm flipV="1">
            <a:off x="3578228" y="5057207"/>
            <a:ext cx="0" cy="384192"/>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文字方塊 76"/>
              <p:cNvSpPr txBox="1"/>
              <p:nvPr/>
            </p:nvSpPr>
            <p:spPr>
              <a:xfrm>
                <a:off x="3955178" y="4899942"/>
                <a:ext cx="548227"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den>
                      </m:f>
                    </m:oMath>
                  </m:oMathPara>
                </a14:m>
                <a:endParaRPr lang="zh-TW" altLang="en-US" sz="28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3955178" y="4899942"/>
                <a:ext cx="548227" cy="819263"/>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8" name="文字方塊 77"/>
              <p:cNvSpPr txBox="1"/>
              <p:nvPr/>
            </p:nvSpPr>
            <p:spPr>
              <a:xfrm>
                <a:off x="3095731" y="2709592"/>
                <a:ext cx="7744807" cy="430887"/>
              </a:xfrm>
              <a:prstGeom prst="rect">
                <a:avLst/>
              </a:prstGeom>
              <a:noFill/>
            </p:spPr>
            <p:txBody>
              <a:bodyPr wrap="square" lIns="0" tIns="0" rIns="0" bIns="0" rtlCol="0">
                <a:spAutoFit/>
              </a:bodyPr>
              <a:lstStyle/>
              <a:p>
                <a:r>
                  <a:rPr lang="en-US" altLang="zh-TW" sz="2800" dirty="0"/>
                  <a:t>Compute </a:t>
                </a:r>
                <a14:m>
                  <m:oMath xmlns:m="http://schemas.openxmlformats.org/officeDocument/2006/math">
                    <m:f>
                      <m:fPr>
                        <m:type m:val="lin"/>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b="0" i="1" smtClean="0">
                            <a:latin typeface="Cambria Math" panose="02040503050406030204" pitchFamily="18" charset="0"/>
                          </a:rPr>
                          <m:t>𝑧</m:t>
                        </m:r>
                      </m:den>
                    </m:f>
                  </m:oMath>
                </a14:m>
                <a:r>
                  <a:rPr lang="en-US" altLang="zh-TW" sz="2800" dirty="0"/>
                  <a:t> for all activation function inputs z</a:t>
                </a:r>
                <a:endParaRPr lang="zh-TW" altLang="en-US" sz="28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3095731" y="2709592"/>
                <a:ext cx="7744807" cy="430887"/>
              </a:xfrm>
              <a:prstGeom prst="rect">
                <a:avLst/>
              </a:prstGeom>
              <a:blipFill>
                <a:blip r:embed="rId10"/>
                <a:stretch>
                  <a:fillRect l="-2835" t="-25352" r="-1969" b="-49296"/>
                </a:stretch>
              </a:blipFill>
            </p:spPr>
            <p:txBody>
              <a:bodyPr/>
              <a:lstStyle/>
              <a:p>
                <a:r>
                  <a:rPr lang="zh-TW" altLang="en-US">
                    <a:noFill/>
                  </a:rPr>
                  <a:t> </a:t>
                </a:r>
              </a:p>
            </p:txBody>
          </p:sp>
        </mc:Fallback>
      </mc:AlternateContent>
      <p:sp>
        <p:nvSpPr>
          <p:cNvPr id="79" name="文字方塊 78"/>
          <p:cNvSpPr txBox="1"/>
          <p:nvPr/>
        </p:nvSpPr>
        <p:spPr>
          <a:xfrm>
            <a:off x="2535574" y="3356825"/>
            <a:ext cx="3980871" cy="523220"/>
          </a:xfrm>
          <a:prstGeom prst="rect">
            <a:avLst/>
          </a:prstGeom>
          <a:noFill/>
        </p:spPr>
        <p:txBody>
          <a:bodyPr wrap="square" rtlCol="0">
            <a:spAutoFit/>
          </a:bodyPr>
          <a:lstStyle/>
          <a:p>
            <a:r>
              <a:rPr lang="en-US" altLang="zh-TW" sz="2800" b="1" i="1" u="sng" dirty="0"/>
              <a:t>Case 2. Not Output Layer</a:t>
            </a:r>
            <a:endParaRPr lang="zh-TW" altLang="en-US" sz="2800" b="1" i="1" u="sng" dirty="0"/>
          </a:p>
        </p:txBody>
      </p:sp>
      <p:cxnSp>
        <p:nvCxnSpPr>
          <p:cNvPr id="80" name="直線單箭頭接點 79"/>
          <p:cNvCxnSpPr/>
          <p:nvPr/>
        </p:nvCxnSpPr>
        <p:spPr>
          <a:xfrm>
            <a:off x="2764961" y="4825609"/>
            <a:ext cx="569659"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a:off x="2774463" y="6195607"/>
            <a:ext cx="496229" cy="393307"/>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文字方塊 114"/>
              <p:cNvSpPr txBox="1"/>
              <p:nvPr/>
            </p:nvSpPr>
            <p:spPr>
              <a:xfrm>
                <a:off x="3955178" y="6757845"/>
                <a:ext cx="641201"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a:latin typeface="Cambria Math" panose="02040503050406030204" pitchFamily="18" charset="0"/>
                            </a:rPr>
                            <m:t>𝑧</m:t>
                          </m:r>
                          <m:r>
                            <a:rPr lang="en-US" altLang="zh-TW" sz="2800" i="1">
                              <a:latin typeface="Cambria Math" panose="02040503050406030204" pitchFamily="18" charset="0"/>
                            </a:rPr>
                            <m:t>′′</m:t>
                          </m:r>
                        </m:den>
                      </m:f>
                    </m:oMath>
                  </m:oMathPara>
                </a14:m>
                <a:endParaRPr lang="zh-TW" altLang="en-US" sz="2800" dirty="0"/>
              </a:p>
            </p:txBody>
          </p:sp>
        </mc:Choice>
        <mc:Fallback xmlns="">
          <p:sp>
            <p:nvSpPr>
              <p:cNvPr id="115" name="文字方塊 114"/>
              <p:cNvSpPr txBox="1">
                <a:spLocks noRot="1" noChangeAspect="1" noMove="1" noResize="1" noEditPoints="1" noAdjustHandles="1" noChangeArrowheads="1" noChangeShapeType="1" noTextEdit="1"/>
              </p:cNvSpPr>
              <p:nvPr/>
            </p:nvSpPr>
            <p:spPr>
              <a:xfrm>
                <a:off x="3955178" y="6757845"/>
                <a:ext cx="641201" cy="819263"/>
              </a:xfrm>
              <a:prstGeom prst="rect">
                <a:avLst/>
              </a:prstGeom>
              <a:blipFill>
                <a:blip r:embed="rId11"/>
                <a:stretch>
                  <a:fillRect/>
                </a:stretch>
              </a:blipFill>
            </p:spPr>
            <p:txBody>
              <a:bodyPr/>
              <a:lstStyle/>
              <a:p>
                <a:r>
                  <a:rPr lang="zh-TW" altLang="en-US">
                    <a:noFill/>
                  </a:rPr>
                  <a:t> </a:t>
                </a:r>
              </a:p>
            </p:txBody>
          </p:sp>
        </mc:Fallback>
      </mc:AlternateContent>
      <p:cxnSp>
        <p:nvCxnSpPr>
          <p:cNvPr id="116" name="直線單箭頭接點 115"/>
          <p:cNvCxnSpPr/>
          <p:nvPr/>
        </p:nvCxnSpPr>
        <p:spPr>
          <a:xfrm flipV="1">
            <a:off x="6312511" y="4899817"/>
            <a:ext cx="496229" cy="393307"/>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16"/>
          <p:cNvCxnSpPr/>
          <p:nvPr/>
        </p:nvCxnSpPr>
        <p:spPr>
          <a:xfrm flipV="1">
            <a:off x="5238592" y="4848374"/>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群組 117"/>
          <p:cNvGrpSpPr/>
          <p:nvPr/>
        </p:nvGrpSpPr>
        <p:grpSpPr>
          <a:xfrm>
            <a:off x="6847705" y="4628152"/>
            <a:ext cx="474993" cy="425277"/>
            <a:chOff x="3357891" y="3538413"/>
            <a:chExt cx="474993" cy="425277"/>
          </a:xfrm>
        </p:grpSpPr>
        <p:sp>
          <p:nvSpPr>
            <p:cNvPr id="119" name="矩形 118"/>
            <p:cNvSpPr/>
            <p:nvPr/>
          </p:nvSpPr>
          <p:spPr>
            <a:xfrm>
              <a:off x="3357891" y="3538413"/>
              <a:ext cx="474993" cy="4252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20"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8300" name="方程式" r:id="rId12" imgW="139680" imgH="139680" progId="Equation.3">
                    <p:embed/>
                  </p:oleObj>
                </mc:Choice>
                <mc:Fallback>
                  <p:oleObj name="方程式" r:id="rId12" imgW="139680" imgH="139680" progId="Equation.3">
                    <p:embed/>
                    <p:pic>
                      <p:nvPicPr>
                        <p:cNvPr id="44" name="Object 12"/>
                        <p:cNvPicPr>
                          <a:picLocks noChangeAspect="1" noChangeArrowheads="1"/>
                        </p:cNvPicPr>
                        <p:nvPr/>
                      </p:nvPicPr>
                      <p:blipFill>
                        <a:blip r:embed="rId5"/>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121" name="直線單箭頭接點 120"/>
          <p:cNvCxnSpPr/>
          <p:nvPr/>
        </p:nvCxnSpPr>
        <p:spPr>
          <a:xfrm flipV="1">
            <a:off x="7322698" y="4835808"/>
            <a:ext cx="839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2" name="文字方塊 121"/>
              <p:cNvSpPr txBox="1"/>
              <p:nvPr/>
            </p:nvSpPr>
            <p:spPr>
              <a:xfrm>
                <a:off x="5908882" y="4370998"/>
                <a:ext cx="501484"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5</m:t>
                          </m:r>
                        </m:sub>
                      </m:sSub>
                    </m:oMath>
                  </m:oMathPara>
                </a14:m>
                <a:endParaRPr lang="zh-TW" altLang="en-US" sz="2800" dirty="0"/>
              </a:p>
            </p:txBody>
          </p:sp>
        </mc:Choice>
        <mc:Fallback xmlns="">
          <p:sp>
            <p:nvSpPr>
              <p:cNvPr id="122" name="文字方塊 121"/>
              <p:cNvSpPr txBox="1">
                <a:spLocks noRot="1" noChangeAspect="1" noMove="1" noResize="1" noEditPoints="1" noAdjustHandles="1" noChangeArrowheads="1" noChangeShapeType="1" noTextEdit="1"/>
              </p:cNvSpPr>
              <p:nvPr/>
            </p:nvSpPr>
            <p:spPr>
              <a:xfrm>
                <a:off x="5908882" y="4370998"/>
                <a:ext cx="501484" cy="430887"/>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3" name="文字方塊 122"/>
              <p:cNvSpPr txBox="1"/>
              <p:nvPr/>
            </p:nvSpPr>
            <p:spPr>
              <a:xfrm>
                <a:off x="7588296" y="4316587"/>
                <a:ext cx="308161" cy="430887"/>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𝑧</m:t>
                          </m:r>
                        </m:e>
                        <m:sub>
                          <m:r>
                            <a:rPr lang="en-US" altLang="zh-TW" sz="2800" b="0" i="1" smtClean="0">
                              <a:latin typeface="Cambria Math" panose="02040503050406030204" pitchFamily="18" charset="0"/>
                              <a:ea typeface="Cambria Math" panose="02040503050406030204" pitchFamily="18" charset="0"/>
                            </a:rPr>
                            <m:t>𝑎</m:t>
                          </m:r>
                        </m:sub>
                      </m:sSub>
                    </m:oMath>
                  </m:oMathPara>
                </a14:m>
                <a:endParaRPr lang="zh-TW" altLang="en-US" sz="2800" dirty="0"/>
              </a:p>
            </p:txBody>
          </p:sp>
        </mc:Choice>
        <mc:Fallback xmlns="">
          <p:sp>
            <p:nvSpPr>
              <p:cNvPr id="123" name="文字方塊 122"/>
              <p:cNvSpPr txBox="1">
                <a:spLocks noRot="1" noChangeAspect="1" noMove="1" noResize="1" noEditPoints="1" noAdjustHandles="1" noChangeArrowheads="1" noChangeShapeType="1" noTextEdit="1"/>
              </p:cNvSpPr>
              <p:nvPr/>
            </p:nvSpPr>
            <p:spPr>
              <a:xfrm>
                <a:off x="7588296" y="4316587"/>
                <a:ext cx="308161" cy="430887"/>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4" name="文字方塊 123"/>
              <p:cNvSpPr txBox="1"/>
              <p:nvPr/>
            </p:nvSpPr>
            <p:spPr>
              <a:xfrm>
                <a:off x="5275482" y="4312393"/>
                <a:ext cx="375103" cy="430887"/>
              </a:xfrm>
              <a:prstGeom prst="rect">
                <a:avLst/>
              </a:prstGeom>
            </p:spPr>
            <p:style>
              <a:lnRef idx="1">
                <a:schemeClr val="accent6"/>
              </a:lnRef>
              <a:fillRef idx="2">
                <a:schemeClr val="accent6"/>
              </a:fillRef>
              <a:effectRef idx="1">
                <a:schemeClr val="accent6"/>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ea typeface="Cambria Math" panose="02040503050406030204" pitchFamily="18" charset="0"/>
                        </a:rPr>
                        <m:t>𝑎</m:t>
                      </m:r>
                      <m:r>
                        <a:rPr lang="en-US" altLang="zh-TW" sz="2800" b="0" i="1" smtClean="0">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124" name="文字方塊 123"/>
              <p:cNvSpPr txBox="1">
                <a:spLocks noRot="1" noChangeAspect="1" noMove="1" noResize="1" noEditPoints="1" noAdjustHandles="1" noChangeArrowheads="1" noChangeShapeType="1" noTextEdit="1"/>
              </p:cNvSpPr>
              <p:nvPr/>
            </p:nvSpPr>
            <p:spPr>
              <a:xfrm>
                <a:off x="5275482" y="4312393"/>
                <a:ext cx="375103" cy="430887"/>
              </a:xfrm>
              <a:prstGeom prst="rect">
                <a:avLst/>
              </a:prstGeom>
              <a:blipFill>
                <a:blip r:embed="rId15"/>
                <a:stretch>
                  <a:fillRect/>
                </a:stretch>
              </a:blipFill>
            </p:spPr>
            <p:txBody>
              <a:bodyPr/>
              <a:lstStyle/>
              <a:p>
                <a:r>
                  <a:rPr lang="zh-TW" altLang="en-US">
                    <a:noFill/>
                  </a:rPr>
                  <a:t> </a:t>
                </a:r>
              </a:p>
            </p:txBody>
          </p:sp>
        </mc:Fallback>
      </mc:AlternateContent>
      <p:grpSp>
        <p:nvGrpSpPr>
          <p:cNvPr id="125" name="群組 124"/>
          <p:cNvGrpSpPr/>
          <p:nvPr/>
        </p:nvGrpSpPr>
        <p:grpSpPr>
          <a:xfrm>
            <a:off x="6827856" y="6446103"/>
            <a:ext cx="474993" cy="425277"/>
            <a:chOff x="3357891" y="3538413"/>
            <a:chExt cx="474993" cy="425277"/>
          </a:xfrm>
        </p:grpSpPr>
        <p:sp>
          <p:nvSpPr>
            <p:cNvPr id="126" name="矩形 125"/>
            <p:cNvSpPr/>
            <p:nvPr/>
          </p:nvSpPr>
          <p:spPr>
            <a:xfrm>
              <a:off x="3357891" y="3538413"/>
              <a:ext cx="474993" cy="4252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27"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8301" name="方程式" r:id="rId16" imgW="139680" imgH="139680" progId="Equation.3">
                    <p:embed/>
                  </p:oleObj>
                </mc:Choice>
                <mc:Fallback>
                  <p:oleObj name="方程式" r:id="rId16" imgW="139680" imgH="139680" progId="Equation.3">
                    <p:embed/>
                    <p:pic>
                      <p:nvPicPr>
                        <p:cNvPr id="72" name="Object 12"/>
                        <p:cNvPicPr>
                          <a:picLocks noChangeAspect="1" noChangeArrowheads="1"/>
                        </p:cNvPicPr>
                        <p:nvPr/>
                      </p:nvPicPr>
                      <p:blipFill>
                        <a:blip r:embed="rId5"/>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128" name="直線單箭頭接點 127"/>
          <p:cNvCxnSpPr/>
          <p:nvPr/>
        </p:nvCxnSpPr>
        <p:spPr>
          <a:xfrm flipV="1">
            <a:off x="7334721" y="6685316"/>
            <a:ext cx="8393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p:nvPr/>
        </p:nvCxnSpPr>
        <p:spPr>
          <a:xfrm>
            <a:off x="6239081" y="6668941"/>
            <a:ext cx="569659"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endCxn id="126" idx="1"/>
          </p:cNvCxnSpPr>
          <p:nvPr/>
        </p:nvCxnSpPr>
        <p:spPr>
          <a:xfrm>
            <a:off x="5251120" y="4879981"/>
            <a:ext cx="1576736" cy="17787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群組 130"/>
          <p:cNvGrpSpPr/>
          <p:nvPr/>
        </p:nvGrpSpPr>
        <p:grpSpPr>
          <a:xfrm>
            <a:off x="8190047" y="6383670"/>
            <a:ext cx="1005547" cy="574158"/>
            <a:chOff x="7251018" y="4360929"/>
            <a:chExt cx="1005547" cy="574158"/>
          </a:xfrm>
        </p:grpSpPr>
        <p:grpSp>
          <p:nvGrpSpPr>
            <p:cNvPr id="132" name="群組 131"/>
            <p:cNvGrpSpPr/>
            <p:nvPr/>
          </p:nvGrpSpPr>
          <p:grpSpPr>
            <a:xfrm>
              <a:off x="7251018" y="4360929"/>
              <a:ext cx="574158" cy="574158"/>
              <a:chOff x="5170781" y="1854574"/>
              <a:chExt cx="574158" cy="574158"/>
            </a:xfrm>
          </p:grpSpPr>
          <p:sp>
            <p:nvSpPr>
              <p:cNvPr id="134" name="橢圓 133"/>
              <p:cNvSpPr/>
              <p:nvPr/>
            </p:nvSpPr>
            <p:spPr>
              <a:xfrm>
                <a:off x="5170781" y="185457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35" name="手繪多邊形 134"/>
              <p:cNvSpPr/>
              <p:nvPr/>
            </p:nvSpPr>
            <p:spPr>
              <a:xfrm>
                <a:off x="5232704" y="19805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33" name="直線單箭頭接點 132"/>
            <p:cNvCxnSpPr/>
            <p:nvPr/>
          </p:nvCxnSpPr>
          <p:spPr>
            <a:xfrm>
              <a:off x="7826300" y="4663918"/>
              <a:ext cx="43026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群組 135"/>
          <p:cNvGrpSpPr/>
          <p:nvPr/>
        </p:nvGrpSpPr>
        <p:grpSpPr>
          <a:xfrm>
            <a:off x="8171757" y="4536074"/>
            <a:ext cx="1007119" cy="574158"/>
            <a:chOff x="7204153" y="2522858"/>
            <a:chExt cx="1007119" cy="574158"/>
          </a:xfrm>
        </p:grpSpPr>
        <p:grpSp>
          <p:nvGrpSpPr>
            <p:cNvPr id="137" name="群組 136"/>
            <p:cNvGrpSpPr/>
            <p:nvPr/>
          </p:nvGrpSpPr>
          <p:grpSpPr>
            <a:xfrm>
              <a:off x="7204153" y="2522858"/>
              <a:ext cx="574158" cy="574158"/>
              <a:chOff x="5170781" y="1854574"/>
              <a:chExt cx="574158" cy="574158"/>
            </a:xfrm>
          </p:grpSpPr>
          <p:sp>
            <p:nvSpPr>
              <p:cNvPr id="139" name="橢圓 138"/>
              <p:cNvSpPr/>
              <p:nvPr/>
            </p:nvSpPr>
            <p:spPr>
              <a:xfrm>
                <a:off x="5170781" y="185457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40" name="手繪多邊形 139"/>
              <p:cNvSpPr/>
              <p:nvPr/>
            </p:nvSpPr>
            <p:spPr>
              <a:xfrm>
                <a:off x="5232704" y="198052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38" name="直線單箭頭接點 137"/>
            <p:cNvCxnSpPr/>
            <p:nvPr/>
          </p:nvCxnSpPr>
          <p:spPr>
            <a:xfrm>
              <a:off x="7781007" y="2822862"/>
              <a:ext cx="43026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1" name="直線單箭頭接點 140"/>
          <p:cNvCxnSpPr/>
          <p:nvPr/>
        </p:nvCxnSpPr>
        <p:spPr>
          <a:xfrm flipV="1">
            <a:off x="7091313" y="5067406"/>
            <a:ext cx="0" cy="384192"/>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2" name="文字方塊 141"/>
              <p:cNvSpPr txBox="1"/>
              <p:nvPr/>
            </p:nvSpPr>
            <p:spPr>
              <a:xfrm>
                <a:off x="7468263" y="4910141"/>
                <a:ext cx="640368" cy="892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𝑧</m:t>
                              </m:r>
                            </m:e>
                            <m:sub>
                              <m:r>
                                <a:rPr lang="en-US" altLang="zh-TW" sz="2800" i="1">
                                  <a:latin typeface="Cambria Math" panose="02040503050406030204" pitchFamily="18" charset="0"/>
                                  <a:ea typeface="Cambria Math" panose="02040503050406030204" pitchFamily="18" charset="0"/>
                                </a:rPr>
                                <m:t>𝑎</m:t>
                              </m:r>
                            </m:sub>
                          </m:sSub>
                        </m:den>
                      </m:f>
                    </m:oMath>
                  </m:oMathPara>
                </a14:m>
                <a:endParaRPr lang="zh-TW" altLang="en-US" sz="2800" dirty="0"/>
              </a:p>
            </p:txBody>
          </p:sp>
        </mc:Choice>
        <mc:Fallback xmlns="">
          <p:sp>
            <p:nvSpPr>
              <p:cNvPr id="142" name="文字方塊 141"/>
              <p:cNvSpPr txBox="1">
                <a:spLocks noRot="1" noChangeAspect="1" noMove="1" noResize="1" noEditPoints="1" noAdjustHandles="1" noChangeArrowheads="1" noChangeShapeType="1" noTextEdit="1"/>
              </p:cNvSpPr>
              <p:nvPr/>
            </p:nvSpPr>
            <p:spPr>
              <a:xfrm>
                <a:off x="7468263" y="4910141"/>
                <a:ext cx="640368" cy="892039"/>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3" name="文字方塊 142"/>
              <p:cNvSpPr txBox="1"/>
              <p:nvPr/>
            </p:nvSpPr>
            <p:spPr>
              <a:xfrm>
                <a:off x="7618476" y="6155040"/>
                <a:ext cx="308161" cy="430887"/>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𝑧</m:t>
                          </m:r>
                        </m:e>
                        <m:sub>
                          <m:r>
                            <a:rPr lang="en-US" altLang="zh-TW" sz="2800" b="0" i="1" smtClean="0">
                              <a:latin typeface="Cambria Math" panose="02040503050406030204" pitchFamily="18" charset="0"/>
                              <a:ea typeface="Cambria Math" panose="02040503050406030204" pitchFamily="18" charset="0"/>
                            </a:rPr>
                            <m:t>𝑏</m:t>
                          </m:r>
                        </m:sub>
                      </m:sSub>
                    </m:oMath>
                  </m:oMathPara>
                </a14:m>
                <a:endParaRPr lang="zh-TW" altLang="en-US" sz="2800" dirty="0"/>
              </a:p>
            </p:txBody>
          </p:sp>
        </mc:Choice>
        <mc:Fallback xmlns="">
          <p:sp>
            <p:nvSpPr>
              <p:cNvPr id="143" name="文字方塊 142"/>
              <p:cNvSpPr txBox="1">
                <a:spLocks noRot="1" noChangeAspect="1" noMove="1" noResize="1" noEditPoints="1" noAdjustHandles="1" noChangeArrowheads="1" noChangeShapeType="1" noTextEdit="1"/>
              </p:cNvSpPr>
              <p:nvPr/>
            </p:nvSpPr>
            <p:spPr>
              <a:xfrm>
                <a:off x="7618476" y="6155040"/>
                <a:ext cx="308161" cy="430887"/>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4" name="文字方塊 143"/>
              <p:cNvSpPr txBox="1"/>
              <p:nvPr/>
            </p:nvSpPr>
            <p:spPr>
              <a:xfrm>
                <a:off x="7468262" y="6794476"/>
                <a:ext cx="634596" cy="892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𝑧</m:t>
                              </m:r>
                            </m:e>
                            <m:sub>
                              <m:r>
                                <a:rPr lang="en-US" altLang="zh-TW" sz="2800" b="0" i="1" smtClean="0">
                                  <a:latin typeface="Cambria Math" panose="02040503050406030204" pitchFamily="18" charset="0"/>
                                  <a:ea typeface="Cambria Math" panose="02040503050406030204" pitchFamily="18" charset="0"/>
                                </a:rPr>
                                <m:t>𝑏</m:t>
                              </m:r>
                            </m:sub>
                          </m:sSub>
                        </m:den>
                      </m:f>
                    </m:oMath>
                  </m:oMathPara>
                </a14:m>
                <a:endParaRPr lang="zh-TW" altLang="en-US" sz="2800" dirty="0"/>
              </a:p>
            </p:txBody>
          </p:sp>
        </mc:Choice>
        <mc:Fallback xmlns="">
          <p:sp>
            <p:nvSpPr>
              <p:cNvPr id="144" name="文字方塊 143"/>
              <p:cNvSpPr txBox="1">
                <a:spLocks noRot="1" noChangeAspect="1" noMove="1" noResize="1" noEditPoints="1" noAdjustHandles="1" noChangeArrowheads="1" noChangeShapeType="1" noTextEdit="1"/>
              </p:cNvSpPr>
              <p:nvPr/>
            </p:nvSpPr>
            <p:spPr>
              <a:xfrm>
                <a:off x="7468262" y="6794476"/>
                <a:ext cx="634596" cy="892039"/>
              </a:xfrm>
              <a:prstGeom prst="rect">
                <a:avLst/>
              </a:prstGeom>
              <a:blipFill>
                <a:blip r:embed="rId19"/>
                <a:stretch>
                  <a:fillRect/>
                </a:stretch>
              </a:blipFill>
            </p:spPr>
            <p:txBody>
              <a:bodyPr/>
              <a:lstStyle/>
              <a:p>
                <a:r>
                  <a:rPr lang="zh-TW" altLang="en-US">
                    <a:noFill/>
                  </a:rPr>
                  <a:t> </a:t>
                </a:r>
              </a:p>
            </p:txBody>
          </p:sp>
        </mc:Fallback>
      </mc:AlternateContent>
      <p:sp>
        <p:nvSpPr>
          <p:cNvPr id="145" name="流程圖: 抽選 144"/>
          <p:cNvSpPr/>
          <p:nvPr/>
        </p:nvSpPr>
        <p:spPr>
          <a:xfrm rot="16200000">
            <a:off x="4547303" y="4490623"/>
            <a:ext cx="742170" cy="664797"/>
          </a:xfrm>
          <a:prstGeom prst="flowChartExtra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46" name="矩形 145"/>
              <p:cNvSpPr/>
              <p:nvPr/>
            </p:nvSpPr>
            <p:spPr>
              <a:xfrm>
                <a:off x="4452990" y="5154897"/>
                <a:ext cx="113351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smtClean="0">
                          <a:solidFill>
                            <a:srgbClr val="FF0000"/>
                          </a:solidFill>
                          <a:latin typeface="Cambria Math" panose="02040503050406030204" pitchFamily="18" charset="0"/>
                        </a:rPr>
                        <m:t>𝜎</m:t>
                      </m:r>
                      <m:r>
                        <a:rPr lang="en-US" altLang="zh-TW" sz="2800" i="1">
                          <a:solidFill>
                            <a:srgbClr val="FF0000"/>
                          </a:solidFill>
                          <a:latin typeface="Cambria Math" panose="02040503050406030204" pitchFamily="18" charset="0"/>
                        </a:rPr>
                        <m:t>′</m:t>
                      </m:r>
                      <m:d>
                        <m:dPr>
                          <m:ctrlPr>
                            <a:rPr lang="en-US" altLang="zh-TW" sz="2800" i="1">
                              <a:solidFill>
                                <a:srgbClr val="FF0000"/>
                              </a:solidFill>
                              <a:latin typeface="Cambria Math" panose="02040503050406030204" pitchFamily="18" charset="0"/>
                            </a:rPr>
                          </m:ctrlPr>
                        </m:dPr>
                        <m:e>
                          <m:r>
                            <a:rPr lang="en-US" altLang="zh-TW" sz="2800" b="0" i="1" smtClean="0">
                              <a:solidFill>
                                <a:srgbClr val="FF0000"/>
                              </a:solidFill>
                              <a:latin typeface="Cambria Math" panose="02040503050406030204" pitchFamily="18" charset="0"/>
                            </a:rPr>
                            <m:t>𝑧</m:t>
                          </m:r>
                          <m:r>
                            <a:rPr lang="en-US" altLang="zh-TW" sz="2800" b="0" i="1" smtClean="0">
                              <a:solidFill>
                                <a:srgbClr val="FF0000"/>
                              </a:solidFill>
                              <a:latin typeface="Cambria Math" panose="02040503050406030204" pitchFamily="18" charset="0"/>
                            </a:rPr>
                            <m:t>′</m:t>
                          </m:r>
                        </m:e>
                      </m:d>
                    </m:oMath>
                  </m:oMathPara>
                </a14:m>
                <a:endParaRPr lang="zh-TW" altLang="en-US" sz="2800" dirty="0">
                  <a:solidFill>
                    <a:srgbClr val="FF0000"/>
                  </a:solidFill>
                </a:endParaRPr>
              </a:p>
            </p:txBody>
          </p:sp>
        </mc:Choice>
        <mc:Fallback xmlns="">
          <p:sp>
            <p:nvSpPr>
              <p:cNvPr id="146" name="矩形 145"/>
              <p:cNvSpPr>
                <a:spLocks noRot="1" noChangeAspect="1" noMove="1" noResize="1" noEditPoints="1" noAdjustHandles="1" noChangeArrowheads="1" noChangeShapeType="1" noTextEdit="1"/>
              </p:cNvSpPr>
              <p:nvPr/>
            </p:nvSpPr>
            <p:spPr>
              <a:xfrm>
                <a:off x="4452990" y="5154897"/>
                <a:ext cx="1133515" cy="523220"/>
              </a:xfrm>
              <a:prstGeom prst="rect">
                <a:avLst/>
              </a:prstGeom>
              <a:blipFill>
                <a:blip r:embed="rId20"/>
                <a:stretch>
                  <a:fillRect/>
                </a:stretch>
              </a:blipFill>
            </p:spPr>
            <p:txBody>
              <a:bodyPr/>
              <a:lstStyle/>
              <a:p>
                <a:r>
                  <a:rPr lang="zh-TW" altLang="en-US">
                    <a:noFill/>
                  </a:rPr>
                  <a:t> </a:t>
                </a:r>
              </a:p>
            </p:txBody>
          </p:sp>
        </mc:Fallback>
      </mc:AlternateContent>
      <p:cxnSp>
        <p:nvCxnSpPr>
          <p:cNvPr id="147" name="直線單箭頭接點 146"/>
          <p:cNvCxnSpPr/>
          <p:nvPr/>
        </p:nvCxnSpPr>
        <p:spPr>
          <a:xfrm flipH="1" flipV="1">
            <a:off x="7290856" y="6666864"/>
            <a:ext cx="6477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線單箭頭接點 147"/>
          <p:cNvCxnSpPr/>
          <p:nvPr/>
        </p:nvCxnSpPr>
        <p:spPr>
          <a:xfrm flipH="1" flipV="1">
            <a:off x="7248757" y="4825609"/>
            <a:ext cx="6477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p:cNvCxnSpPr/>
          <p:nvPr/>
        </p:nvCxnSpPr>
        <p:spPr>
          <a:xfrm flipH="1" flipV="1">
            <a:off x="5218847" y="4848374"/>
            <a:ext cx="159658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p:cNvCxnSpPr/>
          <p:nvPr/>
        </p:nvCxnSpPr>
        <p:spPr>
          <a:xfrm flipH="1" flipV="1">
            <a:off x="5206799" y="4823022"/>
            <a:ext cx="1586939" cy="181036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線單箭頭接點 150"/>
          <p:cNvCxnSpPr/>
          <p:nvPr/>
        </p:nvCxnSpPr>
        <p:spPr>
          <a:xfrm flipH="1">
            <a:off x="3754455" y="4801885"/>
            <a:ext cx="84924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2" name="文字方塊 151"/>
              <p:cNvSpPr txBox="1"/>
              <p:nvPr/>
            </p:nvSpPr>
            <p:spPr>
              <a:xfrm>
                <a:off x="5908882" y="5749844"/>
                <a:ext cx="501484" cy="430887"/>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𝑤</m:t>
                          </m:r>
                        </m:e>
                        <m:sub>
                          <m:r>
                            <a:rPr lang="en-US" altLang="zh-TW" sz="2800" b="0" i="1" smtClean="0">
                              <a:latin typeface="Cambria Math" panose="02040503050406030204" pitchFamily="18" charset="0"/>
                              <a:ea typeface="Cambria Math" panose="02040503050406030204" pitchFamily="18" charset="0"/>
                            </a:rPr>
                            <m:t>6</m:t>
                          </m:r>
                        </m:sub>
                      </m:sSub>
                    </m:oMath>
                  </m:oMathPara>
                </a14:m>
                <a:endParaRPr lang="zh-TW" altLang="en-US" sz="2800" dirty="0"/>
              </a:p>
            </p:txBody>
          </p:sp>
        </mc:Choice>
        <mc:Fallback xmlns="">
          <p:sp>
            <p:nvSpPr>
              <p:cNvPr id="152" name="文字方塊 151"/>
              <p:cNvSpPr txBox="1">
                <a:spLocks noRot="1" noChangeAspect="1" noMove="1" noResize="1" noEditPoints="1" noAdjustHandles="1" noChangeArrowheads="1" noChangeShapeType="1" noTextEdit="1"/>
              </p:cNvSpPr>
              <p:nvPr/>
            </p:nvSpPr>
            <p:spPr>
              <a:xfrm>
                <a:off x="5908882" y="5749844"/>
                <a:ext cx="501484" cy="430887"/>
              </a:xfrm>
              <a:prstGeom prst="rect">
                <a:avLst/>
              </a:prstGeom>
              <a:blipFill>
                <a:blip r:embed="rId21"/>
                <a:stretch>
                  <a:fillRect/>
                </a:stretch>
              </a:blipFill>
            </p:spPr>
            <p:txBody>
              <a:bodyPr/>
              <a:lstStyle/>
              <a:p>
                <a:r>
                  <a:rPr lang="zh-TW" altLang="en-US">
                    <a:noFill/>
                  </a:rPr>
                  <a:t> </a:t>
                </a:r>
              </a:p>
            </p:txBody>
          </p:sp>
        </mc:Fallback>
      </mc:AlternateContent>
      <p:sp>
        <p:nvSpPr>
          <p:cNvPr id="153" name="文字方塊 152"/>
          <p:cNvSpPr txBox="1"/>
          <p:nvPr/>
        </p:nvSpPr>
        <p:spPr>
          <a:xfrm>
            <a:off x="8331573" y="5233470"/>
            <a:ext cx="2983609"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800" dirty="0"/>
              <a:t>Until we reach the output layer ……</a:t>
            </a:r>
            <a:endParaRPr lang="zh-TW" altLang="en-US" sz="2800" dirty="0"/>
          </a:p>
        </p:txBody>
      </p:sp>
      <mc:AlternateContent xmlns:mc="http://schemas.openxmlformats.org/markup-compatibility/2006" xmlns:a14="http://schemas.microsoft.com/office/drawing/2010/main">
        <mc:Choice Requires="a14">
          <p:sp>
            <p:nvSpPr>
              <p:cNvPr id="154" name="文字方塊 153"/>
              <p:cNvSpPr txBox="1"/>
              <p:nvPr/>
            </p:nvSpPr>
            <p:spPr>
              <a:xfrm>
                <a:off x="8348077" y="3419924"/>
                <a:ext cx="2983609" cy="95410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800" dirty="0"/>
                  <a:t>Compute </a:t>
                </a:r>
                <a14:m>
                  <m:oMath xmlns:m="http://schemas.openxmlformats.org/officeDocument/2006/math">
                    <m:f>
                      <m:fPr>
                        <m:type m:val="lin"/>
                        <m:ctrlPr>
                          <a:rPr lang="en-US" altLang="zh-TW" sz="2800" i="1">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a:latin typeface="Cambria Math" panose="02040503050406030204" pitchFamily="18" charset="0"/>
                          </a:rPr>
                          <m:t>𝑧</m:t>
                        </m:r>
                      </m:den>
                    </m:f>
                  </m:oMath>
                </a14:m>
                <a:r>
                  <a:rPr lang="zh-TW" altLang="en-US" sz="2800" dirty="0"/>
                  <a:t> </a:t>
                </a:r>
                <a:r>
                  <a:rPr lang="en-US" altLang="zh-TW" sz="2800" dirty="0"/>
                  <a:t>recursively</a:t>
                </a:r>
                <a:endParaRPr lang="zh-TW" altLang="en-US" sz="2800" dirty="0"/>
              </a:p>
            </p:txBody>
          </p:sp>
        </mc:Choice>
        <mc:Fallback xmlns="">
          <p:sp>
            <p:nvSpPr>
              <p:cNvPr id="154" name="文字方塊 153"/>
              <p:cNvSpPr txBox="1">
                <a:spLocks noRot="1" noChangeAspect="1" noMove="1" noResize="1" noEditPoints="1" noAdjustHandles="1" noChangeArrowheads="1" noChangeShapeType="1" noTextEdit="1"/>
              </p:cNvSpPr>
              <p:nvPr/>
            </p:nvSpPr>
            <p:spPr>
              <a:xfrm>
                <a:off x="8348077" y="3419924"/>
                <a:ext cx="2983609" cy="954107"/>
              </a:xfrm>
              <a:prstGeom prst="rect">
                <a:avLst/>
              </a:prstGeom>
              <a:blipFill>
                <a:blip r:embed="rId2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2566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animBg="1"/>
      <p:bldP spid="15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a:solidFill>
                  <a:srgbClr val="000000"/>
                </a:solidFill>
                <a:uFill>
                  <a:solidFill>
                    <a:srgbClr val="FFFFFF"/>
                  </a:solidFill>
                </a:uFill>
                <a:latin typeface="Calibri"/>
              </a:rPr>
              <a:t>Neural Network</a:t>
            </a:r>
            <a:endParaRPr lang="en-US" altLang="zh-TW" sz="1350" spc="-1" dirty="0">
              <a:solidFill>
                <a:srgbClr val="000000"/>
              </a:solidFill>
              <a:uFill>
                <a:solidFill>
                  <a:srgbClr val="FFFFFF"/>
                </a:solidFill>
              </a:uFill>
            </a:endParaRPr>
          </a:p>
        </p:txBody>
      </p:sp>
      <p:cxnSp>
        <p:nvCxnSpPr>
          <p:cNvPr id="82" name="直線單箭頭接點 81"/>
          <p:cNvCxnSpPr/>
          <p:nvPr/>
        </p:nvCxnSpPr>
        <p:spPr>
          <a:xfrm>
            <a:off x="9718419" y="6453396"/>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p:nvPr/>
        </p:nvCxnSpPr>
        <p:spPr>
          <a:xfrm>
            <a:off x="9718419" y="4793800"/>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橢圓 83"/>
          <p:cNvSpPr/>
          <p:nvPr/>
        </p:nvSpPr>
        <p:spPr>
          <a:xfrm>
            <a:off x="4822062" y="458292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5" name="橢圓 84"/>
          <p:cNvSpPr/>
          <p:nvPr/>
        </p:nvSpPr>
        <p:spPr>
          <a:xfrm>
            <a:off x="4810779" y="613062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6" name="橢圓 85"/>
          <p:cNvSpPr/>
          <p:nvPr/>
        </p:nvSpPr>
        <p:spPr>
          <a:xfrm>
            <a:off x="7025484" y="4552230"/>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7" name="橢圓 86"/>
          <p:cNvSpPr/>
          <p:nvPr/>
        </p:nvSpPr>
        <p:spPr>
          <a:xfrm>
            <a:off x="7044406" y="612490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8" name="橢圓 87"/>
          <p:cNvSpPr/>
          <p:nvPr/>
        </p:nvSpPr>
        <p:spPr>
          <a:xfrm>
            <a:off x="9179177" y="4524999"/>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9" name="橢圓 88"/>
          <p:cNvSpPr/>
          <p:nvPr/>
        </p:nvSpPr>
        <p:spPr>
          <a:xfrm>
            <a:off x="9220867" y="612490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90" name="群組 89"/>
          <p:cNvGrpSpPr/>
          <p:nvPr/>
        </p:nvGrpSpPr>
        <p:grpSpPr>
          <a:xfrm>
            <a:off x="3205857" y="4859156"/>
            <a:ext cx="1588876" cy="1638300"/>
            <a:chOff x="1013669" y="3459098"/>
            <a:chExt cx="1588876" cy="1638300"/>
          </a:xfrm>
        </p:grpSpPr>
        <p:cxnSp>
          <p:nvCxnSpPr>
            <p:cNvPr id="91" name="直線單箭頭接點 90"/>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2" name="群組 91"/>
            <p:cNvGrpSpPr/>
            <p:nvPr/>
          </p:nvGrpSpPr>
          <p:grpSpPr>
            <a:xfrm>
              <a:off x="1025705" y="3459098"/>
              <a:ext cx="1576840" cy="1638300"/>
              <a:chOff x="1025705" y="3459098"/>
              <a:chExt cx="1576840" cy="1638300"/>
            </a:xfrm>
          </p:grpSpPr>
          <p:cxnSp>
            <p:nvCxnSpPr>
              <p:cNvPr id="93" name="直線單箭頭接點 92"/>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6" name="群組 95"/>
          <p:cNvGrpSpPr/>
          <p:nvPr/>
        </p:nvGrpSpPr>
        <p:grpSpPr>
          <a:xfrm>
            <a:off x="5424164" y="4844469"/>
            <a:ext cx="1588876" cy="1638300"/>
            <a:chOff x="1013669" y="3459098"/>
            <a:chExt cx="1588876" cy="1638300"/>
          </a:xfrm>
        </p:grpSpPr>
        <p:cxnSp>
          <p:nvCxnSpPr>
            <p:cNvPr id="97" name="直線單箭頭接點 96"/>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8" name="群組 97"/>
            <p:cNvGrpSpPr/>
            <p:nvPr/>
          </p:nvGrpSpPr>
          <p:grpSpPr>
            <a:xfrm>
              <a:off x="1025705" y="3459098"/>
              <a:ext cx="1576840" cy="1638300"/>
              <a:chOff x="1025705" y="3459098"/>
              <a:chExt cx="1576840" cy="1638300"/>
            </a:xfrm>
          </p:grpSpPr>
          <p:cxnSp>
            <p:nvCxnSpPr>
              <p:cNvPr id="99" name="直線單箭頭接點 98"/>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02" name="群組 101"/>
          <p:cNvGrpSpPr/>
          <p:nvPr/>
        </p:nvGrpSpPr>
        <p:grpSpPr>
          <a:xfrm>
            <a:off x="7624102" y="4824551"/>
            <a:ext cx="1588876" cy="1638300"/>
            <a:chOff x="1013669" y="3459098"/>
            <a:chExt cx="1588876" cy="1638300"/>
          </a:xfrm>
        </p:grpSpPr>
        <p:cxnSp>
          <p:nvCxnSpPr>
            <p:cNvPr id="103" name="直線單箭頭接點 102"/>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4" name="群組 103"/>
            <p:cNvGrpSpPr/>
            <p:nvPr/>
          </p:nvGrpSpPr>
          <p:grpSpPr>
            <a:xfrm>
              <a:off x="1025705" y="3459098"/>
              <a:ext cx="1576840" cy="1638300"/>
              <a:chOff x="1025705" y="3459098"/>
              <a:chExt cx="1576840" cy="1638300"/>
            </a:xfrm>
          </p:grpSpPr>
          <p:cxnSp>
            <p:nvCxnSpPr>
              <p:cNvPr id="105" name="直線單箭頭接點 104"/>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8" name="手繪多邊形 107"/>
          <p:cNvSpPr/>
          <p:nvPr/>
        </p:nvSpPr>
        <p:spPr>
          <a:xfrm>
            <a:off x="4877095" y="6256436"/>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4858485" y="4666995"/>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087407" y="4678178"/>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手繪多邊形 110"/>
          <p:cNvSpPr/>
          <p:nvPr/>
        </p:nvSpPr>
        <p:spPr>
          <a:xfrm>
            <a:off x="7103751" y="620150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2" name="手繪多邊形 111"/>
          <p:cNvSpPr/>
          <p:nvPr/>
        </p:nvSpPr>
        <p:spPr>
          <a:xfrm>
            <a:off x="9236348" y="4616758"/>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手繪多邊形 112"/>
          <p:cNvSpPr/>
          <p:nvPr/>
        </p:nvSpPr>
        <p:spPr>
          <a:xfrm>
            <a:off x="9283435" y="623494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14" name="文字方塊 113"/>
              <p:cNvSpPr txBox="1"/>
              <p:nvPr/>
            </p:nvSpPr>
            <p:spPr>
              <a:xfrm>
                <a:off x="2787270" y="3101523"/>
                <a:ext cx="6099804" cy="523220"/>
              </a:xfrm>
              <a:prstGeom prst="rect">
                <a:avLst/>
              </a:prstGeom>
              <a:noFill/>
            </p:spPr>
            <p:txBody>
              <a:bodyPr wrap="square" rtlCol="0">
                <a:spAutoFit/>
              </a:bodyPr>
              <a:lstStyle/>
              <a:p>
                <a:r>
                  <a:rPr lang="en-US" altLang="zh-TW" sz="2800" dirty="0">
                    <a:solidFill>
                      <a:srgbClr val="FF0000"/>
                    </a:solidFill>
                  </a:rPr>
                  <a:t>Compute </a:t>
                </a:r>
                <a14:m>
                  <m:oMath xmlns:m="http://schemas.openxmlformats.org/officeDocument/2006/math">
                    <m:f>
                      <m:fPr>
                        <m:type m:val="lin"/>
                        <m:ctrlPr>
                          <a:rPr lang="en-US" altLang="zh-TW" sz="2800" i="1">
                            <a:solidFill>
                              <a:srgbClr val="FF0000"/>
                            </a:solidFill>
                            <a:latin typeface="Cambria Math" panose="02040503050406030204" pitchFamily="18" charset="0"/>
                          </a:rPr>
                        </m:ctrlPr>
                      </m:fPr>
                      <m:num>
                        <m:r>
                          <a:rPr lang="zh-TW" altLang="en-US" sz="2800" i="1">
                            <a:solidFill>
                              <a:srgbClr val="FF0000"/>
                            </a:solidFill>
                            <a:latin typeface="Cambria Math" panose="02040503050406030204" pitchFamily="18" charset="0"/>
                          </a:rPr>
                          <m:t>𝜕</m:t>
                        </m:r>
                        <m:r>
                          <a:rPr lang="en-US" altLang="zh-TW" sz="2800" b="0" i="1" smtClean="0">
                            <a:solidFill>
                              <a:srgbClr val="FF0000"/>
                            </a:solidFill>
                            <a:latin typeface="Cambria Math" panose="02040503050406030204" pitchFamily="18" charset="0"/>
                          </a:rPr>
                          <m:t>𝑙</m:t>
                        </m:r>
                      </m:num>
                      <m:den>
                        <m:r>
                          <a:rPr lang="zh-TW" altLang="en-US" sz="2800" i="1">
                            <a:solidFill>
                              <a:srgbClr val="FF0000"/>
                            </a:solidFill>
                            <a:latin typeface="Cambria Math" panose="02040503050406030204" pitchFamily="18" charset="0"/>
                          </a:rPr>
                          <m:t>𝜕</m:t>
                        </m:r>
                        <m:r>
                          <a:rPr lang="en-US" altLang="zh-TW" sz="2800" i="1">
                            <a:solidFill>
                              <a:srgbClr val="FF0000"/>
                            </a:solidFill>
                            <a:latin typeface="Cambria Math" panose="02040503050406030204" pitchFamily="18" charset="0"/>
                          </a:rPr>
                          <m:t>𝑧</m:t>
                        </m:r>
                      </m:den>
                    </m:f>
                  </m:oMath>
                </a14:m>
                <a:r>
                  <a:rPr lang="zh-TW" altLang="en-US" sz="2800" dirty="0">
                    <a:solidFill>
                      <a:srgbClr val="FF0000"/>
                    </a:solidFill>
                  </a:rPr>
                  <a:t> </a:t>
                </a:r>
                <a:r>
                  <a:rPr lang="en-US" altLang="zh-TW" sz="2800" dirty="0">
                    <a:solidFill>
                      <a:srgbClr val="FF0000"/>
                    </a:solidFill>
                  </a:rPr>
                  <a:t>from the output layer</a:t>
                </a:r>
                <a:endParaRPr lang="zh-TW" altLang="en-US" sz="2800" dirty="0">
                  <a:solidFill>
                    <a:srgbClr val="FF0000"/>
                  </a:solidFill>
                </a:endParaRPr>
              </a:p>
            </p:txBody>
          </p:sp>
        </mc:Choice>
        <mc:Fallback xmlns="">
          <p:sp>
            <p:nvSpPr>
              <p:cNvPr id="114" name="文字方塊 113"/>
              <p:cNvSpPr txBox="1">
                <a:spLocks noRot="1" noChangeAspect="1" noMove="1" noResize="1" noEditPoints="1" noAdjustHandles="1" noChangeArrowheads="1" noChangeShapeType="1" noTextEdit="1"/>
              </p:cNvSpPr>
              <p:nvPr/>
            </p:nvSpPr>
            <p:spPr>
              <a:xfrm>
                <a:off x="2787270" y="3101523"/>
                <a:ext cx="6099804" cy="523220"/>
              </a:xfrm>
              <a:prstGeom prst="rect">
                <a:avLst/>
              </a:prstGeom>
              <a:blipFill>
                <a:blip r:embed="rId3"/>
                <a:stretch>
                  <a:fillRect l="-1998" t="-12791" b="-3139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5" name="文字方塊 154"/>
              <p:cNvSpPr txBox="1"/>
              <p:nvPr/>
            </p:nvSpPr>
            <p:spPr>
              <a:xfrm>
                <a:off x="2873663" y="2670404"/>
                <a:ext cx="7744807" cy="430887"/>
              </a:xfrm>
              <a:prstGeom prst="rect">
                <a:avLst/>
              </a:prstGeom>
              <a:noFill/>
            </p:spPr>
            <p:txBody>
              <a:bodyPr wrap="square" lIns="0" tIns="0" rIns="0" bIns="0" rtlCol="0">
                <a:spAutoFit/>
              </a:bodyPr>
              <a:lstStyle/>
              <a:p>
                <a:r>
                  <a:rPr lang="en-US" altLang="zh-TW" sz="2800" dirty="0"/>
                  <a:t>Compute </a:t>
                </a:r>
                <a14:m>
                  <m:oMath xmlns:m="http://schemas.openxmlformats.org/officeDocument/2006/math">
                    <m:f>
                      <m:fPr>
                        <m:type m:val="lin"/>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b="0" i="1" smtClean="0">
                            <a:latin typeface="Cambria Math" panose="02040503050406030204" pitchFamily="18" charset="0"/>
                          </a:rPr>
                          <m:t>𝑧</m:t>
                        </m:r>
                      </m:den>
                    </m:f>
                  </m:oMath>
                </a14:m>
                <a:r>
                  <a:rPr lang="en-US" altLang="zh-TW" sz="2800" dirty="0"/>
                  <a:t> for all activation function inputs z</a:t>
                </a:r>
                <a:endParaRPr lang="zh-TW" altLang="en-US" sz="2800" dirty="0"/>
              </a:p>
            </p:txBody>
          </p:sp>
        </mc:Choice>
        <mc:Fallback xmlns="">
          <p:sp>
            <p:nvSpPr>
              <p:cNvPr id="155" name="文字方塊 154"/>
              <p:cNvSpPr txBox="1">
                <a:spLocks noRot="1" noChangeAspect="1" noMove="1" noResize="1" noEditPoints="1" noAdjustHandles="1" noChangeArrowheads="1" noChangeShapeType="1" noTextEdit="1"/>
              </p:cNvSpPr>
              <p:nvPr/>
            </p:nvSpPr>
            <p:spPr>
              <a:xfrm>
                <a:off x="2873663" y="2670404"/>
                <a:ext cx="7744807" cy="430887"/>
              </a:xfrm>
              <a:prstGeom prst="rect">
                <a:avLst/>
              </a:prstGeom>
              <a:blipFill>
                <a:blip r:embed="rId4"/>
                <a:stretch>
                  <a:fillRect l="-2754" t="-25352" r="-1967" b="-4929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6" name="文字方塊 155"/>
              <p:cNvSpPr txBox="1"/>
              <p:nvPr/>
            </p:nvSpPr>
            <p:spPr>
              <a:xfrm>
                <a:off x="2735905" y="4578355"/>
                <a:ext cx="427874" cy="430887"/>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𝑥</m:t>
                          </m:r>
                        </m:e>
                        <m:sub>
                          <m:r>
                            <a:rPr lang="en-US" altLang="zh-TW" sz="2800" b="0" i="1" smtClean="0">
                              <a:latin typeface="Cambria Math" panose="02040503050406030204" pitchFamily="18" charset="0"/>
                              <a:ea typeface="Cambria Math" panose="02040503050406030204" pitchFamily="18" charset="0"/>
                            </a:rPr>
                            <m:t>1</m:t>
                          </m:r>
                        </m:sub>
                      </m:sSub>
                    </m:oMath>
                  </m:oMathPara>
                </a14:m>
                <a:endParaRPr lang="zh-TW" altLang="en-US" sz="2800" dirty="0"/>
              </a:p>
            </p:txBody>
          </p:sp>
        </mc:Choice>
        <mc:Fallback xmlns="">
          <p:sp>
            <p:nvSpPr>
              <p:cNvPr id="156" name="文字方塊 155"/>
              <p:cNvSpPr txBox="1">
                <a:spLocks noRot="1" noChangeAspect="1" noMove="1" noResize="1" noEditPoints="1" noAdjustHandles="1" noChangeArrowheads="1" noChangeShapeType="1" noTextEdit="1"/>
              </p:cNvSpPr>
              <p:nvPr/>
            </p:nvSpPr>
            <p:spPr>
              <a:xfrm>
                <a:off x="2735905" y="4578355"/>
                <a:ext cx="427874" cy="43088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7" name="文字方塊 156"/>
              <p:cNvSpPr txBox="1"/>
              <p:nvPr/>
            </p:nvSpPr>
            <p:spPr>
              <a:xfrm>
                <a:off x="2731770" y="6179632"/>
                <a:ext cx="436145" cy="430887"/>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𝑥</m:t>
                          </m:r>
                        </m:e>
                        <m:sub>
                          <m:r>
                            <a:rPr lang="en-US" altLang="zh-TW" sz="2800" b="0" i="1" smtClean="0">
                              <a:latin typeface="Cambria Math" panose="02040503050406030204" pitchFamily="18" charset="0"/>
                              <a:ea typeface="Cambria Math" panose="02040503050406030204" pitchFamily="18" charset="0"/>
                            </a:rPr>
                            <m:t>2</m:t>
                          </m:r>
                        </m:sub>
                      </m:sSub>
                    </m:oMath>
                  </m:oMathPara>
                </a14:m>
                <a:endParaRPr lang="zh-TW" altLang="en-US" sz="2800" dirty="0"/>
              </a:p>
            </p:txBody>
          </p:sp>
        </mc:Choice>
        <mc:Fallback xmlns="">
          <p:sp>
            <p:nvSpPr>
              <p:cNvPr id="157" name="文字方塊 156"/>
              <p:cNvSpPr txBox="1">
                <a:spLocks noRot="1" noChangeAspect="1" noMove="1" noResize="1" noEditPoints="1" noAdjustHandles="1" noChangeArrowheads="1" noChangeShapeType="1" noTextEdit="1"/>
              </p:cNvSpPr>
              <p:nvPr/>
            </p:nvSpPr>
            <p:spPr>
              <a:xfrm>
                <a:off x="2731770" y="6179632"/>
                <a:ext cx="436145" cy="43088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8" name="文字方塊 157"/>
              <p:cNvSpPr txBox="1"/>
              <p:nvPr/>
            </p:nvSpPr>
            <p:spPr>
              <a:xfrm>
                <a:off x="10439037" y="4539954"/>
                <a:ext cx="43011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b="0" i="1" smtClean="0">
                              <a:latin typeface="Cambria Math" panose="02040503050406030204" pitchFamily="18" charset="0"/>
                            </a:rPr>
                            <m:t>1</m:t>
                          </m:r>
                        </m:sub>
                      </m:sSub>
                    </m:oMath>
                  </m:oMathPara>
                </a14:m>
                <a:endParaRPr lang="zh-TW" altLang="en-US" sz="2800" dirty="0"/>
              </a:p>
            </p:txBody>
          </p:sp>
        </mc:Choice>
        <mc:Fallback xmlns="">
          <p:sp>
            <p:nvSpPr>
              <p:cNvPr id="158" name="文字方塊 157"/>
              <p:cNvSpPr txBox="1">
                <a:spLocks noRot="1" noChangeAspect="1" noMove="1" noResize="1" noEditPoints="1" noAdjustHandles="1" noChangeArrowheads="1" noChangeShapeType="1" noTextEdit="1"/>
              </p:cNvSpPr>
              <p:nvPr/>
            </p:nvSpPr>
            <p:spPr>
              <a:xfrm>
                <a:off x="10439037" y="4539954"/>
                <a:ext cx="430118" cy="4308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9" name="文字方塊 158"/>
              <p:cNvSpPr txBox="1"/>
              <p:nvPr/>
            </p:nvSpPr>
            <p:spPr>
              <a:xfrm>
                <a:off x="10419640" y="6163104"/>
                <a:ext cx="43839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𝑦</m:t>
                          </m:r>
                        </m:e>
                        <m:sub>
                          <m:r>
                            <a:rPr lang="en-US" altLang="zh-TW" sz="2800" b="0" i="1" smtClean="0">
                              <a:latin typeface="Cambria Math" panose="02040503050406030204" pitchFamily="18" charset="0"/>
                            </a:rPr>
                            <m:t>2</m:t>
                          </m:r>
                        </m:sub>
                      </m:sSub>
                    </m:oMath>
                  </m:oMathPara>
                </a14:m>
                <a:endParaRPr lang="zh-TW" altLang="en-US" sz="2800" dirty="0"/>
              </a:p>
            </p:txBody>
          </p:sp>
        </mc:Choice>
        <mc:Fallback xmlns="">
          <p:sp>
            <p:nvSpPr>
              <p:cNvPr id="159" name="文字方塊 158"/>
              <p:cNvSpPr txBox="1">
                <a:spLocks noRot="1" noChangeAspect="1" noMove="1" noResize="1" noEditPoints="1" noAdjustHandles="1" noChangeArrowheads="1" noChangeShapeType="1" noTextEdit="1"/>
              </p:cNvSpPr>
              <p:nvPr/>
            </p:nvSpPr>
            <p:spPr>
              <a:xfrm>
                <a:off x="10419640" y="6163104"/>
                <a:ext cx="438390" cy="430887"/>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0" name="文字方塊 159"/>
              <p:cNvSpPr txBox="1"/>
              <p:nvPr/>
            </p:nvSpPr>
            <p:spPr>
              <a:xfrm>
                <a:off x="4428983" y="4424466"/>
                <a:ext cx="3459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60" name="文字方塊 159"/>
              <p:cNvSpPr txBox="1">
                <a:spLocks noRot="1" noChangeAspect="1" noMove="1" noResize="1" noEditPoints="1" noAdjustHandles="1" noChangeArrowheads="1" noChangeShapeType="1" noTextEdit="1"/>
              </p:cNvSpPr>
              <p:nvPr/>
            </p:nvSpPr>
            <p:spPr>
              <a:xfrm>
                <a:off x="4428983" y="4424466"/>
                <a:ext cx="345992" cy="369332"/>
              </a:xfrm>
              <a:prstGeom prst="rect">
                <a:avLst/>
              </a:prstGeom>
              <a:blipFill>
                <a:blip r:embed="rId9"/>
                <a:stretch>
                  <a:fillRect l="-12500" r="-8929" b="-1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1" name="文字方塊 160"/>
              <p:cNvSpPr txBox="1"/>
              <p:nvPr/>
            </p:nvSpPr>
            <p:spPr>
              <a:xfrm>
                <a:off x="4479690" y="6462851"/>
                <a:ext cx="3531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61" name="文字方塊 160"/>
              <p:cNvSpPr txBox="1">
                <a:spLocks noRot="1" noChangeAspect="1" noMove="1" noResize="1" noEditPoints="1" noAdjustHandles="1" noChangeArrowheads="1" noChangeShapeType="1" noTextEdit="1"/>
              </p:cNvSpPr>
              <p:nvPr/>
            </p:nvSpPr>
            <p:spPr>
              <a:xfrm>
                <a:off x="4479690" y="6462851"/>
                <a:ext cx="353110" cy="369332"/>
              </a:xfrm>
              <a:prstGeom prst="rect">
                <a:avLst/>
              </a:prstGeom>
              <a:blipFill>
                <a:blip r:embed="rId10"/>
                <a:stretch>
                  <a:fillRect l="-12069" r="-6897"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2" name="文字方塊 161"/>
              <p:cNvSpPr txBox="1"/>
              <p:nvPr/>
            </p:nvSpPr>
            <p:spPr>
              <a:xfrm>
                <a:off x="6716421" y="4431424"/>
                <a:ext cx="3531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62" name="文字方塊 161"/>
              <p:cNvSpPr txBox="1">
                <a:spLocks noRot="1" noChangeAspect="1" noMove="1" noResize="1" noEditPoints="1" noAdjustHandles="1" noChangeArrowheads="1" noChangeShapeType="1" noTextEdit="1"/>
              </p:cNvSpPr>
              <p:nvPr/>
            </p:nvSpPr>
            <p:spPr>
              <a:xfrm>
                <a:off x="6716421" y="4431424"/>
                <a:ext cx="353109" cy="369332"/>
              </a:xfrm>
              <a:prstGeom prst="rect">
                <a:avLst/>
              </a:prstGeom>
              <a:blipFill>
                <a:blip r:embed="rId11"/>
                <a:stretch>
                  <a:fillRect l="-12069" r="-6897"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3" name="文字方塊 162"/>
              <p:cNvSpPr txBox="1"/>
              <p:nvPr/>
            </p:nvSpPr>
            <p:spPr>
              <a:xfrm>
                <a:off x="6767128" y="6469809"/>
                <a:ext cx="3531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4</m:t>
                          </m:r>
                        </m:sub>
                      </m:sSub>
                    </m:oMath>
                  </m:oMathPara>
                </a14:m>
                <a:endParaRPr lang="zh-TW" altLang="en-US" sz="2400" dirty="0"/>
              </a:p>
            </p:txBody>
          </p:sp>
        </mc:Choice>
        <mc:Fallback xmlns="">
          <p:sp>
            <p:nvSpPr>
              <p:cNvPr id="163" name="文字方塊 162"/>
              <p:cNvSpPr txBox="1">
                <a:spLocks noRot="1" noChangeAspect="1" noMove="1" noResize="1" noEditPoints="1" noAdjustHandles="1" noChangeArrowheads="1" noChangeShapeType="1" noTextEdit="1"/>
              </p:cNvSpPr>
              <p:nvPr/>
            </p:nvSpPr>
            <p:spPr>
              <a:xfrm>
                <a:off x="6767128" y="6469809"/>
                <a:ext cx="353109" cy="369332"/>
              </a:xfrm>
              <a:prstGeom prst="rect">
                <a:avLst/>
              </a:prstGeom>
              <a:blipFill>
                <a:blip r:embed="rId12"/>
                <a:stretch>
                  <a:fillRect l="-10345" r="-6897"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4" name="文字方塊 163"/>
              <p:cNvSpPr txBox="1"/>
              <p:nvPr/>
            </p:nvSpPr>
            <p:spPr>
              <a:xfrm>
                <a:off x="8827668" y="4424466"/>
                <a:ext cx="3531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5</m:t>
                          </m:r>
                        </m:sub>
                      </m:sSub>
                    </m:oMath>
                  </m:oMathPara>
                </a14:m>
                <a:endParaRPr lang="zh-TW" altLang="en-US" sz="2400" dirty="0"/>
              </a:p>
            </p:txBody>
          </p:sp>
        </mc:Choice>
        <mc:Fallback xmlns="">
          <p:sp>
            <p:nvSpPr>
              <p:cNvPr id="164" name="文字方塊 163"/>
              <p:cNvSpPr txBox="1">
                <a:spLocks noRot="1" noChangeAspect="1" noMove="1" noResize="1" noEditPoints="1" noAdjustHandles="1" noChangeArrowheads="1" noChangeShapeType="1" noTextEdit="1"/>
              </p:cNvSpPr>
              <p:nvPr/>
            </p:nvSpPr>
            <p:spPr>
              <a:xfrm>
                <a:off x="8827668" y="4424466"/>
                <a:ext cx="353109" cy="369332"/>
              </a:xfrm>
              <a:prstGeom prst="rect">
                <a:avLst/>
              </a:prstGeom>
              <a:blipFill>
                <a:blip r:embed="rId13"/>
                <a:stretch>
                  <a:fillRect l="-10345" r="-8621" b="-1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5" name="文字方塊 164"/>
              <p:cNvSpPr txBox="1"/>
              <p:nvPr/>
            </p:nvSpPr>
            <p:spPr>
              <a:xfrm>
                <a:off x="8887074" y="6453396"/>
                <a:ext cx="3531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6</m:t>
                          </m:r>
                        </m:sub>
                      </m:sSub>
                    </m:oMath>
                  </m:oMathPara>
                </a14:m>
                <a:endParaRPr lang="zh-TW" altLang="en-US" sz="2400" dirty="0"/>
              </a:p>
            </p:txBody>
          </p:sp>
        </mc:Choice>
        <mc:Fallback xmlns="">
          <p:sp>
            <p:nvSpPr>
              <p:cNvPr id="165" name="文字方塊 164"/>
              <p:cNvSpPr txBox="1">
                <a:spLocks noRot="1" noChangeAspect="1" noMove="1" noResize="1" noEditPoints="1" noAdjustHandles="1" noChangeArrowheads="1" noChangeShapeType="1" noTextEdit="1"/>
              </p:cNvSpPr>
              <p:nvPr/>
            </p:nvSpPr>
            <p:spPr>
              <a:xfrm>
                <a:off x="8887074" y="6453396"/>
                <a:ext cx="353109" cy="369332"/>
              </a:xfrm>
              <a:prstGeom prst="rect">
                <a:avLst/>
              </a:prstGeom>
              <a:blipFill>
                <a:blip r:embed="rId14"/>
                <a:stretch>
                  <a:fillRect l="-12069" r="-6897" b="-1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6" name="文字方塊 165"/>
              <p:cNvSpPr txBox="1"/>
              <p:nvPr/>
            </p:nvSpPr>
            <p:spPr>
              <a:xfrm>
                <a:off x="8827668" y="6904818"/>
                <a:ext cx="532453" cy="7650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𝑙</m:t>
                          </m:r>
                        </m:num>
                        <m:den>
                          <m:r>
                            <a:rPr lang="zh-TW" altLang="en-US" sz="2400" i="1">
                              <a:latin typeface="Cambria Math" panose="02040503050406030204" pitchFamily="18" charset="0"/>
                            </a:rPr>
                            <m:t>𝜕</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6</m:t>
                              </m:r>
                            </m:sub>
                          </m:sSub>
                        </m:den>
                      </m:f>
                    </m:oMath>
                  </m:oMathPara>
                </a14:m>
                <a:endParaRPr lang="zh-TW" altLang="en-US" sz="2400" dirty="0"/>
              </a:p>
            </p:txBody>
          </p:sp>
        </mc:Choice>
        <mc:Fallback xmlns="">
          <p:sp>
            <p:nvSpPr>
              <p:cNvPr id="166" name="文字方塊 165"/>
              <p:cNvSpPr txBox="1">
                <a:spLocks noRot="1" noChangeAspect="1" noMove="1" noResize="1" noEditPoints="1" noAdjustHandles="1" noChangeArrowheads="1" noChangeShapeType="1" noTextEdit="1"/>
              </p:cNvSpPr>
              <p:nvPr/>
            </p:nvSpPr>
            <p:spPr>
              <a:xfrm>
                <a:off x="8827668" y="6904818"/>
                <a:ext cx="532453" cy="765018"/>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7" name="文字方塊 166"/>
              <p:cNvSpPr txBox="1"/>
              <p:nvPr/>
            </p:nvSpPr>
            <p:spPr>
              <a:xfrm>
                <a:off x="8732514" y="3654721"/>
                <a:ext cx="532453" cy="7650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𝑙</m:t>
                          </m:r>
                        </m:num>
                        <m:den>
                          <m:r>
                            <a:rPr lang="zh-TW" altLang="en-US" sz="2400" i="1">
                              <a:latin typeface="Cambria Math" panose="02040503050406030204" pitchFamily="18" charset="0"/>
                            </a:rPr>
                            <m:t>𝜕</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5</m:t>
                              </m:r>
                            </m:sub>
                          </m:sSub>
                        </m:den>
                      </m:f>
                    </m:oMath>
                  </m:oMathPara>
                </a14:m>
                <a:endParaRPr lang="zh-TW" altLang="en-US" sz="2400" dirty="0"/>
              </a:p>
            </p:txBody>
          </p:sp>
        </mc:Choice>
        <mc:Fallback xmlns="">
          <p:sp>
            <p:nvSpPr>
              <p:cNvPr id="167" name="文字方塊 166"/>
              <p:cNvSpPr txBox="1">
                <a:spLocks noRot="1" noChangeAspect="1" noMove="1" noResize="1" noEditPoints="1" noAdjustHandles="1" noChangeArrowheads="1" noChangeShapeType="1" noTextEdit="1"/>
              </p:cNvSpPr>
              <p:nvPr/>
            </p:nvSpPr>
            <p:spPr>
              <a:xfrm>
                <a:off x="8732514" y="3654721"/>
                <a:ext cx="532453" cy="765018"/>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8" name="文字方塊 167"/>
              <p:cNvSpPr txBox="1"/>
              <p:nvPr/>
            </p:nvSpPr>
            <p:spPr>
              <a:xfrm>
                <a:off x="6606052" y="6911658"/>
                <a:ext cx="532453" cy="7627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𝑙</m:t>
                          </m:r>
                        </m:num>
                        <m:den>
                          <m:r>
                            <a:rPr lang="zh-TW" altLang="en-US" sz="2400" i="1">
                              <a:latin typeface="Cambria Math" panose="02040503050406030204" pitchFamily="18" charset="0"/>
                            </a:rPr>
                            <m:t>𝜕</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4</m:t>
                              </m:r>
                            </m:sub>
                          </m:sSub>
                        </m:den>
                      </m:f>
                    </m:oMath>
                  </m:oMathPara>
                </a14:m>
                <a:endParaRPr lang="zh-TW" altLang="en-US" sz="2400" dirty="0"/>
              </a:p>
            </p:txBody>
          </p:sp>
        </mc:Choice>
        <mc:Fallback xmlns="">
          <p:sp>
            <p:nvSpPr>
              <p:cNvPr id="168" name="文字方塊 167"/>
              <p:cNvSpPr txBox="1">
                <a:spLocks noRot="1" noChangeAspect="1" noMove="1" noResize="1" noEditPoints="1" noAdjustHandles="1" noChangeArrowheads="1" noChangeShapeType="1" noTextEdit="1"/>
              </p:cNvSpPr>
              <p:nvPr/>
            </p:nvSpPr>
            <p:spPr>
              <a:xfrm>
                <a:off x="6606052" y="6911658"/>
                <a:ext cx="532453" cy="762709"/>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9" name="文字方塊 168"/>
              <p:cNvSpPr txBox="1"/>
              <p:nvPr/>
            </p:nvSpPr>
            <p:spPr>
              <a:xfrm>
                <a:off x="6554954" y="3656561"/>
                <a:ext cx="532453" cy="7645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𝑙</m:t>
                          </m:r>
                        </m:num>
                        <m:den>
                          <m:r>
                            <a:rPr lang="zh-TW" altLang="en-US" sz="2400" i="1">
                              <a:latin typeface="Cambria Math" panose="02040503050406030204" pitchFamily="18" charset="0"/>
                            </a:rPr>
                            <m:t>𝜕</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Sub>
                        </m:den>
                      </m:f>
                    </m:oMath>
                  </m:oMathPara>
                </a14:m>
                <a:endParaRPr lang="zh-TW" altLang="en-US" sz="2400" dirty="0"/>
              </a:p>
            </p:txBody>
          </p:sp>
        </mc:Choice>
        <mc:Fallback xmlns="">
          <p:sp>
            <p:nvSpPr>
              <p:cNvPr id="169" name="文字方塊 168"/>
              <p:cNvSpPr txBox="1">
                <a:spLocks noRot="1" noChangeAspect="1" noMove="1" noResize="1" noEditPoints="1" noAdjustHandles="1" noChangeArrowheads="1" noChangeShapeType="1" noTextEdit="1"/>
              </p:cNvSpPr>
              <p:nvPr/>
            </p:nvSpPr>
            <p:spPr>
              <a:xfrm>
                <a:off x="6554954" y="3656561"/>
                <a:ext cx="532453" cy="764568"/>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0" name="文字方塊 169"/>
              <p:cNvSpPr txBox="1"/>
              <p:nvPr/>
            </p:nvSpPr>
            <p:spPr>
              <a:xfrm>
                <a:off x="4387136" y="6904818"/>
                <a:ext cx="532453" cy="7627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𝑙</m:t>
                          </m:r>
                        </m:num>
                        <m:den>
                          <m:r>
                            <a:rPr lang="zh-TW" altLang="en-US" sz="2400" i="1">
                              <a:latin typeface="Cambria Math" panose="02040503050406030204" pitchFamily="18" charset="0"/>
                            </a:rPr>
                            <m:t>𝜕</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den>
                      </m:f>
                    </m:oMath>
                  </m:oMathPara>
                </a14:m>
                <a:endParaRPr lang="zh-TW" altLang="en-US" sz="2400" dirty="0"/>
              </a:p>
            </p:txBody>
          </p:sp>
        </mc:Choice>
        <mc:Fallback xmlns="">
          <p:sp>
            <p:nvSpPr>
              <p:cNvPr id="170" name="文字方塊 169"/>
              <p:cNvSpPr txBox="1">
                <a:spLocks noRot="1" noChangeAspect="1" noMove="1" noResize="1" noEditPoints="1" noAdjustHandles="1" noChangeArrowheads="1" noChangeShapeType="1" noTextEdit="1"/>
              </p:cNvSpPr>
              <p:nvPr/>
            </p:nvSpPr>
            <p:spPr>
              <a:xfrm>
                <a:off x="4387136" y="6904818"/>
                <a:ext cx="532453" cy="762709"/>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1" name="文字方塊 170"/>
              <p:cNvSpPr txBox="1"/>
              <p:nvPr/>
            </p:nvSpPr>
            <p:spPr>
              <a:xfrm>
                <a:off x="4356950" y="3690101"/>
                <a:ext cx="525336" cy="7627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𝑙</m:t>
                          </m:r>
                        </m:num>
                        <m:den>
                          <m:r>
                            <a:rPr lang="zh-TW" altLang="en-US" sz="2400" i="1">
                              <a:latin typeface="Cambria Math" panose="02040503050406030204" pitchFamily="18" charset="0"/>
                            </a:rPr>
                            <m:t>𝜕</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den>
                      </m:f>
                    </m:oMath>
                  </m:oMathPara>
                </a14:m>
                <a:endParaRPr lang="zh-TW" altLang="en-US" sz="2400" dirty="0"/>
              </a:p>
            </p:txBody>
          </p:sp>
        </mc:Choice>
        <mc:Fallback xmlns="">
          <p:sp>
            <p:nvSpPr>
              <p:cNvPr id="171" name="文字方塊 170"/>
              <p:cNvSpPr txBox="1">
                <a:spLocks noRot="1" noChangeAspect="1" noMove="1" noResize="1" noEditPoints="1" noAdjustHandles="1" noChangeArrowheads="1" noChangeShapeType="1" noTextEdit="1"/>
              </p:cNvSpPr>
              <p:nvPr/>
            </p:nvSpPr>
            <p:spPr>
              <a:xfrm>
                <a:off x="4356950" y="3690101"/>
                <a:ext cx="525336" cy="762709"/>
              </a:xfrm>
              <a:prstGeom prst="rect">
                <a:avLst/>
              </a:prstGeom>
              <a:blipFill>
                <a:blip r:embed="rId20"/>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7902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66" grpId="0"/>
      <p:bldP spid="167" grpId="0"/>
      <p:bldP spid="168" grpId="0"/>
      <p:bldP spid="169" grpId="0"/>
      <p:bldP spid="170" grpId="0"/>
      <p:bldP spid="17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a:solidFill>
                  <a:srgbClr val="000000"/>
                </a:solidFill>
                <a:uFill>
                  <a:solidFill>
                    <a:srgbClr val="FFFFFF"/>
                  </a:solidFill>
                </a:uFill>
                <a:latin typeface="Calibri"/>
              </a:rPr>
              <a:t>Neural Network</a:t>
            </a:r>
            <a:endParaRPr lang="en-US" altLang="zh-TW" sz="1350" spc="-1" dirty="0">
              <a:solidFill>
                <a:srgbClr val="000000"/>
              </a:solidFill>
              <a:uFill>
                <a:solidFill>
                  <a:srgbClr val="FFFFFF"/>
                </a:solidFill>
              </a:uFill>
            </a:endParaRPr>
          </a:p>
        </p:txBody>
      </p:sp>
      <p:grpSp>
        <p:nvGrpSpPr>
          <p:cNvPr id="53" name="群組 52"/>
          <p:cNvGrpSpPr/>
          <p:nvPr/>
        </p:nvGrpSpPr>
        <p:grpSpPr>
          <a:xfrm>
            <a:off x="6936732" y="3263629"/>
            <a:ext cx="2947650" cy="2524732"/>
            <a:chOff x="4880249" y="2387787"/>
            <a:chExt cx="2947650" cy="2524732"/>
          </a:xfrm>
        </p:grpSpPr>
        <p:sp>
          <p:nvSpPr>
            <p:cNvPr id="54" name="流程圖: 抽選 53"/>
            <p:cNvSpPr/>
            <p:nvPr/>
          </p:nvSpPr>
          <p:spPr>
            <a:xfrm rot="16200000">
              <a:off x="7195442" y="3217430"/>
              <a:ext cx="576000" cy="576000"/>
            </a:xfrm>
            <a:prstGeom prst="flowChartExtra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5" name="文字方塊 54"/>
            <p:cNvSpPr txBox="1"/>
            <p:nvPr/>
          </p:nvSpPr>
          <p:spPr>
            <a:xfrm rot="5400000">
              <a:off x="7181660" y="383954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6" name="流程圖: 抽選 55"/>
            <p:cNvSpPr/>
            <p:nvPr/>
          </p:nvSpPr>
          <p:spPr>
            <a:xfrm rot="16200000">
              <a:off x="7216672" y="2393550"/>
              <a:ext cx="576000" cy="576000"/>
            </a:xfrm>
            <a:prstGeom prst="flowChartExtra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7" name="流程圖: 抽選 56"/>
            <p:cNvSpPr/>
            <p:nvPr/>
          </p:nvSpPr>
          <p:spPr>
            <a:xfrm rot="16200000">
              <a:off x="7152525" y="4307546"/>
              <a:ext cx="576000" cy="576000"/>
            </a:xfrm>
            <a:prstGeom prst="flowChartExtra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8" name="流程圖: 抽選 57"/>
            <p:cNvSpPr/>
            <p:nvPr/>
          </p:nvSpPr>
          <p:spPr>
            <a:xfrm rot="16200000">
              <a:off x="5094540" y="3217430"/>
              <a:ext cx="576000" cy="576000"/>
            </a:xfrm>
            <a:prstGeom prst="flowChartExtra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9" name="流程圖: 抽選 58"/>
            <p:cNvSpPr/>
            <p:nvPr/>
          </p:nvSpPr>
          <p:spPr>
            <a:xfrm rot="16200000">
              <a:off x="5118907" y="2387787"/>
              <a:ext cx="576000" cy="576000"/>
            </a:xfrm>
            <a:prstGeom prst="flowChartExtra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0" name="流程圖: 抽選 59"/>
            <p:cNvSpPr/>
            <p:nvPr/>
          </p:nvSpPr>
          <p:spPr>
            <a:xfrm rot="16200000">
              <a:off x="5072102" y="4336519"/>
              <a:ext cx="576000" cy="576000"/>
            </a:xfrm>
            <a:prstGeom prst="flowChartExtra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1" name="文字方塊 60"/>
            <p:cNvSpPr txBox="1"/>
            <p:nvPr/>
          </p:nvSpPr>
          <p:spPr>
            <a:xfrm rot="5400000">
              <a:off x="5154018" y="384883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62" name="直線單箭頭接點 61"/>
            <p:cNvCxnSpPr/>
            <p:nvPr/>
          </p:nvCxnSpPr>
          <p:spPr>
            <a:xfrm flipH="1">
              <a:off x="4892434" y="2675787"/>
              <a:ext cx="22647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flipH="1">
              <a:off x="4892433" y="3505430"/>
              <a:ext cx="20210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flipH="1">
              <a:off x="4880249" y="4624518"/>
              <a:ext cx="22647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flipH="1">
              <a:off x="5629106" y="4566572"/>
              <a:ext cx="1504423" cy="289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flipH="1" flipV="1">
              <a:off x="5649310" y="3490942"/>
              <a:ext cx="1481985" cy="10901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flipH="1" flipV="1">
              <a:off x="5694600" y="2654629"/>
              <a:ext cx="1457618" cy="19197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56" idx="0"/>
              <a:endCxn id="59" idx="2"/>
            </p:cNvCxnSpPr>
            <p:nvPr/>
          </p:nvCxnSpPr>
          <p:spPr>
            <a:xfrm flipH="1" flipV="1">
              <a:off x="5694907" y="2675787"/>
              <a:ext cx="1521765" cy="57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56" idx="0"/>
              <a:endCxn id="58" idx="2"/>
            </p:cNvCxnSpPr>
            <p:nvPr/>
          </p:nvCxnSpPr>
          <p:spPr>
            <a:xfrm flipH="1">
              <a:off x="5670540" y="2681550"/>
              <a:ext cx="1546132" cy="8238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56" idx="0"/>
              <a:endCxn id="60" idx="2"/>
            </p:cNvCxnSpPr>
            <p:nvPr/>
          </p:nvCxnSpPr>
          <p:spPr>
            <a:xfrm flipH="1">
              <a:off x="5648102" y="2681550"/>
              <a:ext cx="1568570" cy="19429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stCxn id="54" idx="0"/>
              <a:endCxn id="59" idx="2"/>
            </p:cNvCxnSpPr>
            <p:nvPr/>
          </p:nvCxnSpPr>
          <p:spPr>
            <a:xfrm flipH="1" flipV="1">
              <a:off x="5694907" y="2675787"/>
              <a:ext cx="1500535" cy="8296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54" idx="0"/>
              <a:endCxn id="58" idx="2"/>
            </p:cNvCxnSpPr>
            <p:nvPr/>
          </p:nvCxnSpPr>
          <p:spPr>
            <a:xfrm flipH="1">
              <a:off x="5670540" y="3505430"/>
              <a:ext cx="152490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flipH="1">
              <a:off x="5649219" y="3505429"/>
              <a:ext cx="1547340" cy="111908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74" name="文字方塊 73"/>
          <p:cNvSpPr txBox="1"/>
          <p:nvPr/>
        </p:nvSpPr>
        <p:spPr>
          <a:xfrm>
            <a:off x="3440117" y="2580504"/>
            <a:ext cx="2514675" cy="523220"/>
          </a:xfrm>
          <a:prstGeom prst="rect">
            <a:avLst/>
          </a:prstGeom>
          <a:noFill/>
        </p:spPr>
        <p:txBody>
          <a:bodyPr wrap="square" rtlCol="0">
            <a:spAutoFit/>
          </a:bodyPr>
          <a:lstStyle/>
          <a:p>
            <a:pPr algn="ctr"/>
            <a:r>
              <a:rPr lang="en-US" altLang="zh-TW" sz="2800" b="1" i="1" u="sng" dirty="0">
                <a:solidFill>
                  <a:srgbClr val="0000FF"/>
                </a:solidFill>
              </a:rPr>
              <a:t>Forward Pass</a:t>
            </a:r>
            <a:endParaRPr lang="zh-TW" altLang="en-US" sz="2800" b="1" i="1" u="sng" dirty="0">
              <a:solidFill>
                <a:srgbClr val="0000FF"/>
              </a:solidFill>
            </a:endParaRPr>
          </a:p>
        </p:txBody>
      </p:sp>
      <p:sp>
        <p:nvSpPr>
          <p:cNvPr id="75" name="文字方塊 74"/>
          <p:cNvSpPr txBox="1"/>
          <p:nvPr/>
        </p:nvSpPr>
        <p:spPr>
          <a:xfrm>
            <a:off x="7273309" y="2578964"/>
            <a:ext cx="2514675" cy="523220"/>
          </a:xfrm>
          <a:prstGeom prst="rect">
            <a:avLst/>
          </a:prstGeom>
          <a:noFill/>
        </p:spPr>
        <p:txBody>
          <a:bodyPr wrap="square" rtlCol="0">
            <a:spAutoFit/>
          </a:bodyPr>
          <a:lstStyle/>
          <a:p>
            <a:pPr algn="ctr"/>
            <a:r>
              <a:rPr lang="en-US" altLang="zh-TW" sz="2800" b="1" i="1" u="sng" dirty="0">
                <a:solidFill>
                  <a:srgbClr val="0000FF"/>
                </a:solidFill>
              </a:rPr>
              <a:t>Backward Pass</a:t>
            </a:r>
            <a:endParaRPr lang="zh-TW" altLang="en-US" sz="2800" b="1" i="1" u="sng" dirty="0">
              <a:solidFill>
                <a:srgbClr val="0000FF"/>
              </a:solidFill>
            </a:endParaRPr>
          </a:p>
        </p:txBody>
      </p:sp>
      <mc:AlternateContent xmlns:mc="http://schemas.openxmlformats.org/markup-compatibility/2006" xmlns:a14="http://schemas.microsoft.com/office/drawing/2010/main">
        <mc:Choice Requires="a14">
          <p:sp>
            <p:nvSpPr>
              <p:cNvPr id="76" name="文字方塊 75"/>
              <p:cNvSpPr txBox="1"/>
              <p:nvPr/>
            </p:nvSpPr>
            <p:spPr>
              <a:xfrm>
                <a:off x="3878739" y="5576422"/>
                <a:ext cx="247953" cy="369332"/>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3878739" y="5576422"/>
                <a:ext cx="247953" cy="369332"/>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4800873" y="6172466"/>
                <a:ext cx="557139"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𝑧</m:t>
                          </m:r>
                        </m:num>
                        <m:den>
                          <m:r>
                            <a:rPr lang="zh-TW" altLang="en-US" sz="2800" i="1" smtClean="0">
                              <a:latin typeface="Cambria Math" panose="02040503050406030204" pitchFamily="18" charset="0"/>
                            </a:rPr>
                            <m:t>𝜕</m:t>
                          </m:r>
                          <m:r>
                            <a:rPr lang="en-US" altLang="zh-TW" sz="2800" b="0" i="1" smtClean="0">
                              <a:latin typeface="Cambria Math" panose="02040503050406030204" pitchFamily="18" charset="0"/>
                            </a:rPr>
                            <m:t>𝑤</m:t>
                          </m:r>
                        </m:den>
                      </m:f>
                    </m:oMath>
                  </m:oMathPara>
                </a14:m>
                <a:endParaRPr lang="zh-TW" altLang="en-US" sz="28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4800873" y="6172466"/>
                <a:ext cx="557139" cy="819263"/>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8" name="文字方塊 77"/>
              <p:cNvSpPr txBox="1"/>
              <p:nvPr/>
            </p:nvSpPr>
            <p:spPr>
              <a:xfrm>
                <a:off x="7878734" y="6191116"/>
                <a:ext cx="461408"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800" i="1" smtClean="0">
                              <a:latin typeface="Cambria Math" panose="02040503050406030204" pitchFamily="18" charset="0"/>
                            </a:rPr>
                          </m:ctrlPr>
                        </m:fPr>
                        <m:num>
                          <m:r>
                            <a:rPr lang="zh-TW" altLang="en-US" sz="2800" i="1">
                              <a:latin typeface="Cambria Math" panose="02040503050406030204" pitchFamily="18" charset="0"/>
                            </a:rPr>
                            <m:t>𝜕</m:t>
                          </m:r>
                          <m:r>
                            <a:rPr lang="en-US" altLang="zh-TW" sz="2800" b="0" i="1" smtClean="0">
                              <a:latin typeface="Cambria Math" panose="02040503050406030204" pitchFamily="18" charset="0"/>
                            </a:rPr>
                            <m:t>𝑙</m:t>
                          </m:r>
                        </m:num>
                        <m:den>
                          <m:r>
                            <a:rPr lang="zh-TW" altLang="en-US" sz="2800" i="1">
                              <a:latin typeface="Cambria Math" panose="02040503050406030204" pitchFamily="18" charset="0"/>
                            </a:rPr>
                            <m:t>𝜕</m:t>
                          </m:r>
                          <m:r>
                            <a:rPr lang="en-US" altLang="zh-TW" sz="2800" i="1" smtClean="0">
                              <a:latin typeface="Cambria Math" panose="02040503050406030204" pitchFamily="18" charset="0"/>
                            </a:rPr>
                            <m:t>𝑧</m:t>
                          </m:r>
                        </m:den>
                      </m:f>
                    </m:oMath>
                  </m:oMathPara>
                </a14:m>
                <a:endParaRPr lang="zh-TW" altLang="en-US" sz="28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7878734" y="6191116"/>
                <a:ext cx="461408" cy="819263"/>
              </a:xfrm>
              <a:prstGeom prst="rect">
                <a:avLst/>
              </a:prstGeom>
              <a:blipFill>
                <a:blip r:embed="rId5"/>
                <a:stretch>
                  <a:fillRect/>
                </a:stretch>
              </a:blipFill>
            </p:spPr>
            <p:txBody>
              <a:bodyPr/>
              <a:lstStyle/>
              <a:p>
                <a:r>
                  <a:rPr lang="zh-TW" altLang="en-US">
                    <a:noFill/>
                  </a:rPr>
                  <a:t> </a:t>
                </a:r>
              </a:p>
            </p:txBody>
          </p:sp>
        </mc:Fallback>
      </mc:AlternateContent>
      <p:grpSp>
        <p:nvGrpSpPr>
          <p:cNvPr id="79" name="群組 78"/>
          <p:cNvGrpSpPr/>
          <p:nvPr/>
        </p:nvGrpSpPr>
        <p:grpSpPr>
          <a:xfrm>
            <a:off x="3299278" y="3319064"/>
            <a:ext cx="2796352" cy="2413862"/>
            <a:chOff x="686707" y="2430789"/>
            <a:chExt cx="2796352" cy="2413862"/>
          </a:xfrm>
        </p:grpSpPr>
        <p:grpSp>
          <p:nvGrpSpPr>
            <p:cNvPr id="80" name="群組 79"/>
            <p:cNvGrpSpPr/>
            <p:nvPr/>
          </p:nvGrpSpPr>
          <p:grpSpPr>
            <a:xfrm>
              <a:off x="686707" y="2430789"/>
              <a:ext cx="2796352" cy="2413862"/>
              <a:chOff x="5143575" y="2886823"/>
              <a:chExt cx="2796352" cy="2413862"/>
            </a:xfrm>
          </p:grpSpPr>
          <p:sp>
            <p:nvSpPr>
              <p:cNvPr id="120" name="橢圓 119"/>
              <p:cNvSpPr/>
              <p:nvPr/>
            </p:nvSpPr>
            <p:spPr>
              <a:xfrm>
                <a:off x="5149593" y="290124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21" name="橢圓 120"/>
              <p:cNvSpPr/>
              <p:nvPr/>
            </p:nvSpPr>
            <p:spPr>
              <a:xfrm>
                <a:off x="5143575" y="365671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22" name="橢圓 121"/>
              <p:cNvSpPr/>
              <p:nvPr/>
            </p:nvSpPr>
            <p:spPr>
              <a:xfrm>
                <a:off x="5150979" y="4726527"/>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23" name="文字方塊 122"/>
              <p:cNvSpPr txBox="1"/>
              <p:nvPr/>
            </p:nvSpPr>
            <p:spPr>
              <a:xfrm rot="5400000">
                <a:off x="5163261" y="423686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24" name="橢圓 123"/>
              <p:cNvSpPr/>
              <p:nvPr/>
            </p:nvSpPr>
            <p:spPr>
              <a:xfrm>
                <a:off x="7062462" y="288682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25" name="橢圓 124"/>
              <p:cNvSpPr/>
              <p:nvPr/>
            </p:nvSpPr>
            <p:spPr>
              <a:xfrm>
                <a:off x="7056444" y="364228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26" name="橢圓 125"/>
              <p:cNvSpPr/>
              <p:nvPr/>
            </p:nvSpPr>
            <p:spPr>
              <a:xfrm>
                <a:off x="7063848" y="471210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27" name="文字方塊 126"/>
              <p:cNvSpPr txBox="1"/>
              <p:nvPr/>
            </p:nvSpPr>
            <p:spPr>
              <a:xfrm rot="5400000">
                <a:off x="7076130" y="4222437"/>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28" name="直線單箭頭接點 127"/>
              <p:cNvCxnSpPr/>
              <p:nvPr/>
            </p:nvCxnSpPr>
            <p:spPr>
              <a:xfrm>
                <a:off x="5742434" y="5020475"/>
                <a:ext cx="136288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121" idx="6"/>
                <a:endCxn id="126" idx="2"/>
              </p:cNvCxnSpPr>
              <p:nvPr/>
            </p:nvCxnSpPr>
            <p:spPr>
              <a:xfrm>
                <a:off x="5717733" y="3943790"/>
                <a:ext cx="1346115" cy="1055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120" idx="6"/>
                <a:endCxn id="126" idx="2"/>
              </p:cNvCxnSpPr>
              <p:nvPr/>
            </p:nvCxnSpPr>
            <p:spPr>
              <a:xfrm>
                <a:off x="5723751" y="3188325"/>
                <a:ext cx="1340097" cy="18108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122" idx="6"/>
                <a:endCxn id="125" idx="2"/>
              </p:cNvCxnSpPr>
              <p:nvPr/>
            </p:nvCxnSpPr>
            <p:spPr>
              <a:xfrm flipV="1">
                <a:off x="5725137" y="3929367"/>
                <a:ext cx="1331307" cy="108423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122" idx="6"/>
                <a:endCxn id="124" idx="2"/>
              </p:cNvCxnSpPr>
              <p:nvPr/>
            </p:nvCxnSpPr>
            <p:spPr>
              <a:xfrm flipV="1">
                <a:off x="5725137" y="3173902"/>
                <a:ext cx="1337325" cy="18397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21" idx="6"/>
                <a:endCxn id="125" idx="2"/>
              </p:cNvCxnSpPr>
              <p:nvPr/>
            </p:nvCxnSpPr>
            <p:spPr>
              <a:xfrm flipV="1">
                <a:off x="5717733" y="3929367"/>
                <a:ext cx="1338711" cy="144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21" idx="6"/>
                <a:endCxn id="124" idx="2"/>
              </p:cNvCxnSpPr>
              <p:nvPr/>
            </p:nvCxnSpPr>
            <p:spPr>
              <a:xfrm flipV="1">
                <a:off x="5717733" y="3173902"/>
                <a:ext cx="1344729" cy="7698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endCxn id="125" idx="2"/>
              </p:cNvCxnSpPr>
              <p:nvPr/>
            </p:nvCxnSpPr>
            <p:spPr>
              <a:xfrm>
                <a:off x="5702457" y="3195149"/>
                <a:ext cx="1353987" cy="7342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單箭頭接點 135"/>
              <p:cNvCxnSpPr>
                <a:stCxn id="120" idx="6"/>
                <a:endCxn id="124" idx="2"/>
              </p:cNvCxnSpPr>
              <p:nvPr/>
            </p:nvCxnSpPr>
            <p:spPr>
              <a:xfrm flipV="1">
                <a:off x="5723751" y="3173902"/>
                <a:ext cx="1338711" cy="144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單箭頭接點 136"/>
              <p:cNvCxnSpPr/>
              <p:nvPr/>
            </p:nvCxnSpPr>
            <p:spPr>
              <a:xfrm>
                <a:off x="7629026" y="3943399"/>
                <a:ext cx="31090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p:nvPr/>
            </p:nvCxnSpPr>
            <p:spPr>
              <a:xfrm>
                <a:off x="7629026" y="3152307"/>
                <a:ext cx="31090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單箭頭接點 138"/>
              <p:cNvCxnSpPr/>
              <p:nvPr/>
            </p:nvCxnSpPr>
            <p:spPr>
              <a:xfrm>
                <a:off x="7652520" y="5027150"/>
                <a:ext cx="28740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1" name="手繪多邊形 80"/>
            <p:cNvSpPr/>
            <p:nvPr/>
          </p:nvSpPr>
          <p:spPr>
            <a:xfrm>
              <a:off x="2671056" y="440607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5" name="手繪多邊形 114"/>
            <p:cNvSpPr/>
            <p:nvPr/>
          </p:nvSpPr>
          <p:spPr>
            <a:xfrm>
              <a:off x="2648196" y="329587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6" name="手繪多邊形 115"/>
            <p:cNvSpPr/>
            <p:nvPr/>
          </p:nvSpPr>
          <p:spPr>
            <a:xfrm>
              <a:off x="2669556" y="2534065"/>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7" name="手繪多邊形 116"/>
            <p:cNvSpPr/>
            <p:nvPr/>
          </p:nvSpPr>
          <p:spPr>
            <a:xfrm>
              <a:off x="746240" y="257729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8" name="手繪多邊形 117"/>
            <p:cNvSpPr/>
            <p:nvPr/>
          </p:nvSpPr>
          <p:spPr>
            <a:xfrm>
              <a:off x="738836" y="3337986"/>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9" name="手繪多邊形 118"/>
            <p:cNvSpPr/>
            <p:nvPr/>
          </p:nvSpPr>
          <p:spPr>
            <a:xfrm>
              <a:off x="731303" y="439041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40" name="手繪多邊形 139"/>
          <p:cNvSpPr/>
          <p:nvPr/>
        </p:nvSpPr>
        <p:spPr>
          <a:xfrm>
            <a:off x="4367822" y="5460494"/>
            <a:ext cx="377469" cy="1088571"/>
          </a:xfrm>
          <a:custGeom>
            <a:avLst/>
            <a:gdLst>
              <a:gd name="connsiteX0" fmla="*/ 348440 w 377469"/>
              <a:gd name="connsiteY0" fmla="*/ 0 h 1088571"/>
              <a:gd name="connsiteX1" fmla="*/ 97 w 377469"/>
              <a:gd name="connsiteY1" fmla="*/ 624114 h 1088571"/>
              <a:gd name="connsiteX2" fmla="*/ 377469 w 377469"/>
              <a:gd name="connsiteY2" fmla="*/ 1088571 h 1088571"/>
            </a:gdLst>
            <a:ahLst/>
            <a:cxnLst>
              <a:cxn ang="0">
                <a:pos x="connsiteX0" y="connsiteY0"/>
              </a:cxn>
              <a:cxn ang="0">
                <a:pos x="connsiteX1" y="connsiteY1"/>
              </a:cxn>
              <a:cxn ang="0">
                <a:pos x="connsiteX2" y="connsiteY2"/>
              </a:cxn>
            </a:cxnLst>
            <a:rect l="l" t="t" r="r" b="b"/>
            <a:pathLst>
              <a:path w="377469" h="1088571">
                <a:moveTo>
                  <a:pt x="348440" y="0"/>
                </a:moveTo>
                <a:cubicBezTo>
                  <a:pt x="171849" y="221343"/>
                  <a:pt x="-4741" y="442686"/>
                  <a:pt x="97" y="624114"/>
                </a:cubicBezTo>
                <a:cubicBezTo>
                  <a:pt x="4935" y="805542"/>
                  <a:pt x="191202" y="947056"/>
                  <a:pt x="377469" y="1088571"/>
                </a:cubicBez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1" name="直線單箭頭接點 140"/>
          <p:cNvCxnSpPr>
            <a:stCxn id="57" idx="0"/>
          </p:cNvCxnSpPr>
          <p:nvPr/>
        </p:nvCxnSpPr>
        <p:spPr>
          <a:xfrm flipH="1">
            <a:off x="8385543" y="5471388"/>
            <a:ext cx="823465" cy="78762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42" name="文字方塊 141"/>
          <p:cNvSpPr txBox="1"/>
          <p:nvPr/>
        </p:nvSpPr>
        <p:spPr>
          <a:xfrm>
            <a:off x="6618514" y="6259014"/>
            <a:ext cx="820509" cy="830997"/>
          </a:xfrm>
          <a:prstGeom prst="rect">
            <a:avLst/>
          </a:prstGeom>
          <a:noFill/>
        </p:spPr>
        <p:txBody>
          <a:bodyPr wrap="square" rtlCol="0">
            <a:spAutoFit/>
          </a:bodyPr>
          <a:lstStyle/>
          <a:p>
            <a:pPr algn="ctr"/>
            <a:r>
              <a:rPr lang="en-US" altLang="zh-TW" sz="4800" dirty="0">
                <a:solidFill>
                  <a:srgbClr val="0000FF"/>
                </a:solidFill>
              </a:rPr>
              <a:t>X</a:t>
            </a:r>
            <a:endParaRPr lang="zh-TW" altLang="en-US" sz="4800" dirty="0">
              <a:solidFill>
                <a:srgbClr val="0000FF"/>
              </a:solidFill>
            </a:endParaRPr>
          </a:p>
        </p:txBody>
      </p:sp>
      <mc:AlternateContent xmlns:mc="http://schemas.openxmlformats.org/markup-compatibility/2006" xmlns:a14="http://schemas.microsoft.com/office/drawing/2010/main">
        <mc:Choice Requires="a14">
          <p:sp>
            <p:nvSpPr>
              <p:cNvPr id="143" name="文字方塊 142"/>
              <p:cNvSpPr txBox="1"/>
              <p:nvPr/>
            </p:nvSpPr>
            <p:spPr>
              <a:xfrm>
                <a:off x="9422076" y="6163744"/>
                <a:ext cx="924612"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solidFill>
                            <a:srgbClr val="0000FF"/>
                          </a:solidFill>
                          <a:latin typeface="Cambria Math" panose="02040503050406030204" pitchFamily="18" charset="0"/>
                        </a:rPr>
                        <m:t>=</m:t>
                      </m:r>
                      <m:f>
                        <m:fPr>
                          <m:ctrlPr>
                            <a:rPr lang="en-US" altLang="zh-TW" sz="2800" i="1" smtClean="0">
                              <a:solidFill>
                                <a:srgbClr val="0000FF"/>
                              </a:solidFill>
                              <a:latin typeface="Cambria Math" panose="02040503050406030204" pitchFamily="18" charset="0"/>
                            </a:rPr>
                          </m:ctrlPr>
                        </m:fPr>
                        <m:num>
                          <m:r>
                            <a:rPr lang="zh-TW" altLang="en-US" sz="2800" i="1">
                              <a:solidFill>
                                <a:srgbClr val="0000FF"/>
                              </a:solidFill>
                              <a:latin typeface="Cambria Math" panose="02040503050406030204" pitchFamily="18" charset="0"/>
                            </a:rPr>
                            <m:t>𝜕</m:t>
                          </m:r>
                          <m:r>
                            <a:rPr lang="en-US" altLang="zh-TW" sz="2800" b="0" i="1" smtClean="0">
                              <a:solidFill>
                                <a:srgbClr val="0000FF"/>
                              </a:solidFill>
                              <a:latin typeface="Cambria Math" panose="02040503050406030204" pitchFamily="18" charset="0"/>
                            </a:rPr>
                            <m:t>𝑙</m:t>
                          </m:r>
                        </m:num>
                        <m:den>
                          <m:r>
                            <a:rPr lang="zh-TW" altLang="en-US" sz="2800" i="1">
                              <a:solidFill>
                                <a:srgbClr val="0000FF"/>
                              </a:solidFill>
                              <a:latin typeface="Cambria Math" panose="02040503050406030204" pitchFamily="18" charset="0"/>
                            </a:rPr>
                            <m:t>𝜕</m:t>
                          </m:r>
                          <m:r>
                            <a:rPr lang="en-US" altLang="zh-TW" sz="2800" b="0" i="1" smtClean="0">
                              <a:solidFill>
                                <a:srgbClr val="0000FF"/>
                              </a:solidFill>
                              <a:latin typeface="Cambria Math" panose="02040503050406030204" pitchFamily="18" charset="0"/>
                            </a:rPr>
                            <m:t>𝑤</m:t>
                          </m:r>
                        </m:den>
                      </m:f>
                    </m:oMath>
                  </m:oMathPara>
                </a14:m>
                <a:endParaRPr lang="zh-TW" altLang="en-US" sz="2800" dirty="0">
                  <a:solidFill>
                    <a:srgbClr val="0000FF"/>
                  </a:solidFill>
                </a:endParaRPr>
              </a:p>
            </p:txBody>
          </p:sp>
        </mc:Choice>
        <mc:Fallback xmlns="">
          <p:sp>
            <p:nvSpPr>
              <p:cNvPr id="143" name="文字方塊 142"/>
              <p:cNvSpPr txBox="1">
                <a:spLocks noRot="1" noChangeAspect="1" noMove="1" noResize="1" noEditPoints="1" noAdjustHandles="1" noChangeArrowheads="1" noChangeShapeType="1" noTextEdit="1"/>
              </p:cNvSpPr>
              <p:nvPr/>
            </p:nvSpPr>
            <p:spPr>
              <a:xfrm>
                <a:off x="9422076" y="6163744"/>
                <a:ext cx="924612" cy="819263"/>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4" name="文字方塊 143"/>
              <p:cNvSpPr txBox="1"/>
              <p:nvPr/>
            </p:nvSpPr>
            <p:spPr>
              <a:xfrm>
                <a:off x="5437245" y="6433999"/>
                <a:ext cx="65838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𝑎</m:t>
                      </m:r>
                    </m:oMath>
                  </m:oMathPara>
                </a14:m>
                <a:endParaRPr lang="zh-TW" altLang="en-US" sz="2800" dirty="0"/>
              </a:p>
            </p:txBody>
          </p:sp>
        </mc:Choice>
        <mc:Fallback xmlns="">
          <p:sp>
            <p:nvSpPr>
              <p:cNvPr id="144" name="文字方塊 143"/>
              <p:cNvSpPr txBox="1">
                <a:spLocks noRot="1" noChangeAspect="1" noMove="1" noResize="1" noEditPoints="1" noAdjustHandles="1" noChangeArrowheads="1" noChangeShapeType="1" noTextEdit="1"/>
              </p:cNvSpPr>
              <p:nvPr/>
            </p:nvSpPr>
            <p:spPr>
              <a:xfrm>
                <a:off x="5437245" y="6433999"/>
                <a:ext cx="658385" cy="430887"/>
              </a:xfrm>
              <a:prstGeom prst="rect">
                <a:avLst/>
              </a:prstGeom>
              <a:blipFill>
                <a:blip r:embed="rId7"/>
                <a:stretch>
                  <a:fillRect/>
                </a:stretch>
              </a:blipFill>
            </p:spPr>
            <p:txBody>
              <a:bodyPr/>
              <a:lstStyle/>
              <a:p>
                <a:r>
                  <a:rPr lang="zh-TW" altLang="en-US">
                    <a:noFill/>
                  </a:rPr>
                  <a:t> </a:t>
                </a:r>
              </a:p>
            </p:txBody>
          </p:sp>
        </mc:Fallback>
      </mc:AlternateContent>
      <p:sp>
        <p:nvSpPr>
          <p:cNvPr id="145" name="文字方塊 144"/>
          <p:cNvSpPr txBox="1"/>
          <p:nvPr/>
        </p:nvSpPr>
        <p:spPr>
          <a:xfrm>
            <a:off x="9251925" y="7090011"/>
            <a:ext cx="1653683" cy="461665"/>
          </a:xfrm>
          <a:prstGeom prst="rect">
            <a:avLst/>
          </a:prstGeom>
          <a:noFill/>
        </p:spPr>
        <p:txBody>
          <a:bodyPr wrap="square" rtlCol="0">
            <a:spAutoFit/>
          </a:bodyPr>
          <a:lstStyle/>
          <a:p>
            <a:pPr algn="ctr"/>
            <a:r>
              <a:rPr lang="en-US" altLang="zh-TW" sz="2400" dirty="0">
                <a:solidFill>
                  <a:srgbClr val="0000FF"/>
                </a:solidFill>
              </a:rPr>
              <a:t>for all w</a:t>
            </a:r>
            <a:endParaRPr lang="zh-TW" altLang="en-US" sz="2400" dirty="0">
              <a:solidFill>
                <a:srgbClr val="0000FF"/>
              </a:solidFill>
            </a:endParaRPr>
          </a:p>
        </p:txBody>
      </p:sp>
    </p:spTree>
    <p:extLst>
      <p:ext uri="{BB962C8B-B14F-4D97-AF65-F5344CB8AC3E}">
        <p14:creationId xmlns:p14="http://schemas.microsoft.com/office/powerpoint/2010/main" val="330010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animBg="1"/>
      <p:bldP spid="77" grpId="0"/>
      <p:bldP spid="78" grpId="0"/>
      <p:bldP spid="140" grpId="0" animBg="1"/>
      <p:bldP spid="142" grpId="0"/>
      <p:bldP spid="143" grpId="0"/>
      <p:bldP spid="144" grpId="0"/>
      <p:bldP spid="1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16" descr="ãnewspaper iconãçåçæå°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0699" y="4814005"/>
            <a:ext cx="1755950" cy="1755950"/>
          </a:xfrm>
          <a:prstGeom prst="rect">
            <a:avLst/>
          </a:prstGeom>
          <a:noFill/>
          <a:extLst>
            <a:ext uri="{909E8E84-426E-40DD-AFC4-6F175D3DCCD1}">
              <a14:hiddenFill xmlns:a14="http://schemas.microsoft.com/office/drawing/2010/main">
                <a:solidFill>
                  <a:srgbClr val="FFFFFF"/>
                </a:solidFill>
              </a14:hiddenFill>
            </a:ext>
          </a:extLst>
        </p:spPr>
      </p:pic>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smtClean="0">
                <a:solidFill>
                  <a:srgbClr val="000000"/>
                </a:solidFill>
                <a:uFill>
                  <a:solidFill>
                    <a:srgbClr val="FFFFFF"/>
                  </a:solidFill>
                </a:uFill>
                <a:latin typeface="Calibri"/>
              </a:rPr>
              <a:t>Text Classification</a:t>
            </a:r>
            <a:endParaRPr lang="en-US" altLang="zh-TW" sz="1350" spc="-1" dirty="0">
              <a:solidFill>
                <a:srgbClr val="000000"/>
              </a:solidFill>
              <a:uFill>
                <a:solidFill>
                  <a:srgbClr val="FFFFFF"/>
                </a:solidFill>
              </a:uFill>
            </a:endParaRPr>
          </a:p>
        </p:txBody>
      </p:sp>
      <p:sp>
        <p:nvSpPr>
          <p:cNvPr id="82" name="矩形 81"/>
          <p:cNvSpPr/>
          <p:nvPr/>
        </p:nvSpPr>
        <p:spPr>
          <a:xfrm>
            <a:off x="1567543" y="2367507"/>
            <a:ext cx="11234058" cy="954107"/>
          </a:xfrm>
          <a:prstGeom prst="rect">
            <a:avLst/>
          </a:prstGeom>
        </p:spPr>
        <p:txBody>
          <a:bodyPr wrap="square">
            <a:spAutoFit/>
          </a:bodyPr>
          <a:lstStyle/>
          <a:p>
            <a:pPr algn="just"/>
            <a:r>
              <a:rPr lang="en-US" altLang="zh-TW" sz="2800" dirty="0">
                <a:solidFill>
                  <a:srgbClr val="000000"/>
                </a:solidFill>
                <a:latin typeface="Calibri" panose="020F0502020204030204" pitchFamily="34" charset="0"/>
                <a:cs typeface="Calibri" panose="020F0502020204030204" pitchFamily="34" charset="0"/>
              </a:rPr>
              <a:t>A neural network </a:t>
            </a:r>
            <a:r>
              <a:rPr lang="en-US" altLang="zh-TW" sz="2800" dirty="0" smtClean="0">
                <a:solidFill>
                  <a:srgbClr val="000000"/>
                </a:solidFill>
                <a:latin typeface="Calibri" panose="020F0502020204030204" pitchFamily="34" charset="0"/>
                <a:cs typeface="Calibri" panose="020F0502020204030204" pitchFamily="34" charset="0"/>
              </a:rPr>
              <a:t>can help us to classify the category of each text. Let’s define our problem </a:t>
            </a:r>
            <a:endParaRPr lang="zh-TW" altLang="en-US" sz="2800" dirty="0">
              <a:latin typeface="Calibri" panose="020F0502020204030204" pitchFamily="34" charset="0"/>
              <a:cs typeface="Calibri" panose="020F0502020204030204" pitchFamily="34" charset="0"/>
            </a:endParaRPr>
          </a:p>
        </p:txBody>
      </p:sp>
      <p:sp>
        <p:nvSpPr>
          <p:cNvPr id="3" name="向右箭號 2"/>
          <p:cNvSpPr/>
          <p:nvPr/>
        </p:nvSpPr>
        <p:spPr>
          <a:xfrm>
            <a:off x="4869528" y="5443786"/>
            <a:ext cx="300446" cy="496389"/>
          </a:xfrm>
          <a:prstGeom prst="right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8904652" y="4018221"/>
            <a:ext cx="1476103" cy="965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9167513" y="5221708"/>
            <a:ext cx="1476103" cy="9650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9" name="橢圓 18"/>
          <p:cNvSpPr/>
          <p:nvPr/>
        </p:nvSpPr>
        <p:spPr>
          <a:xfrm>
            <a:off x="8904652" y="6595419"/>
            <a:ext cx="1476103" cy="9650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4" name="矩形 13"/>
          <p:cNvSpPr/>
          <p:nvPr/>
        </p:nvSpPr>
        <p:spPr>
          <a:xfrm>
            <a:off x="9164479" y="4316072"/>
            <a:ext cx="1056700" cy="369332"/>
          </a:xfrm>
          <a:prstGeom prst="rect">
            <a:avLst/>
          </a:prstGeom>
        </p:spPr>
        <p:txBody>
          <a:bodyPr wrap="none">
            <a:spAutoFit/>
          </a:bodyPr>
          <a:lstStyle/>
          <a:p>
            <a:r>
              <a:rPr lang="en-US" altLang="zh-TW" dirty="0">
                <a:solidFill>
                  <a:schemeClr val="bg1"/>
                </a:solidFill>
              </a:rPr>
              <a:t>atheism </a:t>
            </a:r>
            <a:endParaRPr lang="zh-TW" altLang="en-US" dirty="0">
              <a:solidFill>
                <a:schemeClr val="bg1"/>
              </a:solidFill>
            </a:endParaRPr>
          </a:p>
        </p:txBody>
      </p:sp>
      <p:sp>
        <p:nvSpPr>
          <p:cNvPr id="22" name="矩形 21"/>
          <p:cNvSpPr/>
          <p:nvPr/>
        </p:nvSpPr>
        <p:spPr>
          <a:xfrm>
            <a:off x="9392166" y="5507065"/>
            <a:ext cx="1120820" cy="369332"/>
          </a:xfrm>
          <a:prstGeom prst="rect">
            <a:avLst/>
          </a:prstGeom>
        </p:spPr>
        <p:txBody>
          <a:bodyPr wrap="none">
            <a:spAutoFit/>
          </a:bodyPr>
          <a:lstStyle/>
          <a:p>
            <a:r>
              <a:rPr lang="en-US" altLang="zh-TW" dirty="0">
                <a:solidFill>
                  <a:schemeClr val="bg1"/>
                </a:solidFill>
              </a:rPr>
              <a:t>graphics </a:t>
            </a:r>
            <a:endParaRPr lang="zh-TW" altLang="en-US" dirty="0">
              <a:solidFill>
                <a:schemeClr val="bg1"/>
              </a:solidFill>
            </a:endParaRPr>
          </a:p>
        </p:txBody>
      </p:sp>
      <p:sp>
        <p:nvSpPr>
          <p:cNvPr id="24" name="矩形 23"/>
          <p:cNvSpPr/>
          <p:nvPr/>
        </p:nvSpPr>
        <p:spPr>
          <a:xfrm>
            <a:off x="8934817" y="6909504"/>
            <a:ext cx="1415772" cy="369332"/>
          </a:xfrm>
          <a:prstGeom prst="rect">
            <a:avLst/>
          </a:prstGeom>
        </p:spPr>
        <p:txBody>
          <a:bodyPr wrap="none">
            <a:spAutoFit/>
          </a:bodyPr>
          <a:lstStyle/>
          <a:p>
            <a:r>
              <a:rPr lang="en-US" altLang="zh-TW" dirty="0">
                <a:solidFill>
                  <a:schemeClr val="bg1"/>
                </a:solidFill>
              </a:rPr>
              <a:t>motorcycles</a:t>
            </a:r>
            <a:endParaRPr lang="zh-TW" altLang="en-US" dirty="0">
              <a:solidFill>
                <a:schemeClr val="bg1"/>
              </a:solidFill>
            </a:endParaRPr>
          </a:p>
        </p:txBody>
      </p:sp>
      <p:sp>
        <p:nvSpPr>
          <p:cNvPr id="17" name="向右箭號 16"/>
          <p:cNvSpPr/>
          <p:nvPr/>
        </p:nvSpPr>
        <p:spPr>
          <a:xfrm rot="20474651">
            <a:off x="8357615" y="4479036"/>
            <a:ext cx="365760" cy="407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向右箭號 25"/>
          <p:cNvSpPr/>
          <p:nvPr/>
        </p:nvSpPr>
        <p:spPr>
          <a:xfrm>
            <a:off x="8413450" y="5532472"/>
            <a:ext cx="365760" cy="40770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7" name="向右箭號 26"/>
          <p:cNvSpPr/>
          <p:nvPr/>
        </p:nvSpPr>
        <p:spPr>
          <a:xfrm rot="1207273">
            <a:off x="8354483" y="6636488"/>
            <a:ext cx="365760" cy="40770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0" name="矩形 19"/>
          <p:cNvSpPr/>
          <p:nvPr/>
        </p:nvSpPr>
        <p:spPr>
          <a:xfrm>
            <a:off x="5472180" y="5030101"/>
            <a:ext cx="2521132" cy="1348247"/>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smtClean="0"/>
              <a:t>Classifier</a:t>
            </a:r>
            <a:endParaRPr lang="zh-TW" altLang="en-US" sz="2800" dirty="0"/>
          </a:p>
        </p:txBody>
      </p:sp>
    </p:spTree>
    <p:extLst>
      <p:ext uri="{BB962C8B-B14F-4D97-AF65-F5344CB8AC3E}">
        <p14:creationId xmlns:p14="http://schemas.microsoft.com/office/powerpoint/2010/main" val="226033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smtClean="0">
                <a:solidFill>
                  <a:srgbClr val="000000"/>
                </a:solidFill>
                <a:uFill>
                  <a:solidFill>
                    <a:srgbClr val="FFFFFF"/>
                  </a:solidFill>
                </a:uFill>
                <a:latin typeface="Calibri"/>
              </a:rPr>
              <a:t>Text Classification</a:t>
            </a:r>
            <a:endParaRPr lang="en-US" altLang="zh-TW" sz="1350" spc="-1" dirty="0">
              <a:solidFill>
                <a:srgbClr val="000000"/>
              </a:solidFill>
              <a:uFill>
                <a:solidFill>
                  <a:srgbClr val="FFFFFF"/>
                </a:solidFill>
              </a:uFill>
            </a:endParaRPr>
          </a:p>
        </p:txBody>
      </p:sp>
      <p:sp>
        <p:nvSpPr>
          <p:cNvPr id="82" name="矩形 81"/>
          <p:cNvSpPr/>
          <p:nvPr/>
        </p:nvSpPr>
        <p:spPr>
          <a:xfrm>
            <a:off x="1567543" y="2367507"/>
            <a:ext cx="11234058" cy="523220"/>
          </a:xfrm>
          <a:prstGeom prst="rect">
            <a:avLst/>
          </a:prstGeom>
        </p:spPr>
        <p:txBody>
          <a:bodyPr wrap="square">
            <a:spAutoFit/>
          </a:bodyPr>
          <a:lstStyle/>
          <a:p>
            <a:pPr algn="just"/>
            <a:r>
              <a:rPr lang="en-US" altLang="zh-TW" sz="2800" b="1" dirty="0" smtClean="0">
                <a:solidFill>
                  <a:srgbClr val="000000"/>
                </a:solidFill>
                <a:latin typeface="Calibri" panose="020F0502020204030204" pitchFamily="34" charset="0"/>
                <a:cs typeface="Calibri" panose="020F0502020204030204" pitchFamily="34" charset="0"/>
              </a:rPr>
              <a:t>Data processing </a:t>
            </a:r>
            <a:endParaRPr lang="zh-TW" altLang="en-US" sz="2800" b="1" dirty="0">
              <a:latin typeface="Calibri" panose="020F0502020204030204" pitchFamily="34" charset="0"/>
              <a:cs typeface="Calibri" panose="020F0502020204030204" pitchFamily="34" charset="0"/>
            </a:endParaRPr>
          </a:p>
        </p:txBody>
      </p:sp>
      <p:pic>
        <p:nvPicPr>
          <p:cNvPr id="20" name="Picture 16" descr="ãnewspaper iconãçåçæå°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0916" y="4121833"/>
            <a:ext cx="2105874" cy="2105874"/>
          </a:xfrm>
          <a:prstGeom prst="rect">
            <a:avLst/>
          </a:prstGeom>
          <a:noFill/>
          <a:extLst>
            <a:ext uri="{909E8E84-426E-40DD-AFC4-6F175D3DCCD1}">
              <a14:hiddenFill xmlns:a14="http://schemas.microsoft.com/office/drawing/2010/main">
                <a:solidFill>
                  <a:srgbClr val="FFFFFF"/>
                </a:solidFill>
              </a14:hiddenFill>
            </a:ext>
          </a:extLst>
        </p:spPr>
      </p:pic>
      <p:sp>
        <p:nvSpPr>
          <p:cNvPr id="21" name="向右箭號 20"/>
          <p:cNvSpPr/>
          <p:nvPr/>
        </p:nvSpPr>
        <p:spPr>
          <a:xfrm>
            <a:off x="4295394" y="4926575"/>
            <a:ext cx="300446" cy="496389"/>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圓角矩形 1"/>
          <p:cNvSpPr/>
          <p:nvPr/>
        </p:nvSpPr>
        <p:spPr>
          <a:xfrm>
            <a:off x="4773048" y="4652254"/>
            <a:ext cx="1972492" cy="1045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t>Stemming</a:t>
            </a:r>
            <a:endParaRPr lang="zh-TW" altLang="en-US" sz="2400" dirty="0"/>
          </a:p>
        </p:txBody>
      </p:sp>
      <p:sp>
        <p:nvSpPr>
          <p:cNvPr id="23" name="圓角矩形 22"/>
          <p:cNvSpPr/>
          <p:nvPr/>
        </p:nvSpPr>
        <p:spPr>
          <a:xfrm>
            <a:off x="7282383" y="4652253"/>
            <a:ext cx="1972492" cy="104502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400" dirty="0" smtClean="0"/>
              <a:t>Remove</a:t>
            </a:r>
          </a:p>
          <a:p>
            <a:pPr algn="ctr"/>
            <a:r>
              <a:rPr lang="en-US" altLang="zh-TW" sz="2400" dirty="0" smtClean="0"/>
              <a:t>Stop word</a:t>
            </a:r>
            <a:endParaRPr lang="zh-TW" altLang="en-US" sz="2400" dirty="0"/>
          </a:p>
        </p:txBody>
      </p:sp>
      <p:sp>
        <p:nvSpPr>
          <p:cNvPr id="25" name="向右箭號 24"/>
          <p:cNvSpPr/>
          <p:nvPr/>
        </p:nvSpPr>
        <p:spPr>
          <a:xfrm>
            <a:off x="6863738" y="4926575"/>
            <a:ext cx="300446" cy="496389"/>
          </a:xfrm>
          <a:prstGeom prst="rightArrow">
            <a:avLst/>
          </a:prstGeom>
          <a:solidFill>
            <a:schemeClr val="tx1">
              <a:lumMod val="50000"/>
              <a:lumOff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6" name="矩形 5"/>
          <p:cNvSpPr/>
          <p:nvPr/>
        </p:nvSpPr>
        <p:spPr>
          <a:xfrm>
            <a:off x="1577688" y="2890727"/>
            <a:ext cx="10701398" cy="707886"/>
          </a:xfrm>
          <a:prstGeom prst="rect">
            <a:avLst/>
          </a:prstGeom>
        </p:spPr>
        <p:txBody>
          <a:bodyPr wrap="square">
            <a:spAutoFit/>
          </a:bodyPr>
          <a:lstStyle/>
          <a:p>
            <a:r>
              <a:rPr lang="en-US" altLang="zh-TW" sz="2000" dirty="0" smtClean="0">
                <a:solidFill>
                  <a:srgbClr val="000000"/>
                </a:solidFill>
                <a:latin typeface="Calibri" panose="020F0502020204030204" pitchFamily="34" charset="0"/>
                <a:cs typeface="Calibri" panose="020F0502020204030204" pitchFamily="34" charset="0"/>
              </a:rPr>
              <a:t>The </a:t>
            </a:r>
            <a:r>
              <a:rPr lang="en-US" altLang="zh-TW" sz="2000" dirty="0">
                <a:solidFill>
                  <a:srgbClr val="000000"/>
                </a:solidFill>
                <a:latin typeface="Calibri" panose="020F0502020204030204" pitchFamily="34" charset="0"/>
                <a:cs typeface="Calibri" panose="020F0502020204030204" pitchFamily="34" charset="0"/>
              </a:rPr>
              <a:t>raw texts from 20 newsgroups dataset have many </a:t>
            </a:r>
            <a:r>
              <a:rPr lang="en-US" altLang="zh-TW" sz="2000" dirty="0" smtClean="0">
                <a:solidFill>
                  <a:srgbClr val="000000"/>
                </a:solidFill>
                <a:latin typeface="Calibri" panose="020F0502020204030204" pitchFamily="34" charset="0"/>
                <a:cs typeface="Calibri" panose="020F0502020204030204" pitchFamily="34" charset="0"/>
              </a:rPr>
              <a:t>stop words </a:t>
            </a:r>
            <a:r>
              <a:rPr lang="en-US" altLang="zh-TW" sz="2000" dirty="0">
                <a:solidFill>
                  <a:srgbClr val="000000"/>
                </a:solidFill>
                <a:latin typeface="Calibri" panose="020F0502020204030204" pitchFamily="34" charset="0"/>
                <a:cs typeface="Calibri" panose="020F0502020204030204" pitchFamily="34" charset="0"/>
              </a:rPr>
              <a:t>and no-stemmed words</a:t>
            </a:r>
            <a:r>
              <a:rPr lang="en-US" altLang="zh-TW" sz="2000" dirty="0" smtClean="0">
                <a:solidFill>
                  <a:srgbClr val="000000"/>
                </a:solidFill>
                <a:latin typeface="Calibri" panose="020F0502020204030204" pitchFamily="34" charset="0"/>
                <a:cs typeface="Calibri" panose="020F0502020204030204" pitchFamily="34" charset="0"/>
              </a:rPr>
              <a:t>. Therefore</a:t>
            </a:r>
            <a:r>
              <a:rPr lang="en-US" altLang="zh-TW" sz="2000" dirty="0">
                <a:solidFill>
                  <a:srgbClr val="000000"/>
                </a:solidFill>
                <a:latin typeface="Calibri" panose="020F0502020204030204" pitchFamily="34" charset="0"/>
                <a:cs typeface="Calibri" panose="020F0502020204030204" pitchFamily="34" charset="0"/>
              </a:rPr>
              <a:t>, we have to clean the data and preserve the significant information.</a:t>
            </a:r>
            <a:endParaRPr lang="zh-TW" altLang="en-US" sz="2000" dirty="0">
              <a:latin typeface="Calibri" panose="020F0502020204030204" pitchFamily="34" charset="0"/>
              <a:cs typeface="Calibri" panose="020F0502020204030204" pitchFamily="34" charset="0"/>
            </a:endParaRPr>
          </a:p>
        </p:txBody>
      </p:sp>
      <p:sp>
        <p:nvSpPr>
          <p:cNvPr id="26" name="向右箭號 25"/>
          <p:cNvSpPr/>
          <p:nvPr/>
        </p:nvSpPr>
        <p:spPr>
          <a:xfrm>
            <a:off x="9373074" y="4926572"/>
            <a:ext cx="300446" cy="496389"/>
          </a:xfrm>
          <a:prstGeom prst="rightArrow">
            <a:avLst/>
          </a:prstGeom>
          <a:solidFill>
            <a:schemeClr val="tx1">
              <a:lumMod val="50000"/>
              <a:lumOff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7" name="文字方塊 6"/>
          <p:cNvSpPr txBox="1"/>
          <p:nvPr/>
        </p:nvSpPr>
        <p:spPr>
          <a:xfrm>
            <a:off x="2554392" y="6343243"/>
            <a:ext cx="1486304" cy="461665"/>
          </a:xfrm>
          <a:prstGeom prst="rect">
            <a:avLst/>
          </a:prstGeom>
          <a:noFill/>
        </p:spPr>
        <p:txBody>
          <a:bodyPr wrap="none" rtlCol="0">
            <a:spAutoFit/>
          </a:bodyPr>
          <a:lstStyle/>
          <a:p>
            <a:r>
              <a:rPr lang="en-US" altLang="zh-TW" sz="2400" dirty="0" smtClean="0"/>
              <a:t>Raw data</a:t>
            </a:r>
            <a:endParaRPr lang="zh-TW" altLang="en-US" sz="2400" dirty="0"/>
          </a:p>
        </p:txBody>
      </p:sp>
      <p:sp>
        <p:nvSpPr>
          <p:cNvPr id="28" name="文字方塊 27"/>
          <p:cNvSpPr txBox="1"/>
          <p:nvPr/>
        </p:nvSpPr>
        <p:spPr>
          <a:xfrm>
            <a:off x="9793628" y="6343242"/>
            <a:ext cx="1675459" cy="461665"/>
          </a:xfrm>
          <a:prstGeom prst="rect">
            <a:avLst/>
          </a:prstGeom>
          <a:noFill/>
        </p:spPr>
        <p:txBody>
          <a:bodyPr wrap="none" rtlCol="0">
            <a:spAutoFit/>
          </a:bodyPr>
          <a:lstStyle/>
          <a:p>
            <a:r>
              <a:rPr lang="en-US" altLang="zh-TW" sz="2400" dirty="0" smtClean="0"/>
              <a:t>Clean data</a:t>
            </a:r>
            <a:endParaRPr lang="zh-TW" altLang="en-US" sz="2400" dirty="0"/>
          </a:p>
        </p:txBody>
      </p:sp>
      <p:sp>
        <p:nvSpPr>
          <p:cNvPr id="9" name="矩形 8"/>
          <p:cNvSpPr/>
          <p:nvPr/>
        </p:nvSpPr>
        <p:spPr>
          <a:xfrm>
            <a:off x="1567543" y="7416153"/>
            <a:ext cx="10607040" cy="769441"/>
          </a:xfrm>
          <a:prstGeom prst="rect">
            <a:avLst/>
          </a:prstGeom>
        </p:spPr>
        <p:txBody>
          <a:bodyPr wrap="square">
            <a:spAutoFit/>
          </a:bodyPr>
          <a:lstStyle/>
          <a:p>
            <a:pPr algn="just"/>
            <a:r>
              <a:rPr lang="en-US" altLang="zh-TW" sz="2400" b="1" dirty="0">
                <a:solidFill>
                  <a:srgbClr val="000000"/>
                </a:solidFill>
                <a:latin typeface="Calibri" panose="020F0502020204030204" pitchFamily="34" charset="0"/>
                <a:cs typeface="Calibri" panose="020F0502020204030204" pitchFamily="34" charset="0"/>
              </a:rPr>
              <a:t>Stop word </a:t>
            </a:r>
            <a:r>
              <a:rPr lang="en-US" altLang="zh-TW" sz="2000" dirty="0">
                <a:solidFill>
                  <a:srgbClr val="000000"/>
                </a:solidFill>
                <a:latin typeface="Calibri" panose="020F0502020204030204" pitchFamily="34" charset="0"/>
                <a:cs typeface="Calibri" panose="020F0502020204030204" pitchFamily="34" charset="0"/>
              </a:rPr>
              <a:t>: Some </a:t>
            </a:r>
            <a:r>
              <a:rPr lang="en-US" altLang="zh-TW" sz="2000" dirty="0">
                <a:solidFill>
                  <a:srgbClr val="000000"/>
                </a:solidFill>
                <a:latin typeface="Calibri" panose="020F0502020204030204" pitchFamily="34" charset="0"/>
                <a:cs typeface="Calibri" panose="020F0502020204030204" pitchFamily="34" charset="0"/>
              </a:rPr>
              <a:t>extremely common words which would appear to be of little value in helping select documents matching a user need are excluded from the vocabulary entirely.</a:t>
            </a:r>
            <a:endParaRPr lang="zh-TW" altLang="en-US" sz="2000" dirty="0">
              <a:solidFill>
                <a:srgbClr val="000000"/>
              </a:solidFill>
              <a:latin typeface="Calibri" panose="020F0502020204030204" pitchFamily="34" charset="0"/>
              <a:cs typeface="Calibri" panose="020F0502020204030204" pitchFamily="34" charset="0"/>
            </a:endParaRPr>
          </a:p>
        </p:txBody>
      </p:sp>
      <p:sp>
        <p:nvSpPr>
          <p:cNvPr id="30" name="矩形 29"/>
          <p:cNvSpPr/>
          <p:nvPr/>
        </p:nvSpPr>
        <p:spPr>
          <a:xfrm>
            <a:off x="1577688" y="8381341"/>
            <a:ext cx="10607040" cy="1077218"/>
          </a:xfrm>
          <a:prstGeom prst="rect">
            <a:avLst/>
          </a:prstGeom>
        </p:spPr>
        <p:txBody>
          <a:bodyPr wrap="square">
            <a:spAutoFit/>
          </a:bodyPr>
          <a:lstStyle/>
          <a:p>
            <a:pPr algn="just"/>
            <a:r>
              <a:rPr lang="en-US" altLang="zh-TW" sz="2400" b="1" dirty="0">
                <a:solidFill>
                  <a:srgbClr val="000000"/>
                </a:solidFill>
                <a:latin typeface="Calibri" panose="020F0502020204030204" pitchFamily="34" charset="0"/>
                <a:cs typeface="Calibri" panose="020F0502020204030204" pitchFamily="34" charset="0"/>
              </a:rPr>
              <a:t>Stemming</a:t>
            </a:r>
            <a:r>
              <a:rPr lang="en-US" altLang="zh-TW" dirty="0" smtClean="0"/>
              <a:t> </a:t>
            </a:r>
            <a:r>
              <a:rPr lang="en-US" altLang="zh-TW" sz="2000" dirty="0">
                <a:solidFill>
                  <a:srgbClr val="000000"/>
                </a:solidFill>
                <a:latin typeface="Calibri" panose="020F0502020204030204" pitchFamily="34" charset="0"/>
                <a:cs typeface="Calibri" panose="020F0502020204030204" pitchFamily="34" charset="0"/>
              </a:rPr>
              <a:t>: For grammatical reasons, documents are going to use different forms of a word, such as organize, organizes, and organizing. If we don't stem the words in the raw text, we could not remove some stop words </a:t>
            </a:r>
            <a:r>
              <a:rPr lang="en-US" altLang="zh-TW" sz="2000" dirty="0" smtClean="0">
                <a:solidFill>
                  <a:srgbClr val="000000"/>
                </a:solidFill>
                <a:latin typeface="Calibri" panose="020F0502020204030204" pitchFamily="34" charset="0"/>
                <a:cs typeface="Calibri" panose="020F0502020204030204" pitchFamily="34" charset="0"/>
              </a:rPr>
              <a:t>because </a:t>
            </a:r>
            <a:r>
              <a:rPr lang="en-US" altLang="zh-TW" sz="2000" dirty="0">
                <a:solidFill>
                  <a:srgbClr val="000000"/>
                </a:solidFill>
                <a:latin typeface="Calibri" panose="020F0502020204030204" pitchFamily="34" charset="0"/>
                <a:cs typeface="Calibri" panose="020F0502020204030204" pitchFamily="34" charset="0"/>
              </a:rPr>
              <a:t>of different forms not recorded in stop list.</a:t>
            </a:r>
            <a:endParaRPr lang="zh-TW" altLang="en-US" sz="2000" dirty="0">
              <a:solidFill>
                <a:srgbClr val="000000"/>
              </a:solidFill>
              <a:latin typeface="Calibri" panose="020F0502020204030204" pitchFamily="34" charset="0"/>
              <a:cs typeface="Calibri" panose="020F0502020204030204" pitchFamily="34" charset="0"/>
            </a:endParaRPr>
          </a:p>
        </p:txBody>
      </p:sp>
      <p:pic>
        <p:nvPicPr>
          <p:cNvPr id="31" name="圖片 30"/>
          <p:cNvPicPr>
            <a:picLocks noChangeAspect="1"/>
          </p:cNvPicPr>
          <p:nvPr/>
        </p:nvPicPr>
        <p:blipFill rotWithShape="1">
          <a:blip r:embed="rId4"/>
          <a:srcRect r="80420"/>
          <a:stretch/>
        </p:blipFill>
        <p:spPr>
          <a:xfrm>
            <a:off x="9673520" y="4209858"/>
            <a:ext cx="1863634" cy="1938157"/>
          </a:xfrm>
          <a:prstGeom prst="rect">
            <a:avLst/>
          </a:prstGeom>
        </p:spPr>
      </p:pic>
    </p:spTree>
    <p:extLst>
      <p:ext uri="{BB962C8B-B14F-4D97-AF65-F5344CB8AC3E}">
        <p14:creationId xmlns:p14="http://schemas.microsoft.com/office/powerpoint/2010/main" val="65732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smtClean="0">
                <a:solidFill>
                  <a:srgbClr val="000000"/>
                </a:solidFill>
                <a:uFill>
                  <a:solidFill>
                    <a:srgbClr val="FFFFFF"/>
                  </a:solidFill>
                </a:uFill>
                <a:latin typeface="Calibri"/>
              </a:rPr>
              <a:t>Text Classification</a:t>
            </a:r>
            <a:endParaRPr lang="en-US" altLang="zh-TW" sz="1350" spc="-1" dirty="0">
              <a:solidFill>
                <a:srgbClr val="000000"/>
              </a:solidFill>
              <a:uFill>
                <a:solidFill>
                  <a:srgbClr val="FFFFFF"/>
                </a:solidFill>
              </a:uFill>
            </a:endParaRPr>
          </a:p>
        </p:txBody>
      </p:sp>
      <p:sp>
        <p:nvSpPr>
          <p:cNvPr id="82" name="矩形 81"/>
          <p:cNvSpPr/>
          <p:nvPr/>
        </p:nvSpPr>
        <p:spPr>
          <a:xfrm>
            <a:off x="1567543" y="2769825"/>
            <a:ext cx="11234058" cy="2246769"/>
          </a:xfrm>
          <a:prstGeom prst="rect">
            <a:avLst/>
          </a:prstGeom>
        </p:spPr>
        <p:txBody>
          <a:bodyPr wrap="square">
            <a:spAutoFit/>
          </a:bodyPr>
          <a:lstStyle/>
          <a:p>
            <a:pPr algn="just"/>
            <a:r>
              <a:rPr lang="en-US" altLang="zh-TW" sz="2800" dirty="0" smtClean="0">
                <a:solidFill>
                  <a:srgbClr val="000000"/>
                </a:solidFill>
                <a:latin typeface="Calibri" panose="020F0502020204030204" pitchFamily="34" charset="0"/>
                <a:cs typeface="Calibri" panose="020F0502020204030204" pitchFamily="34" charset="0"/>
              </a:rPr>
              <a:t>To use text data as our input in neural network, we must transfer texts of each news to</a:t>
            </a:r>
            <a:r>
              <a:rPr lang="zh-TW" altLang="en-US" sz="2800" dirty="0" smtClean="0">
                <a:solidFill>
                  <a:srgbClr val="000000"/>
                </a:solidFill>
                <a:latin typeface="Calibri" panose="020F0502020204030204" pitchFamily="34" charset="0"/>
                <a:cs typeface="Calibri" panose="020F0502020204030204" pitchFamily="34" charset="0"/>
              </a:rPr>
              <a:t> </a:t>
            </a:r>
            <a:r>
              <a:rPr lang="en-US" altLang="zh-TW" sz="2800" dirty="0" smtClean="0">
                <a:solidFill>
                  <a:srgbClr val="000000"/>
                </a:solidFill>
                <a:latin typeface="Calibri" panose="020F0502020204030204" pitchFamily="34" charset="0"/>
                <a:cs typeface="Calibri" panose="020F0502020204030204" pitchFamily="34" charset="0"/>
              </a:rPr>
              <a:t>a single vector.</a:t>
            </a:r>
            <a:r>
              <a:rPr lang="en-US" altLang="zh-TW" sz="2800" dirty="0">
                <a:solidFill>
                  <a:srgbClr val="000000"/>
                </a:solidFill>
                <a:latin typeface="Calibri" panose="020F0502020204030204" pitchFamily="34" charset="0"/>
                <a:cs typeface="Calibri" panose="020F0502020204030204" pitchFamily="34" charset="0"/>
              </a:rPr>
              <a:t> </a:t>
            </a:r>
            <a:r>
              <a:rPr lang="en-US" altLang="zh-TW" sz="2800" b="1" dirty="0" err="1">
                <a:solidFill>
                  <a:srgbClr val="C00000"/>
                </a:solidFill>
                <a:latin typeface="Calibri" panose="020F0502020204030204" pitchFamily="34" charset="0"/>
                <a:cs typeface="Calibri" panose="020F0502020204030204" pitchFamily="34" charset="0"/>
              </a:rPr>
              <a:t>GloVe</a:t>
            </a:r>
            <a:r>
              <a:rPr lang="en-US" altLang="zh-TW" sz="2800" dirty="0">
                <a:solidFill>
                  <a:srgbClr val="000000"/>
                </a:solidFill>
                <a:latin typeface="Calibri" panose="020F0502020204030204" pitchFamily="34" charset="0"/>
                <a:cs typeface="Calibri" panose="020F0502020204030204" pitchFamily="34" charset="0"/>
              </a:rPr>
              <a:t> is an unsupervised learning algorithm for obtaining vector representations for words. </a:t>
            </a:r>
            <a:r>
              <a:rPr lang="en-US" altLang="zh-TW" sz="2800" dirty="0" smtClean="0">
                <a:solidFill>
                  <a:srgbClr val="000000"/>
                </a:solidFill>
                <a:latin typeface="Calibri" panose="020F0502020204030204" pitchFamily="34" charset="0"/>
                <a:cs typeface="Calibri" panose="020F0502020204030204" pitchFamily="34" charset="0"/>
              </a:rPr>
              <a:t>We </a:t>
            </a:r>
            <a:r>
              <a:rPr lang="en-US" altLang="zh-TW" sz="2800" b="1" dirty="0">
                <a:solidFill>
                  <a:srgbClr val="C00000"/>
                </a:solidFill>
                <a:latin typeface="Calibri" panose="020F0502020204030204" pitchFamily="34" charset="0"/>
                <a:cs typeface="Calibri" panose="020F0502020204030204" pitchFamily="34" charset="0"/>
              </a:rPr>
              <a:t>sum all vectors </a:t>
            </a:r>
            <a:r>
              <a:rPr lang="en-US" altLang="zh-TW" sz="2800" dirty="0">
                <a:solidFill>
                  <a:srgbClr val="000000"/>
                </a:solidFill>
                <a:latin typeface="Calibri" panose="020F0502020204030204" pitchFamily="34" charset="0"/>
                <a:cs typeface="Calibri" panose="020F0502020204030204" pitchFamily="34" charset="0"/>
              </a:rPr>
              <a:t>of all the words in the document.</a:t>
            </a:r>
            <a:endParaRPr lang="zh-TW" altLang="en-US" sz="2800" dirty="0">
              <a:solidFill>
                <a:srgbClr val="000000"/>
              </a:solidFill>
              <a:latin typeface="Calibri" panose="020F0502020204030204" pitchFamily="34" charset="0"/>
              <a:cs typeface="Calibri" panose="020F0502020204030204" pitchFamily="34" charset="0"/>
            </a:endParaRPr>
          </a:p>
          <a:p>
            <a:pPr algn="just"/>
            <a:endParaRPr lang="zh-TW" altLang="en-US" sz="2800" dirty="0">
              <a:latin typeface="Calibri" panose="020F0502020204030204" pitchFamily="34" charset="0"/>
              <a:cs typeface="Calibri" panose="020F0502020204030204" pitchFamily="34" charset="0"/>
            </a:endParaRPr>
          </a:p>
        </p:txBody>
      </p:sp>
      <p:sp>
        <p:nvSpPr>
          <p:cNvPr id="20" name="流程圖: 磁碟 19"/>
          <p:cNvSpPr/>
          <p:nvPr/>
        </p:nvSpPr>
        <p:spPr>
          <a:xfrm>
            <a:off x="5659661" y="5398787"/>
            <a:ext cx="1309037" cy="1213258"/>
          </a:xfrm>
          <a:prstGeom prst="flowChartMagneticDisk">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GloVe</a:t>
            </a:r>
            <a:endParaRPr lang="zh-TW" altLang="en-US" dirty="0"/>
          </a:p>
        </p:txBody>
      </p:sp>
      <p:sp>
        <p:nvSpPr>
          <p:cNvPr id="21" name="文字方塊 20"/>
          <p:cNvSpPr txBox="1"/>
          <p:nvPr/>
        </p:nvSpPr>
        <p:spPr>
          <a:xfrm>
            <a:off x="5433212" y="4854093"/>
            <a:ext cx="1594604" cy="461665"/>
          </a:xfrm>
          <a:prstGeom prst="rect">
            <a:avLst/>
          </a:prstGeom>
          <a:noFill/>
        </p:spPr>
        <p:txBody>
          <a:bodyPr wrap="none" rtlCol="0">
            <a:spAutoFit/>
          </a:bodyPr>
          <a:lstStyle/>
          <a:p>
            <a:r>
              <a:rPr lang="en-US" altLang="zh-TW" sz="2400" dirty="0" smtClean="0"/>
              <a:t>Pre-trained</a:t>
            </a:r>
            <a:endParaRPr lang="zh-TW" altLang="en-US" sz="2400" dirty="0"/>
          </a:p>
        </p:txBody>
      </p:sp>
      <p:sp>
        <p:nvSpPr>
          <p:cNvPr id="23" name="文字方塊 22"/>
          <p:cNvSpPr txBox="1"/>
          <p:nvPr/>
        </p:nvSpPr>
        <p:spPr>
          <a:xfrm>
            <a:off x="4147651" y="5761331"/>
            <a:ext cx="872803" cy="461665"/>
          </a:xfrm>
          <a:prstGeom prst="rect">
            <a:avLst/>
          </a:prstGeom>
          <a:noFill/>
        </p:spPr>
        <p:txBody>
          <a:bodyPr wrap="none" rtlCol="0">
            <a:spAutoFit/>
          </a:bodyPr>
          <a:lstStyle/>
          <a:p>
            <a:r>
              <a:rPr lang="en-US" altLang="zh-TW" sz="2400" dirty="0" smtClean="0"/>
              <a:t>Word</a:t>
            </a:r>
            <a:endParaRPr lang="zh-TW" altLang="en-US" sz="2400" dirty="0"/>
          </a:p>
        </p:txBody>
      </p:sp>
      <p:cxnSp>
        <p:nvCxnSpPr>
          <p:cNvPr id="25" name="直線單箭頭接點 24"/>
          <p:cNvCxnSpPr/>
          <p:nvPr/>
        </p:nvCxnSpPr>
        <p:spPr>
          <a:xfrm>
            <a:off x="5020454" y="6011259"/>
            <a:ext cx="423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7067915" y="5964876"/>
            <a:ext cx="423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表格 26"/>
          <p:cNvGraphicFramePr>
            <a:graphicFrameLocks noGrp="1"/>
          </p:cNvGraphicFramePr>
          <p:nvPr>
            <p:extLst>
              <p:ext uri="{D42A27DB-BD31-4B8C-83A1-F6EECF244321}">
                <p14:modId xmlns:p14="http://schemas.microsoft.com/office/powerpoint/2010/main" val="1897928077"/>
              </p:ext>
            </p:extLst>
          </p:nvPr>
        </p:nvGraphicFramePr>
        <p:xfrm>
          <a:off x="7635888" y="5847157"/>
          <a:ext cx="1913793" cy="228600"/>
        </p:xfrm>
        <a:graphic>
          <a:graphicData uri="http://schemas.openxmlformats.org/drawingml/2006/table">
            <a:tbl>
              <a:tblPr firstRow="1" bandRow="1">
                <a:tableStyleId>{5C22544A-7EE6-4342-B048-85BDC9FD1C3A}</a:tableStyleId>
              </a:tblPr>
              <a:tblGrid>
                <a:gridCol w="273399">
                  <a:extLst>
                    <a:ext uri="{9D8B030D-6E8A-4147-A177-3AD203B41FA5}">
                      <a16:colId xmlns:a16="http://schemas.microsoft.com/office/drawing/2014/main" val="1198213283"/>
                    </a:ext>
                  </a:extLst>
                </a:gridCol>
                <a:gridCol w="273399">
                  <a:extLst>
                    <a:ext uri="{9D8B030D-6E8A-4147-A177-3AD203B41FA5}">
                      <a16:colId xmlns:a16="http://schemas.microsoft.com/office/drawing/2014/main" val="290799072"/>
                    </a:ext>
                  </a:extLst>
                </a:gridCol>
                <a:gridCol w="273399">
                  <a:extLst>
                    <a:ext uri="{9D8B030D-6E8A-4147-A177-3AD203B41FA5}">
                      <a16:colId xmlns:a16="http://schemas.microsoft.com/office/drawing/2014/main" val="4019870339"/>
                    </a:ext>
                  </a:extLst>
                </a:gridCol>
                <a:gridCol w="273399">
                  <a:extLst>
                    <a:ext uri="{9D8B030D-6E8A-4147-A177-3AD203B41FA5}">
                      <a16:colId xmlns:a16="http://schemas.microsoft.com/office/drawing/2014/main" val="357708066"/>
                    </a:ext>
                  </a:extLst>
                </a:gridCol>
                <a:gridCol w="273399">
                  <a:extLst>
                    <a:ext uri="{9D8B030D-6E8A-4147-A177-3AD203B41FA5}">
                      <a16:colId xmlns:a16="http://schemas.microsoft.com/office/drawing/2014/main" val="1845442838"/>
                    </a:ext>
                  </a:extLst>
                </a:gridCol>
                <a:gridCol w="273399">
                  <a:extLst>
                    <a:ext uri="{9D8B030D-6E8A-4147-A177-3AD203B41FA5}">
                      <a16:colId xmlns:a16="http://schemas.microsoft.com/office/drawing/2014/main" val="46119845"/>
                    </a:ext>
                  </a:extLst>
                </a:gridCol>
                <a:gridCol w="273399">
                  <a:extLst>
                    <a:ext uri="{9D8B030D-6E8A-4147-A177-3AD203B41FA5}">
                      <a16:colId xmlns:a16="http://schemas.microsoft.com/office/drawing/2014/main" val="895226049"/>
                    </a:ext>
                  </a:extLst>
                </a:gridCol>
              </a:tblGrid>
              <a:tr h="199143">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783779467"/>
                  </a:ext>
                </a:extLst>
              </a:tr>
            </a:tbl>
          </a:graphicData>
        </a:graphic>
      </p:graphicFrame>
      <p:sp>
        <p:nvSpPr>
          <p:cNvPr id="28" name="文字方塊 27"/>
          <p:cNvSpPr txBox="1"/>
          <p:nvPr/>
        </p:nvSpPr>
        <p:spPr>
          <a:xfrm>
            <a:off x="9614155" y="5686043"/>
            <a:ext cx="340158" cy="523220"/>
          </a:xfrm>
          <a:prstGeom prst="rect">
            <a:avLst/>
          </a:prstGeom>
          <a:noFill/>
        </p:spPr>
        <p:txBody>
          <a:bodyPr wrap="none" rtlCol="0">
            <a:spAutoFit/>
          </a:bodyPr>
          <a:lstStyle/>
          <a:p>
            <a:r>
              <a:rPr lang="en-US" altLang="zh-TW" sz="2800" dirty="0" smtClean="0"/>
              <a:t>x</a:t>
            </a:r>
            <a:endParaRPr lang="zh-TW" altLang="en-US" sz="2800" dirty="0"/>
          </a:p>
        </p:txBody>
      </p:sp>
      <p:pic>
        <p:nvPicPr>
          <p:cNvPr id="29" name="圖片 28"/>
          <p:cNvPicPr>
            <a:picLocks noChangeAspect="1"/>
          </p:cNvPicPr>
          <p:nvPr/>
        </p:nvPicPr>
        <p:blipFill rotWithShape="1">
          <a:blip r:embed="rId3"/>
          <a:srcRect r="56677"/>
          <a:stretch/>
        </p:blipFill>
        <p:spPr>
          <a:xfrm>
            <a:off x="2683251" y="7106621"/>
            <a:ext cx="4123508" cy="1938157"/>
          </a:xfrm>
          <a:prstGeom prst="rect">
            <a:avLst/>
          </a:prstGeom>
        </p:spPr>
      </p:pic>
      <p:sp>
        <p:nvSpPr>
          <p:cNvPr id="30" name="矩形 29"/>
          <p:cNvSpPr/>
          <p:nvPr/>
        </p:nvSpPr>
        <p:spPr>
          <a:xfrm>
            <a:off x="1567543" y="2367507"/>
            <a:ext cx="11234058" cy="523220"/>
          </a:xfrm>
          <a:prstGeom prst="rect">
            <a:avLst/>
          </a:prstGeom>
        </p:spPr>
        <p:txBody>
          <a:bodyPr wrap="square">
            <a:spAutoFit/>
          </a:bodyPr>
          <a:lstStyle/>
          <a:p>
            <a:pPr algn="just"/>
            <a:r>
              <a:rPr lang="en-US" altLang="zh-TW" sz="2800" b="1" dirty="0">
                <a:solidFill>
                  <a:srgbClr val="000000"/>
                </a:solidFill>
                <a:latin typeface="Calibri" panose="020F0502020204030204" pitchFamily="34" charset="0"/>
                <a:cs typeface="Calibri" panose="020F0502020204030204" pitchFamily="34" charset="0"/>
              </a:rPr>
              <a:t>Vectorization</a:t>
            </a:r>
          </a:p>
        </p:txBody>
      </p:sp>
      <p:graphicFrame>
        <p:nvGraphicFramePr>
          <p:cNvPr id="31" name="表格 30"/>
          <p:cNvGraphicFramePr>
            <a:graphicFrameLocks noGrp="1"/>
          </p:cNvGraphicFramePr>
          <p:nvPr>
            <p:extLst>
              <p:ext uri="{D42A27DB-BD31-4B8C-83A1-F6EECF244321}">
                <p14:modId xmlns:p14="http://schemas.microsoft.com/office/powerpoint/2010/main" val="2124383650"/>
              </p:ext>
            </p:extLst>
          </p:nvPr>
        </p:nvGraphicFramePr>
        <p:xfrm>
          <a:off x="7848616" y="8055923"/>
          <a:ext cx="1913793" cy="228600"/>
        </p:xfrm>
        <a:graphic>
          <a:graphicData uri="http://schemas.openxmlformats.org/drawingml/2006/table">
            <a:tbl>
              <a:tblPr firstRow="1" bandRow="1">
                <a:tableStyleId>{5C22544A-7EE6-4342-B048-85BDC9FD1C3A}</a:tableStyleId>
              </a:tblPr>
              <a:tblGrid>
                <a:gridCol w="273399">
                  <a:extLst>
                    <a:ext uri="{9D8B030D-6E8A-4147-A177-3AD203B41FA5}">
                      <a16:colId xmlns:a16="http://schemas.microsoft.com/office/drawing/2014/main" val="1198213283"/>
                    </a:ext>
                  </a:extLst>
                </a:gridCol>
                <a:gridCol w="273399">
                  <a:extLst>
                    <a:ext uri="{9D8B030D-6E8A-4147-A177-3AD203B41FA5}">
                      <a16:colId xmlns:a16="http://schemas.microsoft.com/office/drawing/2014/main" val="290799072"/>
                    </a:ext>
                  </a:extLst>
                </a:gridCol>
                <a:gridCol w="273399">
                  <a:extLst>
                    <a:ext uri="{9D8B030D-6E8A-4147-A177-3AD203B41FA5}">
                      <a16:colId xmlns:a16="http://schemas.microsoft.com/office/drawing/2014/main" val="4019870339"/>
                    </a:ext>
                  </a:extLst>
                </a:gridCol>
                <a:gridCol w="273399">
                  <a:extLst>
                    <a:ext uri="{9D8B030D-6E8A-4147-A177-3AD203B41FA5}">
                      <a16:colId xmlns:a16="http://schemas.microsoft.com/office/drawing/2014/main" val="357708066"/>
                    </a:ext>
                  </a:extLst>
                </a:gridCol>
                <a:gridCol w="273399">
                  <a:extLst>
                    <a:ext uri="{9D8B030D-6E8A-4147-A177-3AD203B41FA5}">
                      <a16:colId xmlns:a16="http://schemas.microsoft.com/office/drawing/2014/main" val="1845442838"/>
                    </a:ext>
                  </a:extLst>
                </a:gridCol>
                <a:gridCol w="273399">
                  <a:extLst>
                    <a:ext uri="{9D8B030D-6E8A-4147-A177-3AD203B41FA5}">
                      <a16:colId xmlns:a16="http://schemas.microsoft.com/office/drawing/2014/main" val="46119845"/>
                    </a:ext>
                  </a:extLst>
                </a:gridCol>
                <a:gridCol w="273399">
                  <a:extLst>
                    <a:ext uri="{9D8B030D-6E8A-4147-A177-3AD203B41FA5}">
                      <a16:colId xmlns:a16="http://schemas.microsoft.com/office/drawing/2014/main" val="895226049"/>
                    </a:ext>
                  </a:extLst>
                </a:gridCol>
              </a:tblGrid>
              <a:tr h="199143">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83779467"/>
                  </a:ext>
                </a:extLst>
              </a:tr>
            </a:tbl>
          </a:graphicData>
        </a:graphic>
      </p:graphicFrame>
      <p:sp>
        <p:nvSpPr>
          <p:cNvPr id="32" name="文字方塊 31"/>
          <p:cNvSpPr txBox="1"/>
          <p:nvPr/>
        </p:nvSpPr>
        <p:spPr>
          <a:xfrm>
            <a:off x="9762409" y="7970168"/>
            <a:ext cx="2690608" cy="400110"/>
          </a:xfrm>
          <a:prstGeom prst="rect">
            <a:avLst/>
          </a:prstGeom>
          <a:noFill/>
        </p:spPr>
        <p:txBody>
          <a:bodyPr wrap="none" rtlCol="0">
            <a:spAutoFit/>
          </a:bodyPr>
          <a:lstStyle/>
          <a:p>
            <a:r>
              <a:rPr lang="en-US" altLang="zh-TW" sz="2000" dirty="0" smtClean="0"/>
              <a:t>Text vector with Glove</a:t>
            </a:r>
            <a:endParaRPr lang="zh-TW" altLang="en-US" sz="2000" dirty="0"/>
          </a:p>
        </p:txBody>
      </p:sp>
      <p:sp>
        <p:nvSpPr>
          <p:cNvPr id="6" name="向右箭號 5"/>
          <p:cNvSpPr/>
          <p:nvPr/>
        </p:nvSpPr>
        <p:spPr>
          <a:xfrm>
            <a:off x="6993419" y="8055923"/>
            <a:ext cx="548640" cy="255145"/>
          </a:xfrm>
          <a:prstGeom prst="right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3" name="表格 32"/>
          <p:cNvGraphicFramePr>
            <a:graphicFrameLocks noGrp="1"/>
          </p:cNvGraphicFramePr>
          <p:nvPr>
            <p:extLst>
              <p:ext uri="{D42A27DB-BD31-4B8C-83A1-F6EECF244321}">
                <p14:modId xmlns:p14="http://schemas.microsoft.com/office/powerpoint/2010/main" val="387449608"/>
              </p:ext>
            </p:extLst>
          </p:nvPr>
        </p:nvGraphicFramePr>
        <p:xfrm>
          <a:off x="4741396" y="7284575"/>
          <a:ext cx="1913793" cy="228600"/>
        </p:xfrm>
        <a:graphic>
          <a:graphicData uri="http://schemas.openxmlformats.org/drawingml/2006/table">
            <a:tbl>
              <a:tblPr firstRow="1" bandRow="1">
                <a:tableStyleId>{5C22544A-7EE6-4342-B048-85BDC9FD1C3A}</a:tableStyleId>
              </a:tblPr>
              <a:tblGrid>
                <a:gridCol w="273399">
                  <a:extLst>
                    <a:ext uri="{9D8B030D-6E8A-4147-A177-3AD203B41FA5}">
                      <a16:colId xmlns:a16="http://schemas.microsoft.com/office/drawing/2014/main" val="1198213283"/>
                    </a:ext>
                  </a:extLst>
                </a:gridCol>
                <a:gridCol w="273399">
                  <a:extLst>
                    <a:ext uri="{9D8B030D-6E8A-4147-A177-3AD203B41FA5}">
                      <a16:colId xmlns:a16="http://schemas.microsoft.com/office/drawing/2014/main" val="290799072"/>
                    </a:ext>
                  </a:extLst>
                </a:gridCol>
                <a:gridCol w="273399">
                  <a:extLst>
                    <a:ext uri="{9D8B030D-6E8A-4147-A177-3AD203B41FA5}">
                      <a16:colId xmlns:a16="http://schemas.microsoft.com/office/drawing/2014/main" val="4019870339"/>
                    </a:ext>
                  </a:extLst>
                </a:gridCol>
                <a:gridCol w="273399">
                  <a:extLst>
                    <a:ext uri="{9D8B030D-6E8A-4147-A177-3AD203B41FA5}">
                      <a16:colId xmlns:a16="http://schemas.microsoft.com/office/drawing/2014/main" val="357708066"/>
                    </a:ext>
                  </a:extLst>
                </a:gridCol>
                <a:gridCol w="273399">
                  <a:extLst>
                    <a:ext uri="{9D8B030D-6E8A-4147-A177-3AD203B41FA5}">
                      <a16:colId xmlns:a16="http://schemas.microsoft.com/office/drawing/2014/main" val="1845442838"/>
                    </a:ext>
                  </a:extLst>
                </a:gridCol>
                <a:gridCol w="273399">
                  <a:extLst>
                    <a:ext uri="{9D8B030D-6E8A-4147-A177-3AD203B41FA5}">
                      <a16:colId xmlns:a16="http://schemas.microsoft.com/office/drawing/2014/main" val="46119845"/>
                    </a:ext>
                  </a:extLst>
                </a:gridCol>
                <a:gridCol w="273399">
                  <a:extLst>
                    <a:ext uri="{9D8B030D-6E8A-4147-A177-3AD203B41FA5}">
                      <a16:colId xmlns:a16="http://schemas.microsoft.com/office/drawing/2014/main" val="895226049"/>
                    </a:ext>
                  </a:extLst>
                </a:gridCol>
              </a:tblGrid>
              <a:tr h="199143">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783779467"/>
                  </a:ext>
                </a:extLst>
              </a:tr>
            </a:tbl>
          </a:graphicData>
        </a:graphic>
      </p:graphicFrame>
      <p:graphicFrame>
        <p:nvGraphicFramePr>
          <p:cNvPr id="34" name="表格 33"/>
          <p:cNvGraphicFramePr>
            <a:graphicFrameLocks noGrp="1"/>
          </p:cNvGraphicFramePr>
          <p:nvPr>
            <p:extLst>
              <p:ext uri="{D42A27DB-BD31-4B8C-83A1-F6EECF244321}">
                <p14:modId xmlns:p14="http://schemas.microsoft.com/office/powerpoint/2010/main" val="508721610"/>
              </p:ext>
            </p:extLst>
          </p:nvPr>
        </p:nvGraphicFramePr>
        <p:xfrm>
          <a:off x="4745005" y="7780509"/>
          <a:ext cx="1913793" cy="228600"/>
        </p:xfrm>
        <a:graphic>
          <a:graphicData uri="http://schemas.openxmlformats.org/drawingml/2006/table">
            <a:tbl>
              <a:tblPr firstRow="1" bandRow="1">
                <a:tableStyleId>{5C22544A-7EE6-4342-B048-85BDC9FD1C3A}</a:tableStyleId>
              </a:tblPr>
              <a:tblGrid>
                <a:gridCol w="273399">
                  <a:extLst>
                    <a:ext uri="{9D8B030D-6E8A-4147-A177-3AD203B41FA5}">
                      <a16:colId xmlns:a16="http://schemas.microsoft.com/office/drawing/2014/main" val="1198213283"/>
                    </a:ext>
                  </a:extLst>
                </a:gridCol>
                <a:gridCol w="273399">
                  <a:extLst>
                    <a:ext uri="{9D8B030D-6E8A-4147-A177-3AD203B41FA5}">
                      <a16:colId xmlns:a16="http://schemas.microsoft.com/office/drawing/2014/main" val="290799072"/>
                    </a:ext>
                  </a:extLst>
                </a:gridCol>
                <a:gridCol w="273399">
                  <a:extLst>
                    <a:ext uri="{9D8B030D-6E8A-4147-A177-3AD203B41FA5}">
                      <a16:colId xmlns:a16="http://schemas.microsoft.com/office/drawing/2014/main" val="4019870339"/>
                    </a:ext>
                  </a:extLst>
                </a:gridCol>
                <a:gridCol w="273399">
                  <a:extLst>
                    <a:ext uri="{9D8B030D-6E8A-4147-A177-3AD203B41FA5}">
                      <a16:colId xmlns:a16="http://schemas.microsoft.com/office/drawing/2014/main" val="357708066"/>
                    </a:ext>
                  </a:extLst>
                </a:gridCol>
                <a:gridCol w="273399">
                  <a:extLst>
                    <a:ext uri="{9D8B030D-6E8A-4147-A177-3AD203B41FA5}">
                      <a16:colId xmlns:a16="http://schemas.microsoft.com/office/drawing/2014/main" val="1845442838"/>
                    </a:ext>
                  </a:extLst>
                </a:gridCol>
                <a:gridCol w="273399">
                  <a:extLst>
                    <a:ext uri="{9D8B030D-6E8A-4147-A177-3AD203B41FA5}">
                      <a16:colId xmlns:a16="http://schemas.microsoft.com/office/drawing/2014/main" val="46119845"/>
                    </a:ext>
                  </a:extLst>
                </a:gridCol>
                <a:gridCol w="273399">
                  <a:extLst>
                    <a:ext uri="{9D8B030D-6E8A-4147-A177-3AD203B41FA5}">
                      <a16:colId xmlns:a16="http://schemas.microsoft.com/office/drawing/2014/main" val="895226049"/>
                    </a:ext>
                  </a:extLst>
                </a:gridCol>
              </a:tblGrid>
              <a:tr h="199143">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783779467"/>
                  </a:ext>
                </a:extLst>
              </a:tr>
            </a:tbl>
          </a:graphicData>
        </a:graphic>
      </p:graphicFrame>
      <p:graphicFrame>
        <p:nvGraphicFramePr>
          <p:cNvPr id="35" name="表格 34"/>
          <p:cNvGraphicFramePr>
            <a:graphicFrameLocks noGrp="1"/>
          </p:cNvGraphicFramePr>
          <p:nvPr>
            <p:extLst>
              <p:ext uri="{D42A27DB-BD31-4B8C-83A1-F6EECF244321}">
                <p14:modId xmlns:p14="http://schemas.microsoft.com/office/powerpoint/2010/main" val="2608926019"/>
              </p:ext>
            </p:extLst>
          </p:nvPr>
        </p:nvGraphicFramePr>
        <p:xfrm>
          <a:off x="4745004" y="8316796"/>
          <a:ext cx="1913793" cy="228600"/>
        </p:xfrm>
        <a:graphic>
          <a:graphicData uri="http://schemas.openxmlformats.org/drawingml/2006/table">
            <a:tbl>
              <a:tblPr firstRow="1" bandRow="1">
                <a:tableStyleId>{5C22544A-7EE6-4342-B048-85BDC9FD1C3A}</a:tableStyleId>
              </a:tblPr>
              <a:tblGrid>
                <a:gridCol w="273399">
                  <a:extLst>
                    <a:ext uri="{9D8B030D-6E8A-4147-A177-3AD203B41FA5}">
                      <a16:colId xmlns:a16="http://schemas.microsoft.com/office/drawing/2014/main" val="1198213283"/>
                    </a:ext>
                  </a:extLst>
                </a:gridCol>
                <a:gridCol w="273399">
                  <a:extLst>
                    <a:ext uri="{9D8B030D-6E8A-4147-A177-3AD203B41FA5}">
                      <a16:colId xmlns:a16="http://schemas.microsoft.com/office/drawing/2014/main" val="290799072"/>
                    </a:ext>
                  </a:extLst>
                </a:gridCol>
                <a:gridCol w="273399">
                  <a:extLst>
                    <a:ext uri="{9D8B030D-6E8A-4147-A177-3AD203B41FA5}">
                      <a16:colId xmlns:a16="http://schemas.microsoft.com/office/drawing/2014/main" val="4019870339"/>
                    </a:ext>
                  </a:extLst>
                </a:gridCol>
                <a:gridCol w="273399">
                  <a:extLst>
                    <a:ext uri="{9D8B030D-6E8A-4147-A177-3AD203B41FA5}">
                      <a16:colId xmlns:a16="http://schemas.microsoft.com/office/drawing/2014/main" val="357708066"/>
                    </a:ext>
                  </a:extLst>
                </a:gridCol>
                <a:gridCol w="273399">
                  <a:extLst>
                    <a:ext uri="{9D8B030D-6E8A-4147-A177-3AD203B41FA5}">
                      <a16:colId xmlns:a16="http://schemas.microsoft.com/office/drawing/2014/main" val="1845442838"/>
                    </a:ext>
                  </a:extLst>
                </a:gridCol>
                <a:gridCol w="273399">
                  <a:extLst>
                    <a:ext uri="{9D8B030D-6E8A-4147-A177-3AD203B41FA5}">
                      <a16:colId xmlns:a16="http://schemas.microsoft.com/office/drawing/2014/main" val="46119845"/>
                    </a:ext>
                  </a:extLst>
                </a:gridCol>
                <a:gridCol w="273399">
                  <a:extLst>
                    <a:ext uri="{9D8B030D-6E8A-4147-A177-3AD203B41FA5}">
                      <a16:colId xmlns:a16="http://schemas.microsoft.com/office/drawing/2014/main" val="895226049"/>
                    </a:ext>
                  </a:extLst>
                </a:gridCol>
              </a:tblGrid>
              <a:tr h="199143">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783779467"/>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455465822"/>
              </p:ext>
            </p:extLst>
          </p:nvPr>
        </p:nvGraphicFramePr>
        <p:xfrm>
          <a:off x="4745003" y="8795357"/>
          <a:ext cx="1913793" cy="228600"/>
        </p:xfrm>
        <a:graphic>
          <a:graphicData uri="http://schemas.openxmlformats.org/drawingml/2006/table">
            <a:tbl>
              <a:tblPr firstRow="1" bandRow="1">
                <a:tableStyleId>{5C22544A-7EE6-4342-B048-85BDC9FD1C3A}</a:tableStyleId>
              </a:tblPr>
              <a:tblGrid>
                <a:gridCol w="273399">
                  <a:extLst>
                    <a:ext uri="{9D8B030D-6E8A-4147-A177-3AD203B41FA5}">
                      <a16:colId xmlns:a16="http://schemas.microsoft.com/office/drawing/2014/main" val="1198213283"/>
                    </a:ext>
                  </a:extLst>
                </a:gridCol>
                <a:gridCol w="273399">
                  <a:extLst>
                    <a:ext uri="{9D8B030D-6E8A-4147-A177-3AD203B41FA5}">
                      <a16:colId xmlns:a16="http://schemas.microsoft.com/office/drawing/2014/main" val="290799072"/>
                    </a:ext>
                  </a:extLst>
                </a:gridCol>
                <a:gridCol w="273399">
                  <a:extLst>
                    <a:ext uri="{9D8B030D-6E8A-4147-A177-3AD203B41FA5}">
                      <a16:colId xmlns:a16="http://schemas.microsoft.com/office/drawing/2014/main" val="4019870339"/>
                    </a:ext>
                  </a:extLst>
                </a:gridCol>
                <a:gridCol w="273399">
                  <a:extLst>
                    <a:ext uri="{9D8B030D-6E8A-4147-A177-3AD203B41FA5}">
                      <a16:colId xmlns:a16="http://schemas.microsoft.com/office/drawing/2014/main" val="357708066"/>
                    </a:ext>
                  </a:extLst>
                </a:gridCol>
                <a:gridCol w="273399">
                  <a:extLst>
                    <a:ext uri="{9D8B030D-6E8A-4147-A177-3AD203B41FA5}">
                      <a16:colId xmlns:a16="http://schemas.microsoft.com/office/drawing/2014/main" val="1845442838"/>
                    </a:ext>
                  </a:extLst>
                </a:gridCol>
                <a:gridCol w="273399">
                  <a:extLst>
                    <a:ext uri="{9D8B030D-6E8A-4147-A177-3AD203B41FA5}">
                      <a16:colId xmlns:a16="http://schemas.microsoft.com/office/drawing/2014/main" val="46119845"/>
                    </a:ext>
                  </a:extLst>
                </a:gridCol>
                <a:gridCol w="273399">
                  <a:extLst>
                    <a:ext uri="{9D8B030D-6E8A-4147-A177-3AD203B41FA5}">
                      <a16:colId xmlns:a16="http://schemas.microsoft.com/office/drawing/2014/main" val="895226049"/>
                    </a:ext>
                  </a:extLst>
                </a:gridCol>
              </a:tblGrid>
              <a:tr h="199143">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TW"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783779467"/>
                  </a:ext>
                </a:extLst>
              </a:tr>
            </a:tbl>
          </a:graphicData>
        </a:graphic>
      </p:graphicFrame>
    </p:spTree>
    <p:extLst>
      <p:ext uri="{BB962C8B-B14F-4D97-AF65-F5344CB8AC3E}">
        <p14:creationId xmlns:p14="http://schemas.microsoft.com/office/powerpoint/2010/main" val="38832363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smtClean="0">
                <a:solidFill>
                  <a:srgbClr val="000000"/>
                </a:solidFill>
                <a:uFill>
                  <a:solidFill>
                    <a:srgbClr val="FFFFFF"/>
                  </a:solidFill>
                </a:uFill>
                <a:latin typeface="Calibri"/>
              </a:rPr>
              <a:t>Text Classification</a:t>
            </a:r>
            <a:endParaRPr lang="en-US" altLang="zh-TW" sz="1350" spc="-1" dirty="0">
              <a:solidFill>
                <a:srgbClr val="000000"/>
              </a:solidFill>
              <a:uFill>
                <a:solidFill>
                  <a:srgbClr val="FFFFFF"/>
                </a:solidFill>
              </a:uFill>
            </a:endParaRPr>
          </a:p>
        </p:txBody>
      </p:sp>
      <p:sp>
        <p:nvSpPr>
          <p:cNvPr id="82" name="矩形 81"/>
          <p:cNvSpPr/>
          <p:nvPr/>
        </p:nvSpPr>
        <p:spPr>
          <a:xfrm>
            <a:off x="1567543" y="2367507"/>
            <a:ext cx="11234058" cy="1384995"/>
          </a:xfrm>
          <a:prstGeom prst="rect">
            <a:avLst/>
          </a:prstGeom>
        </p:spPr>
        <p:txBody>
          <a:bodyPr wrap="square">
            <a:spAutoFit/>
          </a:bodyPr>
          <a:lstStyle/>
          <a:p>
            <a:pPr algn="just"/>
            <a:r>
              <a:rPr lang="en-US" altLang="zh-TW" sz="2800" dirty="0" smtClean="0">
                <a:solidFill>
                  <a:srgbClr val="000000"/>
                </a:solidFill>
                <a:latin typeface="Calibri" panose="020F0502020204030204" pitchFamily="34" charset="0"/>
                <a:cs typeface="Calibri" panose="020F0502020204030204" pitchFamily="34" charset="0"/>
              </a:rPr>
              <a:t>Then, we use a neural network model to help us classify this news belong which category. </a:t>
            </a:r>
            <a:r>
              <a:rPr lang="en-US" altLang="zh-TW" sz="2800" dirty="0">
                <a:solidFill>
                  <a:srgbClr val="000000"/>
                </a:solidFill>
                <a:latin typeface="Calibri" panose="020F0502020204030204" pitchFamily="34" charset="0"/>
                <a:cs typeface="Calibri" panose="020F0502020204030204" pitchFamily="34" charset="0"/>
              </a:rPr>
              <a:t>Through multiple fully-connected layers </a:t>
            </a:r>
            <a:r>
              <a:rPr lang="en-US" altLang="zh-TW" sz="2800" dirty="0" smtClean="0">
                <a:solidFill>
                  <a:srgbClr val="000000"/>
                </a:solidFill>
                <a:latin typeface="Calibri" panose="020F0502020204030204" pitchFamily="34" charset="0"/>
                <a:cs typeface="Calibri" panose="020F0502020204030204" pitchFamily="34" charset="0"/>
              </a:rPr>
              <a:t>, the model can give us </a:t>
            </a:r>
            <a:r>
              <a:rPr lang="en-US" altLang="zh-TW" sz="2800" b="1" dirty="0" smtClean="0">
                <a:solidFill>
                  <a:srgbClr val="C00000"/>
                </a:solidFill>
                <a:latin typeface="Calibri" panose="020F0502020204030204" pitchFamily="34" charset="0"/>
                <a:cs typeface="Calibri" panose="020F0502020204030204" pitchFamily="34" charset="0"/>
              </a:rPr>
              <a:t>the probability of each category </a:t>
            </a:r>
            <a:r>
              <a:rPr lang="en-US" altLang="zh-TW" sz="2800" dirty="0" smtClean="0">
                <a:solidFill>
                  <a:srgbClr val="000000"/>
                </a:solidFill>
                <a:latin typeface="Calibri" panose="020F0502020204030204" pitchFamily="34" charset="0"/>
                <a:cs typeface="Calibri" panose="020F0502020204030204" pitchFamily="34" charset="0"/>
              </a:rPr>
              <a:t>for the news.</a:t>
            </a:r>
            <a:endParaRPr lang="zh-TW" altLang="en-US" sz="2800" dirty="0">
              <a:latin typeface="Calibri" panose="020F0502020204030204" pitchFamily="34" charset="0"/>
              <a:cs typeface="Calibri" panose="020F050202020403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017876130"/>
              </p:ext>
            </p:extLst>
          </p:nvPr>
        </p:nvGraphicFramePr>
        <p:xfrm>
          <a:off x="3619746" y="5480461"/>
          <a:ext cx="322315" cy="2251842"/>
        </p:xfrm>
        <a:graphic>
          <a:graphicData uri="http://schemas.openxmlformats.org/drawingml/2006/table">
            <a:tbl>
              <a:tblPr firstRow="1" bandRow="1">
                <a:tableStyleId>{5C22544A-7EE6-4342-B048-85BDC9FD1C3A}</a:tableStyleId>
              </a:tblPr>
              <a:tblGrid>
                <a:gridCol w="322315">
                  <a:extLst>
                    <a:ext uri="{9D8B030D-6E8A-4147-A177-3AD203B41FA5}">
                      <a16:colId xmlns:a16="http://schemas.microsoft.com/office/drawing/2014/main" val="3805377416"/>
                    </a:ext>
                  </a:extLst>
                </a:gridCol>
              </a:tblGrid>
              <a:tr h="185645">
                <a:tc>
                  <a:txBody>
                    <a:bodyPr/>
                    <a:lstStyle/>
                    <a:p>
                      <a:endParaRPr lang="zh-TW" altLang="en-US" sz="1100" dirty="0"/>
                    </a:p>
                  </a:txBody>
                  <a:tcPr marL="72781" marR="72781" marT="36390" marB="36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73"/>
                    </a:solidFill>
                  </a:tcPr>
                </a:tc>
                <a:extLst>
                  <a:ext uri="{0D108BD9-81ED-4DB2-BD59-A6C34878D82A}">
                    <a16:rowId xmlns:a16="http://schemas.microsoft.com/office/drawing/2014/main" val="923018614"/>
                  </a:ext>
                </a:extLst>
              </a:tr>
              <a:tr h="0">
                <a:tc>
                  <a:txBody>
                    <a:bodyPr/>
                    <a:lstStyle/>
                    <a:p>
                      <a:endParaRPr lang="zh-TW" altLang="en-US" sz="1100" dirty="0"/>
                    </a:p>
                  </a:txBody>
                  <a:tcPr marL="72781" marR="72781" marT="36390" marB="36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73"/>
                    </a:solidFill>
                  </a:tcPr>
                </a:tc>
                <a:extLst>
                  <a:ext uri="{0D108BD9-81ED-4DB2-BD59-A6C34878D82A}">
                    <a16:rowId xmlns:a16="http://schemas.microsoft.com/office/drawing/2014/main" val="1634757569"/>
                  </a:ext>
                </a:extLst>
              </a:tr>
              <a:tr h="295167">
                <a:tc>
                  <a:txBody>
                    <a:bodyPr/>
                    <a:lstStyle/>
                    <a:p>
                      <a:endParaRPr lang="zh-TW" altLang="en-US" sz="1100" dirty="0"/>
                    </a:p>
                  </a:txBody>
                  <a:tcPr marL="72781" marR="72781" marT="36390" marB="36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73"/>
                    </a:solidFill>
                  </a:tcPr>
                </a:tc>
                <a:extLst>
                  <a:ext uri="{0D108BD9-81ED-4DB2-BD59-A6C34878D82A}">
                    <a16:rowId xmlns:a16="http://schemas.microsoft.com/office/drawing/2014/main" val="2873818448"/>
                  </a:ext>
                </a:extLst>
              </a:tr>
              <a:tr h="295167">
                <a:tc>
                  <a:txBody>
                    <a:bodyPr/>
                    <a:lstStyle/>
                    <a:p>
                      <a:endParaRPr lang="zh-TW" altLang="en-US" sz="1100" dirty="0"/>
                    </a:p>
                  </a:txBody>
                  <a:tcPr marL="72781" marR="72781" marT="36390" marB="36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73"/>
                    </a:solidFill>
                  </a:tcPr>
                </a:tc>
                <a:extLst>
                  <a:ext uri="{0D108BD9-81ED-4DB2-BD59-A6C34878D82A}">
                    <a16:rowId xmlns:a16="http://schemas.microsoft.com/office/drawing/2014/main" val="1532526244"/>
                  </a:ext>
                </a:extLst>
              </a:tr>
              <a:tr h="295167">
                <a:tc>
                  <a:txBody>
                    <a:bodyPr/>
                    <a:lstStyle/>
                    <a:p>
                      <a:endParaRPr lang="zh-TW" altLang="en-US" sz="1100" dirty="0"/>
                    </a:p>
                  </a:txBody>
                  <a:tcPr marL="72781" marR="72781" marT="36390" marB="36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73"/>
                    </a:solidFill>
                  </a:tcPr>
                </a:tc>
                <a:extLst>
                  <a:ext uri="{0D108BD9-81ED-4DB2-BD59-A6C34878D82A}">
                    <a16:rowId xmlns:a16="http://schemas.microsoft.com/office/drawing/2014/main" val="2890006532"/>
                  </a:ext>
                </a:extLst>
              </a:tr>
              <a:tr h="295167">
                <a:tc>
                  <a:txBody>
                    <a:bodyPr/>
                    <a:lstStyle/>
                    <a:p>
                      <a:endParaRPr lang="zh-TW" altLang="en-US" sz="1100" dirty="0"/>
                    </a:p>
                  </a:txBody>
                  <a:tcPr marL="72781" marR="72781" marT="36390" marB="36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73"/>
                    </a:solidFill>
                  </a:tcPr>
                </a:tc>
                <a:extLst>
                  <a:ext uri="{0D108BD9-81ED-4DB2-BD59-A6C34878D82A}">
                    <a16:rowId xmlns:a16="http://schemas.microsoft.com/office/drawing/2014/main" val="2932470224"/>
                  </a:ext>
                </a:extLst>
              </a:tr>
              <a:tr h="295167">
                <a:tc>
                  <a:txBody>
                    <a:bodyPr/>
                    <a:lstStyle/>
                    <a:p>
                      <a:endParaRPr lang="zh-TW" altLang="en-US" sz="1100" dirty="0"/>
                    </a:p>
                  </a:txBody>
                  <a:tcPr marL="72781" marR="72781" marT="36390" marB="36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73"/>
                    </a:solidFill>
                  </a:tcPr>
                </a:tc>
                <a:extLst>
                  <a:ext uri="{0D108BD9-81ED-4DB2-BD59-A6C34878D82A}">
                    <a16:rowId xmlns:a16="http://schemas.microsoft.com/office/drawing/2014/main" val="4145082309"/>
                  </a:ext>
                </a:extLst>
              </a:tr>
              <a:tr h="295167">
                <a:tc>
                  <a:txBody>
                    <a:bodyPr/>
                    <a:lstStyle/>
                    <a:p>
                      <a:endParaRPr lang="zh-TW" altLang="en-US" sz="1100" dirty="0"/>
                    </a:p>
                  </a:txBody>
                  <a:tcPr marL="72781" marR="72781" marT="36390" marB="36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73"/>
                    </a:solidFill>
                  </a:tcPr>
                </a:tc>
                <a:extLst>
                  <a:ext uri="{0D108BD9-81ED-4DB2-BD59-A6C34878D82A}">
                    <a16:rowId xmlns:a16="http://schemas.microsoft.com/office/drawing/2014/main" val="2989388948"/>
                  </a:ext>
                </a:extLst>
              </a:tr>
            </a:tbl>
          </a:graphicData>
        </a:graphic>
      </p:graphicFrame>
      <p:pic>
        <p:nvPicPr>
          <p:cNvPr id="9218" name="Picture 2" descr="ãneural networkãçåçæå°çµæ"/>
          <p:cNvPicPr>
            <a:picLocks noChangeAspect="1" noChangeArrowheads="1"/>
          </p:cNvPicPr>
          <p:nvPr/>
        </p:nvPicPr>
        <p:blipFill rotWithShape="1">
          <a:blip r:embed="rId3">
            <a:extLst>
              <a:ext uri="{28A0092B-C50C-407E-A947-70E740481C1C}">
                <a14:useLocalDpi xmlns:a14="http://schemas.microsoft.com/office/drawing/2010/main" val="0"/>
              </a:ext>
            </a:extLst>
          </a:blip>
          <a:srcRect l="4871" r="4855"/>
          <a:stretch/>
        </p:blipFill>
        <p:spPr bwMode="auto">
          <a:xfrm>
            <a:off x="4155322" y="5177632"/>
            <a:ext cx="4763690" cy="2857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表格 7"/>
          <p:cNvGraphicFramePr>
            <a:graphicFrameLocks noGrp="1"/>
          </p:cNvGraphicFramePr>
          <p:nvPr>
            <p:extLst>
              <p:ext uri="{D42A27DB-BD31-4B8C-83A1-F6EECF244321}">
                <p14:modId xmlns:p14="http://schemas.microsoft.com/office/powerpoint/2010/main" val="493273592"/>
              </p:ext>
            </p:extLst>
          </p:nvPr>
        </p:nvGraphicFramePr>
        <p:xfrm>
          <a:off x="9132273" y="6004113"/>
          <a:ext cx="322315" cy="1204538"/>
        </p:xfrm>
        <a:graphic>
          <a:graphicData uri="http://schemas.openxmlformats.org/drawingml/2006/table">
            <a:tbl>
              <a:tblPr firstRow="1" bandRow="1">
                <a:tableStyleId>{5C22544A-7EE6-4342-B048-85BDC9FD1C3A}</a:tableStyleId>
              </a:tblPr>
              <a:tblGrid>
                <a:gridCol w="322315">
                  <a:extLst>
                    <a:ext uri="{9D8B030D-6E8A-4147-A177-3AD203B41FA5}">
                      <a16:colId xmlns:a16="http://schemas.microsoft.com/office/drawing/2014/main" val="3805377416"/>
                    </a:ext>
                  </a:extLst>
                </a:gridCol>
              </a:tblGrid>
              <a:tr h="373186">
                <a:tc>
                  <a:txBody>
                    <a:bodyPr/>
                    <a:lstStyle/>
                    <a:p>
                      <a:endParaRPr lang="zh-TW" altLang="en-US" sz="1100" dirty="0"/>
                    </a:p>
                  </a:txBody>
                  <a:tcPr marL="72781" marR="72781" marT="36390" marB="36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273"/>
                    </a:solidFill>
                  </a:tcPr>
                </a:tc>
                <a:extLst>
                  <a:ext uri="{0D108BD9-81ED-4DB2-BD59-A6C34878D82A}">
                    <a16:rowId xmlns:a16="http://schemas.microsoft.com/office/drawing/2014/main" val="923018614"/>
                  </a:ext>
                </a:extLst>
              </a:tr>
              <a:tr h="373186">
                <a:tc>
                  <a:txBody>
                    <a:bodyPr/>
                    <a:lstStyle/>
                    <a:p>
                      <a:endParaRPr lang="zh-TW" altLang="en-US" sz="1100" dirty="0"/>
                    </a:p>
                  </a:txBody>
                  <a:tcPr marL="72781" marR="72781" marT="36390" marB="36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273"/>
                    </a:solidFill>
                  </a:tcPr>
                </a:tc>
                <a:extLst>
                  <a:ext uri="{0D108BD9-81ED-4DB2-BD59-A6C34878D82A}">
                    <a16:rowId xmlns:a16="http://schemas.microsoft.com/office/drawing/2014/main" val="1634757569"/>
                  </a:ext>
                </a:extLst>
              </a:tr>
              <a:tr h="458166">
                <a:tc>
                  <a:txBody>
                    <a:bodyPr/>
                    <a:lstStyle/>
                    <a:p>
                      <a:endParaRPr lang="zh-TW" altLang="en-US" sz="1100" dirty="0"/>
                    </a:p>
                  </a:txBody>
                  <a:tcPr marL="72781" marR="72781" marT="36390" marB="363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273"/>
                    </a:solidFill>
                  </a:tcPr>
                </a:tc>
                <a:extLst>
                  <a:ext uri="{0D108BD9-81ED-4DB2-BD59-A6C34878D82A}">
                    <a16:rowId xmlns:a16="http://schemas.microsoft.com/office/drawing/2014/main" val="2873818448"/>
                  </a:ext>
                </a:extLst>
              </a:tr>
            </a:tbl>
          </a:graphicData>
        </a:graphic>
      </p:graphicFrame>
      <p:cxnSp>
        <p:nvCxnSpPr>
          <p:cNvPr id="5" name="直線接點 4"/>
          <p:cNvCxnSpPr/>
          <p:nvPr/>
        </p:nvCxnSpPr>
        <p:spPr>
          <a:xfrm flipV="1">
            <a:off x="9293430" y="5480462"/>
            <a:ext cx="987037" cy="655897"/>
          </a:xfrm>
          <a:prstGeom prst="line">
            <a:avLst/>
          </a:prstGeom>
        </p:spPr>
        <p:style>
          <a:lnRef idx="1">
            <a:schemeClr val="accent6"/>
          </a:lnRef>
          <a:fillRef idx="0">
            <a:schemeClr val="accent6"/>
          </a:fillRef>
          <a:effectRef idx="0">
            <a:schemeClr val="accent6"/>
          </a:effectRef>
          <a:fontRef idx="minor">
            <a:schemeClr val="tx1"/>
          </a:fontRef>
        </p:style>
      </p:cxnSp>
      <p:cxnSp>
        <p:nvCxnSpPr>
          <p:cNvPr id="12" name="直線接點 11"/>
          <p:cNvCxnSpPr/>
          <p:nvPr/>
        </p:nvCxnSpPr>
        <p:spPr>
          <a:xfrm flipV="1">
            <a:off x="9293430" y="6580256"/>
            <a:ext cx="1117666" cy="1"/>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直線接點 14"/>
          <p:cNvCxnSpPr/>
          <p:nvPr/>
        </p:nvCxnSpPr>
        <p:spPr>
          <a:xfrm>
            <a:off x="9293430" y="7063353"/>
            <a:ext cx="987037" cy="713660"/>
          </a:xfrm>
          <a:prstGeom prst="line">
            <a:avLst/>
          </a:prstGeom>
        </p:spPr>
        <p:style>
          <a:lnRef idx="1">
            <a:schemeClr val="accent6"/>
          </a:lnRef>
          <a:fillRef idx="0">
            <a:schemeClr val="accent6"/>
          </a:fillRef>
          <a:effectRef idx="0">
            <a:schemeClr val="accent6"/>
          </a:effectRef>
          <a:fontRef idx="minor">
            <a:schemeClr val="tx1"/>
          </a:fontRef>
        </p:style>
      </p:cxnSp>
      <p:sp>
        <p:nvSpPr>
          <p:cNvPr id="11" name="橢圓 10"/>
          <p:cNvSpPr/>
          <p:nvPr/>
        </p:nvSpPr>
        <p:spPr>
          <a:xfrm>
            <a:off x="10280467" y="4930356"/>
            <a:ext cx="1476103" cy="965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10411096" y="6136359"/>
            <a:ext cx="1476103" cy="9650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9" name="橢圓 18"/>
          <p:cNvSpPr/>
          <p:nvPr/>
        </p:nvSpPr>
        <p:spPr>
          <a:xfrm>
            <a:off x="10280466" y="7484606"/>
            <a:ext cx="1476103" cy="9650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4" name="矩形 13"/>
          <p:cNvSpPr/>
          <p:nvPr/>
        </p:nvSpPr>
        <p:spPr>
          <a:xfrm>
            <a:off x="10540294" y="5228207"/>
            <a:ext cx="1056700" cy="369332"/>
          </a:xfrm>
          <a:prstGeom prst="rect">
            <a:avLst/>
          </a:prstGeom>
        </p:spPr>
        <p:txBody>
          <a:bodyPr wrap="none">
            <a:spAutoFit/>
          </a:bodyPr>
          <a:lstStyle/>
          <a:p>
            <a:r>
              <a:rPr lang="en-US" altLang="zh-TW" dirty="0">
                <a:solidFill>
                  <a:schemeClr val="bg1"/>
                </a:solidFill>
              </a:rPr>
              <a:t>atheism </a:t>
            </a:r>
            <a:endParaRPr lang="zh-TW" altLang="en-US" dirty="0">
              <a:solidFill>
                <a:schemeClr val="bg1"/>
              </a:solidFill>
            </a:endParaRPr>
          </a:p>
        </p:txBody>
      </p:sp>
      <p:sp>
        <p:nvSpPr>
          <p:cNvPr id="22" name="矩形 21"/>
          <p:cNvSpPr/>
          <p:nvPr/>
        </p:nvSpPr>
        <p:spPr>
          <a:xfrm>
            <a:off x="10635749" y="6421716"/>
            <a:ext cx="1120820" cy="369332"/>
          </a:xfrm>
          <a:prstGeom prst="rect">
            <a:avLst/>
          </a:prstGeom>
        </p:spPr>
        <p:txBody>
          <a:bodyPr wrap="none">
            <a:spAutoFit/>
          </a:bodyPr>
          <a:lstStyle/>
          <a:p>
            <a:r>
              <a:rPr lang="en-US" altLang="zh-TW" dirty="0">
                <a:solidFill>
                  <a:schemeClr val="bg1"/>
                </a:solidFill>
              </a:rPr>
              <a:t>graphics </a:t>
            </a:r>
            <a:endParaRPr lang="zh-TW" altLang="en-US" dirty="0">
              <a:solidFill>
                <a:schemeClr val="bg1"/>
              </a:solidFill>
            </a:endParaRPr>
          </a:p>
        </p:txBody>
      </p:sp>
      <p:sp>
        <p:nvSpPr>
          <p:cNvPr id="24" name="矩形 23"/>
          <p:cNvSpPr/>
          <p:nvPr/>
        </p:nvSpPr>
        <p:spPr>
          <a:xfrm>
            <a:off x="10310631" y="7798691"/>
            <a:ext cx="1415772" cy="369332"/>
          </a:xfrm>
          <a:prstGeom prst="rect">
            <a:avLst/>
          </a:prstGeom>
        </p:spPr>
        <p:txBody>
          <a:bodyPr wrap="none">
            <a:spAutoFit/>
          </a:bodyPr>
          <a:lstStyle/>
          <a:p>
            <a:r>
              <a:rPr lang="en-US" altLang="zh-TW" dirty="0">
                <a:solidFill>
                  <a:schemeClr val="bg1"/>
                </a:solidFill>
              </a:rPr>
              <a:t>motorcycles</a:t>
            </a:r>
            <a:endParaRPr lang="zh-TW" altLang="en-US" dirty="0">
              <a:solidFill>
                <a:schemeClr val="bg1"/>
              </a:solidFill>
            </a:endParaRPr>
          </a:p>
        </p:txBody>
      </p:sp>
      <p:sp>
        <p:nvSpPr>
          <p:cNvPr id="2" name="向下箭號 1"/>
          <p:cNvSpPr/>
          <p:nvPr/>
        </p:nvSpPr>
        <p:spPr>
          <a:xfrm flipV="1">
            <a:off x="3619746" y="8247744"/>
            <a:ext cx="248194" cy="403792"/>
          </a:xfrm>
          <a:prstGeom prst="down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向下箭號 19"/>
          <p:cNvSpPr/>
          <p:nvPr/>
        </p:nvSpPr>
        <p:spPr>
          <a:xfrm flipV="1">
            <a:off x="9132273" y="8247744"/>
            <a:ext cx="248194" cy="403792"/>
          </a:xfrm>
          <a:prstGeom prst="down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867800" y="8819424"/>
            <a:ext cx="1826206" cy="369332"/>
          </a:xfrm>
          <a:prstGeom prst="rect">
            <a:avLst/>
          </a:prstGeom>
        </p:spPr>
        <p:txBody>
          <a:bodyPr wrap="none">
            <a:spAutoFit/>
          </a:bodyPr>
          <a:lstStyle/>
          <a:p>
            <a:r>
              <a:rPr lang="zh-TW" altLang="en-US" dirty="0"/>
              <a:t>Vectorized input</a:t>
            </a:r>
          </a:p>
        </p:txBody>
      </p:sp>
      <p:sp>
        <p:nvSpPr>
          <p:cNvPr id="21" name="矩形 20"/>
          <p:cNvSpPr/>
          <p:nvPr/>
        </p:nvSpPr>
        <p:spPr>
          <a:xfrm>
            <a:off x="7758394" y="8803555"/>
            <a:ext cx="3095719" cy="369332"/>
          </a:xfrm>
          <a:prstGeom prst="rect">
            <a:avLst/>
          </a:prstGeom>
        </p:spPr>
        <p:txBody>
          <a:bodyPr wrap="none">
            <a:spAutoFit/>
          </a:bodyPr>
          <a:lstStyle/>
          <a:p>
            <a:r>
              <a:rPr lang="en-US" altLang="zh-TW" dirty="0" smtClean="0"/>
              <a:t>Probability </a:t>
            </a:r>
            <a:r>
              <a:rPr lang="en-US" altLang="zh-TW" dirty="0"/>
              <a:t>of each category </a:t>
            </a:r>
            <a:endParaRPr lang="zh-TW" altLang="en-US" dirty="0"/>
          </a:p>
        </p:txBody>
      </p:sp>
      <p:sp>
        <p:nvSpPr>
          <p:cNvPr id="7" name="左大括弧 6"/>
          <p:cNvSpPr/>
          <p:nvPr/>
        </p:nvSpPr>
        <p:spPr>
          <a:xfrm rot="5400000">
            <a:off x="6394341" y="2841107"/>
            <a:ext cx="285650" cy="417849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9" name="矩形 8"/>
          <p:cNvSpPr/>
          <p:nvPr/>
        </p:nvSpPr>
        <p:spPr>
          <a:xfrm>
            <a:off x="5258611" y="4382009"/>
            <a:ext cx="2557110" cy="369332"/>
          </a:xfrm>
          <a:prstGeom prst="rect">
            <a:avLst/>
          </a:prstGeom>
        </p:spPr>
        <p:txBody>
          <a:bodyPr wrap="none">
            <a:spAutoFit/>
          </a:bodyPr>
          <a:lstStyle/>
          <a:p>
            <a:r>
              <a:rPr lang="en-US" altLang="zh-TW" dirty="0"/>
              <a:t>Fully-connected </a:t>
            </a:r>
            <a:r>
              <a:rPr lang="en-US" altLang="zh-TW" dirty="0"/>
              <a:t>layers </a:t>
            </a:r>
            <a:endParaRPr lang="zh-TW" altLang="en-US" dirty="0"/>
          </a:p>
        </p:txBody>
      </p:sp>
    </p:spTree>
    <p:extLst>
      <p:ext uri="{BB962C8B-B14F-4D97-AF65-F5344CB8AC3E}">
        <p14:creationId xmlns:p14="http://schemas.microsoft.com/office/powerpoint/2010/main" val="10921245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smtClean="0">
                <a:solidFill>
                  <a:srgbClr val="000000"/>
                </a:solidFill>
                <a:uFill>
                  <a:solidFill>
                    <a:srgbClr val="FFFFFF"/>
                  </a:solidFill>
                </a:uFill>
                <a:latin typeface="Calibri"/>
              </a:rPr>
              <a:t>Text Classification</a:t>
            </a:r>
            <a:endParaRPr lang="en-US" altLang="zh-TW" sz="1350" spc="-1" dirty="0">
              <a:solidFill>
                <a:srgbClr val="000000"/>
              </a:solidFill>
              <a:uFill>
                <a:solidFill>
                  <a:srgbClr val="FFFFFF"/>
                </a:solidFill>
              </a:uFill>
            </a:endParaRPr>
          </a:p>
        </p:txBody>
      </p:sp>
      <p:sp>
        <p:nvSpPr>
          <p:cNvPr id="82" name="矩形 81"/>
          <p:cNvSpPr/>
          <p:nvPr/>
        </p:nvSpPr>
        <p:spPr>
          <a:xfrm>
            <a:off x="2221160" y="2576513"/>
            <a:ext cx="9626852" cy="584775"/>
          </a:xfrm>
          <a:prstGeom prst="rect">
            <a:avLst/>
          </a:prstGeom>
        </p:spPr>
        <p:txBody>
          <a:bodyPr wrap="square">
            <a:spAutoFit/>
          </a:bodyPr>
          <a:lstStyle/>
          <a:p>
            <a:pPr algn="just"/>
            <a:r>
              <a:rPr lang="en-US" altLang="zh-TW" sz="3200" dirty="0" smtClean="0">
                <a:solidFill>
                  <a:srgbClr val="000000"/>
                </a:solidFill>
                <a:latin typeface="Calibri" panose="020F0502020204030204" pitchFamily="34" charset="0"/>
                <a:cs typeface="Calibri" panose="020F0502020204030204" pitchFamily="34" charset="0"/>
              </a:rPr>
              <a:t>Let’s start to practice building a text classification model</a:t>
            </a:r>
            <a:endParaRPr lang="zh-TW" altLang="en-US" sz="3200" dirty="0">
              <a:latin typeface="Calibri" panose="020F0502020204030204" pitchFamily="34" charset="0"/>
              <a:cs typeface="Calibri" panose="020F0502020204030204" pitchFamily="34" charset="0"/>
            </a:endParaRPr>
          </a:p>
        </p:txBody>
      </p:sp>
      <p:pic>
        <p:nvPicPr>
          <p:cNvPr id="23" name="圖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495" y="3596795"/>
            <a:ext cx="3764182" cy="3764182"/>
          </a:xfrm>
          <a:prstGeom prst="rect">
            <a:avLst/>
          </a:prstGeom>
        </p:spPr>
      </p:pic>
      <p:sp>
        <p:nvSpPr>
          <p:cNvPr id="3" name="矩形 2"/>
          <p:cNvSpPr/>
          <p:nvPr/>
        </p:nvSpPr>
        <p:spPr>
          <a:xfrm>
            <a:off x="2018211" y="7796484"/>
            <a:ext cx="10953206" cy="369332"/>
          </a:xfrm>
          <a:prstGeom prst="rect">
            <a:avLst/>
          </a:prstGeom>
        </p:spPr>
        <p:txBody>
          <a:bodyPr wrap="square">
            <a:spAutoFit/>
          </a:bodyPr>
          <a:lstStyle/>
          <a:p>
            <a:r>
              <a:rPr lang="zh-TW" altLang="en-US" dirty="0">
                <a:hlinkClick r:id="rId4"/>
              </a:rPr>
              <a:t>https://github.com/IKMLab/Feedforward-Tutorial/blob/master/text-classfication/text-classfication.ipynb</a:t>
            </a:r>
            <a:endParaRPr lang="zh-TW" altLang="en-US" dirty="0"/>
          </a:p>
        </p:txBody>
      </p:sp>
    </p:spTree>
    <p:extLst>
      <p:ext uri="{BB962C8B-B14F-4D97-AF65-F5344CB8AC3E}">
        <p14:creationId xmlns:p14="http://schemas.microsoft.com/office/powerpoint/2010/main" val="842766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60026" y="554676"/>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a:solidFill>
                  <a:srgbClr val="000000"/>
                </a:solidFill>
                <a:uFill>
                  <a:solidFill>
                    <a:srgbClr val="FFFFFF"/>
                  </a:solidFill>
                </a:uFill>
                <a:latin typeface="Calibri"/>
              </a:rPr>
              <a:t>Neural Network</a:t>
            </a:r>
            <a:endParaRPr lang="en-US" sz="1350" spc="-1" dirty="0">
              <a:solidFill>
                <a:srgbClr val="000000"/>
              </a:solidFill>
              <a:uFill>
                <a:solidFill>
                  <a:srgbClr val="FFFFFF"/>
                </a:solidFill>
              </a:uFill>
              <a:latin typeface="Arial"/>
            </a:endParaRPr>
          </a:p>
        </p:txBody>
      </p:sp>
      <p:sp>
        <p:nvSpPr>
          <p:cNvPr id="306" name="CustomShape 2"/>
          <p:cNvSpPr/>
          <p:nvPr/>
        </p:nvSpPr>
        <p:spPr>
          <a:xfrm>
            <a:off x="12831614" y="8485379"/>
            <a:ext cx="881988" cy="366078"/>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nSpc>
                <a:spcPct val="100000"/>
              </a:lnSpc>
            </a:pPr>
            <a:fld id="{33BFD490-76A7-47D6-955A-2B0813437738}" type="slidenum">
              <a:rPr lang="en-US" spc="-1">
                <a:solidFill>
                  <a:srgbClr val="FFFFFF"/>
                </a:solidFill>
                <a:uFill>
                  <a:solidFill>
                    <a:srgbClr val="FFFFFF"/>
                  </a:solidFill>
                </a:uFill>
                <a:latin typeface="Ubuntu"/>
                <a:ea typeface="Spica Neue P"/>
              </a:rPr>
              <a:t>3</a:t>
            </a:fld>
            <a:endParaRPr lang="en-US" sz="1350" spc="-1">
              <a:solidFill>
                <a:srgbClr val="000000"/>
              </a:solidFill>
              <a:uFill>
                <a:solidFill>
                  <a:srgbClr val="FFFFFF"/>
                </a:solidFill>
              </a:uFill>
              <a:latin typeface="Arial"/>
            </a:endParaRPr>
          </a:p>
        </p:txBody>
      </p:sp>
      <p:sp>
        <p:nvSpPr>
          <p:cNvPr id="2" name="矩形 1"/>
          <p:cNvSpPr/>
          <p:nvPr/>
        </p:nvSpPr>
        <p:spPr>
          <a:xfrm>
            <a:off x="939800" y="2367507"/>
            <a:ext cx="11891814" cy="1200329"/>
          </a:xfrm>
          <a:prstGeom prst="rect">
            <a:avLst/>
          </a:prstGeom>
        </p:spPr>
        <p:txBody>
          <a:bodyPr wrap="square">
            <a:spAutoFit/>
          </a:bodyPr>
          <a:lstStyle/>
          <a:p>
            <a:pPr algn="just"/>
            <a:r>
              <a:rPr lang="en-US" altLang="zh-TW" sz="2400" dirty="0">
                <a:solidFill>
                  <a:srgbClr val="000000"/>
                </a:solidFill>
                <a:latin typeface="Calibri" panose="020F0502020204030204" pitchFamily="34" charset="0"/>
                <a:cs typeface="Calibri" panose="020F0502020204030204" pitchFamily="34" charset="0"/>
              </a:rPr>
              <a:t>A neural network is an artificial neural network wherein connections between the nodes do not form a cycle. As such, it is different from recurrent neural networks. It is illustrated in the following figure</a:t>
            </a:r>
            <a:endParaRPr lang="zh-TW" altLang="en-US" sz="2400" dirty="0">
              <a:latin typeface="Calibri" panose="020F0502020204030204" pitchFamily="34" charset="0"/>
              <a:cs typeface="Calibri" panose="020F0502020204030204" pitchFamily="34" charset="0"/>
            </a:endParaRPr>
          </a:p>
        </p:txBody>
      </p:sp>
      <p:pic>
        <p:nvPicPr>
          <p:cNvPr id="1026" name="Picture 2" descr="ç¸éåç"/>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19" y="5005398"/>
            <a:ext cx="6539113" cy="3207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167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a:solidFill>
                  <a:srgbClr val="000000"/>
                </a:solidFill>
                <a:uFill>
                  <a:solidFill>
                    <a:srgbClr val="FFFFFF"/>
                  </a:solidFill>
                </a:uFill>
                <a:latin typeface="Calibri"/>
              </a:rPr>
              <a:t>Neural Network</a:t>
            </a:r>
            <a:endParaRPr lang="en-US" altLang="zh-TW" sz="1350" spc="-1" dirty="0">
              <a:solidFill>
                <a:srgbClr val="000000"/>
              </a:solidFill>
              <a:uFill>
                <a:solidFill>
                  <a:srgbClr val="FFFFFF"/>
                </a:solidFill>
              </a:uFill>
            </a:endParaRPr>
          </a:p>
        </p:txBody>
      </p:sp>
      <p:sp>
        <p:nvSpPr>
          <p:cNvPr id="306" name="CustomShape 2"/>
          <p:cNvSpPr/>
          <p:nvPr/>
        </p:nvSpPr>
        <p:spPr>
          <a:xfrm>
            <a:off x="12831614" y="8485379"/>
            <a:ext cx="881988" cy="366078"/>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nSpc>
                <a:spcPct val="100000"/>
              </a:lnSpc>
            </a:pPr>
            <a:fld id="{33BFD490-76A7-47D6-955A-2B0813437738}" type="slidenum">
              <a:rPr lang="en-US" spc="-1">
                <a:solidFill>
                  <a:srgbClr val="FFFFFF"/>
                </a:solidFill>
                <a:uFill>
                  <a:solidFill>
                    <a:srgbClr val="FFFFFF"/>
                  </a:solidFill>
                </a:uFill>
                <a:latin typeface="Ubuntu"/>
                <a:ea typeface="Spica Neue P"/>
              </a:rPr>
              <a:t>4</a:t>
            </a:fld>
            <a:endParaRPr lang="en-US" sz="1350" spc="-1">
              <a:solidFill>
                <a:srgbClr val="000000"/>
              </a:solidFill>
              <a:uFill>
                <a:solidFill>
                  <a:srgbClr val="FFFFFF"/>
                </a:solidFill>
              </a:uFill>
              <a:latin typeface="Arial"/>
            </a:endParaRPr>
          </a:p>
        </p:txBody>
      </p:sp>
      <p:sp>
        <p:nvSpPr>
          <p:cNvPr id="2" name="矩形 1"/>
          <p:cNvSpPr/>
          <p:nvPr/>
        </p:nvSpPr>
        <p:spPr>
          <a:xfrm>
            <a:off x="1130300" y="2206399"/>
            <a:ext cx="11701314" cy="1631216"/>
          </a:xfrm>
          <a:prstGeom prst="rect">
            <a:avLst/>
          </a:prstGeom>
        </p:spPr>
        <p:txBody>
          <a:bodyPr wrap="square">
            <a:spAutoFit/>
          </a:bodyPr>
          <a:lstStyle/>
          <a:p>
            <a:pPr algn="just"/>
            <a:r>
              <a:rPr lang="en-US" altLang="zh-TW" sz="2800" b="1" dirty="0">
                <a:latin typeface="Calibri" panose="020F0502020204030204" pitchFamily="34" charset="0"/>
                <a:cs typeface="Calibri" panose="020F0502020204030204" pitchFamily="34" charset="0"/>
              </a:rPr>
              <a:t>Fully connected layer </a:t>
            </a:r>
            <a:endParaRPr lang="en-US" altLang="zh-TW" sz="2800" dirty="0" smtClean="0">
              <a:latin typeface="Calibri" panose="020F0502020204030204" pitchFamily="34" charset="0"/>
              <a:cs typeface="Calibri" panose="020F0502020204030204" pitchFamily="34" charset="0"/>
            </a:endParaRPr>
          </a:p>
          <a:p>
            <a:pPr algn="just"/>
            <a:r>
              <a:rPr lang="en-US" altLang="zh-TW" sz="2400" dirty="0" smtClean="0">
                <a:latin typeface="Calibri" panose="020F0502020204030204" pitchFamily="34" charset="0"/>
                <a:cs typeface="Calibri" panose="020F0502020204030204" pitchFamily="34" charset="0"/>
              </a:rPr>
              <a:t>All </a:t>
            </a:r>
            <a:r>
              <a:rPr lang="en-US" altLang="zh-TW" sz="2400" dirty="0">
                <a:latin typeface="Calibri" panose="020F0502020204030204" pitchFamily="34" charset="0"/>
                <a:cs typeface="Calibri" panose="020F0502020204030204" pitchFamily="34" charset="0"/>
              </a:rPr>
              <a:t>neurons in this layer </a:t>
            </a:r>
            <a:r>
              <a:rPr lang="en-US" altLang="zh-TW" sz="2400" dirty="0">
                <a:solidFill>
                  <a:srgbClr val="000000"/>
                </a:solidFill>
                <a:latin typeface="Calibri" panose="020F0502020204030204" pitchFamily="34" charset="0"/>
                <a:cs typeface="Calibri" panose="020F0502020204030204" pitchFamily="34" charset="0"/>
              </a:rPr>
              <a:t>have full connections to all activations in the previous layer, as seen in regular Neural Networks. Their activations can hence be computed with a matrix multiplication followed by a bias offset. </a:t>
            </a:r>
            <a:endParaRPr lang="zh-TW" altLang="en-US" sz="2400" dirty="0">
              <a:latin typeface="Calibri" panose="020F0502020204030204" pitchFamily="34" charset="0"/>
              <a:cs typeface="Calibri" panose="020F0502020204030204" pitchFamily="34" charset="0"/>
            </a:endParaRPr>
          </a:p>
        </p:txBody>
      </p:sp>
      <p:sp>
        <p:nvSpPr>
          <p:cNvPr id="3" name="矩形 2"/>
          <p:cNvSpPr/>
          <p:nvPr/>
        </p:nvSpPr>
        <p:spPr>
          <a:xfrm>
            <a:off x="1553663" y="5046337"/>
            <a:ext cx="1005840" cy="2468880"/>
          </a:xfrm>
          <a:prstGeom prst="rect">
            <a:avLst/>
          </a:prstGeom>
          <a:solidFill>
            <a:srgbClr val="F5CB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橢圓 3"/>
          <p:cNvSpPr/>
          <p:nvPr/>
        </p:nvSpPr>
        <p:spPr>
          <a:xfrm>
            <a:off x="1716949" y="5163903"/>
            <a:ext cx="679268" cy="6792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1723064" y="5941143"/>
            <a:ext cx="679268" cy="6792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1716949" y="6718383"/>
            <a:ext cx="679268" cy="6792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932590" y="4429124"/>
            <a:ext cx="1005840" cy="3574870"/>
          </a:xfrm>
          <a:prstGeom prst="rect">
            <a:avLst/>
          </a:prstGeom>
          <a:solidFill>
            <a:srgbClr val="CED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5095876" y="4646838"/>
            <a:ext cx="679268" cy="6792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p:nvSpPr>
        <p:spPr>
          <a:xfrm>
            <a:off x="5095876" y="5464351"/>
            <a:ext cx="679268" cy="6792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5095876" y="6281864"/>
            <a:ext cx="679268" cy="6792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5095876" y="7099377"/>
            <a:ext cx="679268" cy="6792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a:stCxn id="4" idx="6"/>
            <a:endCxn id="12" idx="2"/>
          </p:cNvCxnSpPr>
          <p:nvPr/>
        </p:nvCxnSpPr>
        <p:spPr>
          <a:xfrm flipV="1">
            <a:off x="2396217" y="4986472"/>
            <a:ext cx="2699659" cy="517065"/>
          </a:xfrm>
          <a:prstGeom prst="straightConnector1">
            <a:avLst/>
          </a:prstGeom>
          <a:ln w="19050">
            <a:solidFill>
              <a:srgbClr val="EC2A4C"/>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4" idx="6"/>
            <a:endCxn id="13" idx="2"/>
          </p:cNvCxnSpPr>
          <p:nvPr/>
        </p:nvCxnSpPr>
        <p:spPr>
          <a:xfrm>
            <a:off x="2396217" y="5503537"/>
            <a:ext cx="2699659" cy="300448"/>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4" idx="6"/>
            <a:endCxn id="14" idx="2"/>
          </p:cNvCxnSpPr>
          <p:nvPr/>
        </p:nvCxnSpPr>
        <p:spPr>
          <a:xfrm>
            <a:off x="2396217" y="5503537"/>
            <a:ext cx="2699659" cy="1117961"/>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4" idx="6"/>
            <a:endCxn id="15" idx="2"/>
          </p:cNvCxnSpPr>
          <p:nvPr/>
        </p:nvCxnSpPr>
        <p:spPr>
          <a:xfrm>
            <a:off x="2396217" y="5503537"/>
            <a:ext cx="2699659" cy="1935474"/>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9" idx="6"/>
            <a:endCxn id="15" idx="2"/>
          </p:cNvCxnSpPr>
          <p:nvPr/>
        </p:nvCxnSpPr>
        <p:spPr>
          <a:xfrm>
            <a:off x="2402332" y="6280777"/>
            <a:ext cx="2693544" cy="1158234"/>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9" idx="6"/>
            <a:endCxn id="14" idx="2"/>
          </p:cNvCxnSpPr>
          <p:nvPr/>
        </p:nvCxnSpPr>
        <p:spPr>
          <a:xfrm>
            <a:off x="2402332" y="6280777"/>
            <a:ext cx="2693544" cy="340721"/>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a:stCxn id="9" idx="6"/>
          </p:cNvCxnSpPr>
          <p:nvPr/>
        </p:nvCxnSpPr>
        <p:spPr>
          <a:xfrm flipV="1">
            <a:off x="2402332" y="5823577"/>
            <a:ext cx="2693544" cy="45720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9" idx="6"/>
            <a:endCxn id="12" idx="2"/>
          </p:cNvCxnSpPr>
          <p:nvPr/>
        </p:nvCxnSpPr>
        <p:spPr>
          <a:xfrm flipV="1">
            <a:off x="2402332" y="4986472"/>
            <a:ext cx="2693544" cy="1294305"/>
          </a:xfrm>
          <a:prstGeom prst="straightConnector1">
            <a:avLst/>
          </a:prstGeom>
          <a:ln w="19050">
            <a:solidFill>
              <a:srgbClr val="EC2A4C"/>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0" idx="6"/>
          </p:cNvCxnSpPr>
          <p:nvPr/>
        </p:nvCxnSpPr>
        <p:spPr>
          <a:xfrm>
            <a:off x="2396217" y="7058017"/>
            <a:ext cx="2693544" cy="380994"/>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10" idx="6"/>
            <a:endCxn id="14" idx="2"/>
          </p:cNvCxnSpPr>
          <p:nvPr/>
        </p:nvCxnSpPr>
        <p:spPr>
          <a:xfrm flipV="1">
            <a:off x="2396217" y="6621498"/>
            <a:ext cx="2699659" cy="436519"/>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0" idx="6"/>
            <a:endCxn id="13" idx="2"/>
          </p:cNvCxnSpPr>
          <p:nvPr/>
        </p:nvCxnSpPr>
        <p:spPr>
          <a:xfrm flipV="1">
            <a:off x="2396217" y="5803985"/>
            <a:ext cx="2699659" cy="1254032"/>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0" idx="6"/>
            <a:endCxn id="12" idx="2"/>
          </p:cNvCxnSpPr>
          <p:nvPr/>
        </p:nvCxnSpPr>
        <p:spPr>
          <a:xfrm flipV="1">
            <a:off x="2396217" y="4986472"/>
            <a:ext cx="2699659" cy="2071545"/>
          </a:xfrm>
          <a:prstGeom prst="straightConnector1">
            <a:avLst/>
          </a:prstGeom>
          <a:ln w="19050">
            <a:solidFill>
              <a:srgbClr val="EC2A4C"/>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字方塊 48"/>
              <p:cNvSpPr txBox="1"/>
              <p:nvPr/>
            </p:nvSpPr>
            <p:spPr>
              <a:xfrm>
                <a:off x="5033118" y="8363407"/>
                <a:ext cx="905312" cy="369332"/>
              </a:xfrm>
              <a:prstGeom prst="rect">
                <a:avLst/>
              </a:prstGeom>
              <a:noFill/>
            </p:spPr>
            <p:txBody>
              <a:bodyPr wrap="none" rtlCol="0">
                <a:spAutoFit/>
              </a:bodyPr>
              <a:lstStyle/>
              <a:p>
                <a:r>
                  <a:rPr lang="en-US" altLang="zh-TW" dirty="0" smtClean="0"/>
                  <a:t>Layer </a:t>
                </a:r>
                <a14:m>
                  <m:oMath xmlns:m="http://schemas.openxmlformats.org/officeDocument/2006/math">
                    <m:r>
                      <a:rPr lang="en-US" altLang="zh-TW" b="0" i="1" smtClean="0">
                        <a:latin typeface="Cambria Math" panose="02040503050406030204" pitchFamily="18" charset="0"/>
                      </a:rPr>
                      <m:t>𝑙</m:t>
                    </m:r>
                  </m:oMath>
                </a14:m>
                <a:endParaRPr lang="en-US" altLang="zh-TW" b="0" dirty="0" smtClean="0"/>
              </a:p>
            </p:txBody>
          </p:sp>
        </mc:Choice>
        <mc:Fallback xmlns="">
          <p:sp>
            <p:nvSpPr>
              <p:cNvPr id="49" name="文字方塊 48"/>
              <p:cNvSpPr txBox="1">
                <a:spLocks noRot="1" noChangeAspect="1" noMove="1" noResize="1" noEditPoints="1" noAdjustHandles="1" noChangeArrowheads="1" noChangeShapeType="1" noTextEdit="1"/>
              </p:cNvSpPr>
              <p:nvPr/>
            </p:nvSpPr>
            <p:spPr>
              <a:xfrm>
                <a:off x="5033118" y="8363407"/>
                <a:ext cx="905312" cy="369332"/>
              </a:xfrm>
              <a:prstGeom prst="rect">
                <a:avLst/>
              </a:prstGeom>
              <a:blipFill>
                <a:blip r:embed="rId3"/>
                <a:stretch>
                  <a:fillRect l="-6081" t="-9836"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1401948" y="8363407"/>
                <a:ext cx="1309269" cy="369332"/>
              </a:xfrm>
              <a:prstGeom prst="rect">
                <a:avLst/>
              </a:prstGeom>
              <a:noFill/>
            </p:spPr>
            <p:txBody>
              <a:bodyPr wrap="none" rtlCol="0">
                <a:spAutoFit/>
              </a:bodyPr>
              <a:lstStyle/>
              <a:p>
                <a:r>
                  <a:rPr lang="en-US" altLang="zh-TW" dirty="0" smtClean="0"/>
                  <a:t>Layer </a:t>
                </a:r>
                <a14:m>
                  <m:oMath xmlns:m="http://schemas.openxmlformats.org/officeDocument/2006/math">
                    <m:r>
                      <a:rPr lang="en-US" altLang="zh-TW" b="0" i="1" smtClean="0">
                        <a:latin typeface="Cambria Math" panose="02040503050406030204" pitchFamily="18" charset="0"/>
                      </a:rPr>
                      <m:t>𝑙</m:t>
                    </m:r>
                    <m:r>
                      <a:rPr lang="en-US" altLang="zh-TW" b="0" i="1" smtClean="0">
                        <a:latin typeface="Cambria Math" panose="02040503050406030204" pitchFamily="18" charset="0"/>
                      </a:rPr>
                      <m:t>−1</m:t>
                    </m:r>
                  </m:oMath>
                </a14:m>
                <a:endParaRPr lang="en-US" altLang="zh-TW" b="0" dirty="0" smtClean="0"/>
              </a:p>
            </p:txBody>
          </p:sp>
        </mc:Choice>
        <mc:Fallback xmlns="">
          <p:sp>
            <p:nvSpPr>
              <p:cNvPr id="54" name="文字方塊 53"/>
              <p:cNvSpPr txBox="1">
                <a:spLocks noRot="1" noChangeAspect="1" noMove="1" noResize="1" noEditPoints="1" noAdjustHandles="1" noChangeArrowheads="1" noChangeShapeType="1" noTextEdit="1"/>
              </p:cNvSpPr>
              <p:nvPr/>
            </p:nvSpPr>
            <p:spPr>
              <a:xfrm>
                <a:off x="1401948" y="8363407"/>
                <a:ext cx="1309269" cy="369332"/>
              </a:xfrm>
              <a:prstGeom prst="rect">
                <a:avLst/>
              </a:prstGeom>
              <a:blipFill>
                <a:blip r:embed="rId4"/>
                <a:stretch>
                  <a:fillRect l="-4186" t="-9836"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1663685" y="5286331"/>
                <a:ext cx="785793" cy="4436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200" b="0" i="1" smtClean="0">
                              <a:latin typeface="Cambria Math" panose="02040503050406030204" pitchFamily="18" charset="0"/>
                            </a:rPr>
                          </m:ctrlPr>
                        </m:sSubSupPr>
                        <m:e>
                          <m:r>
                            <a:rPr lang="en-US" altLang="zh-TW" sz="2200" b="0" i="1" smtClean="0">
                              <a:latin typeface="Cambria Math" panose="02040503050406030204" pitchFamily="18" charset="0"/>
                            </a:rPr>
                            <m:t>𝑎</m:t>
                          </m:r>
                        </m:e>
                        <m:sub>
                          <m:r>
                            <a:rPr lang="en-US" altLang="zh-TW" sz="2200" b="0" i="1" smtClean="0">
                              <a:latin typeface="Cambria Math" panose="02040503050406030204" pitchFamily="18" charset="0"/>
                            </a:rPr>
                            <m:t>1</m:t>
                          </m:r>
                        </m:sub>
                        <m:sup>
                          <m:r>
                            <a:rPr lang="en-US" altLang="zh-TW" sz="2200" b="0" i="1" smtClean="0">
                              <a:latin typeface="Cambria Math" panose="02040503050406030204" pitchFamily="18" charset="0"/>
                            </a:rPr>
                            <m:t>𝑙</m:t>
                          </m:r>
                          <m:r>
                            <a:rPr lang="en-US" altLang="zh-TW" sz="2200" b="0" i="1" smtClean="0">
                              <a:latin typeface="Cambria Math" panose="02040503050406030204" pitchFamily="18" charset="0"/>
                            </a:rPr>
                            <m:t>−1</m:t>
                          </m:r>
                        </m:sup>
                      </m:sSubSup>
                    </m:oMath>
                  </m:oMathPara>
                </a14:m>
                <a:endParaRPr lang="zh-TW" altLang="en-US" sz="22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1663685" y="5286331"/>
                <a:ext cx="785793" cy="443648"/>
              </a:xfrm>
              <a:prstGeom prst="rect">
                <a:avLst/>
              </a:prstGeom>
              <a:blipFill>
                <a:blip r:embed="rId5"/>
                <a:stretch>
                  <a:fillRect b="-411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p:cNvSpPr txBox="1"/>
              <p:nvPr/>
            </p:nvSpPr>
            <p:spPr>
              <a:xfrm>
                <a:off x="1672859" y="6077123"/>
                <a:ext cx="785793" cy="4443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200" b="0" i="1" smtClean="0">
                              <a:latin typeface="Cambria Math" panose="02040503050406030204" pitchFamily="18" charset="0"/>
                            </a:rPr>
                          </m:ctrlPr>
                        </m:sSubSupPr>
                        <m:e>
                          <m:r>
                            <a:rPr lang="en-US" altLang="zh-TW" sz="2200" b="0" i="1" smtClean="0">
                              <a:latin typeface="Cambria Math" panose="02040503050406030204" pitchFamily="18" charset="0"/>
                            </a:rPr>
                            <m:t>𝑎</m:t>
                          </m:r>
                        </m:e>
                        <m:sub>
                          <m:r>
                            <a:rPr lang="en-US" altLang="zh-TW" sz="2200" b="0" i="1" smtClean="0">
                              <a:latin typeface="Cambria Math" panose="02040503050406030204" pitchFamily="18" charset="0"/>
                            </a:rPr>
                            <m:t>2</m:t>
                          </m:r>
                        </m:sub>
                        <m:sup>
                          <m:r>
                            <a:rPr lang="en-US" altLang="zh-TW" sz="2200" b="0" i="1" smtClean="0">
                              <a:latin typeface="Cambria Math" panose="02040503050406030204" pitchFamily="18" charset="0"/>
                            </a:rPr>
                            <m:t>𝑙</m:t>
                          </m:r>
                          <m:r>
                            <a:rPr lang="en-US" altLang="zh-TW" sz="2200" b="0" i="1" smtClean="0">
                              <a:latin typeface="Cambria Math" panose="02040503050406030204" pitchFamily="18" charset="0"/>
                            </a:rPr>
                            <m:t>−1</m:t>
                          </m:r>
                        </m:sup>
                      </m:sSubSup>
                    </m:oMath>
                  </m:oMathPara>
                </a14:m>
                <a:endParaRPr lang="zh-TW" altLang="en-US" sz="22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1672859" y="6077123"/>
                <a:ext cx="785793" cy="444352"/>
              </a:xfrm>
              <a:prstGeom prst="rect">
                <a:avLst/>
              </a:prstGeom>
              <a:blipFill>
                <a:blip r:embed="rId6"/>
                <a:stretch>
                  <a:fillRect b="-411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1688304" y="6839908"/>
                <a:ext cx="785793" cy="4460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200" b="0" i="1" smtClean="0">
                              <a:latin typeface="Cambria Math" panose="02040503050406030204" pitchFamily="18" charset="0"/>
                            </a:rPr>
                          </m:ctrlPr>
                        </m:sSubSupPr>
                        <m:e>
                          <m:r>
                            <a:rPr lang="en-US" altLang="zh-TW" sz="2200" b="0" i="1" smtClean="0">
                              <a:latin typeface="Cambria Math" panose="02040503050406030204" pitchFamily="18" charset="0"/>
                            </a:rPr>
                            <m:t>𝑎</m:t>
                          </m:r>
                        </m:e>
                        <m:sub>
                          <m:r>
                            <a:rPr lang="en-US" altLang="zh-TW" sz="2200" b="0" i="1" smtClean="0">
                              <a:latin typeface="Cambria Math" panose="02040503050406030204" pitchFamily="18" charset="0"/>
                            </a:rPr>
                            <m:t>3</m:t>
                          </m:r>
                        </m:sub>
                        <m:sup>
                          <m:r>
                            <a:rPr lang="en-US" altLang="zh-TW" sz="2200" b="0" i="1" smtClean="0">
                              <a:latin typeface="Cambria Math" panose="02040503050406030204" pitchFamily="18" charset="0"/>
                            </a:rPr>
                            <m:t>𝑙</m:t>
                          </m:r>
                          <m:r>
                            <a:rPr lang="en-US" altLang="zh-TW" sz="2200" b="0" i="1" smtClean="0">
                              <a:latin typeface="Cambria Math" panose="02040503050406030204" pitchFamily="18" charset="0"/>
                            </a:rPr>
                            <m:t>−1</m:t>
                          </m:r>
                        </m:sup>
                      </m:sSubSup>
                    </m:oMath>
                  </m:oMathPara>
                </a14:m>
                <a:endParaRPr lang="zh-TW" altLang="en-US" sz="22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1688304" y="6839908"/>
                <a:ext cx="785793" cy="446084"/>
              </a:xfrm>
              <a:prstGeom prst="rect">
                <a:avLst/>
              </a:prstGeom>
              <a:blipFill>
                <a:blip r:embed="rId7"/>
                <a:stretch>
                  <a:fillRect b="-411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p:cNvSpPr txBox="1"/>
              <p:nvPr/>
            </p:nvSpPr>
            <p:spPr>
              <a:xfrm>
                <a:off x="5163448" y="4732185"/>
                <a:ext cx="544123" cy="4436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200" b="0" i="1" smtClean="0">
                              <a:latin typeface="Cambria Math" panose="02040503050406030204" pitchFamily="18" charset="0"/>
                            </a:rPr>
                          </m:ctrlPr>
                        </m:sSubSupPr>
                        <m:e>
                          <m:r>
                            <a:rPr lang="en-US" altLang="zh-TW" sz="2200" b="0" i="1" smtClean="0">
                              <a:latin typeface="Cambria Math" panose="02040503050406030204" pitchFamily="18" charset="0"/>
                            </a:rPr>
                            <m:t>𝑎</m:t>
                          </m:r>
                        </m:e>
                        <m:sub>
                          <m:r>
                            <a:rPr lang="en-US" altLang="zh-TW" sz="2200" b="0" i="1" smtClean="0">
                              <a:latin typeface="Cambria Math" panose="02040503050406030204" pitchFamily="18" charset="0"/>
                            </a:rPr>
                            <m:t>1</m:t>
                          </m:r>
                        </m:sub>
                        <m:sup>
                          <m:r>
                            <a:rPr lang="en-US" altLang="zh-TW" sz="2200" b="0" i="1" smtClean="0">
                              <a:latin typeface="Cambria Math" panose="02040503050406030204" pitchFamily="18" charset="0"/>
                            </a:rPr>
                            <m:t>𝑙</m:t>
                          </m:r>
                        </m:sup>
                      </m:sSubSup>
                    </m:oMath>
                  </m:oMathPara>
                </a14:m>
                <a:endParaRPr lang="zh-TW" altLang="en-US" sz="22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5163448" y="4732185"/>
                <a:ext cx="544123" cy="443648"/>
              </a:xfrm>
              <a:prstGeom prst="rect">
                <a:avLst/>
              </a:prstGeom>
              <a:blipFill>
                <a:blip r:embed="rId8"/>
                <a:stretch>
                  <a:fillRect b="-411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p:cNvSpPr txBox="1"/>
              <p:nvPr/>
            </p:nvSpPr>
            <p:spPr>
              <a:xfrm>
                <a:off x="5163448" y="5578596"/>
                <a:ext cx="550664" cy="4443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200" b="0" i="1" smtClean="0">
                              <a:latin typeface="Cambria Math" panose="02040503050406030204" pitchFamily="18" charset="0"/>
                            </a:rPr>
                          </m:ctrlPr>
                        </m:sSubSupPr>
                        <m:e>
                          <m:r>
                            <a:rPr lang="en-US" altLang="zh-TW" sz="2200" b="0" i="1" smtClean="0">
                              <a:latin typeface="Cambria Math" panose="02040503050406030204" pitchFamily="18" charset="0"/>
                            </a:rPr>
                            <m:t>𝑎</m:t>
                          </m:r>
                        </m:e>
                        <m:sub>
                          <m:r>
                            <a:rPr lang="en-US" altLang="zh-TW" sz="2200" b="0" i="1" smtClean="0">
                              <a:latin typeface="Cambria Math" panose="02040503050406030204" pitchFamily="18" charset="0"/>
                            </a:rPr>
                            <m:t>2</m:t>
                          </m:r>
                        </m:sub>
                        <m:sup>
                          <m:r>
                            <a:rPr lang="en-US" altLang="zh-TW" sz="2200" b="0" i="1" smtClean="0">
                              <a:latin typeface="Cambria Math" panose="02040503050406030204" pitchFamily="18" charset="0"/>
                            </a:rPr>
                            <m:t>𝑙</m:t>
                          </m:r>
                        </m:sup>
                      </m:sSubSup>
                    </m:oMath>
                  </m:oMathPara>
                </a14:m>
                <a:endParaRPr lang="zh-TW" altLang="en-US" sz="2200" dirty="0"/>
              </a:p>
            </p:txBody>
          </p:sp>
        </mc:Choice>
        <mc:Fallback xmlns="">
          <p:sp>
            <p:nvSpPr>
              <p:cNvPr id="61" name="文字方塊 60"/>
              <p:cNvSpPr txBox="1">
                <a:spLocks noRot="1" noChangeAspect="1" noMove="1" noResize="1" noEditPoints="1" noAdjustHandles="1" noChangeArrowheads="1" noChangeShapeType="1" noTextEdit="1"/>
              </p:cNvSpPr>
              <p:nvPr/>
            </p:nvSpPr>
            <p:spPr>
              <a:xfrm>
                <a:off x="5163448" y="5578596"/>
                <a:ext cx="550664" cy="444352"/>
              </a:xfrm>
              <a:prstGeom prst="rect">
                <a:avLst/>
              </a:prstGeom>
              <a:blipFill>
                <a:blip r:embed="rId9"/>
                <a:stretch>
                  <a:fillRect b="-411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p:cNvSpPr txBox="1"/>
              <p:nvPr/>
            </p:nvSpPr>
            <p:spPr>
              <a:xfrm>
                <a:off x="5163448" y="6381657"/>
                <a:ext cx="550664" cy="4460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200" b="0" i="1" smtClean="0">
                              <a:latin typeface="Cambria Math" panose="02040503050406030204" pitchFamily="18" charset="0"/>
                            </a:rPr>
                          </m:ctrlPr>
                        </m:sSubSupPr>
                        <m:e>
                          <m:r>
                            <a:rPr lang="en-US" altLang="zh-TW" sz="2200" b="0" i="1" smtClean="0">
                              <a:latin typeface="Cambria Math" panose="02040503050406030204" pitchFamily="18" charset="0"/>
                            </a:rPr>
                            <m:t>𝑎</m:t>
                          </m:r>
                        </m:e>
                        <m:sub>
                          <m:r>
                            <a:rPr lang="en-US" altLang="zh-TW" sz="2200" b="0" i="1" smtClean="0">
                              <a:latin typeface="Cambria Math" panose="02040503050406030204" pitchFamily="18" charset="0"/>
                            </a:rPr>
                            <m:t>3</m:t>
                          </m:r>
                        </m:sub>
                        <m:sup>
                          <m:r>
                            <a:rPr lang="en-US" altLang="zh-TW" sz="2200" b="0" i="1" smtClean="0">
                              <a:latin typeface="Cambria Math" panose="02040503050406030204" pitchFamily="18" charset="0"/>
                            </a:rPr>
                            <m:t>𝑙</m:t>
                          </m:r>
                        </m:sup>
                      </m:sSubSup>
                    </m:oMath>
                  </m:oMathPara>
                </a14:m>
                <a:endParaRPr lang="zh-TW" altLang="en-US" sz="2200" dirty="0"/>
              </a:p>
            </p:txBody>
          </p:sp>
        </mc:Choice>
        <mc:Fallback xmlns="">
          <p:sp>
            <p:nvSpPr>
              <p:cNvPr id="63" name="文字方塊 62"/>
              <p:cNvSpPr txBox="1">
                <a:spLocks noRot="1" noChangeAspect="1" noMove="1" noResize="1" noEditPoints="1" noAdjustHandles="1" noChangeArrowheads="1" noChangeShapeType="1" noTextEdit="1"/>
              </p:cNvSpPr>
              <p:nvPr/>
            </p:nvSpPr>
            <p:spPr>
              <a:xfrm>
                <a:off x="5163448" y="6381657"/>
                <a:ext cx="550664" cy="446084"/>
              </a:xfrm>
              <a:prstGeom prst="rect">
                <a:avLst/>
              </a:prstGeom>
              <a:blipFill>
                <a:blip r:embed="rId10"/>
                <a:stretch>
                  <a:fillRect b="-411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p:cNvSpPr txBox="1"/>
              <p:nvPr/>
            </p:nvSpPr>
            <p:spPr>
              <a:xfrm>
                <a:off x="5149904" y="7217187"/>
                <a:ext cx="550664" cy="4429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200" b="0" i="1" smtClean="0">
                              <a:latin typeface="Cambria Math" panose="02040503050406030204" pitchFamily="18" charset="0"/>
                            </a:rPr>
                          </m:ctrlPr>
                        </m:sSubSupPr>
                        <m:e>
                          <m:r>
                            <a:rPr lang="en-US" altLang="zh-TW" sz="2200" b="0" i="1" smtClean="0">
                              <a:latin typeface="Cambria Math" panose="02040503050406030204" pitchFamily="18" charset="0"/>
                            </a:rPr>
                            <m:t>𝑎</m:t>
                          </m:r>
                        </m:e>
                        <m:sub>
                          <m:r>
                            <a:rPr lang="en-US" altLang="zh-TW" sz="2200" b="0" i="1" smtClean="0">
                              <a:latin typeface="Cambria Math" panose="02040503050406030204" pitchFamily="18" charset="0"/>
                            </a:rPr>
                            <m:t>4</m:t>
                          </m:r>
                        </m:sub>
                        <m:sup>
                          <m:r>
                            <a:rPr lang="en-US" altLang="zh-TW" sz="2200" b="0" i="1" smtClean="0">
                              <a:latin typeface="Cambria Math" panose="02040503050406030204" pitchFamily="18" charset="0"/>
                            </a:rPr>
                            <m:t>𝑙</m:t>
                          </m:r>
                        </m:sup>
                      </m:sSubSup>
                    </m:oMath>
                  </m:oMathPara>
                </a14:m>
                <a:endParaRPr lang="zh-TW" altLang="en-US" sz="2200" dirty="0"/>
              </a:p>
            </p:txBody>
          </p:sp>
        </mc:Choice>
        <mc:Fallback xmlns="">
          <p:sp>
            <p:nvSpPr>
              <p:cNvPr id="64" name="文字方塊 63"/>
              <p:cNvSpPr txBox="1">
                <a:spLocks noRot="1" noChangeAspect="1" noMove="1" noResize="1" noEditPoints="1" noAdjustHandles="1" noChangeArrowheads="1" noChangeShapeType="1" noTextEdit="1"/>
              </p:cNvSpPr>
              <p:nvPr/>
            </p:nvSpPr>
            <p:spPr>
              <a:xfrm>
                <a:off x="5149904" y="7217187"/>
                <a:ext cx="550664" cy="442942"/>
              </a:xfrm>
              <a:prstGeom prst="rect">
                <a:avLst/>
              </a:prstGeom>
              <a:blipFill>
                <a:blip r:embed="rId11"/>
                <a:stretch>
                  <a:fillRect b="-274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p:cNvSpPr txBox="1"/>
              <p:nvPr/>
            </p:nvSpPr>
            <p:spPr>
              <a:xfrm>
                <a:off x="6492721" y="5066214"/>
                <a:ext cx="816377" cy="6065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b="0" i="1" smtClean="0">
                              <a:latin typeface="Cambria Math" panose="02040503050406030204" pitchFamily="18" charset="0"/>
                            </a:rPr>
                          </m:ctrlPr>
                        </m:sSubSupPr>
                        <m:e>
                          <m:r>
                            <a:rPr lang="en-US" altLang="zh-TW" sz="2800" b="0" i="1" smtClean="0">
                              <a:latin typeface="Cambria Math" panose="02040503050406030204" pitchFamily="18" charset="0"/>
                            </a:rPr>
                            <m:t>𝑊</m:t>
                          </m:r>
                        </m:e>
                        <m:sub>
                          <m:r>
                            <a:rPr lang="en-US" altLang="zh-TW" sz="2800" b="0" i="1" smtClean="0">
                              <a:latin typeface="Cambria Math" panose="02040503050406030204" pitchFamily="18" charset="0"/>
                            </a:rPr>
                            <m:t>𝑖𝑗</m:t>
                          </m:r>
                        </m:sub>
                        <m:sup>
                          <m:r>
                            <a:rPr lang="en-US" altLang="zh-TW" sz="2800" b="0" i="1" smtClean="0">
                              <a:latin typeface="Cambria Math" panose="02040503050406030204" pitchFamily="18" charset="0"/>
                            </a:rPr>
                            <m:t>𝑙</m:t>
                          </m:r>
                        </m:sup>
                      </m:sSubSup>
                    </m:oMath>
                  </m:oMathPara>
                </a14:m>
                <a:endParaRPr lang="zh-TW" altLang="en-US" sz="2800" dirty="0"/>
              </a:p>
            </p:txBody>
          </p:sp>
        </mc:Choice>
        <mc:Fallback xmlns="">
          <p:sp>
            <p:nvSpPr>
              <p:cNvPr id="65" name="文字方塊 64"/>
              <p:cNvSpPr txBox="1">
                <a:spLocks noRot="1" noChangeAspect="1" noMove="1" noResize="1" noEditPoints="1" noAdjustHandles="1" noChangeArrowheads="1" noChangeShapeType="1" noTextEdit="1"/>
              </p:cNvSpPr>
              <p:nvPr/>
            </p:nvSpPr>
            <p:spPr>
              <a:xfrm>
                <a:off x="6492721" y="5066214"/>
                <a:ext cx="816377" cy="606576"/>
              </a:xfrm>
              <a:prstGeom prst="rect">
                <a:avLst/>
              </a:prstGeom>
              <a:blipFill>
                <a:blip r:embed="rId12"/>
                <a:stretch>
                  <a:fillRect/>
                </a:stretch>
              </a:blipFill>
            </p:spPr>
            <p:txBody>
              <a:bodyPr/>
              <a:lstStyle/>
              <a:p>
                <a:r>
                  <a:rPr lang="zh-TW" altLang="en-US">
                    <a:noFill/>
                  </a:rPr>
                  <a:t> </a:t>
                </a:r>
              </a:p>
            </p:txBody>
          </p:sp>
        </mc:Fallback>
      </mc:AlternateContent>
      <p:cxnSp>
        <p:nvCxnSpPr>
          <p:cNvPr id="53" name="直線單箭頭接點 52"/>
          <p:cNvCxnSpPr/>
          <p:nvPr/>
        </p:nvCxnSpPr>
        <p:spPr>
          <a:xfrm>
            <a:off x="7308135" y="5369503"/>
            <a:ext cx="1095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文字方塊 54"/>
              <p:cNvSpPr txBox="1"/>
              <p:nvPr/>
            </p:nvSpPr>
            <p:spPr>
              <a:xfrm>
                <a:off x="8565252" y="5046337"/>
                <a:ext cx="1309269" cy="646331"/>
              </a:xfrm>
              <a:prstGeom prst="rect">
                <a:avLst/>
              </a:prstGeom>
              <a:noFill/>
            </p:spPr>
            <p:txBody>
              <a:bodyPr wrap="none" rtlCol="0">
                <a:spAutoFit/>
              </a:bodyPr>
              <a:lstStyle/>
              <a:p>
                <a:r>
                  <a:rPr lang="en-US" altLang="zh-TW" dirty="0"/>
                  <a:t>Layer </a:t>
                </a:r>
                <a14:m>
                  <m:oMath xmlns:m="http://schemas.openxmlformats.org/officeDocument/2006/math">
                    <m:r>
                      <a:rPr lang="en-US" altLang="zh-TW" i="1">
                        <a:latin typeface="Cambria Math" panose="02040503050406030204" pitchFamily="18" charset="0"/>
                      </a:rPr>
                      <m:t>𝑙</m:t>
                    </m:r>
                    <m:r>
                      <a:rPr lang="en-US" altLang="zh-TW" i="1">
                        <a:latin typeface="Cambria Math" panose="02040503050406030204" pitchFamily="18" charset="0"/>
                      </a:rPr>
                      <m:t>−1</m:t>
                    </m:r>
                  </m:oMath>
                </a14:m>
                <a:endParaRPr lang="en-US" altLang="zh-TW" dirty="0" smtClean="0"/>
              </a:p>
              <a:p>
                <a:r>
                  <a:rPr lang="en-US" altLang="zh-TW" dirty="0"/>
                  <a:t>t</a:t>
                </a:r>
                <a:r>
                  <a:rPr lang="en-US" altLang="zh-TW" dirty="0" smtClean="0"/>
                  <a:t>o Layer </a:t>
                </a:r>
                <a14:m>
                  <m:oMath xmlns:m="http://schemas.openxmlformats.org/officeDocument/2006/math">
                    <m:r>
                      <a:rPr lang="en-US" altLang="zh-TW" i="1">
                        <a:latin typeface="Cambria Math" panose="02040503050406030204" pitchFamily="18" charset="0"/>
                      </a:rPr>
                      <m:t>𝑙</m:t>
                    </m:r>
                  </m:oMath>
                </a14:m>
                <a:endParaRPr lang="en-US" altLang="zh-TW"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8565252" y="5046337"/>
                <a:ext cx="1309269" cy="646331"/>
              </a:xfrm>
              <a:prstGeom prst="rect">
                <a:avLst/>
              </a:prstGeom>
              <a:blipFill>
                <a:blip r:embed="rId13"/>
                <a:stretch>
                  <a:fillRect l="-3721" t="-5660" b="-14151"/>
                </a:stretch>
              </a:blipFill>
            </p:spPr>
            <p:txBody>
              <a:bodyPr/>
              <a:lstStyle/>
              <a:p>
                <a:r>
                  <a:rPr lang="zh-TW" altLang="en-US">
                    <a:noFill/>
                  </a:rPr>
                  <a:t> </a:t>
                </a:r>
              </a:p>
            </p:txBody>
          </p:sp>
        </mc:Fallback>
      </mc:AlternateContent>
      <p:cxnSp>
        <p:nvCxnSpPr>
          <p:cNvPr id="74" name="直線單箭頭接點 73"/>
          <p:cNvCxnSpPr>
            <a:stCxn id="72" idx="3"/>
            <a:endCxn id="12" idx="2"/>
          </p:cNvCxnSpPr>
          <p:nvPr/>
        </p:nvCxnSpPr>
        <p:spPr>
          <a:xfrm flipV="1">
            <a:off x="4008056" y="4986472"/>
            <a:ext cx="1087820" cy="33012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0239" y="8068574"/>
            <a:ext cx="427817" cy="43828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smtClean="0"/>
              <a:t>1</a:t>
            </a:r>
            <a:endParaRPr lang="zh-TW" altLang="en-US" dirty="0"/>
          </a:p>
        </p:txBody>
      </p:sp>
      <p:cxnSp>
        <p:nvCxnSpPr>
          <p:cNvPr id="79" name="直線單箭頭接點 78"/>
          <p:cNvCxnSpPr>
            <a:stCxn id="72" idx="3"/>
            <a:endCxn id="13" idx="2"/>
          </p:cNvCxnSpPr>
          <p:nvPr/>
        </p:nvCxnSpPr>
        <p:spPr>
          <a:xfrm flipV="1">
            <a:off x="4008056" y="5803985"/>
            <a:ext cx="1087820" cy="2483731"/>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72" idx="3"/>
            <a:endCxn id="14" idx="2"/>
          </p:cNvCxnSpPr>
          <p:nvPr/>
        </p:nvCxnSpPr>
        <p:spPr>
          <a:xfrm flipV="1">
            <a:off x="4008056" y="6621498"/>
            <a:ext cx="1087820" cy="1666218"/>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72" idx="3"/>
            <a:endCxn id="15" idx="2"/>
          </p:cNvCxnSpPr>
          <p:nvPr/>
        </p:nvCxnSpPr>
        <p:spPr>
          <a:xfrm flipV="1">
            <a:off x="4008056" y="7439011"/>
            <a:ext cx="1087820" cy="848705"/>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文字方塊 92"/>
              <p:cNvSpPr txBox="1"/>
              <p:nvPr/>
            </p:nvSpPr>
            <p:spPr>
              <a:xfrm>
                <a:off x="6574006" y="5805895"/>
                <a:ext cx="6763646" cy="542456"/>
              </a:xfrm>
              <a:prstGeom prst="rect">
                <a:avLst/>
              </a:prstGeom>
              <a:noFill/>
            </p:spPr>
            <p:txBody>
              <a:bodyPr wrap="none" rtlCol="0">
                <a:spAutoFit/>
              </a:bodyPr>
              <a:lstStyle/>
              <a:p>
                <a14:m>
                  <m:oMath xmlns:m="http://schemas.openxmlformats.org/officeDocument/2006/math">
                    <m:sSubSup>
                      <m:sSubSupPr>
                        <m:ctrlPr>
                          <a:rPr lang="en-US" altLang="zh-TW" sz="2800" b="0" i="1" smtClean="0">
                            <a:latin typeface="Cambria Math" panose="02040503050406030204" pitchFamily="18" charset="0"/>
                          </a:rPr>
                        </m:ctrlPr>
                      </m:sSubSupPr>
                      <m:e>
                        <m:r>
                          <a:rPr lang="en-US" altLang="zh-TW" sz="2800" b="0" i="1" smtClean="0">
                            <a:latin typeface="Cambria Math" panose="02040503050406030204" pitchFamily="18" charset="0"/>
                          </a:rPr>
                          <m:t>𝑎</m:t>
                        </m:r>
                      </m:e>
                      <m:sub>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𝑙</m:t>
                        </m:r>
                      </m:sup>
                    </m:sSubSup>
                  </m:oMath>
                </a14:m>
                <a:r>
                  <a:rPr lang="zh-TW" altLang="en-US" sz="2800" dirty="0" smtClean="0"/>
                  <a:t> </a:t>
                </a:r>
                <a:r>
                  <a:rPr lang="en-US" altLang="zh-TW" sz="2800" dirty="0" smtClean="0"/>
                  <a:t>=</a:t>
                </a:r>
                <a:r>
                  <a:rPr lang="zh-TW" altLang="en-US" sz="2800" dirty="0" smtClean="0"/>
                  <a:t> </a:t>
                </a:r>
                <a14:m>
                  <m:oMath xmlns:m="http://schemas.openxmlformats.org/officeDocument/2006/math">
                    <m:sSubSup>
                      <m:sSubSupPr>
                        <m:ctrlPr>
                          <a:rPr lang="en-US" altLang="zh-TW" sz="2800" i="1">
                            <a:latin typeface="Cambria Math" panose="02040503050406030204" pitchFamily="18" charset="0"/>
                          </a:rPr>
                        </m:ctrlPr>
                      </m:sSubSupPr>
                      <m:e>
                        <m:r>
                          <a:rPr lang="en-US" altLang="zh-TW" sz="2800" b="0" i="1" smtClean="0">
                            <a:latin typeface="Cambria Math" panose="02040503050406030204" pitchFamily="18" charset="0"/>
                          </a:rPr>
                          <m:t>𝑓</m:t>
                        </m:r>
                        <m:r>
                          <a:rPr lang="en-US" altLang="zh-TW" sz="2800" b="0" i="1" smtClean="0">
                            <a:latin typeface="Cambria Math" panose="02040503050406030204" pitchFamily="18" charset="0"/>
                          </a:rPr>
                          <m:t>(</m:t>
                        </m:r>
                        <m:r>
                          <a:rPr lang="en-US" altLang="zh-TW" sz="2800" i="1">
                            <a:latin typeface="Cambria Math" panose="02040503050406030204" pitchFamily="18" charset="0"/>
                          </a:rPr>
                          <m:t>𝑊</m:t>
                        </m:r>
                      </m:e>
                      <m:sub>
                        <m:r>
                          <a:rPr lang="en-US" altLang="zh-TW" sz="2800" i="1" smtClean="0">
                            <a:latin typeface="Cambria Math" panose="02040503050406030204" pitchFamily="18" charset="0"/>
                          </a:rPr>
                          <m:t>1</m:t>
                        </m:r>
                        <m:r>
                          <a:rPr lang="en-US" altLang="zh-TW" sz="2800" i="1">
                            <a:latin typeface="Cambria Math" panose="02040503050406030204" pitchFamily="18" charset="0"/>
                          </a:rPr>
                          <m:t>1</m:t>
                        </m:r>
                      </m:sub>
                      <m:sup>
                        <m:r>
                          <a:rPr lang="en-US" altLang="zh-TW" sz="2800" i="1">
                            <a:latin typeface="Cambria Math" panose="02040503050406030204" pitchFamily="18" charset="0"/>
                          </a:rPr>
                          <m:t>𝑙</m:t>
                        </m:r>
                      </m:sup>
                    </m:sSubSup>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𝑎</m:t>
                        </m:r>
                      </m:e>
                      <m:sub>
                        <m:r>
                          <a:rPr lang="en-US" altLang="zh-TW" sz="2800" i="1">
                            <a:latin typeface="Cambria Math" panose="02040503050406030204" pitchFamily="18" charset="0"/>
                          </a:rPr>
                          <m:t>1</m:t>
                        </m:r>
                      </m:sub>
                      <m:sup>
                        <m:r>
                          <a:rPr lang="en-US" altLang="zh-TW" sz="2800" i="1">
                            <a:latin typeface="Cambria Math" panose="02040503050406030204" pitchFamily="18" charset="0"/>
                          </a:rPr>
                          <m:t>𝑙</m:t>
                        </m:r>
                        <m:r>
                          <a:rPr lang="en-US" altLang="zh-TW" sz="2800" i="1" smtClean="0">
                            <a:latin typeface="Cambria Math" panose="02040503050406030204" pitchFamily="18" charset="0"/>
                          </a:rPr>
                          <m:t>−</m:t>
                        </m:r>
                        <m:r>
                          <a:rPr lang="en-US" altLang="zh-TW" sz="2800" i="1">
                            <a:latin typeface="Cambria Math" panose="02040503050406030204" pitchFamily="18" charset="0"/>
                          </a:rPr>
                          <m:t>1</m:t>
                        </m:r>
                      </m:sup>
                    </m:sSubSup>
                    <m:r>
                      <a:rPr lang="zh-TW" altLang="en-US" sz="2800" i="1">
                        <a:latin typeface="Cambria Math" panose="02040503050406030204" pitchFamily="18" charset="0"/>
                      </a:rPr>
                      <m:t> </m:t>
                    </m:r>
                  </m:oMath>
                </a14:m>
                <a:r>
                  <a:rPr lang="en-US" altLang="zh-TW" sz="2800" dirty="0" smtClean="0"/>
                  <a:t>+</a:t>
                </a:r>
                <a:r>
                  <a:rPr lang="zh-TW" altLang="en-US" sz="2800" dirty="0" smtClean="0"/>
                  <a:t> </a:t>
                </a:r>
                <a14:m>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𝑊</m:t>
                        </m:r>
                      </m:e>
                      <m:sub>
                        <m:r>
                          <a:rPr lang="en-US" altLang="zh-TW" sz="2800" i="1">
                            <a:latin typeface="Cambria Math" panose="02040503050406030204" pitchFamily="18" charset="0"/>
                          </a:rPr>
                          <m:t>1</m:t>
                        </m:r>
                        <m:r>
                          <a:rPr lang="en-US" altLang="zh-TW" sz="2800" i="1" smtClean="0">
                            <a:latin typeface="Cambria Math" panose="02040503050406030204" pitchFamily="18" charset="0"/>
                          </a:rPr>
                          <m:t>2</m:t>
                        </m:r>
                      </m:sub>
                      <m:sup>
                        <m:r>
                          <a:rPr lang="en-US" altLang="zh-TW" sz="2800" i="1">
                            <a:latin typeface="Cambria Math" panose="02040503050406030204" pitchFamily="18" charset="0"/>
                          </a:rPr>
                          <m:t>𝑙</m:t>
                        </m:r>
                      </m:sup>
                    </m:sSubSup>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𝑎</m:t>
                        </m:r>
                      </m:e>
                      <m:sub>
                        <m:r>
                          <a:rPr lang="en-US" altLang="zh-TW" sz="2800" i="1">
                            <a:latin typeface="Cambria Math" panose="02040503050406030204" pitchFamily="18" charset="0"/>
                          </a:rPr>
                          <m:t>2</m:t>
                        </m:r>
                      </m:sub>
                      <m:sup>
                        <m:r>
                          <a:rPr lang="en-US" altLang="zh-TW" sz="2800" i="1">
                            <a:latin typeface="Cambria Math" panose="02040503050406030204" pitchFamily="18" charset="0"/>
                          </a:rPr>
                          <m:t>𝑙</m:t>
                        </m:r>
                        <m:r>
                          <a:rPr lang="en-US" altLang="zh-TW" sz="2800" i="1">
                            <a:latin typeface="Cambria Math" panose="02040503050406030204" pitchFamily="18" charset="0"/>
                          </a:rPr>
                          <m:t>−1</m:t>
                        </m:r>
                      </m:sup>
                    </m:sSubSup>
                  </m:oMath>
                </a14:m>
                <a:r>
                  <a:rPr lang="zh-TW" altLang="en-US" sz="2800" dirty="0" smtClean="0"/>
                  <a:t> </a:t>
                </a:r>
                <a:r>
                  <a:rPr lang="en-US" altLang="zh-TW" sz="2800" dirty="0" smtClean="0"/>
                  <a:t>+</a:t>
                </a:r>
                <a:r>
                  <a:rPr lang="zh-TW" altLang="en-US" sz="2800" dirty="0" smtClean="0"/>
                  <a:t> </a:t>
                </a:r>
                <a14:m>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𝑊</m:t>
                        </m:r>
                      </m:e>
                      <m:sub>
                        <m:r>
                          <a:rPr lang="en-US" altLang="zh-TW" sz="2800" i="1">
                            <a:latin typeface="Cambria Math" panose="02040503050406030204" pitchFamily="18" charset="0"/>
                          </a:rPr>
                          <m:t>1</m:t>
                        </m:r>
                        <m:r>
                          <a:rPr lang="en-US" altLang="zh-TW" sz="2800" i="1" smtClean="0">
                            <a:latin typeface="Cambria Math" panose="02040503050406030204" pitchFamily="18" charset="0"/>
                          </a:rPr>
                          <m:t>3</m:t>
                        </m:r>
                      </m:sub>
                      <m:sup>
                        <m:r>
                          <a:rPr lang="en-US" altLang="zh-TW" sz="2800" i="1">
                            <a:latin typeface="Cambria Math" panose="02040503050406030204" pitchFamily="18" charset="0"/>
                          </a:rPr>
                          <m:t>𝑙</m:t>
                        </m:r>
                      </m:sup>
                    </m:sSubSup>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𝑎</m:t>
                        </m:r>
                      </m:e>
                      <m:sub>
                        <m:r>
                          <a:rPr lang="en-US" altLang="zh-TW" sz="2800" i="1">
                            <a:latin typeface="Cambria Math" panose="02040503050406030204" pitchFamily="18" charset="0"/>
                          </a:rPr>
                          <m:t>3</m:t>
                        </m:r>
                      </m:sub>
                      <m:sup>
                        <m:r>
                          <a:rPr lang="en-US" altLang="zh-TW" sz="2800" i="1">
                            <a:latin typeface="Cambria Math" panose="02040503050406030204" pitchFamily="18" charset="0"/>
                          </a:rPr>
                          <m:t>𝑙</m:t>
                        </m:r>
                        <m:r>
                          <a:rPr lang="en-US" altLang="zh-TW" sz="2800" i="1">
                            <a:latin typeface="Cambria Math" panose="02040503050406030204" pitchFamily="18" charset="0"/>
                          </a:rPr>
                          <m:t>−1</m:t>
                        </m:r>
                      </m:sup>
                    </m:sSubSup>
                    <m:r>
                      <a:rPr lang="zh-TW" altLang="en-US" sz="2800" i="1">
                        <a:latin typeface="Cambria Math" panose="02040503050406030204" pitchFamily="18" charset="0"/>
                      </a:rPr>
                      <m:t> </m:t>
                    </m:r>
                  </m:oMath>
                </a14:m>
                <a:r>
                  <a:rPr lang="en-US" altLang="zh-TW" sz="2800" dirty="0" smtClean="0"/>
                  <a:t>+</a:t>
                </a:r>
                <a:r>
                  <a:rPr lang="zh-TW" altLang="en-US" sz="2800" dirty="0" smtClean="0"/>
                  <a:t> </a:t>
                </a:r>
                <a14:m>
                  <m:oMath xmlns:m="http://schemas.openxmlformats.org/officeDocument/2006/math">
                    <m:sSubSup>
                      <m:sSubSupPr>
                        <m:ctrlPr>
                          <a:rPr lang="en-US" altLang="zh-TW" sz="2800" i="1" dirty="0" smtClean="0">
                            <a:latin typeface="Cambria Math" panose="02040503050406030204" pitchFamily="18" charset="0"/>
                          </a:rPr>
                        </m:ctrlPr>
                      </m:sSubSupPr>
                      <m:e>
                        <m:r>
                          <a:rPr lang="en-US" altLang="zh-TW" sz="2800" b="0" i="1" dirty="0" smtClean="0">
                            <a:latin typeface="Cambria Math" panose="02040503050406030204" pitchFamily="18" charset="0"/>
                          </a:rPr>
                          <m:t>𝑏</m:t>
                        </m:r>
                      </m:e>
                      <m:sub>
                        <m:r>
                          <a:rPr lang="en-US" altLang="zh-TW" sz="2800" b="0" i="1" dirty="0" smtClean="0">
                            <a:latin typeface="Cambria Math" panose="02040503050406030204" pitchFamily="18" charset="0"/>
                          </a:rPr>
                          <m:t>1</m:t>
                        </m:r>
                      </m:sub>
                      <m:sup>
                        <m:r>
                          <a:rPr lang="en-US" altLang="zh-TW" sz="2800" b="0" i="1" dirty="0" smtClean="0">
                            <a:latin typeface="Cambria Math" panose="02040503050406030204" pitchFamily="18" charset="0"/>
                          </a:rPr>
                          <m:t>𝑙</m:t>
                        </m:r>
                      </m:sup>
                    </m:sSubSup>
                  </m:oMath>
                </a14:m>
                <a:r>
                  <a:rPr lang="en-US" altLang="zh-TW" sz="2800" i="1" dirty="0" smtClean="0"/>
                  <a:t>)</a:t>
                </a:r>
                <a:r>
                  <a:rPr lang="zh-TW" altLang="en-US" sz="2800" dirty="0" smtClean="0"/>
                  <a:t> </a:t>
                </a:r>
                <a:endParaRPr lang="zh-TW" altLang="en-US" sz="28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6574006" y="5805895"/>
                <a:ext cx="6763646" cy="542456"/>
              </a:xfrm>
              <a:prstGeom prst="rect">
                <a:avLst/>
              </a:prstGeom>
              <a:blipFill>
                <a:blip r:embed="rId14"/>
                <a:stretch>
                  <a:fillRect t="-7865" b="-3033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0" name="矩形 89"/>
              <p:cNvSpPr/>
              <p:nvPr/>
            </p:nvSpPr>
            <p:spPr>
              <a:xfrm>
                <a:off x="6574006" y="7397651"/>
                <a:ext cx="4152162" cy="669029"/>
              </a:xfrm>
              <a:prstGeom prst="rect">
                <a:avLst/>
              </a:prstGeom>
            </p:spPr>
            <p:txBody>
              <a:bodyPr wrap="none">
                <a:spAutoFit/>
              </a:bodyPr>
              <a:lstStyle/>
              <a:p>
                <a14:m>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i="1">
                            <a:latin typeface="Cambria Math" panose="02040503050406030204" pitchFamily="18" charset="0"/>
                          </a:rPr>
                          <m:t>𝑎</m:t>
                        </m:r>
                      </m:e>
                      <m:sub>
                        <m:r>
                          <a:rPr lang="en-US" altLang="zh-TW" sz="2800" b="0" i="1" smtClean="0">
                            <a:latin typeface="Cambria Math" panose="02040503050406030204" pitchFamily="18" charset="0"/>
                          </a:rPr>
                          <m:t>𝑖</m:t>
                        </m:r>
                      </m:sub>
                      <m:sup>
                        <m:r>
                          <a:rPr lang="en-US" altLang="zh-TW" sz="2800" i="1">
                            <a:latin typeface="Cambria Math" panose="02040503050406030204" pitchFamily="18" charset="0"/>
                          </a:rPr>
                          <m:t>𝑙</m:t>
                        </m:r>
                      </m:sup>
                    </m:sSubSup>
                  </m:oMath>
                </a14:m>
                <a:r>
                  <a:rPr lang="zh-TW" altLang="en-US" sz="2800" dirty="0"/>
                  <a:t> </a:t>
                </a:r>
                <a:r>
                  <a:rPr lang="en-US" altLang="zh-TW" sz="2800" dirty="0" smtClean="0"/>
                  <a:t>=</a:t>
                </a:r>
                <a:r>
                  <a:rPr lang="en-US" altLang="zh-TW" sz="2800" i="1" dirty="0"/>
                  <a:t> </a:t>
                </a:r>
                <a14:m>
                  <m:oMath xmlns:m="http://schemas.openxmlformats.org/officeDocument/2006/math">
                    <m:r>
                      <a:rPr lang="en-US" altLang="zh-TW" sz="2800" b="0" i="1" smtClean="0">
                        <a:latin typeface="Cambria Math" panose="02040503050406030204" pitchFamily="18" charset="0"/>
                      </a:rPr>
                      <m:t>𝑓</m:t>
                    </m:r>
                    <m:r>
                      <a:rPr lang="en-US" altLang="zh-TW" sz="2800" b="0" i="1" smtClean="0">
                        <a:latin typeface="Cambria Math" panose="02040503050406030204" pitchFamily="18" charset="0"/>
                      </a:rPr>
                      <m:t>(</m:t>
                    </m:r>
                    <m:nary>
                      <m:naryPr>
                        <m:chr m:val="∑"/>
                        <m:ctrlPr>
                          <a:rPr lang="en-US" altLang="zh-TW" sz="280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𝑗</m:t>
                        </m:r>
                        <m:r>
                          <a:rPr lang="en-US" altLang="zh-TW" sz="2800" b="0" i="1" smtClean="0">
                            <a:latin typeface="Cambria Math" panose="02040503050406030204" pitchFamily="18" charset="0"/>
                          </a:rPr>
                          <m:t>=1</m:t>
                        </m:r>
                      </m:sub>
                      <m:sup>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𝑁</m:t>
                            </m:r>
                          </m:e>
                          <m:sub>
                            <m:r>
                              <a:rPr lang="en-US" altLang="zh-TW" sz="2800" b="0" i="1" smtClean="0">
                                <a:latin typeface="Cambria Math" panose="02040503050406030204" pitchFamily="18" charset="0"/>
                              </a:rPr>
                              <m:t>𝑙</m:t>
                            </m:r>
                            <m:r>
                              <a:rPr lang="en-US" altLang="zh-TW" sz="2800" b="0" i="1" smtClean="0">
                                <a:latin typeface="Cambria Math" panose="02040503050406030204" pitchFamily="18" charset="0"/>
                              </a:rPr>
                              <m:t>−1</m:t>
                            </m:r>
                          </m:sub>
                        </m:sSub>
                      </m:sup>
                      <m:e>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𝑊</m:t>
                            </m:r>
                          </m:e>
                          <m:sub>
                            <m:r>
                              <a:rPr lang="en-US" altLang="zh-TW" sz="2800" b="0" i="1" smtClean="0">
                                <a:latin typeface="Cambria Math" panose="02040503050406030204" pitchFamily="18" charset="0"/>
                              </a:rPr>
                              <m:t>𝑖𝑗</m:t>
                            </m:r>
                          </m:sub>
                          <m:sup>
                            <m:r>
                              <a:rPr lang="en-US" altLang="zh-TW" sz="2800" i="1">
                                <a:latin typeface="Cambria Math" panose="02040503050406030204" pitchFamily="18" charset="0"/>
                              </a:rPr>
                              <m:t>𝑙</m:t>
                            </m:r>
                          </m:sup>
                        </m:sSubSup>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𝑎</m:t>
                            </m:r>
                          </m:e>
                          <m:sub>
                            <m:r>
                              <a:rPr lang="en-US" altLang="zh-TW" sz="2800" b="0" i="1" smtClean="0">
                                <a:latin typeface="Cambria Math" panose="02040503050406030204" pitchFamily="18" charset="0"/>
                              </a:rPr>
                              <m:t>𝑗</m:t>
                            </m:r>
                          </m:sub>
                          <m:sup>
                            <m:r>
                              <a:rPr lang="en-US" altLang="zh-TW" sz="2800" i="1">
                                <a:latin typeface="Cambria Math" panose="02040503050406030204" pitchFamily="18" charset="0"/>
                              </a:rPr>
                              <m:t>𝑙</m:t>
                            </m:r>
                            <m:r>
                              <a:rPr lang="en-US" altLang="zh-TW" sz="2800" i="1">
                                <a:latin typeface="Cambria Math" panose="02040503050406030204" pitchFamily="18" charset="0"/>
                              </a:rPr>
                              <m:t>−1</m:t>
                            </m:r>
                          </m:sup>
                        </m:sSubSup>
                      </m:e>
                    </m:nary>
                  </m:oMath>
                </a14:m>
                <a:r>
                  <a:rPr lang="en-US" altLang="zh-TW" sz="2800" dirty="0" smtClean="0"/>
                  <a:t>+</a:t>
                </a:r>
                <a:r>
                  <a:rPr lang="zh-TW" altLang="en-US" sz="2800" dirty="0" smtClean="0"/>
                  <a:t> </a:t>
                </a:r>
                <a14:m>
                  <m:oMath xmlns:m="http://schemas.openxmlformats.org/officeDocument/2006/math">
                    <m:sSubSup>
                      <m:sSubSupPr>
                        <m:ctrlPr>
                          <a:rPr lang="en-US" altLang="zh-TW" sz="2800" i="1" dirty="0">
                            <a:latin typeface="Cambria Math" panose="02040503050406030204" pitchFamily="18" charset="0"/>
                          </a:rPr>
                        </m:ctrlPr>
                      </m:sSubSupPr>
                      <m:e>
                        <m:r>
                          <a:rPr lang="en-US" altLang="zh-TW" sz="2800" i="1" dirty="0">
                            <a:latin typeface="Cambria Math" panose="02040503050406030204" pitchFamily="18" charset="0"/>
                          </a:rPr>
                          <m:t>𝑏</m:t>
                        </m:r>
                      </m:e>
                      <m:sub>
                        <m:r>
                          <a:rPr lang="en-US" altLang="zh-TW" sz="2800" b="0" i="1" dirty="0" smtClean="0">
                            <a:latin typeface="Cambria Math" panose="02040503050406030204" pitchFamily="18" charset="0"/>
                          </a:rPr>
                          <m:t>𝑖</m:t>
                        </m:r>
                      </m:sub>
                      <m:sup>
                        <m:r>
                          <a:rPr lang="en-US" altLang="zh-TW" sz="2800" i="1" dirty="0">
                            <a:latin typeface="Cambria Math" panose="02040503050406030204" pitchFamily="18" charset="0"/>
                          </a:rPr>
                          <m:t>𝑙</m:t>
                        </m:r>
                      </m:sup>
                    </m:sSubSup>
                    <m:r>
                      <a:rPr lang="en-US" altLang="zh-TW" sz="2800" b="0" i="1" dirty="0" smtClean="0">
                        <a:latin typeface="Cambria Math" panose="02040503050406030204" pitchFamily="18" charset="0"/>
                      </a:rPr>
                      <m:t>)</m:t>
                    </m:r>
                  </m:oMath>
                </a14:m>
                <a:endParaRPr lang="zh-TW" altLang="en-US" sz="2800" dirty="0"/>
              </a:p>
            </p:txBody>
          </p:sp>
        </mc:Choice>
        <mc:Fallback xmlns="">
          <p:sp>
            <p:nvSpPr>
              <p:cNvPr id="90" name="矩形 89"/>
              <p:cNvSpPr>
                <a:spLocks noRot="1" noChangeAspect="1" noMove="1" noResize="1" noEditPoints="1" noAdjustHandles="1" noChangeArrowheads="1" noChangeShapeType="1" noTextEdit="1"/>
              </p:cNvSpPr>
              <p:nvPr/>
            </p:nvSpPr>
            <p:spPr>
              <a:xfrm>
                <a:off x="6574006" y="7397651"/>
                <a:ext cx="4152162" cy="669029"/>
              </a:xfrm>
              <a:prstGeom prst="rect">
                <a:avLst/>
              </a:prstGeom>
              <a:blipFill>
                <a:blip r:embed="rId15"/>
                <a:stretch>
                  <a:fillRect t="-917" b="-12844"/>
                </a:stretch>
              </a:blipFill>
            </p:spPr>
            <p:txBody>
              <a:bodyPr/>
              <a:lstStyle/>
              <a:p>
                <a:r>
                  <a:rPr lang="zh-TW" altLang="en-US">
                    <a:noFill/>
                  </a:rPr>
                  <a:t> </a:t>
                </a:r>
              </a:p>
            </p:txBody>
          </p:sp>
        </mc:Fallback>
      </mc:AlternateContent>
      <p:sp>
        <p:nvSpPr>
          <p:cNvPr id="91" name="文字方塊 90"/>
          <p:cNvSpPr txBox="1"/>
          <p:nvPr/>
        </p:nvSpPr>
        <p:spPr>
          <a:xfrm>
            <a:off x="6574006" y="6827741"/>
            <a:ext cx="4951035" cy="369332"/>
          </a:xfrm>
          <a:prstGeom prst="rect">
            <a:avLst/>
          </a:prstGeom>
          <a:noFill/>
        </p:spPr>
        <p:txBody>
          <a:bodyPr wrap="none" rtlCol="0">
            <a:spAutoFit/>
          </a:bodyPr>
          <a:lstStyle/>
          <a:p>
            <a:r>
              <a:rPr lang="en-US" altLang="zh-TW" dirty="0" smtClean="0"/>
              <a:t>We can define each neural in current layer by :</a:t>
            </a:r>
            <a:endParaRPr lang="zh-TW" altLang="en-US" dirty="0"/>
          </a:p>
        </p:txBody>
      </p:sp>
      <mc:AlternateContent xmlns:mc="http://schemas.openxmlformats.org/markup-compatibility/2006" xmlns:a14="http://schemas.microsoft.com/office/drawing/2010/main">
        <mc:Choice Requires="a14">
          <p:sp>
            <p:nvSpPr>
              <p:cNvPr id="92" name="矩形 91"/>
              <p:cNvSpPr/>
              <p:nvPr/>
            </p:nvSpPr>
            <p:spPr>
              <a:xfrm>
                <a:off x="6574006" y="8276025"/>
                <a:ext cx="3221779" cy="461665"/>
              </a:xfrm>
              <a:prstGeom prst="rect">
                <a:avLst/>
              </a:prstGeom>
            </p:spPr>
            <p:txBody>
              <a:bodyPr wrap="none">
                <a:spAutoFit/>
              </a:bodyPr>
              <a:lstStyle/>
              <a:p>
                <a14:m>
                  <m:oMath xmlns:m="http://schemas.openxmlformats.org/officeDocument/2006/math">
                    <m:r>
                      <a:rPr lang="en-US" altLang="zh-TW" sz="2400" i="1">
                        <a:latin typeface="Cambria Math" panose="02040503050406030204" pitchFamily="18" charset="0"/>
                      </a:rPr>
                      <m:t>𝑓</m:t>
                    </m:r>
                  </m:oMath>
                </a14:m>
                <a:r>
                  <a:rPr lang="zh-TW" altLang="en-US" sz="2400" dirty="0" smtClean="0"/>
                  <a:t> </a:t>
                </a:r>
                <a:r>
                  <a:rPr lang="en-US" altLang="zh-TW" sz="2400" dirty="0" smtClean="0"/>
                  <a:t>is activation function</a:t>
                </a:r>
                <a:endParaRPr lang="zh-TW" altLang="en-US" sz="2400" dirty="0"/>
              </a:p>
            </p:txBody>
          </p:sp>
        </mc:Choice>
        <mc:Fallback xmlns="">
          <p:sp>
            <p:nvSpPr>
              <p:cNvPr id="92" name="矩形 91"/>
              <p:cNvSpPr>
                <a:spLocks noRot="1" noChangeAspect="1" noMove="1" noResize="1" noEditPoints="1" noAdjustHandles="1" noChangeArrowheads="1" noChangeShapeType="1" noTextEdit="1"/>
              </p:cNvSpPr>
              <p:nvPr/>
            </p:nvSpPr>
            <p:spPr>
              <a:xfrm>
                <a:off x="6574006" y="8276025"/>
                <a:ext cx="3221779" cy="461665"/>
              </a:xfrm>
              <a:prstGeom prst="rect">
                <a:avLst/>
              </a:prstGeom>
              <a:blipFill>
                <a:blip r:embed="rId16"/>
                <a:stretch>
                  <a:fillRect l="-1512" t="-9333" r="-2268" b="-3200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317406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a:solidFill>
                  <a:srgbClr val="000000"/>
                </a:solidFill>
                <a:uFill>
                  <a:solidFill>
                    <a:srgbClr val="FFFFFF"/>
                  </a:solidFill>
                </a:uFill>
                <a:latin typeface="Calibri"/>
              </a:rPr>
              <a:t>Neural Network</a:t>
            </a:r>
            <a:endParaRPr lang="en-US" altLang="zh-TW" sz="1350" spc="-1" dirty="0">
              <a:solidFill>
                <a:srgbClr val="000000"/>
              </a:solidFill>
              <a:uFill>
                <a:solidFill>
                  <a:srgbClr val="FFFFFF"/>
                </a:solidFill>
              </a:uFill>
            </a:endParaRPr>
          </a:p>
        </p:txBody>
      </p:sp>
      <p:sp>
        <p:nvSpPr>
          <p:cNvPr id="48" name="矩形 47"/>
          <p:cNvSpPr/>
          <p:nvPr/>
        </p:nvSpPr>
        <p:spPr>
          <a:xfrm>
            <a:off x="1130300" y="2206399"/>
            <a:ext cx="11701314" cy="2000548"/>
          </a:xfrm>
          <a:prstGeom prst="rect">
            <a:avLst/>
          </a:prstGeom>
        </p:spPr>
        <p:txBody>
          <a:bodyPr wrap="square">
            <a:spAutoFit/>
          </a:bodyPr>
          <a:lstStyle/>
          <a:p>
            <a:pPr algn="just"/>
            <a:r>
              <a:rPr lang="en-US" altLang="zh-TW" sz="2800" b="1" dirty="0">
                <a:latin typeface="Calibri" panose="020F0502020204030204" pitchFamily="34" charset="0"/>
                <a:cs typeface="Calibri" panose="020F0502020204030204" pitchFamily="34" charset="0"/>
              </a:rPr>
              <a:t>Activation Function</a:t>
            </a:r>
          </a:p>
          <a:p>
            <a:pPr algn="just"/>
            <a:r>
              <a:rPr lang="en-US" altLang="zh-TW" sz="2400" dirty="0">
                <a:latin typeface="Calibri" panose="020F0502020204030204" pitchFamily="34" charset="0"/>
                <a:cs typeface="Calibri" panose="020F0502020204030204" pitchFamily="34" charset="0"/>
              </a:rPr>
              <a:t>It’s just a thing </a:t>
            </a:r>
            <a:r>
              <a:rPr lang="en-US" altLang="zh-TW" sz="2400" dirty="0" smtClean="0">
                <a:latin typeface="Calibri" panose="020F0502020204030204" pitchFamily="34" charset="0"/>
                <a:cs typeface="Calibri" panose="020F0502020204030204" pitchFamily="34" charset="0"/>
              </a:rPr>
              <a:t>that </a:t>
            </a:r>
            <a:r>
              <a:rPr lang="en-US" altLang="zh-TW" sz="2400" dirty="0">
                <a:latin typeface="Calibri" panose="020F0502020204030204" pitchFamily="34" charset="0"/>
                <a:cs typeface="Calibri" panose="020F0502020204030204" pitchFamily="34" charset="0"/>
              </a:rPr>
              <a:t>you add to the output end of any neural network. It is also known as </a:t>
            </a:r>
            <a:r>
              <a:rPr lang="en-US" altLang="zh-TW" sz="2400" b="1" dirty="0">
                <a:latin typeface="Calibri" panose="020F0502020204030204" pitchFamily="34" charset="0"/>
                <a:cs typeface="Calibri" panose="020F0502020204030204" pitchFamily="34" charset="0"/>
              </a:rPr>
              <a:t>Transfer Function</a:t>
            </a:r>
            <a:r>
              <a:rPr lang="en-US" altLang="zh-TW" sz="2400" dirty="0">
                <a:latin typeface="Calibri" panose="020F0502020204030204" pitchFamily="34" charset="0"/>
                <a:cs typeface="Calibri" panose="020F0502020204030204" pitchFamily="34" charset="0"/>
              </a:rPr>
              <a:t>. It can also be attached in between two Neural Networks. It is used to determine the output of neural network like yes or no. It maps the resulting values in between 0 to 1 (sigmoid) whatever the inputs are.</a:t>
            </a:r>
          </a:p>
        </p:txBody>
      </p:sp>
      <p:pic>
        <p:nvPicPr>
          <p:cNvPr id="8" name="圖片 7"/>
          <p:cNvPicPr>
            <a:picLocks noChangeAspect="1"/>
          </p:cNvPicPr>
          <p:nvPr/>
        </p:nvPicPr>
        <p:blipFill>
          <a:blip r:embed="rId7"/>
          <a:stretch>
            <a:fillRect/>
          </a:stretch>
        </p:blipFill>
        <p:spPr>
          <a:xfrm>
            <a:off x="337577" y="5332003"/>
            <a:ext cx="3792105" cy="2516982"/>
          </a:xfrm>
          <a:prstGeom prst="rect">
            <a:avLst/>
          </a:prstGeom>
        </p:spPr>
      </p:pic>
      <p:sp>
        <p:nvSpPr>
          <p:cNvPr id="16" name="文字方塊 15"/>
          <p:cNvSpPr txBox="1"/>
          <p:nvPr/>
        </p:nvSpPr>
        <p:spPr>
          <a:xfrm>
            <a:off x="1002362" y="7923995"/>
            <a:ext cx="2462534" cy="461665"/>
          </a:xfrm>
          <a:prstGeom prst="rect">
            <a:avLst/>
          </a:prstGeom>
          <a:noFill/>
        </p:spPr>
        <p:txBody>
          <a:bodyPr wrap="none" rtlCol="0">
            <a:spAutoFit/>
          </a:bodyPr>
          <a:lstStyle/>
          <a:p>
            <a:r>
              <a:rPr lang="en-US" altLang="zh-TW" sz="2400" dirty="0" smtClean="0"/>
              <a:t>Sigmoid function</a:t>
            </a:r>
            <a:endParaRPr lang="zh-TW" altLang="en-US" sz="2400" dirty="0"/>
          </a:p>
        </p:txBody>
      </p:sp>
      <p:pic>
        <p:nvPicPr>
          <p:cNvPr id="52" name="下載">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rotWithShape="1">
          <a:blip r:embed="rId8"/>
          <a:srcRect l="21532" t="18633" r="16696" b="15407"/>
          <a:stretch/>
        </p:blipFill>
        <p:spPr>
          <a:xfrm>
            <a:off x="9146182" y="5256994"/>
            <a:ext cx="3746501" cy="2667001"/>
          </a:xfrm>
          <a:prstGeom prst="rect">
            <a:avLst/>
          </a:prstGeom>
        </p:spPr>
      </p:pic>
      <p:pic>
        <p:nvPicPr>
          <p:cNvPr id="56" name="下載 (1)">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rotWithShape="1">
          <a:blip r:embed="rId9"/>
          <a:srcRect l="18116" t="17820" r="13560" b="13040"/>
          <a:stretch/>
        </p:blipFill>
        <p:spPr>
          <a:xfrm>
            <a:off x="4510682" y="5256994"/>
            <a:ext cx="4254500" cy="2870200"/>
          </a:xfrm>
          <a:prstGeom prst="rect">
            <a:avLst/>
          </a:prstGeom>
        </p:spPr>
      </p:pic>
      <p:sp>
        <p:nvSpPr>
          <p:cNvPr id="17" name="文字方塊 16"/>
          <p:cNvSpPr txBox="1"/>
          <p:nvPr/>
        </p:nvSpPr>
        <p:spPr>
          <a:xfrm>
            <a:off x="5878750" y="8202421"/>
            <a:ext cx="1518364" cy="369332"/>
          </a:xfrm>
          <a:prstGeom prst="rect">
            <a:avLst/>
          </a:prstGeom>
          <a:noFill/>
        </p:spPr>
        <p:txBody>
          <a:bodyPr wrap="none" rtlCol="0">
            <a:spAutoFit/>
          </a:bodyPr>
          <a:lstStyle/>
          <a:p>
            <a:r>
              <a:rPr lang="en-US" altLang="zh-TW" dirty="0" smtClean="0"/>
              <a:t>No activation</a:t>
            </a:r>
            <a:endParaRPr lang="zh-TW" altLang="en-US" dirty="0"/>
          </a:p>
        </p:txBody>
      </p:sp>
      <p:sp>
        <p:nvSpPr>
          <p:cNvPr id="60" name="文字方塊 59"/>
          <p:cNvSpPr txBox="1"/>
          <p:nvPr/>
        </p:nvSpPr>
        <p:spPr>
          <a:xfrm>
            <a:off x="10426962" y="8200994"/>
            <a:ext cx="1184940" cy="369332"/>
          </a:xfrm>
          <a:prstGeom prst="rect">
            <a:avLst/>
          </a:prstGeom>
          <a:noFill/>
        </p:spPr>
        <p:txBody>
          <a:bodyPr wrap="none" rtlCol="0">
            <a:spAutoFit/>
          </a:bodyPr>
          <a:lstStyle/>
          <a:p>
            <a:r>
              <a:rPr lang="en-US" altLang="zh-TW" dirty="0"/>
              <a:t>A</a:t>
            </a:r>
            <a:r>
              <a:rPr lang="en-US" altLang="zh-TW" dirty="0" smtClean="0"/>
              <a:t>ctivation</a:t>
            </a:r>
            <a:endParaRPr lang="zh-TW" altLang="en-US" dirty="0"/>
          </a:p>
        </p:txBody>
      </p:sp>
    </p:spTree>
    <p:extLst>
      <p:ext uri="{BB962C8B-B14F-4D97-AF65-F5344CB8AC3E}">
        <p14:creationId xmlns:p14="http://schemas.microsoft.com/office/powerpoint/2010/main" val="370393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400" fill="hold"/>
                                        <p:tgtEl>
                                          <p:spTgt spid="52"/>
                                        </p:tgtEl>
                                      </p:cBhvr>
                                    </p:cmd>
                                  </p:childTnLst>
                                </p:cTn>
                              </p:par>
                              <p:par>
                                <p:cTn id="7" presetID="1" presetClass="mediacall" presetSubtype="0" fill="hold" nodeType="withEffect">
                                  <p:stCondLst>
                                    <p:cond delay="0"/>
                                  </p:stCondLst>
                                  <p:childTnLst>
                                    <p:cmd type="call" cmd="playFrom(0.0)">
                                      <p:cBhvr>
                                        <p:cTn id="8" dur="5400" fill="hold"/>
                                        <p:tgtEl>
                                          <p:spTgt spid="5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52"/>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clickEffect">
                                  <p:stCondLst>
                                    <p:cond delay="0"/>
                                  </p:stCondLst>
                                  <p:childTnLst>
                                    <p:cmd type="call" cmd="togglePause">
                                      <p:cBhvr>
                                        <p:cTn id="13" dur="1" fill="hold"/>
                                        <p:tgtEl>
                                          <p:spTgt spid="52"/>
                                        </p:tgtEl>
                                      </p:cBhvr>
                                    </p:cmd>
                                  </p:childTnLst>
                                </p:cTn>
                              </p:par>
                            </p:childTnLst>
                          </p:cTn>
                        </p:par>
                      </p:childTnLst>
                    </p:cTn>
                  </p:par>
                </p:childTnLst>
              </p:cTn>
              <p:nextCondLst>
                <p:cond evt="onClick" delay="0">
                  <p:tgtEl>
                    <p:spTgt spid="52"/>
                  </p:tgtEl>
                </p:cond>
              </p:nextCondLst>
            </p:seq>
            <p:seq concurrent="1" nextAc="seek">
              <p:cTn id="14" restart="whenNotActive" fill="hold" evtFilter="cancelBubble" nodeType="interactiveSeq">
                <p:stCondLst>
                  <p:cond evt="onClick" delay="0">
                    <p:tgtEl>
                      <p:spTgt spid="56"/>
                    </p:tgtEl>
                  </p:cond>
                </p:stCondLst>
                <p:endSync evt="end" delay="0">
                  <p:rtn val="all"/>
                </p:endSync>
                <p:childTnLst>
                  <p:par>
                    <p:cTn id="15" fill="hold">
                      <p:stCondLst>
                        <p:cond delay="0"/>
                      </p:stCondLst>
                      <p:childTnLst>
                        <p:par>
                          <p:cTn id="16" fill="hold">
                            <p:stCondLst>
                              <p:cond delay="0"/>
                            </p:stCondLst>
                            <p:childTnLst>
                              <p:par>
                                <p:cTn id="17" presetID="2" presetClass="mediacall" presetSubtype="0" fill="hold" nodeType="clickEffect">
                                  <p:stCondLst>
                                    <p:cond delay="0"/>
                                  </p:stCondLst>
                                  <p:childTnLst>
                                    <p:cmd type="call" cmd="togglePause">
                                      <p:cBhvr>
                                        <p:cTn id="18" dur="1" fill="hold"/>
                                        <p:tgtEl>
                                          <p:spTgt spid="56"/>
                                        </p:tgtEl>
                                      </p:cBhvr>
                                    </p:cmd>
                                  </p:childTnLst>
                                </p:cTn>
                              </p:par>
                            </p:childTnLst>
                          </p:cTn>
                        </p:par>
                      </p:childTnLst>
                    </p:cTn>
                  </p:par>
                </p:childTnLst>
              </p:cTn>
              <p:nextCondLst>
                <p:cond evt="onClick" delay="0">
                  <p:tgtEl>
                    <p:spTgt spid="56"/>
                  </p:tgtEl>
                </p:cond>
              </p:nextCondLst>
            </p:seq>
            <p:video>
              <p:cMediaNode vol="80000">
                <p:cTn id="19" repeatCount="indefinite" fill="hold" display="0">
                  <p:stCondLst>
                    <p:cond delay="indefinite"/>
                  </p:stCondLst>
                </p:cTn>
                <p:tgtEl>
                  <p:spTgt spid="52"/>
                </p:tgtEl>
              </p:cMediaNode>
            </p:video>
            <p:video>
              <p:cMediaNode vol="80000">
                <p:cTn id="20" repeatCount="indefinite" fill="hold" display="0">
                  <p:stCondLst>
                    <p:cond delay="indefinite"/>
                  </p:stCondLst>
                </p:cTn>
                <p:tgtEl>
                  <p:spTgt spid="56"/>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a:solidFill>
                  <a:srgbClr val="000000"/>
                </a:solidFill>
                <a:uFill>
                  <a:solidFill>
                    <a:srgbClr val="FFFFFF"/>
                  </a:solidFill>
                </a:uFill>
                <a:latin typeface="Calibri"/>
              </a:rPr>
              <a:t>Neural Network</a:t>
            </a:r>
            <a:endParaRPr lang="en-US" altLang="zh-TW" sz="1350" spc="-1" dirty="0">
              <a:solidFill>
                <a:srgbClr val="000000"/>
              </a:solidFill>
              <a:uFill>
                <a:solidFill>
                  <a:srgbClr val="FFFFFF"/>
                </a:solidFill>
              </a:uFill>
            </a:endParaRPr>
          </a:p>
        </p:txBody>
      </p:sp>
      <p:sp>
        <p:nvSpPr>
          <p:cNvPr id="48" name="矩形 47"/>
          <p:cNvSpPr/>
          <p:nvPr/>
        </p:nvSpPr>
        <p:spPr>
          <a:xfrm>
            <a:off x="1130299" y="2053999"/>
            <a:ext cx="11701314" cy="523220"/>
          </a:xfrm>
          <a:prstGeom prst="rect">
            <a:avLst/>
          </a:prstGeom>
        </p:spPr>
        <p:txBody>
          <a:bodyPr wrap="square">
            <a:spAutoFit/>
          </a:bodyPr>
          <a:lstStyle/>
          <a:p>
            <a:pPr algn="just"/>
            <a:r>
              <a:rPr lang="en-US" altLang="zh-TW" sz="2800" b="1" dirty="0" smtClean="0">
                <a:latin typeface="Calibri" panose="020F0502020204030204" pitchFamily="34" charset="0"/>
                <a:cs typeface="Calibri" panose="020F0502020204030204" pitchFamily="34" charset="0"/>
              </a:rPr>
              <a:t>Different Activation Function</a:t>
            </a:r>
            <a:endParaRPr lang="en-US" altLang="zh-TW" sz="2800" b="1" dirty="0">
              <a:latin typeface="Calibri" panose="020F0502020204030204" pitchFamily="34" charset="0"/>
              <a:cs typeface="Calibri" panose="020F0502020204030204" pitchFamily="34" charset="0"/>
            </a:endParaRPr>
          </a:p>
        </p:txBody>
      </p:sp>
      <p:pic>
        <p:nvPicPr>
          <p:cNvPr id="6" name="圖片 5"/>
          <p:cNvPicPr>
            <a:picLocks noChangeAspect="1"/>
          </p:cNvPicPr>
          <p:nvPr/>
        </p:nvPicPr>
        <p:blipFill rotWithShape="1">
          <a:blip r:embed="rId3"/>
          <a:srcRect b="5246"/>
          <a:stretch/>
        </p:blipFill>
        <p:spPr>
          <a:xfrm>
            <a:off x="2357251" y="2577219"/>
            <a:ext cx="9247409" cy="7128476"/>
          </a:xfrm>
          <a:prstGeom prst="rect">
            <a:avLst/>
          </a:prstGeom>
        </p:spPr>
      </p:pic>
    </p:spTree>
    <p:extLst>
      <p:ext uri="{BB962C8B-B14F-4D97-AF65-F5344CB8AC3E}">
        <p14:creationId xmlns:p14="http://schemas.microsoft.com/office/powerpoint/2010/main" val="2138042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a:solidFill>
                  <a:srgbClr val="000000"/>
                </a:solidFill>
                <a:uFill>
                  <a:solidFill>
                    <a:srgbClr val="FFFFFF"/>
                  </a:solidFill>
                </a:uFill>
                <a:latin typeface="Calibri"/>
              </a:rPr>
              <a:t>Neural Network</a:t>
            </a:r>
            <a:endParaRPr lang="en-US" altLang="zh-TW" sz="1350" spc="-1" dirty="0">
              <a:solidFill>
                <a:srgbClr val="000000"/>
              </a:solidFill>
              <a:uFill>
                <a:solidFill>
                  <a:srgbClr val="FFFFFF"/>
                </a:solidFill>
              </a:uFill>
            </a:endParaRPr>
          </a:p>
        </p:txBody>
      </p:sp>
      <p:sp>
        <p:nvSpPr>
          <p:cNvPr id="48" name="矩形 47"/>
          <p:cNvSpPr/>
          <p:nvPr/>
        </p:nvSpPr>
        <p:spPr>
          <a:xfrm>
            <a:off x="1130299" y="2053999"/>
            <a:ext cx="11701314" cy="523220"/>
          </a:xfrm>
          <a:prstGeom prst="rect">
            <a:avLst/>
          </a:prstGeom>
        </p:spPr>
        <p:txBody>
          <a:bodyPr wrap="square">
            <a:spAutoFit/>
          </a:bodyPr>
          <a:lstStyle/>
          <a:p>
            <a:pPr algn="just"/>
            <a:r>
              <a:rPr lang="en-US" altLang="zh-TW" sz="2800" b="1" dirty="0" smtClean="0">
                <a:latin typeface="Calibri" panose="020F0502020204030204" pitchFamily="34" charset="0"/>
                <a:cs typeface="Calibri" panose="020F0502020204030204" pitchFamily="34" charset="0"/>
              </a:rPr>
              <a:t>Commonly used activation function</a:t>
            </a:r>
            <a:endParaRPr lang="en-US" altLang="zh-TW" sz="2800" b="1" dirty="0">
              <a:latin typeface="Calibri" panose="020F0502020204030204" pitchFamily="34" charset="0"/>
              <a:cs typeface="Calibri" panose="020F0502020204030204" pitchFamily="34" charset="0"/>
            </a:endParaRPr>
          </a:p>
        </p:txBody>
      </p:sp>
      <p:pic>
        <p:nvPicPr>
          <p:cNvPr id="5" name="Picture 2" descr="https://1.bp.blogspot.com/-_5_BKj15dnk/WLGpsU_WNuI/AAAAAAABPJw/tqpPiCERhuo9h4H1pFCG8RaWx-68OpUGQCLcB/s1600/activ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33" y="2868337"/>
            <a:ext cx="13182429" cy="385563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97300" y="6839490"/>
            <a:ext cx="4139911" cy="1477328"/>
          </a:xfrm>
          <a:prstGeom prst="rect">
            <a:avLst/>
          </a:prstGeom>
        </p:spPr>
        <p:txBody>
          <a:bodyPr wrap="square">
            <a:spAutoFit/>
          </a:bodyPr>
          <a:lstStyle/>
          <a:p>
            <a:pPr algn="just"/>
            <a:r>
              <a:rPr lang="en-US" altLang="zh-TW" dirty="0"/>
              <a:t>The main reason why we use sigmoid function is because it exists between (0 to 1). Therefore, it is especially used for models where we have to </a:t>
            </a:r>
            <a:r>
              <a:rPr lang="en-US" altLang="zh-TW" b="1" dirty="0">
                <a:solidFill>
                  <a:srgbClr val="993300"/>
                </a:solidFill>
              </a:rPr>
              <a:t>predict the probability as an output</a:t>
            </a:r>
            <a:r>
              <a:rPr lang="en-US" altLang="zh-TW" dirty="0" smtClean="0"/>
              <a:t>. </a:t>
            </a:r>
            <a:endParaRPr lang="zh-TW" altLang="en-US" dirty="0"/>
          </a:p>
        </p:txBody>
      </p:sp>
      <p:sp>
        <p:nvSpPr>
          <p:cNvPr id="8" name="矩形 7"/>
          <p:cNvSpPr/>
          <p:nvPr/>
        </p:nvSpPr>
        <p:spPr>
          <a:xfrm>
            <a:off x="4989356" y="6839490"/>
            <a:ext cx="4158048" cy="2031325"/>
          </a:xfrm>
          <a:prstGeom prst="rect">
            <a:avLst/>
          </a:prstGeom>
        </p:spPr>
        <p:txBody>
          <a:bodyPr wrap="square">
            <a:spAutoFit/>
          </a:bodyPr>
          <a:lstStyle/>
          <a:p>
            <a:pPr algn="just"/>
            <a:r>
              <a:rPr lang="en-US" altLang="zh-TW" dirty="0" smtClean="0"/>
              <a:t>The range of the </a:t>
            </a:r>
            <a:r>
              <a:rPr lang="en-US" altLang="zh-TW" dirty="0" err="1" smtClean="0"/>
              <a:t>Tanh</a:t>
            </a:r>
            <a:r>
              <a:rPr lang="en-US" altLang="zh-TW" dirty="0" smtClean="0"/>
              <a:t> function is from (-1 to 1). </a:t>
            </a:r>
            <a:r>
              <a:rPr lang="en-US" altLang="zh-TW" dirty="0" err="1" smtClean="0"/>
              <a:t>Tanh</a:t>
            </a:r>
            <a:r>
              <a:rPr lang="en-US" altLang="zh-TW" dirty="0" smtClean="0"/>
              <a:t> </a:t>
            </a:r>
            <a:r>
              <a:rPr lang="en-US" altLang="zh-TW" dirty="0"/>
              <a:t>is also sigmoidal (s - shaped</a:t>
            </a:r>
            <a:r>
              <a:rPr lang="en-US" altLang="zh-TW" dirty="0" smtClean="0"/>
              <a:t>). </a:t>
            </a:r>
            <a:r>
              <a:rPr lang="en-US" altLang="zh-TW" b="1" dirty="0" smtClean="0">
                <a:solidFill>
                  <a:srgbClr val="993300"/>
                </a:solidFill>
              </a:rPr>
              <a:t>The </a:t>
            </a:r>
            <a:r>
              <a:rPr lang="en-US" altLang="zh-TW" b="1" dirty="0">
                <a:solidFill>
                  <a:srgbClr val="993300"/>
                </a:solidFill>
              </a:rPr>
              <a:t>advantage is that the negative inputs will be mapped strongly negative</a:t>
            </a:r>
            <a:r>
              <a:rPr lang="en-US" altLang="zh-TW" dirty="0"/>
              <a:t> and the zero inputs will be mapped near zero in the </a:t>
            </a:r>
            <a:r>
              <a:rPr lang="en-US" altLang="zh-TW" dirty="0" err="1"/>
              <a:t>tanh</a:t>
            </a:r>
            <a:r>
              <a:rPr lang="en-US" altLang="zh-TW" dirty="0"/>
              <a:t> graph.</a:t>
            </a:r>
            <a:endParaRPr lang="zh-TW" altLang="en-US" dirty="0"/>
          </a:p>
        </p:txBody>
      </p:sp>
      <p:sp>
        <p:nvSpPr>
          <p:cNvPr id="9" name="矩形 8"/>
          <p:cNvSpPr/>
          <p:nvPr/>
        </p:nvSpPr>
        <p:spPr>
          <a:xfrm>
            <a:off x="9273747" y="6839490"/>
            <a:ext cx="4285680" cy="1200329"/>
          </a:xfrm>
          <a:prstGeom prst="rect">
            <a:avLst/>
          </a:prstGeom>
        </p:spPr>
        <p:txBody>
          <a:bodyPr wrap="square">
            <a:spAutoFit/>
          </a:bodyPr>
          <a:lstStyle/>
          <a:p>
            <a:pPr algn="just"/>
            <a:r>
              <a:rPr lang="en-US" altLang="zh-TW" dirty="0"/>
              <a:t>The </a:t>
            </a:r>
            <a:r>
              <a:rPr lang="en-US" altLang="zh-TW" dirty="0" err="1"/>
              <a:t>ReLU</a:t>
            </a:r>
            <a:r>
              <a:rPr lang="en-US" altLang="zh-TW" dirty="0"/>
              <a:t> is </a:t>
            </a:r>
            <a:r>
              <a:rPr lang="en-US" altLang="zh-TW" b="1" dirty="0">
                <a:solidFill>
                  <a:srgbClr val="993300"/>
                </a:solidFill>
              </a:rPr>
              <a:t>the most used activation function</a:t>
            </a:r>
            <a:r>
              <a:rPr lang="en-US" altLang="zh-TW" dirty="0"/>
              <a:t> in the world right now</a:t>
            </a:r>
            <a:r>
              <a:rPr lang="en-US" altLang="zh-TW" dirty="0" smtClean="0"/>
              <a:t>. Since</a:t>
            </a:r>
            <a:r>
              <a:rPr lang="en-US" altLang="zh-TW" dirty="0"/>
              <a:t>, it is used in almost all the convolutional neural networks or deep learning. </a:t>
            </a:r>
            <a:endParaRPr lang="zh-TW" altLang="en-US" dirty="0"/>
          </a:p>
        </p:txBody>
      </p:sp>
    </p:spTree>
    <p:extLst>
      <p:ext uri="{BB962C8B-B14F-4D97-AF65-F5344CB8AC3E}">
        <p14:creationId xmlns:p14="http://schemas.microsoft.com/office/powerpoint/2010/main" val="459446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a:solidFill>
                  <a:srgbClr val="000000"/>
                </a:solidFill>
                <a:uFill>
                  <a:solidFill>
                    <a:srgbClr val="FFFFFF"/>
                  </a:solidFill>
                </a:uFill>
                <a:latin typeface="Calibri"/>
              </a:rPr>
              <a:t>Neural Network</a:t>
            </a:r>
            <a:endParaRPr lang="en-US" altLang="zh-TW" sz="1350" spc="-1" dirty="0">
              <a:solidFill>
                <a:srgbClr val="000000"/>
              </a:solidFill>
              <a:uFill>
                <a:solidFill>
                  <a:srgbClr val="FFFFFF"/>
                </a:solidFill>
              </a:uFill>
            </a:endParaRPr>
          </a:p>
        </p:txBody>
      </p:sp>
      <p:sp>
        <p:nvSpPr>
          <p:cNvPr id="2" name="矩形 1"/>
          <p:cNvSpPr/>
          <p:nvPr/>
        </p:nvSpPr>
        <p:spPr>
          <a:xfrm>
            <a:off x="1130300" y="2206399"/>
            <a:ext cx="11701314" cy="1261884"/>
          </a:xfrm>
          <a:prstGeom prst="rect">
            <a:avLst/>
          </a:prstGeom>
        </p:spPr>
        <p:txBody>
          <a:bodyPr wrap="square">
            <a:spAutoFit/>
          </a:bodyPr>
          <a:lstStyle/>
          <a:p>
            <a:pPr algn="just"/>
            <a:r>
              <a:rPr lang="en-US" altLang="zh-TW" sz="2800" b="1" dirty="0" smtClean="0">
                <a:latin typeface="Calibri" panose="020F0502020204030204" pitchFamily="34" charset="0"/>
                <a:cs typeface="Calibri" panose="020F0502020204030204" pitchFamily="34" charset="0"/>
              </a:rPr>
              <a:t>Feedforward </a:t>
            </a:r>
          </a:p>
          <a:p>
            <a:pPr algn="just"/>
            <a:r>
              <a:rPr lang="en-US" altLang="zh-TW" sz="2400" dirty="0" smtClean="0"/>
              <a:t>The </a:t>
            </a:r>
            <a:r>
              <a:rPr lang="en-US" altLang="zh-TW" sz="2400" dirty="0"/>
              <a:t>formula can be implement by </a:t>
            </a:r>
            <a:r>
              <a:rPr lang="en-US" altLang="zh-TW" sz="2400" b="1" dirty="0"/>
              <a:t>two multiplied matrices </a:t>
            </a:r>
            <a:r>
              <a:rPr lang="en-US" altLang="zh-TW" sz="2400" dirty="0"/>
              <a:t>and </a:t>
            </a:r>
            <a:r>
              <a:rPr lang="en-US" altLang="zh-TW" sz="2400" b="1" dirty="0"/>
              <a:t>plus a bias vector </a:t>
            </a:r>
            <a:r>
              <a:rPr lang="en-US" altLang="zh-TW" sz="2400" dirty="0"/>
              <a:t>like this:</a:t>
            </a:r>
            <a:endParaRPr lang="zh-TW" altLang="en-US" sz="3200" dirty="0">
              <a:latin typeface="Calibri" panose="020F0502020204030204" pitchFamily="34" charset="0"/>
              <a:cs typeface="Calibri" panose="020F0502020204030204" pitchFamily="34" charset="0"/>
            </a:endParaRPr>
          </a:p>
        </p:txBody>
      </p:sp>
      <p:pic>
        <p:nvPicPr>
          <p:cNvPr id="5" name="圖片 4"/>
          <p:cNvPicPr>
            <a:picLocks noChangeAspect="1"/>
          </p:cNvPicPr>
          <p:nvPr/>
        </p:nvPicPr>
        <p:blipFill>
          <a:blip r:embed="rId3"/>
          <a:stretch>
            <a:fillRect/>
          </a:stretch>
        </p:blipFill>
        <p:spPr>
          <a:xfrm>
            <a:off x="1130300" y="4025900"/>
            <a:ext cx="11778048" cy="3733800"/>
          </a:xfrm>
          <a:prstGeom prst="rect">
            <a:avLst/>
          </a:prstGeom>
        </p:spPr>
      </p:pic>
    </p:spTree>
    <p:extLst>
      <p:ext uri="{BB962C8B-B14F-4D97-AF65-F5344CB8AC3E}">
        <p14:creationId xmlns:p14="http://schemas.microsoft.com/office/powerpoint/2010/main" val="2532965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7577" y="593865"/>
            <a:ext cx="13000075" cy="959469"/>
          </a:xfrm>
          <a:prstGeom prst="rect">
            <a:avLst/>
          </a:prstGeom>
          <a:noFill/>
          <a:ln>
            <a:noFill/>
          </a:ln>
        </p:spPr>
        <p:style>
          <a:lnRef idx="0">
            <a:scrgbClr r="0" g="0" b="0"/>
          </a:lnRef>
          <a:fillRef idx="0">
            <a:scrgbClr r="0" g="0" b="0"/>
          </a:fillRef>
          <a:effectRef idx="0">
            <a:scrgbClr r="0" g="0" b="0"/>
          </a:effectRef>
          <a:fontRef idx="minor"/>
        </p:style>
        <p:txBody>
          <a:bodyPr lIns="67492" tIns="33746" rIns="67492" bIns="33746" anchor="ctr"/>
          <a:lstStyle/>
          <a:p>
            <a:pPr algn="ctr">
              <a:lnSpc>
                <a:spcPct val="90000"/>
              </a:lnSpc>
            </a:pPr>
            <a:r>
              <a:rPr lang="en-US" altLang="zh-TW" sz="4949" spc="-1" dirty="0">
                <a:solidFill>
                  <a:srgbClr val="000000"/>
                </a:solidFill>
                <a:uFill>
                  <a:solidFill>
                    <a:srgbClr val="FFFFFF"/>
                  </a:solidFill>
                </a:uFill>
                <a:latin typeface="Calibri"/>
              </a:rPr>
              <a:t>Neural Network</a:t>
            </a:r>
            <a:endParaRPr lang="en-US" altLang="zh-TW" sz="1350" spc="-1" dirty="0">
              <a:solidFill>
                <a:srgbClr val="000000"/>
              </a:solidFill>
              <a:uFill>
                <a:solidFill>
                  <a:srgbClr val="FFFFFF"/>
                </a:solidFill>
              </a:uFill>
            </a:endParaRPr>
          </a:p>
        </p:txBody>
      </p:sp>
      <p:sp>
        <p:nvSpPr>
          <p:cNvPr id="2" name="矩形 1"/>
          <p:cNvSpPr/>
          <p:nvPr/>
        </p:nvSpPr>
        <p:spPr>
          <a:xfrm>
            <a:off x="1130300" y="2206399"/>
            <a:ext cx="11701314" cy="2800767"/>
          </a:xfrm>
          <a:prstGeom prst="rect">
            <a:avLst/>
          </a:prstGeom>
        </p:spPr>
        <p:txBody>
          <a:bodyPr wrap="square">
            <a:spAutoFit/>
          </a:bodyPr>
          <a:lstStyle/>
          <a:p>
            <a:pPr algn="just"/>
            <a:r>
              <a:rPr lang="en-US" altLang="zh-TW" sz="2800" b="1" dirty="0" smtClean="0">
                <a:latin typeface="Calibri" panose="020F0502020204030204" pitchFamily="34" charset="0"/>
                <a:cs typeface="Calibri" panose="020F0502020204030204" pitchFamily="34" charset="0"/>
              </a:rPr>
              <a:t>Backward pass</a:t>
            </a:r>
            <a:endParaRPr lang="en-US" altLang="zh-TW" sz="2800" dirty="0" smtClean="0">
              <a:latin typeface="Calibri" panose="020F0502020204030204" pitchFamily="34" charset="0"/>
              <a:cs typeface="Calibri" panose="020F0502020204030204" pitchFamily="34" charset="0"/>
            </a:endParaRPr>
          </a:p>
          <a:p>
            <a:pPr algn="just"/>
            <a:r>
              <a:rPr lang="en-US" altLang="zh-TW" sz="2400" dirty="0"/>
              <a:t>How did we set our weights in forward pass ? We must define a </a:t>
            </a:r>
            <a:r>
              <a:rPr lang="en-US" altLang="zh-TW" sz="2400" b="1" dirty="0"/>
              <a:t>loss function </a:t>
            </a:r>
            <a:r>
              <a:rPr lang="en-US" altLang="zh-TW" sz="2400" dirty="0"/>
              <a:t>to decide what weights can decrease difference of outputs and label. </a:t>
            </a:r>
            <a:endParaRPr lang="en-US" altLang="zh-TW" sz="2400" dirty="0" smtClean="0"/>
          </a:p>
          <a:p>
            <a:pPr algn="just"/>
            <a:endParaRPr lang="en-US" altLang="zh-TW" sz="2400" dirty="0">
              <a:latin typeface="Calibri" panose="020F0502020204030204" pitchFamily="34" charset="0"/>
              <a:cs typeface="Calibri" panose="020F0502020204030204" pitchFamily="34" charset="0"/>
            </a:endParaRPr>
          </a:p>
          <a:p>
            <a:pPr algn="just"/>
            <a:r>
              <a:rPr lang="en-US" altLang="zh-TW" sz="2800" b="1" dirty="0" smtClean="0">
                <a:latin typeface="Calibri" panose="020F0502020204030204" pitchFamily="34" charset="0"/>
                <a:cs typeface="Calibri" panose="020F0502020204030204" pitchFamily="34" charset="0"/>
              </a:rPr>
              <a:t>Loss function</a:t>
            </a:r>
          </a:p>
          <a:p>
            <a:pPr algn="just"/>
            <a:r>
              <a:rPr lang="en-US" altLang="zh-TW" sz="2400" dirty="0"/>
              <a:t>In most learning networks, error is calculated as the difference between the actual output and the predicted output.</a:t>
            </a:r>
            <a:endParaRPr lang="zh-TW" altLang="en-US" sz="2400" dirty="0"/>
          </a:p>
        </p:txBody>
      </p:sp>
      <p:pic>
        <p:nvPicPr>
          <p:cNvPr id="3" name="圖片 2"/>
          <p:cNvPicPr>
            <a:picLocks noChangeAspect="1"/>
          </p:cNvPicPr>
          <p:nvPr/>
        </p:nvPicPr>
        <p:blipFill>
          <a:blip r:embed="rId3"/>
          <a:stretch>
            <a:fillRect/>
          </a:stretch>
        </p:blipFill>
        <p:spPr>
          <a:xfrm>
            <a:off x="4917281" y="5124052"/>
            <a:ext cx="3596520" cy="1072357"/>
          </a:xfrm>
          <a:prstGeom prst="rect">
            <a:avLst/>
          </a:prstGeom>
        </p:spPr>
      </p:pic>
      <p:sp>
        <p:nvSpPr>
          <p:cNvPr id="4" name="矩形 3"/>
          <p:cNvSpPr/>
          <p:nvPr/>
        </p:nvSpPr>
        <p:spPr>
          <a:xfrm>
            <a:off x="1130300" y="6507848"/>
            <a:ext cx="11701314" cy="461665"/>
          </a:xfrm>
          <a:prstGeom prst="rect">
            <a:avLst/>
          </a:prstGeom>
        </p:spPr>
        <p:txBody>
          <a:bodyPr wrap="square">
            <a:spAutoFit/>
          </a:bodyPr>
          <a:lstStyle/>
          <a:p>
            <a:pPr algn="just"/>
            <a:r>
              <a:rPr lang="en-US" altLang="zh-TW" sz="2400" dirty="0"/>
              <a:t>Different loss functions are used to deal with different type of </a:t>
            </a:r>
            <a:r>
              <a:rPr lang="en-US" altLang="zh-TW" sz="2400" dirty="0" smtClean="0"/>
              <a:t>tasks, for example</a:t>
            </a:r>
          </a:p>
        </p:txBody>
      </p:sp>
      <p:sp>
        <p:nvSpPr>
          <p:cNvPr id="6" name="圓角矩形 5"/>
          <p:cNvSpPr/>
          <p:nvPr/>
        </p:nvSpPr>
        <p:spPr>
          <a:xfrm>
            <a:off x="4191000" y="7539417"/>
            <a:ext cx="2298700" cy="63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t>Regression</a:t>
            </a:r>
            <a:endParaRPr lang="zh-TW" altLang="en-US" sz="2400" dirty="0"/>
          </a:p>
        </p:txBody>
      </p:sp>
      <p:sp>
        <p:nvSpPr>
          <p:cNvPr id="8" name="圓角矩形 7"/>
          <p:cNvSpPr/>
          <p:nvPr/>
        </p:nvSpPr>
        <p:spPr>
          <a:xfrm>
            <a:off x="4191000" y="8584495"/>
            <a:ext cx="2298700" cy="635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smtClean="0"/>
              <a:t>Classification</a:t>
            </a:r>
            <a:endParaRPr lang="zh-TW" altLang="en-US" sz="2400" dirty="0"/>
          </a:p>
        </p:txBody>
      </p:sp>
      <p:sp>
        <p:nvSpPr>
          <p:cNvPr id="7" name="向右箭號 6"/>
          <p:cNvSpPr/>
          <p:nvPr/>
        </p:nvSpPr>
        <p:spPr>
          <a:xfrm>
            <a:off x="6883400" y="7681754"/>
            <a:ext cx="355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向右箭號 9"/>
          <p:cNvSpPr/>
          <p:nvPr/>
        </p:nvSpPr>
        <p:spPr>
          <a:xfrm>
            <a:off x="6883400" y="8749595"/>
            <a:ext cx="355600" cy="3048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9" name="文字方塊 8"/>
          <p:cNvSpPr txBox="1"/>
          <p:nvPr/>
        </p:nvSpPr>
        <p:spPr>
          <a:xfrm>
            <a:off x="7404100" y="7603321"/>
            <a:ext cx="2803973" cy="461665"/>
          </a:xfrm>
          <a:prstGeom prst="rect">
            <a:avLst/>
          </a:prstGeom>
          <a:noFill/>
        </p:spPr>
        <p:txBody>
          <a:bodyPr wrap="none" rtlCol="0">
            <a:spAutoFit/>
          </a:bodyPr>
          <a:lstStyle/>
          <a:p>
            <a:r>
              <a:rPr lang="en-US" altLang="zh-TW" sz="2400" dirty="0" smtClean="0"/>
              <a:t>Mean Square Error</a:t>
            </a:r>
            <a:endParaRPr lang="zh-TW" altLang="en-US" sz="2400" dirty="0"/>
          </a:p>
        </p:txBody>
      </p:sp>
      <p:sp>
        <p:nvSpPr>
          <p:cNvPr id="12" name="文字方塊 11"/>
          <p:cNvSpPr txBox="1"/>
          <p:nvPr/>
        </p:nvSpPr>
        <p:spPr>
          <a:xfrm>
            <a:off x="7738325" y="8671162"/>
            <a:ext cx="2135521" cy="461665"/>
          </a:xfrm>
          <a:prstGeom prst="rect">
            <a:avLst/>
          </a:prstGeom>
          <a:noFill/>
        </p:spPr>
        <p:txBody>
          <a:bodyPr wrap="none" rtlCol="0">
            <a:spAutoFit/>
          </a:bodyPr>
          <a:lstStyle/>
          <a:p>
            <a:r>
              <a:rPr lang="en-US" altLang="zh-TW" sz="2400" dirty="0" smtClean="0"/>
              <a:t>Cross Entropy</a:t>
            </a:r>
            <a:endParaRPr lang="zh-TW" altLang="en-US" sz="2400" dirty="0"/>
          </a:p>
        </p:txBody>
      </p:sp>
    </p:spTree>
    <p:extLst>
      <p:ext uri="{BB962C8B-B14F-4D97-AF65-F5344CB8AC3E}">
        <p14:creationId xmlns:p14="http://schemas.microsoft.com/office/powerpoint/2010/main" val="328571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25607</TotalTime>
  <Words>1084</Words>
  <Application>Microsoft Office PowerPoint</Application>
  <PresentationFormat>自訂</PresentationFormat>
  <Paragraphs>350</Paragraphs>
  <Slides>27</Slides>
  <Notes>26</Notes>
  <HiddenSlides>0</HiddenSlides>
  <MMClips>2</MMClips>
  <ScaleCrop>false</ScaleCrop>
  <HeadingPairs>
    <vt:vector size="8" baseType="variant">
      <vt:variant>
        <vt:lpstr>使用字型</vt:lpstr>
      </vt:variant>
      <vt:variant>
        <vt:i4>13</vt:i4>
      </vt:variant>
      <vt:variant>
        <vt:lpstr>佈景主題</vt:lpstr>
      </vt:variant>
      <vt:variant>
        <vt:i4>2</vt:i4>
      </vt:variant>
      <vt:variant>
        <vt:lpstr>內嵌 OLE 伺服程式</vt:lpstr>
      </vt:variant>
      <vt:variant>
        <vt:i4>1</vt:i4>
      </vt:variant>
      <vt:variant>
        <vt:lpstr>投影片標題</vt:lpstr>
      </vt:variant>
      <vt:variant>
        <vt:i4>27</vt:i4>
      </vt:variant>
    </vt:vector>
  </HeadingPairs>
  <TitlesOfParts>
    <vt:vector size="43" baseType="lpstr">
      <vt:lpstr>DejaVu Sans</vt:lpstr>
      <vt:lpstr>Economica</vt:lpstr>
      <vt:lpstr>Microsoft JhengHei UI</vt:lpstr>
      <vt:lpstr>Noto Sans CJK TC Light</vt:lpstr>
      <vt:lpstr>Spica Neue P</vt:lpstr>
      <vt:lpstr>Spica Neue P Light</vt:lpstr>
      <vt:lpstr>Ubuntu</vt:lpstr>
      <vt:lpstr>Arial</vt:lpstr>
      <vt:lpstr>Calibri</vt:lpstr>
      <vt:lpstr>Cambria Math</vt:lpstr>
      <vt:lpstr>Symbol</vt:lpstr>
      <vt:lpstr>Times New Roman</vt:lpstr>
      <vt:lpstr>Wingdings</vt:lpstr>
      <vt:lpstr>Office Theme</vt:lpstr>
      <vt:lpstr>Office Theme</vt:lpstr>
      <vt:lpstr>方程式</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subject/>
  <dc:creator>Jun Akizaki</dc:creator>
  <dc:description/>
  <cp:lastModifiedBy>event1233134</cp:lastModifiedBy>
  <cp:revision>802</cp:revision>
  <dcterms:created xsi:type="dcterms:W3CDTF">2015-08-02T15:43:04Z</dcterms:created>
  <dcterms:modified xsi:type="dcterms:W3CDTF">2018-07-24T02:14:44Z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10</vt:i4>
  </property>
  <property fmtid="{D5CDD505-2E9C-101B-9397-08002B2CF9AE}" pid="8" name="PresentationFormat">
    <vt:lpwstr>自訂</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