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25"/>
  </p:notesMasterIdLst>
  <p:sldIdLst>
    <p:sldId id="256" r:id="rId2"/>
    <p:sldId id="272" r:id="rId3"/>
    <p:sldId id="284" r:id="rId4"/>
    <p:sldId id="278" r:id="rId5"/>
    <p:sldId id="274" r:id="rId6"/>
    <p:sldId id="283" r:id="rId7"/>
    <p:sldId id="257" r:id="rId8"/>
    <p:sldId id="271" r:id="rId9"/>
    <p:sldId id="279" r:id="rId10"/>
    <p:sldId id="259" r:id="rId11"/>
    <p:sldId id="260" r:id="rId12"/>
    <p:sldId id="261" r:id="rId13"/>
    <p:sldId id="270" r:id="rId14"/>
    <p:sldId id="262" r:id="rId15"/>
    <p:sldId id="263" r:id="rId16"/>
    <p:sldId id="276" r:id="rId17"/>
    <p:sldId id="264" r:id="rId18"/>
    <p:sldId id="267" r:id="rId19"/>
    <p:sldId id="268" r:id="rId20"/>
    <p:sldId id="266" r:id="rId21"/>
    <p:sldId id="282" r:id="rId22"/>
    <p:sldId id="280" r:id="rId23"/>
    <p:sldId id="277"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FB03659-5449-48BB-AE9F-D7B147F6D23E}">
          <p14:sldIdLst>
            <p14:sldId id="256"/>
            <p14:sldId id="272"/>
            <p14:sldId id="284"/>
            <p14:sldId id="278"/>
            <p14:sldId id="274"/>
            <p14:sldId id="283"/>
            <p14:sldId id="257"/>
            <p14:sldId id="271"/>
            <p14:sldId id="279"/>
            <p14:sldId id="259"/>
            <p14:sldId id="260"/>
            <p14:sldId id="261"/>
            <p14:sldId id="270"/>
            <p14:sldId id="262"/>
            <p14:sldId id="263"/>
            <p14:sldId id="276"/>
            <p14:sldId id="264"/>
            <p14:sldId id="267"/>
            <p14:sldId id="268"/>
            <p14:sldId id="266"/>
            <p14:sldId id="282"/>
            <p14:sldId id="280"/>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7"/>
    <p:restoredTop sz="76350"/>
  </p:normalViewPr>
  <p:slideViewPr>
    <p:cSldViewPr>
      <p:cViewPr>
        <p:scale>
          <a:sx n="90" d="100"/>
          <a:sy n="90" d="100"/>
        </p:scale>
        <p:origin x="2680" y="1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B9815-AEE5-4F4C-8445-8ECE3DD7735C}" type="datetimeFigureOut">
              <a:rPr lang="ru-RU" smtClean="0"/>
              <a:t>23.05.17</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F537F-45F3-8142-965F-E742B23B0064}" type="slidenum">
              <a:rPr lang="ru-RU" smtClean="0"/>
              <a:t>‹#›</a:t>
            </a:fld>
            <a:endParaRPr lang="ru-RU"/>
          </a:p>
        </p:txBody>
      </p:sp>
    </p:spTree>
    <p:extLst>
      <p:ext uri="{BB962C8B-B14F-4D97-AF65-F5344CB8AC3E}">
        <p14:creationId xmlns:p14="http://schemas.microsoft.com/office/powerpoint/2010/main" val="205777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Актуальность выбранной темы обосновывается тем, что проблема классификации не может быть правильно решена, если важные взаимодействия и отношения между оригинальными признаками, не принимаются во внимание. </a:t>
            </a:r>
            <a:r>
              <a:rPr lang="ru-RU" sz="1600" kern="1200" dirty="0" smtClean="0">
                <a:solidFill>
                  <a:schemeClr val="tx1"/>
                </a:solidFill>
                <a:effectLst/>
                <a:latin typeface="+mn-lt"/>
                <a:ea typeface="+mn-ea"/>
                <a:cs typeface="+mn-cs"/>
              </a:rPr>
              <a:t>Таким образом, многие исследователи согласились, что выделение признаков является наиболее важным ключом к любому распознаванию образов и проблеме классификации: «Точный выбор признаков, пожалуй, самая сложная задача распознавания образов» (</a:t>
            </a:r>
            <a:r>
              <a:rPr lang="ru-RU" sz="1600" kern="1200" dirty="0" err="1" smtClean="0">
                <a:solidFill>
                  <a:schemeClr val="tx1"/>
                </a:solidFill>
                <a:effectLst/>
                <a:latin typeface="+mn-lt"/>
                <a:ea typeface="+mn-ea"/>
                <a:cs typeface="+mn-cs"/>
              </a:rPr>
              <a:t>Микели-Tzanakou</a:t>
            </a:r>
            <a:r>
              <a:rPr lang="ru-RU" sz="1600" kern="1200" dirty="0" smtClean="0">
                <a:solidFill>
                  <a:schemeClr val="tx1"/>
                </a:solidFill>
                <a:effectLst/>
                <a:latin typeface="+mn-lt"/>
                <a:ea typeface="+mn-ea"/>
                <a:cs typeface="+mn-cs"/>
              </a:rPr>
              <a:t>, 2000), «идеальная функция извлечения даст представление, что сделает работу классификатора тривиальной» (Дуда, </a:t>
            </a:r>
            <a:r>
              <a:rPr lang="ru-RU" sz="1600" kern="1200" dirty="0" err="1" smtClean="0">
                <a:solidFill>
                  <a:schemeClr val="tx1"/>
                </a:solidFill>
                <a:effectLst/>
                <a:latin typeface="+mn-lt"/>
                <a:ea typeface="+mn-ea"/>
                <a:cs typeface="+mn-cs"/>
              </a:rPr>
              <a:t>Харт</a:t>
            </a:r>
            <a:r>
              <a:rPr lang="ru-RU" sz="1600" kern="1200" dirty="0" smtClean="0">
                <a:solidFill>
                  <a:schemeClr val="tx1"/>
                </a:solidFill>
                <a:effectLst/>
                <a:latin typeface="+mn-lt"/>
                <a:ea typeface="+mn-ea"/>
                <a:cs typeface="+mn-cs"/>
              </a:rPr>
              <a:t>, и </a:t>
            </a:r>
            <a:r>
              <a:rPr lang="ru-RU" sz="1600" kern="1200" dirty="0" err="1" smtClean="0">
                <a:solidFill>
                  <a:schemeClr val="tx1"/>
                </a:solidFill>
                <a:effectLst/>
                <a:latin typeface="+mn-lt"/>
                <a:ea typeface="+mn-ea"/>
                <a:cs typeface="+mn-cs"/>
              </a:rPr>
              <a:t>Stork</a:t>
            </a:r>
            <a:r>
              <a:rPr lang="ru-RU" sz="1600" kern="1200" dirty="0" smtClean="0">
                <a:solidFill>
                  <a:schemeClr val="tx1"/>
                </a:solidFill>
                <a:effectLst/>
                <a:latin typeface="+mn-lt"/>
                <a:ea typeface="+mn-ea"/>
                <a:cs typeface="+mn-cs"/>
              </a:rPr>
              <a:t>, 2001).</a:t>
            </a:r>
            <a:r>
              <a:rPr lang="ru-RU" sz="1600" dirty="0" smtClean="0">
                <a:effectLst/>
              </a:rPr>
              <a:t> </a:t>
            </a:r>
            <a:endParaRPr lang="ru-RU" sz="1600" dirty="0"/>
          </a:p>
        </p:txBody>
      </p:sp>
      <p:sp>
        <p:nvSpPr>
          <p:cNvPr id="4" name="Номер слайда 3"/>
          <p:cNvSpPr>
            <a:spLocks noGrp="1"/>
          </p:cNvSpPr>
          <p:nvPr>
            <p:ph type="sldNum" sz="quarter" idx="10"/>
          </p:nvPr>
        </p:nvSpPr>
        <p:spPr/>
        <p:txBody>
          <a:bodyPr/>
          <a:lstStyle/>
          <a:p>
            <a:fld id="{067F537F-45F3-8142-965F-E742B23B0064}" type="slidenum">
              <a:rPr lang="ru-RU" smtClean="0"/>
              <a:t>4</a:t>
            </a:fld>
            <a:endParaRPr lang="ru-RU"/>
          </a:p>
        </p:txBody>
      </p:sp>
    </p:spTree>
    <p:extLst>
      <p:ext uri="{BB962C8B-B14F-4D97-AF65-F5344CB8AC3E}">
        <p14:creationId xmlns:p14="http://schemas.microsoft.com/office/powerpoint/2010/main" val="197635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kern="1200" dirty="0" smtClean="0">
                <a:solidFill>
                  <a:schemeClr val="tx1"/>
                </a:solidFill>
                <a:effectLst/>
                <a:latin typeface="+mn-lt"/>
                <a:ea typeface="+mn-ea"/>
                <a:cs typeface="+mn-cs"/>
              </a:rPr>
              <a:t>Индуктор классификатора - контролируемый алгоритм обучения, который использует набор наблюдений (данные обучения), чтобы изучить гипотезу (классификатор), которая может отображать входы для исправления меток классов. Чтобы индуктор классификатора мог генерировать хорошую дискриминационную модель, представление входного пространства имеет ключевое значение. Многие алгоритмы классификации, особенно те, которые основаны на символическом обучении (например, индукторы правил и учащиеся дерева решений), не могут достичь адекватной прогностической эффективности, когда сталкиваются со сложными проблемами реального мира. Причина в том, что эти группы классификаторов по сути своей неспособны трансформировать свое входное пространство, чтобы получить разделимость классов. Конструирование признаков - классическое решение этого недостатка [1], [2]. Построенные признаки действуют как функции, которые преобразуют точки данных в исходном пространстве ввода в точки в новом пространстве, что обеспечивает лучшую </a:t>
            </a:r>
            <a:r>
              <a:rPr lang="ru-RU" sz="1400" kern="1200" dirty="0" err="1" smtClean="0">
                <a:solidFill>
                  <a:schemeClr val="tx1"/>
                </a:solidFill>
                <a:effectLst/>
                <a:latin typeface="+mn-lt"/>
                <a:ea typeface="+mn-ea"/>
                <a:cs typeface="+mn-cs"/>
              </a:rPr>
              <a:t>разделяемость</a:t>
            </a:r>
            <a:r>
              <a:rPr lang="ru-RU" sz="1400" kern="1200" dirty="0" smtClean="0">
                <a:solidFill>
                  <a:schemeClr val="tx1"/>
                </a:solidFill>
                <a:effectLst/>
                <a:latin typeface="+mn-lt"/>
                <a:ea typeface="+mn-ea"/>
                <a:cs typeface="+mn-cs"/>
              </a:rPr>
              <a:t> между классами.</a:t>
            </a:r>
          </a:p>
          <a:p>
            <a:endParaRPr lang="ru-RU" dirty="0"/>
          </a:p>
        </p:txBody>
      </p:sp>
      <p:sp>
        <p:nvSpPr>
          <p:cNvPr id="4" name="Номер слайда 3"/>
          <p:cNvSpPr>
            <a:spLocks noGrp="1"/>
          </p:cNvSpPr>
          <p:nvPr>
            <p:ph type="sldNum" sz="quarter" idx="10"/>
          </p:nvPr>
        </p:nvSpPr>
        <p:spPr/>
        <p:txBody>
          <a:bodyPr/>
          <a:lstStyle/>
          <a:p>
            <a:fld id="{067F537F-45F3-8142-965F-E742B23B0064}" type="slidenum">
              <a:rPr lang="ru-RU" smtClean="0"/>
              <a:t>5</a:t>
            </a:fld>
            <a:endParaRPr lang="ru-RU"/>
          </a:p>
        </p:txBody>
      </p:sp>
    </p:spTree>
    <p:extLst>
      <p:ext uri="{BB962C8B-B14F-4D97-AF65-F5344CB8AC3E}">
        <p14:creationId xmlns:p14="http://schemas.microsoft.com/office/powerpoint/2010/main" val="192851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86384155-55B2-49FC-94E1-3D5EEA509A61}" type="slidenum">
              <a:rPr lang="ru-RU" smtClean="0"/>
              <a:t>‹#›</a:t>
            </a:fld>
            <a:endParaRPr lang="ru-RU"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384155-55B2-49FC-94E1-3D5EEA509A61}" type="slidenum">
              <a:rPr lang="ru-RU" smtClean="0"/>
              <a:t>‹#›</a:t>
            </a:fld>
            <a:endParaRPr lang="ru-RU"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A437E1B-BF00-41EC-9089-A3D2CF1C3BF5}" type="datetimeFigureOut">
              <a:rPr lang="ru-RU" smtClean="0"/>
              <a:t>23.05.17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A437E1B-BF00-41EC-9089-A3D2CF1C3BF5}" type="datetimeFigureOut">
              <a:rPr lang="ru-RU" smtClean="0"/>
              <a:t>23.05.17</a:t>
            </a:fld>
            <a:endParaRPr lang="ru-RU"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6384155-55B2-49FC-94E1-3D5EEA509A61}" type="slidenum">
              <a:rPr lang="ru-RU" smtClean="0"/>
              <a:t>‹#›</a:t>
            </a:fld>
            <a:endParaRPr lang="ru-RU"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4437112"/>
            <a:ext cx="8820472" cy="1524000"/>
          </a:xfrm>
        </p:spPr>
        <p:txBody>
          <a:bodyPr/>
          <a:lstStyle/>
          <a:p>
            <a:pPr algn="ctr"/>
            <a:r>
              <a:rPr lang="ru-RU" sz="4400" dirty="0" smtClean="0">
                <a:latin typeface="Arial" panose="020B0604020202020204" pitchFamily="34" charset="0"/>
                <a:cs typeface="Arial" panose="020B0604020202020204" pitchFamily="34" charset="0"/>
              </a:rPr>
              <a:t>Построение признаков для классификации изображений посредством генетического программирования</a:t>
            </a:r>
            <a:endParaRPr lang="ru-RU" sz="4400" dirty="0">
              <a:latin typeface="Arial" panose="020B0604020202020204" pitchFamily="34" charset="0"/>
              <a:cs typeface="Arial" panose="020B0604020202020204" pitchFamily="34" charset="0"/>
            </a:endParaRPr>
          </a:p>
        </p:txBody>
      </p:sp>
      <p:sp>
        <p:nvSpPr>
          <p:cNvPr id="4" name="TextBox 3"/>
          <p:cNvSpPr txBox="1"/>
          <p:nvPr/>
        </p:nvSpPr>
        <p:spPr>
          <a:xfrm>
            <a:off x="3911067" y="1013827"/>
            <a:ext cx="4405349" cy="830997"/>
          </a:xfrm>
          <a:prstGeom prst="rect">
            <a:avLst/>
          </a:prstGeom>
          <a:noFill/>
        </p:spPr>
        <p:txBody>
          <a:bodyPr wrap="square" rtlCol="0">
            <a:spAutoFit/>
          </a:bodyPr>
          <a:lstStyle/>
          <a:p>
            <a:pPr algn="r"/>
            <a:r>
              <a:rPr lang="ru-RU" sz="2400" dirty="0" smtClean="0">
                <a:solidFill>
                  <a:schemeClr val="bg1"/>
                </a:solidFill>
                <a:latin typeface="Arial" panose="020B0604020202020204" pitchFamily="34" charset="0"/>
                <a:cs typeface="Arial" panose="020B0604020202020204" pitchFamily="34" charset="0"/>
              </a:rPr>
              <a:t>Студент: Ибакаева А.А</a:t>
            </a:r>
          </a:p>
          <a:p>
            <a:pPr algn="r"/>
            <a:r>
              <a:rPr lang="ru-RU" sz="2400" dirty="0" smtClean="0">
                <a:solidFill>
                  <a:schemeClr val="bg1"/>
                </a:solidFill>
                <a:latin typeface="Arial" panose="020B0604020202020204" pitchFamily="34" charset="0"/>
                <a:cs typeface="Arial" panose="020B0604020202020204" pitchFamily="34" charset="0"/>
              </a:rPr>
              <a:t>Руководитель: </a:t>
            </a:r>
            <a:r>
              <a:rPr lang="ru-RU" sz="2400" dirty="0" err="1" smtClean="0">
                <a:solidFill>
                  <a:schemeClr val="bg1"/>
                </a:solidFill>
                <a:latin typeface="Arial" panose="020B0604020202020204" pitchFamily="34" charset="0"/>
                <a:cs typeface="Arial" panose="020B0604020202020204" pitchFamily="34" charset="0"/>
              </a:rPr>
              <a:t>Мокрушин</a:t>
            </a:r>
            <a:r>
              <a:rPr lang="ru-RU" sz="2400" dirty="0" smtClean="0">
                <a:solidFill>
                  <a:schemeClr val="bg1"/>
                </a:solidFill>
                <a:latin typeface="Arial" panose="020B0604020202020204" pitchFamily="34" charset="0"/>
                <a:cs typeface="Arial" panose="020B0604020202020204" pitchFamily="34" charset="0"/>
              </a:rPr>
              <a:t> А.А</a:t>
            </a:r>
            <a:endParaRPr lang="ru-RU"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18592" y="404664"/>
            <a:ext cx="6781800" cy="1312168"/>
          </a:xfrm>
        </p:spPr>
        <p:txBody>
          <a:bodyPr/>
          <a:lstStyle/>
          <a:p>
            <a:pPr algn="ctr"/>
            <a:r>
              <a:rPr lang="ru-RU" dirty="0" smtClean="0"/>
              <a:t>Основные принципы</a:t>
            </a:r>
            <a:endParaRPr lang="ru-RU" dirty="0"/>
          </a:p>
        </p:txBody>
      </p:sp>
      <p:sp>
        <p:nvSpPr>
          <p:cNvPr id="3" name="Объект 2"/>
          <p:cNvSpPr>
            <a:spLocks noGrp="1"/>
          </p:cNvSpPr>
          <p:nvPr>
            <p:ph idx="1"/>
          </p:nvPr>
        </p:nvSpPr>
        <p:spPr>
          <a:xfrm>
            <a:off x="755576" y="1919064"/>
            <a:ext cx="7543800" cy="3886200"/>
          </a:xfrm>
        </p:spPr>
        <p:txBody>
          <a:bodyPr>
            <a:normAutofit/>
          </a:bodyPr>
          <a:lstStyle/>
          <a:p>
            <a:r>
              <a:rPr lang="ru-RU" sz="4800" dirty="0" smtClean="0">
                <a:latin typeface="Arial" panose="020B0604020202020204" pitchFamily="34" charset="0"/>
                <a:cs typeface="Arial" panose="020B0604020202020204" pitchFamily="34" charset="0"/>
              </a:rPr>
              <a:t>Естественный отбор</a:t>
            </a:r>
          </a:p>
          <a:p>
            <a:r>
              <a:rPr lang="ru-RU" sz="4800" dirty="0" smtClean="0">
                <a:latin typeface="Arial" panose="020B0604020202020204" pitchFamily="34" charset="0"/>
                <a:cs typeface="Arial" panose="020B0604020202020204" pitchFamily="34" charset="0"/>
              </a:rPr>
              <a:t>Скрещивание</a:t>
            </a:r>
          </a:p>
          <a:p>
            <a:r>
              <a:rPr lang="ru-RU" sz="4800" dirty="0" smtClean="0">
                <a:latin typeface="Arial" panose="020B0604020202020204" pitchFamily="34" charset="0"/>
                <a:cs typeface="Arial" panose="020B0604020202020204" pitchFamily="34" charset="0"/>
              </a:rPr>
              <a:t>Мутация</a:t>
            </a:r>
            <a:endParaRPr lang="ru-RU"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19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Блок-схема: знак завершения 12"/>
          <p:cNvSpPr/>
          <p:nvPr/>
        </p:nvSpPr>
        <p:spPr>
          <a:xfrm>
            <a:off x="1262215" y="404664"/>
            <a:ext cx="6624735" cy="93610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Создание исходной популяции</a:t>
            </a:r>
            <a:endParaRPr lang="ru-RU" sz="2800" dirty="0">
              <a:solidFill>
                <a:schemeClr val="tx1"/>
              </a:solidFill>
              <a:latin typeface="Arial" panose="020B0604020202020204" pitchFamily="34" charset="0"/>
              <a:cs typeface="Arial" panose="020B0604020202020204" pitchFamily="34" charset="0"/>
            </a:endParaRPr>
          </a:p>
        </p:txBody>
      </p:sp>
      <p:sp>
        <p:nvSpPr>
          <p:cNvPr id="14" name="Прямоугольник 13"/>
          <p:cNvSpPr/>
          <p:nvPr/>
        </p:nvSpPr>
        <p:spPr>
          <a:xfrm>
            <a:off x="1239724" y="1556792"/>
            <a:ext cx="6647227"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Отбор родителей на основе значений приспособленности</a:t>
            </a:r>
            <a:endParaRPr lang="ru-RU" sz="2800" dirty="0">
              <a:solidFill>
                <a:schemeClr val="tx1"/>
              </a:solidFill>
              <a:latin typeface="Arial" panose="020B0604020202020204" pitchFamily="34" charset="0"/>
              <a:cs typeface="Arial" panose="020B0604020202020204" pitchFamily="34" charset="0"/>
            </a:endParaRPr>
          </a:p>
        </p:txBody>
      </p:sp>
      <p:sp>
        <p:nvSpPr>
          <p:cNvPr id="15" name="Прямоугольник 14"/>
          <p:cNvSpPr/>
          <p:nvPr/>
        </p:nvSpPr>
        <p:spPr>
          <a:xfrm>
            <a:off x="1239724" y="2852936"/>
            <a:ext cx="6647228"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Создание потомков выбранных родителей</a:t>
            </a:r>
            <a:endParaRPr lang="ru-RU" sz="2800" dirty="0">
              <a:solidFill>
                <a:schemeClr val="tx1"/>
              </a:solidFill>
              <a:latin typeface="Arial" panose="020B0604020202020204" pitchFamily="34" charset="0"/>
              <a:cs typeface="Arial" panose="020B0604020202020204" pitchFamily="34" charset="0"/>
            </a:endParaRPr>
          </a:p>
        </p:txBody>
      </p:sp>
      <p:sp>
        <p:nvSpPr>
          <p:cNvPr id="16" name="Прямоугольник 15"/>
          <p:cNvSpPr/>
          <p:nvPr/>
        </p:nvSpPr>
        <p:spPr>
          <a:xfrm>
            <a:off x="1239724" y="3933056"/>
            <a:ext cx="6647225"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Мутация особей</a:t>
            </a:r>
            <a:endParaRPr lang="ru-RU" sz="2800" dirty="0">
              <a:solidFill>
                <a:schemeClr val="tx1"/>
              </a:solidFill>
              <a:latin typeface="Arial" panose="020B0604020202020204" pitchFamily="34" charset="0"/>
              <a:cs typeface="Arial" panose="020B0604020202020204" pitchFamily="34" charset="0"/>
            </a:endParaRPr>
          </a:p>
        </p:txBody>
      </p:sp>
      <p:sp>
        <p:nvSpPr>
          <p:cNvPr id="27" name="Выгнутая влево стрелка 26"/>
          <p:cNvSpPr/>
          <p:nvPr/>
        </p:nvSpPr>
        <p:spPr>
          <a:xfrm>
            <a:off x="614144" y="728700"/>
            <a:ext cx="625580" cy="1368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28" name="Выгнутая влево стрелка 27"/>
          <p:cNvSpPr/>
          <p:nvPr/>
        </p:nvSpPr>
        <p:spPr>
          <a:xfrm>
            <a:off x="611560" y="4293096"/>
            <a:ext cx="625580" cy="11881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29" name="Выгнутая влево стрелка 28"/>
          <p:cNvSpPr/>
          <p:nvPr/>
        </p:nvSpPr>
        <p:spPr>
          <a:xfrm>
            <a:off x="611560" y="2096852"/>
            <a:ext cx="625580" cy="11881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0" name="Выгнутая влево стрелка 29"/>
          <p:cNvSpPr/>
          <p:nvPr/>
        </p:nvSpPr>
        <p:spPr>
          <a:xfrm rot="10800000">
            <a:off x="7884364" y="1916832"/>
            <a:ext cx="1080123" cy="3672408"/>
          </a:xfrm>
          <a:prstGeom prst="curvedRightArrow">
            <a:avLst>
              <a:gd name="adj1" fmla="val 14307"/>
              <a:gd name="adj2" fmla="val 2925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1" name="Ромб 30"/>
          <p:cNvSpPr/>
          <p:nvPr/>
        </p:nvSpPr>
        <p:spPr>
          <a:xfrm>
            <a:off x="1262215" y="4941168"/>
            <a:ext cx="6624733" cy="108012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Решение найдено?</a:t>
            </a:r>
            <a:endParaRPr lang="ru-RU" sz="2800" dirty="0">
              <a:solidFill>
                <a:schemeClr val="tx1"/>
              </a:solidFill>
              <a:latin typeface="Arial" panose="020B0604020202020204" pitchFamily="34" charset="0"/>
              <a:cs typeface="Arial" panose="020B0604020202020204" pitchFamily="34" charset="0"/>
            </a:endParaRPr>
          </a:p>
        </p:txBody>
      </p:sp>
      <p:sp>
        <p:nvSpPr>
          <p:cNvPr id="33" name="TextBox 32"/>
          <p:cNvSpPr txBox="1"/>
          <p:nvPr/>
        </p:nvSpPr>
        <p:spPr>
          <a:xfrm>
            <a:off x="7380312" y="4869160"/>
            <a:ext cx="847463" cy="523220"/>
          </a:xfrm>
          <a:prstGeom prst="rect">
            <a:avLst/>
          </a:prstGeom>
          <a:noFill/>
        </p:spPr>
        <p:txBody>
          <a:bodyPr wrap="square" rtlCol="0">
            <a:spAutoFit/>
          </a:bodyPr>
          <a:lstStyle/>
          <a:p>
            <a:r>
              <a:rPr lang="ru-RU" sz="2800" dirty="0" smtClean="0">
                <a:latin typeface="Arial" panose="020B0604020202020204" pitchFamily="34" charset="0"/>
                <a:cs typeface="Arial" panose="020B0604020202020204" pitchFamily="34" charset="0"/>
              </a:rPr>
              <a:t>нет</a:t>
            </a:r>
            <a:endParaRPr lang="ru-RU" sz="2800" dirty="0">
              <a:latin typeface="Arial" panose="020B0604020202020204" pitchFamily="34" charset="0"/>
              <a:cs typeface="Arial" panose="020B0604020202020204" pitchFamily="34" charset="0"/>
            </a:endParaRPr>
          </a:p>
        </p:txBody>
      </p:sp>
      <p:sp>
        <p:nvSpPr>
          <p:cNvPr id="34" name="Блок-схема: знак завершения 33"/>
          <p:cNvSpPr/>
          <p:nvPr/>
        </p:nvSpPr>
        <p:spPr>
          <a:xfrm>
            <a:off x="1262216" y="6192688"/>
            <a:ext cx="6622149" cy="62068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Выход</a:t>
            </a:r>
            <a:endParaRPr lang="ru-RU" sz="2800" dirty="0">
              <a:solidFill>
                <a:schemeClr val="tx1"/>
              </a:solidFill>
              <a:latin typeface="Arial" panose="020B0604020202020204" pitchFamily="34" charset="0"/>
              <a:cs typeface="Arial" panose="020B0604020202020204" pitchFamily="34" charset="0"/>
            </a:endParaRPr>
          </a:p>
        </p:txBody>
      </p:sp>
      <p:sp>
        <p:nvSpPr>
          <p:cNvPr id="36" name="Выгнутая влево стрелка 35"/>
          <p:cNvSpPr/>
          <p:nvPr/>
        </p:nvSpPr>
        <p:spPr>
          <a:xfrm>
            <a:off x="614144" y="5442058"/>
            <a:ext cx="648072" cy="11552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7" name="Выгнутая влево стрелка 36"/>
          <p:cNvSpPr/>
          <p:nvPr/>
        </p:nvSpPr>
        <p:spPr>
          <a:xfrm>
            <a:off x="611560" y="3356992"/>
            <a:ext cx="625580" cy="9361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8" name="TextBox 37"/>
          <p:cNvSpPr txBox="1"/>
          <p:nvPr/>
        </p:nvSpPr>
        <p:spPr>
          <a:xfrm flipH="1">
            <a:off x="1259632" y="4849996"/>
            <a:ext cx="720079" cy="523220"/>
          </a:xfrm>
          <a:prstGeom prst="rect">
            <a:avLst/>
          </a:prstGeom>
          <a:noFill/>
        </p:spPr>
        <p:txBody>
          <a:bodyPr wrap="square" rtlCol="0">
            <a:spAutoFit/>
          </a:bodyPr>
          <a:lstStyle/>
          <a:p>
            <a:r>
              <a:rPr lang="ru-RU" sz="2800" dirty="0" smtClean="0">
                <a:latin typeface="Arial" panose="020B0604020202020204" pitchFamily="34" charset="0"/>
                <a:cs typeface="Arial" panose="020B0604020202020204" pitchFamily="34" charset="0"/>
              </a:rPr>
              <a:t>да</a:t>
            </a:r>
            <a:endParaRPr lang="ru-RU" sz="2800" dirty="0">
              <a:latin typeface="Arial" panose="020B0604020202020204" pitchFamily="34" charset="0"/>
              <a:cs typeface="Arial" panose="020B0604020202020204" pitchFamily="34" charset="0"/>
            </a:endParaRPr>
          </a:p>
        </p:txBody>
      </p:sp>
      <p:sp>
        <p:nvSpPr>
          <p:cNvPr id="2" name="TextBox 1"/>
          <p:cNvSpPr txBox="1"/>
          <p:nvPr/>
        </p:nvSpPr>
        <p:spPr>
          <a:xfrm>
            <a:off x="2051720" y="-27384"/>
            <a:ext cx="5112568" cy="461665"/>
          </a:xfrm>
          <a:prstGeom prst="rect">
            <a:avLst/>
          </a:prstGeom>
          <a:noFill/>
        </p:spPr>
        <p:txBody>
          <a:bodyPr wrap="square" rtlCol="0">
            <a:spAutoFit/>
          </a:bodyPr>
          <a:lstStyle/>
          <a:p>
            <a:pPr algn="ctr"/>
            <a:r>
              <a:rPr lang="ru-RU" sz="2400" b="1" dirty="0" smtClean="0">
                <a:solidFill>
                  <a:schemeClr val="bg1"/>
                </a:solidFill>
                <a:latin typeface="Arial" panose="020B0604020202020204" pitchFamily="34" charset="0"/>
                <a:cs typeface="Arial" panose="020B0604020202020204" pitchFamily="34" charset="0"/>
              </a:rPr>
              <a:t>Генетический алгоритм</a:t>
            </a:r>
            <a:endParaRPr lang="ru-RU"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943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332656"/>
            <a:ext cx="6781800" cy="1168152"/>
          </a:xfrm>
        </p:spPr>
        <p:txBody>
          <a:bodyPr/>
          <a:lstStyle/>
          <a:p>
            <a:pPr algn="ctr"/>
            <a:r>
              <a:rPr lang="ru-RU" dirty="0" smtClean="0"/>
              <a:t>Особь популяции</a:t>
            </a:r>
            <a:endParaRPr lang="ru-RU" dirty="0"/>
          </a:p>
        </p:txBody>
      </p:sp>
      <p:sp>
        <p:nvSpPr>
          <p:cNvPr id="4" name="Овал 3"/>
          <p:cNvSpPr/>
          <p:nvPr/>
        </p:nvSpPr>
        <p:spPr>
          <a:xfrm>
            <a:off x="3779912"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a:t>
            </a:r>
            <a:endParaRPr lang="ru-RU" sz="3200" dirty="0"/>
          </a:p>
        </p:txBody>
      </p:sp>
      <p:sp>
        <p:nvSpPr>
          <p:cNvPr id="5" name="Овал 4"/>
          <p:cNvSpPr/>
          <p:nvPr/>
        </p:nvSpPr>
        <p:spPr>
          <a:xfrm>
            <a:off x="1907704"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6" name="Овал 5"/>
          <p:cNvSpPr/>
          <p:nvPr/>
        </p:nvSpPr>
        <p:spPr>
          <a:xfrm>
            <a:off x="5945580"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907704"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5945580"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10" name="Прямая соединительная линия 9"/>
          <p:cNvCxnSpPr>
            <a:stCxn id="5" idx="0"/>
            <a:endCxn id="4" idx="3"/>
          </p:cNvCxnSpPr>
          <p:nvPr/>
        </p:nvCxnSpPr>
        <p:spPr>
          <a:xfrm flipV="1">
            <a:off x="2663788" y="2671856"/>
            <a:ext cx="1337576"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4" idx="5"/>
            <a:endCxn id="6" idx="1"/>
          </p:cNvCxnSpPr>
          <p:nvPr/>
        </p:nvCxnSpPr>
        <p:spPr>
          <a:xfrm>
            <a:off x="5070628" y="2671856"/>
            <a:ext cx="1096404"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5" idx="4"/>
          </p:cNvCxnSpPr>
          <p:nvPr/>
        </p:nvCxnSpPr>
        <p:spPr>
          <a:xfrm>
            <a:off x="2663788"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6" idx="4"/>
          </p:cNvCxnSpPr>
          <p:nvPr/>
        </p:nvCxnSpPr>
        <p:spPr>
          <a:xfrm>
            <a:off x="6701664" y="4077072"/>
            <a:ext cx="0" cy="110266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99793" y="6156593"/>
            <a:ext cx="3960439" cy="584775"/>
          </a:xfrm>
          <a:prstGeom prst="rect">
            <a:avLst/>
          </a:prstGeom>
          <a:noFill/>
        </p:spPr>
        <p:txBody>
          <a:bodyPr wrap="square" rtlCol="0">
            <a:spAutoFit/>
          </a:bodyPr>
          <a:lstStyle/>
          <a:p>
            <a:pPr algn="ctr"/>
            <a:r>
              <a:rPr lang="en-US" sz="3200" dirty="0" smtClean="0">
                <a:latin typeface="Arial" panose="020B0604020202020204" pitchFamily="34" charset="0"/>
                <a:cs typeface="Arial" panose="020B0604020202020204" pitchFamily="34" charset="0"/>
              </a:rPr>
              <a:t>sin(x) + |-3.56|</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133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5206" y="109182"/>
            <a:ext cx="6781800" cy="1600200"/>
          </a:xfrm>
        </p:spPr>
        <p:txBody>
          <a:bodyPr>
            <a:normAutofit/>
          </a:bodyPr>
          <a:lstStyle/>
          <a:p>
            <a:pPr algn="ctr"/>
            <a:r>
              <a:rPr lang="ru-RU" dirty="0" smtClean="0"/>
              <a:t>Репродукция</a:t>
            </a:r>
            <a:endParaRPr lang="ru-RU" dirty="0"/>
          </a:p>
        </p:txBody>
      </p:sp>
      <p:sp>
        <p:nvSpPr>
          <p:cNvPr id="3" name="Объект 2"/>
          <p:cNvSpPr>
            <a:spLocks noGrp="1"/>
          </p:cNvSpPr>
          <p:nvPr>
            <p:ph idx="1"/>
          </p:nvPr>
        </p:nvSpPr>
        <p:spPr>
          <a:xfrm>
            <a:off x="827584" y="1700808"/>
            <a:ext cx="7543800" cy="4320480"/>
          </a:xfrm>
        </p:spPr>
        <p:txBody>
          <a:bodyPr>
            <a:normAutofit/>
          </a:bodyPr>
          <a:lstStyle/>
          <a:p>
            <a:r>
              <a:rPr lang="ru-RU" sz="3200" dirty="0" smtClean="0">
                <a:latin typeface="Arial" panose="020B0604020202020204" pitchFamily="34" charset="0"/>
                <a:cs typeface="Arial" panose="020B0604020202020204" pitchFamily="34" charset="0"/>
              </a:rPr>
              <a:t>Приспособленность – квадратичная ошибка.</a:t>
            </a:r>
          </a:p>
          <a:p>
            <a:r>
              <a:rPr lang="ru-RU" sz="3200" dirty="0" smtClean="0">
                <a:latin typeface="Arial" panose="020B0604020202020204" pitchFamily="34" charset="0"/>
                <a:cs typeface="Arial" panose="020B0604020202020204" pitchFamily="34" charset="0"/>
              </a:rPr>
              <a:t>Вычисление приспособленности и ее нормализация.</a:t>
            </a:r>
            <a:endParaRPr lang="en-US" sz="3200" dirty="0" smtClean="0">
              <a:latin typeface="Arial" panose="020B0604020202020204" pitchFamily="34" charset="0"/>
              <a:cs typeface="Arial" panose="020B0604020202020204" pitchFamily="34" charset="0"/>
            </a:endParaRPr>
          </a:p>
          <a:p>
            <a:r>
              <a:rPr lang="ru-RU" sz="3200" dirty="0" smtClean="0">
                <a:latin typeface="Arial" panose="020B0604020202020204" pitchFamily="34" charset="0"/>
                <a:cs typeface="Arial" panose="020B0604020202020204" pitchFamily="34" charset="0"/>
              </a:rPr>
              <a:t>Выбор деревьев пропорционально</a:t>
            </a:r>
            <a:r>
              <a:rPr lang="en-US" sz="3200" dirty="0" smtClean="0">
                <a:latin typeface="Arial" panose="020B0604020202020204" pitchFamily="34" charset="0"/>
                <a:cs typeface="Arial" panose="020B0604020202020204" pitchFamily="34" charset="0"/>
              </a:rPr>
              <a:t> </a:t>
            </a:r>
            <a:r>
              <a:rPr lang="ru-RU" sz="3200" dirty="0" smtClean="0">
                <a:latin typeface="Arial" panose="020B0604020202020204" pitchFamily="34" charset="0"/>
                <a:cs typeface="Arial" panose="020B0604020202020204" pitchFamily="34" charset="0"/>
              </a:rPr>
              <a:t>нормализованным значениям приспособленности.</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671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187424"/>
            <a:ext cx="6781800" cy="1600200"/>
          </a:xfrm>
        </p:spPr>
        <p:txBody>
          <a:bodyPr/>
          <a:lstStyle/>
          <a:p>
            <a:pPr algn="ctr"/>
            <a:r>
              <a:rPr lang="ru-RU" sz="4400" dirty="0" smtClean="0"/>
              <a:t>Скрещивание</a:t>
            </a:r>
            <a:endParaRPr lang="ru-RU" sz="4400" dirty="0"/>
          </a:p>
        </p:txBody>
      </p:sp>
      <p:sp>
        <p:nvSpPr>
          <p:cNvPr id="4" name="Овал 3"/>
          <p:cNvSpPr/>
          <p:nvPr/>
        </p:nvSpPr>
        <p:spPr>
          <a:xfrm>
            <a:off x="1475656" y="289004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a:t>
            </a:r>
            <a:endParaRPr lang="ru-RU" sz="3200" dirty="0"/>
          </a:p>
        </p:txBody>
      </p:sp>
      <p:sp>
        <p:nvSpPr>
          <p:cNvPr id="5" name="Овал 4"/>
          <p:cNvSpPr/>
          <p:nvPr/>
        </p:nvSpPr>
        <p:spPr>
          <a:xfrm>
            <a:off x="323528" y="400506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6" name="Овал 5"/>
          <p:cNvSpPr/>
          <p:nvPr/>
        </p:nvSpPr>
        <p:spPr>
          <a:xfrm>
            <a:off x="2934403" y="386104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323528" y="537321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15816" y="530120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1079612" y="3873449"/>
            <a:ext cx="617496" cy="13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766372" y="3873449"/>
            <a:ext cx="389483" cy="15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1079612" y="515719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p:cNvCxnSpPr>
          <p:nvPr/>
        </p:nvCxnSpPr>
        <p:spPr>
          <a:xfrm>
            <a:off x="3690487" y="5013176"/>
            <a:ext cx="0" cy="1102663"/>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6012160" y="155679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log</a:t>
            </a:r>
            <a:endParaRPr lang="ru-RU" sz="3200" dirty="0"/>
          </a:p>
        </p:txBody>
      </p:sp>
      <p:sp>
        <p:nvSpPr>
          <p:cNvPr id="14" name="Овал 13"/>
          <p:cNvSpPr/>
          <p:nvPr/>
        </p:nvSpPr>
        <p:spPr>
          <a:xfrm>
            <a:off x="6012160" y="314096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ru-RU" sz="3200" dirty="0"/>
          </a:p>
        </p:txBody>
      </p:sp>
      <p:sp>
        <p:nvSpPr>
          <p:cNvPr id="16" name="Овал 15"/>
          <p:cNvSpPr/>
          <p:nvPr/>
        </p:nvSpPr>
        <p:spPr>
          <a:xfrm>
            <a:off x="5076056" y="453166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6948264" y="458112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ru-RU" sz="3200" dirty="0"/>
          </a:p>
        </p:txBody>
      </p:sp>
      <p:cxnSp>
        <p:nvCxnSpPr>
          <p:cNvPr id="18" name="Прямая соединительная линия 17"/>
          <p:cNvCxnSpPr>
            <a:stCxn id="14" idx="0"/>
            <a:endCxn id="13" idx="4"/>
          </p:cNvCxnSpPr>
          <p:nvPr/>
        </p:nvCxnSpPr>
        <p:spPr>
          <a:xfrm flipV="1">
            <a:off x="6768244" y="270892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3"/>
            <a:endCxn id="16" idx="0"/>
          </p:cNvCxnSpPr>
          <p:nvPr/>
        </p:nvCxnSpPr>
        <p:spPr>
          <a:xfrm flipH="1">
            <a:off x="5832140" y="4124371"/>
            <a:ext cx="401472" cy="407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4" idx="5"/>
            <a:endCxn id="17" idx="0"/>
          </p:cNvCxnSpPr>
          <p:nvPr/>
        </p:nvCxnSpPr>
        <p:spPr>
          <a:xfrm>
            <a:off x="7302876" y="4124371"/>
            <a:ext cx="401472" cy="456757"/>
          </a:xfrm>
          <a:prstGeom prst="line">
            <a:avLst/>
          </a:prstGeom>
        </p:spPr>
        <p:style>
          <a:lnRef idx="1">
            <a:schemeClr val="accent1"/>
          </a:lnRef>
          <a:fillRef idx="0">
            <a:schemeClr val="accent1"/>
          </a:fillRef>
          <a:effectRef idx="0">
            <a:schemeClr val="accent1"/>
          </a:effectRef>
          <a:fontRef idx="minor">
            <a:schemeClr val="tx1"/>
          </a:fontRef>
        </p:style>
      </p:cxnSp>
      <p:sp>
        <p:nvSpPr>
          <p:cNvPr id="29" name="Овал 28"/>
          <p:cNvSpPr/>
          <p:nvPr/>
        </p:nvSpPr>
        <p:spPr>
          <a:xfrm>
            <a:off x="1475656" y="148478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cos</a:t>
            </a:r>
            <a:endParaRPr lang="ru-RU" sz="3200" dirty="0"/>
          </a:p>
        </p:txBody>
      </p:sp>
      <p:cxnSp>
        <p:nvCxnSpPr>
          <p:cNvPr id="31" name="Прямая соединительная линия 30"/>
          <p:cNvCxnSpPr>
            <a:stCxn id="29" idx="4"/>
            <a:endCxn id="4" idx="0"/>
          </p:cNvCxnSpPr>
          <p:nvPr/>
        </p:nvCxnSpPr>
        <p:spPr>
          <a:xfrm>
            <a:off x="2231740" y="2636912"/>
            <a:ext cx="0" cy="2531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3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750" fill="hold"/>
                                        <p:tgtEl>
                                          <p:spTgt spid="14"/>
                                        </p:tgtEl>
                                        <p:attrNameLst>
                                          <p:attrName>style.color</p:attrName>
                                        </p:attrNameLst>
                                      </p:cBhvr>
                                      <p:by>
                                        <p:hsl h="0" s="-12549" l="-25098"/>
                                      </p:by>
                                    </p:animClr>
                                    <p:animClr clrSpc="hsl" dir="cw">
                                      <p:cBhvr>
                                        <p:cTn id="7" dur="750" fill="hold"/>
                                        <p:tgtEl>
                                          <p:spTgt spid="14"/>
                                        </p:tgtEl>
                                        <p:attrNameLst>
                                          <p:attrName>fillcolor</p:attrName>
                                        </p:attrNameLst>
                                      </p:cBhvr>
                                      <p:by>
                                        <p:hsl h="0" s="-12549" l="-25098"/>
                                      </p:by>
                                    </p:animClr>
                                    <p:animClr clrSpc="hsl" dir="cw">
                                      <p:cBhvr>
                                        <p:cTn id="8" dur="750" fill="hold"/>
                                        <p:tgtEl>
                                          <p:spTgt spid="14"/>
                                        </p:tgtEl>
                                        <p:attrNameLst>
                                          <p:attrName>stroke.color</p:attrName>
                                        </p:attrNameLst>
                                      </p:cBhvr>
                                      <p:by>
                                        <p:hsl h="0" s="-12549" l="-25098"/>
                                      </p:by>
                                    </p:animClr>
                                    <p:set>
                                      <p:cBhvr>
                                        <p:cTn id="9" dur="750" fill="hold"/>
                                        <p:tgtEl>
                                          <p:spTgt spid="1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750" fill="hold"/>
                                        <p:tgtEl>
                                          <p:spTgt spid="4"/>
                                        </p:tgtEl>
                                        <p:attrNameLst>
                                          <p:attrName>style.color</p:attrName>
                                        </p:attrNameLst>
                                      </p:cBhvr>
                                      <p:by>
                                        <p:hsl h="0" s="-12549" l="-25098"/>
                                      </p:by>
                                    </p:animClr>
                                    <p:animClr clrSpc="hsl" dir="cw">
                                      <p:cBhvr>
                                        <p:cTn id="12" dur="750" fill="hold"/>
                                        <p:tgtEl>
                                          <p:spTgt spid="4"/>
                                        </p:tgtEl>
                                        <p:attrNameLst>
                                          <p:attrName>fillcolor</p:attrName>
                                        </p:attrNameLst>
                                      </p:cBhvr>
                                      <p:by>
                                        <p:hsl h="0" s="-12549" l="-25098"/>
                                      </p:by>
                                    </p:animClr>
                                    <p:animClr clrSpc="hsl" dir="cw">
                                      <p:cBhvr>
                                        <p:cTn id="13" dur="750" fill="hold"/>
                                        <p:tgtEl>
                                          <p:spTgt spid="4"/>
                                        </p:tgtEl>
                                        <p:attrNameLst>
                                          <p:attrName>stroke.color</p:attrName>
                                        </p:attrNameLst>
                                      </p:cBhvr>
                                      <p:by>
                                        <p:hsl h="0" s="-12549" l="-25098"/>
                                      </p:by>
                                    </p:animClr>
                                    <p:set>
                                      <p:cBhvr>
                                        <p:cTn id="14" dur="75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87424"/>
            <a:ext cx="6781800" cy="1600200"/>
          </a:xfrm>
        </p:spPr>
        <p:txBody>
          <a:bodyPr>
            <a:normAutofit/>
          </a:bodyPr>
          <a:lstStyle/>
          <a:p>
            <a:pPr algn="ctr"/>
            <a:r>
              <a:rPr lang="ru-RU" sz="4400" dirty="0" smtClean="0"/>
              <a:t>Скрещивание</a:t>
            </a:r>
            <a:endParaRPr lang="ru-RU" sz="4400" dirty="0"/>
          </a:p>
        </p:txBody>
      </p:sp>
      <p:sp>
        <p:nvSpPr>
          <p:cNvPr id="4" name="Овал 3"/>
          <p:cNvSpPr/>
          <p:nvPr/>
        </p:nvSpPr>
        <p:spPr>
          <a:xfrm>
            <a:off x="1475656" y="314096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t>*</a:t>
            </a:r>
          </a:p>
        </p:txBody>
      </p:sp>
      <p:sp>
        <p:nvSpPr>
          <p:cNvPr id="5" name="Овал 4"/>
          <p:cNvSpPr/>
          <p:nvPr/>
        </p:nvSpPr>
        <p:spPr>
          <a:xfrm>
            <a:off x="323528" y="4449467"/>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6" name="Овал 5"/>
          <p:cNvSpPr/>
          <p:nvPr/>
        </p:nvSpPr>
        <p:spPr>
          <a:xfrm>
            <a:off x="3059832" y="437745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ru-RU" sz="3200" dirty="0"/>
          </a:p>
        </p:txBody>
      </p:sp>
      <p:cxnSp>
        <p:nvCxnSpPr>
          <p:cNvPr id="9" name="Прямая соединительная линия 8"/>
          <p:cNvCxnSpPr>
            <a:stCxn id="5" idx="0"/>
            <a:endCxn id="4" idx="3"/>
          </p:cNvCxnSpPr>
          <p:nvPr/>
        </p:nvCxnSpPr>
        <p:spPr>
          <a:xfrm flipV="1">
            <a:off x="1079612" y="4124371"/>
            <a:ext cx="617496"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766372" y="4124371"/>
            <a:ext cx="514912" cy="4218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868144" y="148478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log</a:t>
            </a:r>
            <a:endParaRPr lang="ru-RU" sz="3200" dirty="0"/>
          </a:p>
        </p:txBody>
      </p:sp>
      <p:sp>
        <p:nvSpPr>
          <p:cNvPr id="14" name="Овал 13"/>
          <p:cNvSpPr/>
          <p:nvPr/>
        </p:nvSpPr>
        <p:spPr>
          <a:xfrm>
            <a:off x="5868144" y="285293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5" name="Овал 14"/>
          <p:cNvSpPr/>
          <p:nvPr/>
        </p:nvSpPr>
        <p:spPr>
          <a:xfrm>
            <a:off x="4932040" y="414908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16" name="Овал 15"/>
          <p:cNvSpPr/>
          <p:nvPr/>
        </p:nvSpPr>
        <p:spPr>
          <a:xfrm>
            <a:off x="6804248" y="422108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cxnSp>
        <p:nvCxnSpPr>
          <p:cNvPr id="17" name="Прямая соединительная линия 16"/>
          <p:cNvCxnSpPr>
            <a:stCxn id="14" idx="0"/>
            <a:endCxn id="13" idx="4"/>
          </p:cNvCxnSpPr>
          <p:nvPr/>
        </p:nvCxnSpPr>
        <p:spPr>
          <a:xfrm flipV="1">
            <a:off x="6624228"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14" idx="3"/>
            <a:endCxn id="15" idx="0"/>
          </p:cNvCxnSpPr>
          <p:nvPr/>
        </p:nvCxnSpPr>
        <p:spPr>
          <a:xfrm flipH="1">
            <a:off x="5688124" y="3836339"/>
            <a:ext cx="401472" cy="31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4" idx="5"/>
            <a:endCxn id="16" idx="0"/>
          </p:cNvCxnSpPr>
          <p:nvPr/>
        </p:nvCxnSpPr>
        <p:spPr>
          <a:xfrm>
            <a:off x="7158860" y="3836339"/>
            <a:ext cx="401472" cy="384749"/>
          </a:xfrm>
          <a:prstGeom prst="line">
            <a:avLst/>
          </a:prstGeom>
        </p:spPr>
        <p:style>
          <a:lnRef idx="1">
            <a:schemeClr val="accent1"/>
          </a:lnRef>
          <a:fillRef idx="0">
            <a:schemeClr val="accent1"/>
          </a:fillRef>
          <a:effectRef idx="0">
            <a:schemeClr val="accent1"/>
          </a:effectRef>
          <a:fontRef idx="minor">
            <a:schemeClr val="tx1"/>
          </a:fontRef>
        </p:style>
      </p:cxnSp>
      <p:sp>
        <p:nvSpPr>
          <p:cNvPr id="20" name="Овал 19"/>
          <p:cNvSpPr/>
          <p:nvPr/>
        </p:nvSpPr>
        <p:spPr>
          <a:xfrm>
            <a:off x="4427984" y="558924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21" name="Овал 20"/>
          <p:cNvSpPr/>
          <p:nvPr/>
        </p:nvSpPr>
        <p:spPr>
          <a:xfrm>
            <a:off x="7308304" y="558924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22" name="Прямая соединительная линия 21"/>
          <p:cNvCxnSpPr>
            <a:stCxn id="15" idx="4"/>
            <a:endCxn id="20" idx="0"/>
          </p:cNvCxnSpPr>
          <p:nvPr/>
        </p:nvCxnSpPr>
        <p:spPr>
          <a:xfrm flipH="1">
            <a:off x="5184068" y="5301208"/>
            <a:ext cx="50405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16" idx="4"/>
            <a:endCxn id="21" idx="0"/>
          </p:cNvCxnSpPr>
          <p:nvPr/>
        </p:nvCxnSpPr>
        <p:spPr>
          <a:xfrm>
            <a:off x="7560332" y="5373216"/>
            <a:ext cx="504056"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8" name="Овал 27"/>
          <p:cNvSpPr/>
          <p:nvPr/>
        </p:nvSpPr>
        <p:spPr>
          <a:xfrm>
            <a:off x="1475656" y="148478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cos</a:t>
            </a:r>
            <a:endParaRPr lang="ru-RU" sz="3200" dirty="0"/>
          </a:p>
        </p:txBody>
      </p:sp>
      <p:cxnSp>
        <p:nvCxnSpPr>
          <p:cNvPr id="30" name="Прямая соединительная линия 29"/>
          <p:cNvCxnSpPr>
            <a:stCxn id="28" idx="4"/>
            <a:endCxn id="4" idx="0"/>
          </p:cNvCxnSpPr>
          <p:nvPr/>
        </p:nvCxnSpPr>
        <p:spPr>
          <a:xfrm>
            <a:off x="2231740" y="2636912"/>
            <a:ext cx="0" cy="5040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274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16632"/>
            <a:ext cx="6781800" cy="1600200"/>
          </a:xfrm>
        </p:spPr>
        <p:txBody>
          <a:bodyPr/>
          <a:lstStyle/>
          <a:p>
            <a:pPr algn="ctr"/>
            <a:r>
              <a:rPr lang="ru-RU" dirty="0" smtClean="0"/>
              <a:t>Мутация</a:t>
            </a:r>
            <a:endParaRPr lang="ru-RU" dirty="0"/>
          </a:p>
        </p:txBody>
      </p:sp>
      <p:sp>
        <p:nvSpPr>
          <p:cNvPr id="3" name="Объект 2"/>
          <p:cNvSpPr>
            <a:spLocks noGrp="1"/>
          </p:cNvSpPr>
          <p:nvPr>
            <p:ph idx="1"/>
          </p:nvPr>
        </p:nvSpPr>
        <p:spPr>
          <a:xfrm>
            <a:off x="1043608" y="1847056"/>
            <a:ext cx="7543800" cy="3886200"/>
          </a:xfrm>
        </p:spPr>
        <p:txBody>
          <a:bodyPr>
            <a:normAutofit/>
          </a:bodyPr>
          <a:lstStyle/>
          <a:p>
            <a:pPr marL="0" indent="0">
              <a:buNone/>
            </a:pPr>
            <a:r>
              <a:rPr lang="ru-RU" sz="4000" dirty="0" smtClean="0">
                <a:latin typeface="Arial" panose="020B0604020202020204" pitchFamily="34" charset="0"/>
                <a:cs typeface="Arial" panose="020B0604020202020204" pitchFamily="34" charset="0"/>
              </a:rPr>
              <a:t>Существует три вида:</a:t>
            </a:r>
          </a:p>
          <a:p>
            <a:r>
              <a:rPr lang="ru-RU" sz="4000" dirty="0" smtClean="0">
                <a:latin typeface="Arial" panose="020B0604020202020204" pitchFamily="34" charset="0"/>
                <a:cs typeface="Arial" panose="020B0604020202020204" pitchFamily="34" charset="0"/>
              </a:rPr>
              <a:t>Узловая;</a:t>
            </a:r>
          </a:p>
          <a:p>
            <a:r>
              <a:rPr lang="ru-RU" sz="4000" dirty="0" smtClean="0">
                <a:latin typeface="Arial" panose="020B0604020202020204" pitchFamily="34" charset="0"/>
                <a:cs typeface="Arial" panose="020B0604020202020204" pitchFamily="34" charset="0"/>
              </a:rPr>
              <a:t>Усекающая;</a:t>
            </a:r>
          </a:p>
          <a:p>
            <a:r>
              <a:rPr lang="ru-RU" sz="4000" dirty="0" smtClean="0">
                <a:latin typeface="Arial" panose="020B0604020202020204" pitchFamily="34" charset="0"/>
                <a:cs typeface="Arial" panose="020B0604020202020204" pitchFamily="34" charset="0"/>
              </a:rPr>
              <a:t>Растущая.</a:t>
            </a:r>
            <a:endParaRPr lang="ru-RU"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66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171400"/>
            <a:ext cx="6948772" cy="1600200"/>
          </a:xfrm>
        </p:spPr>
        <p:txBody>
          <a:bodyPr>
            <a:normAutofit/>
          </a:bodyPr>
          <a:lstStyle/>
          <a:p>
            <a:pPr algn="ctr"/>
            <a:r>
              <a:rPr lang="ru-RU" sz="4400" dirty="0" smtClean="0"/>
              <a:t>Узловая. Терм на терм</a:t>
            </a:r>
            <a:endParaRPr lang="ru-RU" sz="4400" dirty="0"/>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16" name="Овал 15"/>
          <p:cNvSpPr/>
          <p:nvPr/>
        </p:nvSpPr>
        <p:spPr>
          <a:xfrm>
            <a:off x="4716016" y="461602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7524328" y="454401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10.7</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526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5" idx="4"/>
            <a:endCxn id="17" idx="0"/>
          </p:cNvCxnSpPr>
          <p:nvPr/>
        </p:nvCxnSpPr>
        <p:spPr>
          <a:xfrm>
            <a:off x="8280412" y="4017419"/>
            <a:ext cx="0" cy="52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33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7"/>
                                        </p:tgtEl>
                                      </p:cBhvr>
                                    </p:animEffect>
                                    <p:animScale>
                                      <p:cBhvr>
                                        <p:cTn id="11" dur="375"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7424"/>
            <a:ext cx="8208912" cy="1600200"/>
          </a:xfrm>
        </p:spPr>
        <p:txBody>
          <a:bodyPr>
            <a:normAutofit/>
          </a:bodyPr>
          <a:lstStyle/>
          <a:p>
            <a:pPr algn="ctr"/>
            <a:r>
              <a:rPr lang="ru-RU" sz="4400" dirty="0" smtClean="0"/>
              <a:t>Узловая. Функция на функцию</a:t>
            </a:r>
            <a:endParaRPr lang="ru-RU" sz="4400" dirty="0"/>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16" name="Овал 15"/>
          <p:cNvSpPr/>
          <p:nvPr/>
        </p:nvSpPr>
        <p:spPr>
          <a:xfrm>
            <a:off x="4716016" y="461602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7524328" y="454401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-3.56</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526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5" idx="4"/>
            <a:endCxn id="17" idx="0"/>
          </p:cNvCxnSpPr>
          <p:nvPr/>
        </p:nvCxnSpPr>
        <p:spPr>
          <a:xfrm>
            <a:off x="8280412" y="4017419"/>
            <a:ext cx="0" cy="52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5"/>
                                        </p:tgtEl>
                                      </p:cBhvr>
                                    </p:animEffect>
                                    <p:animScale>
                                      <p:cBhvr>
                                        <p:cTn id="7" dur="375" autoRev="1" fill="hold"/>
                                        <p:tgtEl>
                                          <p:spTgt spid="5"/>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4"/>
                                        </p:tgtEl>
                                      </p:cBhvr>
                                    </p:animEffect>
                                    <p:animScale>
                                      <p:cBhvr>
                                        <p:cTn id="11" dur="375"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171400"/>
            <a:ext cx="7560840" cy="1600200"/>
          </a:xfrm>
        </p:spPr>
        <p:txBody>
          <a:bodyPr>
            <a:normAutofit/>
          </a:bodyPr>
          <a:lstStyle/>
          <a:p>
            <a:pPr algn="ctr"/>
            <a:r>
              <a:rPr lang="ru-RU" sz="4400" dirty="0" smtClean="0"/>
              <a:t>Усекающая. Функция на терм</a:t>
            </a:r>
            <a:endParaRPr lang="ru-RU" sz="4400" dirty="0"/>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2.9</a:t>
            </a:r>
            <a:endParaRPr lang="ru-RU" sz="3200" dirty="0"/>
          </a:p>
        </p:txBody>
      </p:sp>
      <p:sp>
        <p:nvSpPr>
          <p:cNvPr id="16" name="Овал 15"/>
          <p:cNvSpPr/>
          <p:nvPr/>
        </p:nvSpPr>
        <p:spPr>
          <a:xfrm>
            <a:off x="4716016" y="461602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52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6"/>
                                        </p:tgtEl>
                                      </p:cBhvr>
                                    </p:animEffect>
                                    <p:animScale>
                                      <p:cBhvr>
                                        <p:cTn id="7" dur="375" autoRev="1" fill="hold"/>
                                        <p:tgtEl>
                                          <p:spTgt spid="6"/>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5"/>
                                        </p:tgtEl>
                                      </p:cBhvr>
                                    </p:animEffect>
                                    <p:animScale>
                                      <p:cBhvr>
                                        <p:cTn id="11" dur="375"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0"/>
            <a:ext cx="6781800" cy="1600200"/>
          </a:xfrm>
        </p:spPr>
        <p:txBody>
          <a:bodyPr/>
          <a:lstStyle/>
          <a:p>
            <a:pPr algn="ctr"/>
            <a:r>
              <a:rPr lang="ru-RU" dirty="0" smtClean="0"/>
              <a:t>Введение</a:t>
            </a:r>
            <a:endParaRPr lang="ru-RU" dirty="0"/>
          </a:p>
        </p:txBody>
      </p:sp>
      <p:sp>
        <p:nvSpPr>
          <p:cNvPr id="3" name="Объект 2"/>
          <p:cNvSpPr>
            <a:spLocks noGrp="1"/>
          </p:cNvSpPr>
          <p:nvPr>
            <p:ph idx="1"/>
          </p:nvPr>
        </p:nvSpPr>
        <p:spPr>
          <a:xfrm>
            <a:off x="539552" y="1556792"/>
            <a:ext cx="8136904" cy="4392488"/>
          </a:xfrm>
        </p:spPr>
        <p:txBody>
          <a:bodyPr>
            <a:normAutofit/>
          </a:bodyPr>
          <a:lstStyle/>
          <a:p>
            <a:pPr algn="just"/>
            <a:r>
              <a:rPr lang="ru-RU" sz="3200" dirty="0">
                <a:latin typeface="Arial" panose="020B0604020202020204" pitchFamily="34" charset="0"/>
                <a:cs typeface="Arial" panose="020B0604020202020204" pitchFamily="34" charset="0"/>
              </a:rPr>
              <a:t>Символьная регрессия – задача нахождения формулы, которая описывает некую зависимость. </a:t>
            </a:r>
            <a:endParaRPr lang="ru-RU" sz="3200" dirty="0" smtClean="0">
              <a:latin typeface="Arial" panose="020B0604020202020204" pitchFamily="34" charset="0"/>
              <a:cs typeface="Arial" panose="020B0604020202020204" pitchFamily="34" charset="0"/>
            </a:endParaRPr>
          </a:p>
          <a:p>
            <a:pPr algn="just"/>
            <a:r>
              <a:rPr lang="ru-RU" sz="3200" dirty="0" smtClean="0">
                <a:latin typeface="Arial" panose="020B0604020202020204" pitchFamily="34" charset="0"/>
                <a:cs typeface="Arial" panose="020B0604020202020204" pitchFamily="34" charset="0"/>
              </a:rPr>
              <a:t>Более </a:t>
            </a:r>
            <a:r>
              <a:rPr lang="ru-RU" sz="3200" dirty="0">
                <a:latin typeface="Arial" panose="020B0604020202020204" pitchFamily="34" charset="0"/>
                <a:cs typeface="Arial" panose="020B0604020202020204" pitchFamily="34" charset="0"/>
              </a:rPr>
              <a:t>формально</a:t>
            </a:r>
            <a:r>
              <a:rPr lang="ru-RU" sz="3200" dirty="0" smtClean="0">
                <a:latin typeface="Arial" panose="020B0604020202020204" pitchFamily="34" charset="0"/>
                <a:cs typeface="Arial" panose="020B0604020202020204" pitchFamily="34" charset="0"/>
              </a:rPr>
              <a:t>, это </a:t>
            </a:r>
            <a:r>
              <a:rPr lang="ru-RU" sz="3200" dirty="0">
                <a:latin typeface="Arial" panose="020B0604020202020204" pitchFamily="34" charset="0"/>
                <a:cs typeface="Arial" panose="020B0604020202020204" pitchFamily="34" charset="0"/>
              </a:rPr>
              <a:t>построение регрессионной модели в виде суперпозиции заданных функций. </a:t>
            </a:r>
            <a:endParaRPr lang="ru-RU" sz="3200" dirty="0"/>
          </a:p>
        </p:txBody>
      </p:sp>
    </p:spTree>
    <p:extLst>
      <p:ext uri="{BB962C8B-B14F-4D97-AF65-F5344CB8AC3E}">
        <p14:creationId xmlns:p14="http://schemas.microsoft.com/office/powerpoint/2010/main" val="3190763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7424"/>
            <a:ext cx="8280920" cy="1600200"/>
          </a:xfrm>
        </p:spPr>
        <p:txBody>
          <a:bodyPr>
            <a:normAutofit/>
          </a:bodyPr>
          <a:lstStyle/>
          <a:p>
            <a:pPr algn="ctr"/>
            <a:r>
              <a:rPr lang="ru-RU" sz="4400" dirty="0" smtClean="0"/>
              <a:t>Растущая. Терм на функци</a:t>
            </a:r>
            <a:r>
              <a:rPr lang="ru-RU" sz="4400" dirty="0"/>
              <a:t>ю</a:t>
            </a:r>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16" name="Овал 15"/>
          <p:cNvSpPr/>
          <p:nvPr/>
        </p:nvSpPr>
        <p:spPr>
          <a:xfrm>
            <a:off x="4716016" y="436510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7524328" y="429309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27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5" idx="4"/>
            <a:endCxn id="17" idx="0"/>
          </p:cNvCxnSpPr>
          <p:nvPr/>
        </p:nvCxnSpPr>
        <p:spPr>
          <a:xfrm>
            <a:off x="8280412" y="4017419"/>
            <a:ext cx="0" cy="2756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Овал 21"/>
          <p:cNvSpPr/>
          <p:nvPr/>
        </p:nvSpPr>
        <p:spPr>
          <a:xfrm>
            <a:off x="7524328" y="5679255"/>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0.2</a:t>
            </a:r>
            <a:endParaRPr lang="ru-RU" sz="3200" dirty="0"/>
          </a:p>
        </p:txBody>
      </p:sp>
      <p:cxnSp>
        <p:nvCxnSpPr>
          <p:cNvPr id="23" name="Прямая соединительная линия 22"/>
          <p:cNvCxnSpPr>
            <a:stCxn id="17" idx="4"/>
            <a:endCxn id="22" idx="0"/>
          </p:cNvCxnSpPr>
          <p:nvPr/>
        </p:nvCxnSpPr>
        <p:spPr>
          <a:xfrm>
            <a:off x="8280412" y="5445224"/>
            <a:ext cx="0" cy="2340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7"/>
                                        </p:tgtEl>
                                      </p:cBhvr>
                                    </p:animEffect>
                                    <p:animScale>
                                      <p:cBhvr>
                                        <p:cTn id="11" dur="375" autoRev="1" fill="hold"/>
                                        <p:tgtEl>
                                          <p:spTgt spid="17"/>
                                        </p:tgtEl>
                                      </p:cBhvr>
                                      <p:by x="105000" y="105000"/>
                                    </p:animScale>
                                  </p:childTnLst>
                                </p:cTn>
                              </p:par>
                              <p:par>
                                <p:cTn id="12" presetID="26" presetClass="emph" presetSubtype="0" fill="hold" grpId="0" nodeType="withEffect">
                                  <p:stCondLst>
                                    <p:cond delay="0"/>
                                  </p:stCondLst>
                                  <p:childTnLst>
                                    <p:animEffect transition="out" filter="fade">
                                      <p:cBhvr>
                                        <p:cTn id="13" dur="750" tmFilter="0, 0; .2, .5; .8, .5; 1, 0"/>
                                        <p:tgtEl>
                                          <p:spTgt spid="22"/>
                                        </p:tgtEl>
                                      </p:cBhvr>
                                    </p:animEffect>
                                    <p:animScale>
                                      <p:cBhvr>
                                        <p:cTn id="14" dur="375" autoRev="1" fill="hold"/>
                                        <p:tgtEl>
                                          <p:spTgt spid="22"/>
                                        </p:tgtEl>
                                      </p:cBhvr>
                                      <p:by x="105000" y="105000"/>
                                    </p:animScale>
                                  </p:childTnLst>
                                </p:cTn>
                              </p:par>
                              <p:par>
                                <p:cTn id="15" presetID="26" presetClass="emph" presetSubtype="0" fill="hold" nodeType="withEffect">
                                  <p:stCondLst>
                                    <p:cond delay="0"/>
                                  </p:stCondLst>
                                  <p:childTnLst>
                                    <p:animEffect transition="out" filter="fade">
                                      <p:cBhvr>
                                        <p:cTn id="16" dur="750" tmFilter="0, 0; .2, .5; .8, .5; 1, 0"/>
                                        <p:tgtEl>
                                          <p:spTgt spid="23"/>
                                        </p:tgtEl>
                                      </p:cBhvr>
                                    </p:animEffect>
                                    <p:animScale>
                                      <p:cBhvr>
                                        <p:cTn id="17" dur="375"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2776"/>
            <a:ext cx="6781800" cy="1600200"/>
          </a:xfrm>
        </p:spPr>
        <p:txBody>
          <a:bodyPr/>
          <a:lstStyle/>
          <a:p>
            <a:pPr algn="ctr"/>
            <a:r>
              <a:rPr lang="ru-RU" dirty="0" smtClean="0"/>
              <a:t>Результат</a:t>
            </a:r>
            <a:endParaRPr lang="ru-RU" dirty="0"/>
          </a:p>
        </p:txBody>
      </p:sp>
      <p:sp>
        <p:nvSpPr>
          <p:cNvPr id="3" name="Объект 2"/>
          <p:cNvSpPr>
            <a:spLocks noGrp="1"/>
          </p:cNvSpPr>
          <p:nvPr>
            <p:ph idx="1"/>
          </p:nvPr>
        </p:nvSpPr>
        <p:spPr>
          <a:xfrm>
            <a:off x="395536" y="1844824"/>
            <a:ext cx="8424936" cy="3886200"/>
          </a:xfrm>
        </p:spPr>
        <p:txBody>
          <a:bodyPr>
            <a:noAutofit/>
          </a:bodyPr>
          <a:lstStyle/>
          <a:p>
            <a:pPr>
              <a:lnSpc>
                <a:spcPct val="150000"/>
              </a:lnSpc>
            </a:pPr>
            <a:r>
              <a:rPr lang="ru-RU" sz="3200" dirty="0" smtClean="0">
                <a:latin typeface="Arial" panose="020B0604020202020204" pitchFamily="34" charset="0"/>
                <a:ea typeface="Cambria Math" panose="02040503050406030204" pitchFamily="18" charset="0"/>
                <a:cs typeface="Arial" panose="020B0604020202020204" pitchFamily="34" charset="0"/>
              </a:rPr>
              <a:t>Исходная функция:</a:t>
            </a:r>
            <a:r>
              <a:rPr lang="en-US" sz="3200" dirty="0" smtClean="0">
                <a:latin typeface="Cambria Math" panose="02040503050406030204" pitchFamily="18" charset="0"/>
                <a:ea typeface="Cambria Math" panose="02040503050406030204" pitchFamily="18"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sin⁡</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en-US" sz="3200" dirty="0">
                <a:latin typeface="Arial" panose="020B0604020202020204" pitchFamily="34" charset="0"/>
                <a:ea typeface="Cambria Math" panose="02040503050406030204" pitchFamily="18" charset="0"/>
                <a:cs typeface="Arial" panose="020B0604020202020204" pitchFamily="34" charset="0"/>
              </a:rPr>
              <a:t>x+5.3</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endParaRPr lang="ru-RU" sz="3200" dirty="0" smtClean="0">
              <a:latin typeface="Arial" panose="020B0604020202020204" pitchFamily="34" charset="0"/>
              <a:ea typeface="Cambria Math" panose="02040503050406030204" pitchFamily="18" charset="0"/>
              <a:cs typeface="Arial" panose="020B0604020202020204" pitchFamily="34" charset="0"/>
            </a:endParaRPr>
          </a:p>
          <a:p>
            <a:pPr algn="just"/>
            <a:r>
              <a:rPr lang="ru-RU" sz="3200" dirty="0" smtClean="0">
                <a:latin typeface="Arial" panose="020B0604020202020204" pitchFamily="34" charset="0"/>
                <a:ea typeface="Cambria Math" panose="02040503050406030204" pitchFamily="18" charset="0"/>
                <a:cs typeface="Arial" panose="020B0604020202020204" pitchFamily="34" charset="0"/>
              </a:rPr>
              <a:t>Полученная функция: </a:t>
            </a:r>
            <a:r>
              <a:rPr lang="en-US" sz="3200" dirty="0" smtClean="0">
                <a:latin typeface="Arial" panose="020B0604020202020204" pitchFamily="34" charset="0"/>
                <a:ea typeface="Cambria Math" panose="02040503050406030204" pitchFamily="18" charset="0"/>
                <a:cs typeface="Arial" panose="020B0604020202020204" pitchFamily="34" charset="0"/>
              </a:rPr>
              <a:t>(sin[x]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(sin[|x|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endParaRPr lang="en-US" sz="3200" dirty="0" smtClean="0">
              <a:latin typeface="Arial" panose="020B0604020202020204" pitchFamily="34" charset="0"/>
              <a:ea typeface="Cambria Math" panose="02040503050406030204" pitchFamily="18" charset="0"/>
              <a:cs typeface="Arial" panose="020B0604020202020204" pitchFamily="34" charset="0"/>
            </a:endParaRPr>
          </a:p>
          <a:p>
            <a:pPr marL="0" indent="0">
              <a:buNone/>
            </a:pPr>
            <a:r>
              <a:rPr lang="en-US" sz="3200" dirty="0" smtClean="0">
                <a:latin typeface="Arial" panose="020B0604020202020204" pitchFamily="34" charset="0"/>
                <a:ea typeface="Cambria Math" panose="02040503050406030204" pitchFamily="18" charset="0"/>
                <a:cs typeface="Arial" panose="020B0604020202020204" pitchFamily="34" charset="0"/>
              </a:rPr>
              <a:t>* 6.153042384853204)</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sin</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en-US" sz="3200" dirty="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en-US" sz="3200" dirty="0">
                <a:latin typeface="Arial" panose="020B0604020202020204" pitchFamily="34" charset="0"/>
                <a:ea typeface="Cambria Math" panose="02040503050406030204" pitchFamily="18" charset="0"/>
                <a:cs typeface="Arial" panose="020B0604020202020204" pitchFamily="34" charset="0"/>
              </a:rPr>
              <a:t>] </a:t>
            </a:r>
          </a:p>
          <a:p>
            <a:endParaRPr lang="ru-RU"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75642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2776"/>
            <a:ext cx="6781800" cy="1600200"/>
          </a:xfrm>
        </p:spPr>
        <p:txBody>
          <a:bodyPr/>
          <a:lstStyle/>
          <a:p>
            <a:pPr algn="ctr"/>
            <a:r>
              <a:rPr lang="ru-RU" dirty="0" smtClean="0"/>
              <a:t>Результат</a:t>
            </a:r>
            <a:endParaRPr lang="ru-RU" dirty="0"/>
          </a:p>
        </p:txBody>
      </p:sp>
      <p:sp>
        <p:nvSpPr>
          <p:cNvPr id="3" name="Объект 2"/>
          <p:cNvSpPr>
            <a:spLocks noGrp="1"/>
          </p:cNvSpPr>
          <p:nvPr>
            <p:ph idx="1"/>
          </p:nvPr>
        </p:nvSpPr>
        <p:spPr/>
        <p:txBody>
          <a:bodyPr/>
          <a:lstStyle/>
          <a:p>
            <a:endParaRPr lang="ru-RU" dirty="0"/>
          </a:p>
        </p:txBody>
      </p:sp>
      <p:pic>
        <p:nvPicPr>
          <p:cNvPr id="6" name="Рисунок 5" descr="C:\Users\Анна\Desktop\Plot.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45984"/>
            <a:ext cx="7992888" cy="4728612"/>
          </a:xfrm>
          <a:prstGeom prst="rect">
            <a:avLst/>
          </a:prstGeom>
          <a:noFill/>
          <a:ln>
            <a:noFill/>
          </a:ln>
        </p:spPr>
      </p:pic>
      <p:sp>
        <p:nvSpPr>
          <p:cNvPr id="7" name="Овал 6"/>
          <p:cNvSpPr/>
          <p:nvPr/>
        </p:nvSpPr>
        <p:spPr>
          <a:xfrm>
            <a:off x="827584"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 name="Овал 7"/>
          <p:cNvSpPr/>
          <p:nvPr/>
        </p:nvSpPr>
        <p:spPr>
          <a:xfrm>
            <a:off x="3347864"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9" name="Овал 8"/>
          <p:cNvSpPr/>
          <p:nvPr/>
        </p:nvSpPr>
        <p:spPr>
          <a:xfrm>
            <a:off x="2627784"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0" name="Овал 9"/>
          <p:cNvSpPr/>
          <p:nvPr/>
        </p:nvSpPr>
        <p:spPr>
          <a:xfrm>
            <a:off x="2843808"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1" name="Овал 10"/>
          <p:cNvSpPr/>
          <p:nvPr/>
        </p:nvSpPr>
        <p:spPr>
          <a:xfrm>
            <a:off x="3635896"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Овал 11"/>
          <p:cNvSpPr/>
          <p:nvPr/>
        </p:nvSpPr>
        <p:spPr>
          <a:xfrm>
            <a:off x="4644008"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3" name="Овал 12"/>
          <p:cNvSpPr/>
          <p:nvPr/>
        </p:nvSpPr>
        <p:spPr>
          <a:xfrm>
            <a:off x="4932040"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4" name="Овал 13"/>
          <p:cNvSpPr/>
          <p:nvPr/>
        </p:nvSpPr>
        <p:spPr>
          <a:xfrm>
            <a:off x="5940152"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5" name="Овал 14"/>
          <p:cNvSpPr/>
          <p:nvPr/>
        </p:nvSpPr>
        <p:spPr>
          <a:xfrm>
            <a:off x="7236296"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6" name="Овал 15"/>
          <p:cNvSpPr/>
          <p:nvPr/>
        </p:nvSpPr>
        <p:spPr>
          <a:xfrm>
            <a:off x="8460432"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31503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4576" y="2060848"/>
            <a:ext cx="7357864" cy="1800200"/>
          </a:xfrm>
        </p:spPr>
        <p:txBody>
          <a:bodyPr>
            <a:noAutofit/>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450339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0"/>
            <a:ext cx="7554416" cy="1600200"/>
          </a:xfrm>
        </p:spPr>
        <p:txBody>
          <a:bodyPr/>
          <a:lstStyle/>
          <a:p>
            <a:pPr algn="ctr"/>
            <a:r>
              <a:rPr lang="ru-RU" dirty="0" smtClean="0"/>
              <a:t>МРТ легких</a:t>
            </a:r>
            <a:endParaRPr lang="ru-RU" dirty="0"/>
          </a:p>
        </p:txBody>
      </p:sp>
      <p:sp>
        <p:nvSpPr>
          <p:cNvPr id="3" name="Объект 2"/>
          <p:cNvSpPr>
            <a:spLocks noGrp="1"/>
          </p:cNvSpPr>
          <p:nvPr>
            <p:ph idx="1"/>
          </p:nvPr>
        </p:nvSpPr>
        <p:spPr>
          <a:xfrm>
            <a:off x="762000" y="2132856"/>
            <a:ext cx="4746104" cy="3886200"/>
          </a:xfrm>
        </p:spPr>
        <p:txBody>
          <a:bodyPr/>
          <a:lstStyle/>
          <a:p>
            <a:endParaRPr lang="ru-RU" dirty="0"/>
          </a:p>
        </p:txBody>
      </p:sp>
      <p:pic>
        <p:nvPicPr>
          <p:cNvPr id="4" name="Рисунок 3"/>
          <p:cNvPicPr>
            <a:picLocks noChangeAspect="1"/>
          </p:cNvPicPr>
          <p:nvPr/>
        </p:nvPicPr>
        <p:blipFill>
          <a:blip r:embed="rId2"/>
          <a:stretch>
            <a:fillRect/>
          </a:stretch>
        </p:blipFill>
        <p:spPr>
          <a:xfrm>
            <a:off x="1259632" y="1772816"/>
            <a:ext cx="6438900" cy="4965700"/>
          </a:xfrm>
          <a:prstGeom prst="rect">
            <a:avLst/>
          </a:prstGeom>
        </p:spPr>
      </p:pic>
    </p:spTree>
    <p:extLst>
      <p:ext uri="{BB962C8B-B14F-4D97-AF65-F5344CB8AC3E}">
        <p14:creationId xmlns:p14="http://schemas.microsoft.com/office/powerpoint/2010/main" val="210432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27581"/>
            <a:ext cx="6781800" cy="1600200"/>
          </a:xfrm>
        </p:spPr>
        <p:txBody>
          <a:bodyPr/>
          <a:lstStyle/>
          <a:p>
            <a:pPr algn="ctr"/>
            <a:r>
              <a:rPr lang="ru-RU" dirty="0" smtClean="0"/>
              <a:t>Актуальность</a:t>
            </a:r>
            <a:endParaRPr lang="ru-RU" dirty="0"/>
          </a:p>
        </p:txBody>
      </p:sp>
      <p:sp>
        <p:nvSpPr>
          <p:cNvPr id="3" name="Объект 2"/>
          <p:cNvSpPr>
            <a:spLocks noGrp="1"/>
          </p:cNvSpPr>
          <p:nvPr>
            <p:ph idx="1"/>
          </p:nvPr>
        </p:nvSpPr>
        <p:spPr>
          <a:xfrm>
            <a:off x="683568" y="1772816"/>
            <a:ext cx="7776864" cy="4174232"/>
          </a:xfrm>
        </p:spPr>
        <p:txBody>
          <a:bodyPr>
            <a:normAutofit/>
          </a:bodyPr>
          <a:lstStyle/>
          <a:p>
            <a:pPr algn="just"/>
            <a:r>
              <a:rPr lang="ru-RU" sz="3600" dirty="0" smtClean="0">
                <a:solidFill>
                  <a:schemeClr val="tx1"/>
                </a:solidFill>
                <a:latin typeface="Arial" charset="0"/>
                <a:ea typeface="Arial" charset="0"/>
                <a:cs typeface="Arial" charset="0"/>
              </a:rPr>
              <a:t>Проблема </a:t>
            </a:r>
            <a:r>
              <a:rPr lang="ru-RU" sz="3600" dirty="0">
                <a:solidFill>
                  <a:schemeClr val="tx1"/>
                </a:solidFill>
                <a:latin typeface="Arial" charset="0"/>
                <a:ea typeface="Arial" charset="0"/>
                <a:cs typeface="Arial" charset="0"/>
              </a:rPr>
              <a:t>классификации не может быть правильно решена, если важные взаимодействия и отношения между оригинальными признаками, не принимаются во </a:t>
            </a:r>
            <a:r>
              <a:rPr lang="ru-RU" sz="3600" dirty="0" smtClean="0">
                <a:solidFill>
                  <a:schemeClr val="tx1"/>
                </a:solidFill>
                <a:latin typeface="Arial" charset="0"/>
                <a:ea typeface="Arial" charset="0"/>
                <a:cs typeface="Arial" charset="0"/>
              </a:rPr>
              <a:t>внимание.</a:t>
            </a:r>
            <a:endParaRPr lang="ru-RU" sz="3600" dirty="0">
              <a:latin typeface="Arial" charset="0"/>
              <a:ea typeface="Arial" charset="0"/>
              <a:cs typeface="Arial" charset="0"/>
            </a:endParaRPr>
          </a:p>
        </p:txBody>
      </p:sp>
    </p:spTree>
    <p:extLst>
      <p:ext uri="{BB962C8B-B14F-4D97-AF65-F5344CB8AC3E}">
        <p14:creationId xmlns:p14="http://schemas.microsoft.com/office/powerpoint/2010/main" val="2881067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0"/>
            <a:ext cx="6781800" cy="1600200"/>
          </a:xfrm>
        </p:spPr>
        <p:txBody>
          <a:bodyPr/>
          <a:lstStyle/>
          <a:p>
            <a:pPr algn="ctr"/>
            <a:r>
              <a:rPr lang="ru-RU" smtClean="0"/>
              <a:t>Проблема</a:t>
            </a:r>
            <a:endParaRPr lang="ru-RU" dirty="0"/>
          </a:p>
        </p:txBody>
      </p:sp>
      <p:sp>
        <p:nvSpPr>
          <p:cNvPr id="3" name="Объект 2"/>
          <p:cNvSpPr>
            <a:spLocks noGrp="1"/>
          </p:cNvSpPr>
          <p:nvPr>
            <p:ph idx="1"/>
          </p:nvPr>
        </p:nvSpPr>
        <p:spPr>
          <a:xfrm>
            <a:off x="395536" y="1628800"/>
            <a:ext cx="8496944" cy="4392488"/>
          </a:xfrm>
        </p:spPr>
        <p:txBody>
          <a:bodyPr>
            <a:noAutofit/>
          </a:bodyPr>
          <a:lstStyle/>
          <a:p>
            <a:pPr algn="just"/>
            <a:r>
              <a:rPr lang="ru-RU" sz="3200" dirty="0" smtClean="0">
                <a:latin typeface="Arial" panose="020B0604020202020204" pitchFamily="34" charset="0"/>
                <a:cs typeface="Arial" panose="020B0604020202020204" pitchFamily="34" charset="0"/>
              </a:rPr>
              <a:t>Проблема исследования: Как улучшить производительность классификатора для разделения объектов на классы?</a:t>
            </a:r>
          </a:p>
        </p:txBody>
      </p:sp>
    </p:spTree>
    <p:extLst>
      <p:ext uri="{BB962C8B-B14F-4D97-AF65-F5344CB8AC3E}">
        <p14:creationId xmlns:p14="http://schemas.microsoft.com/office/powerpoint/2010/main" val="130568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85800"/>
            <a:ext cx="7543800" cy="1015008"/>
          </a:xfrm>
        </p:spPr>
        <p:txBody>
          <a:bodyPr/>
          <a:lstStyle/>
          <a:p>
            <a:pPr algn="ctr"/>
            <a:r>
              <a:rPr lang="ru-RU" dirty="0" smtClean="0"/>
              <a:t>Объект и предмет</a:t>
            </a:r>
            <a:endParaRPr lang="ru-RU" dirty="0"/>
          </a:p>
        </p:txBody>
      </p:sp>
      <p:sp>
        <p:nvSpPr>
          <p:cNvPr id="3" name="Объект 2"/>
          <p:cNvSpPr>
            <a:spLocks noGrp="1"/>
          </p:cNvSpPr>
          <p:nvPr>
            <p:ph idx="1"/>
          </p:nvPr>
        </p:nvSpPr>
        <p:spPr>
          <a:xfrm>
            <a:off x="762000" y="2258552"/>
            <a:ext cx="7543800" cy="3886200"/>
          </a:xfrm>
        </p:spPr>
        <p:txBody>
          <a:bodyPr/>
          <a:lstStyle/>
          <a:p>
            <a:pPr algn="just"/>
            <a:r>
              <a:rPr lang="ru-RU" sz="3600" dirty="0" smtClean="0">
                <a:latin typeface="Arial" panose="020B0604020202020204" pitchFamily="34" charset="0"/>
                <a:cs typeface="Arial" panose="020B0604020202020204" pitchFamily="34" charset="0"/>
              </a:rPr>
              <a:t>Объект исследования </a:t>
            </a:r>
            <a:r>
              <a:rPr lang="mr-IN" sz="3600" dirty="0" smtClean="0">
                <a:latin typeface="Arial" panose="020B0604020202020204" pitchFamily="34" charset="0"/>
                <a:cs typeface="Arial" panose="020B0604020202020204" pitchFamily="34" charset="0"/>
              </a:rPr>
              <a:t>–</a:t>
            </a:r>
            <a:r>
              <a:rPr lang="ru-RU" sz="3600" dirty="0" smtClean="0">
                <a:latin typeface="Arial" panose="020B0604020202020204" pitchFamily="34" charset="0"/>
                <a:cs typeface="Arial" panose="020B0604020202020204" pitchFamily="34" charset="0"/>
              </a:rPr>
              <a:t> классификация изображений.</a:t>
            </a:r>
          </a:p>
          <a:p>
            <a:pPr algn="just"/>
            <a:r>
              <a:rPr lang="ru-RU" sz="3600" dirty="0" smtClean="0">
                <a:latin typeface="Arial" panose="020B0604020202020204" pitchFamily="34" charset="0"/>
                <a:cs typeface="Arial" panose="020B0604020202020204" pitchFamily="34" charset="0"/>
              </a:rPr>
              <a:t>Предмет исследования </a:t>
            </a:r>
            <a:r>
              <a:rPr lang="mr-IN" sz="3600" dirty="0" smtClean="0">
                <a:latin typeface="Arial" panose="020B0604020202020204" pitchFamily="34" charset="0"/>
                <a:cs typeface="Arial" panose="020B0604020202020204" pitchFamily="34" charset="0"/>
              </a:rPr>
              <a:t>–</a:t>
            </a:r>
            <a:r>
              <a:rPr lang="ru-RU" sz="3600" dirty="0" smtClean="0">
                <a:latin typeface="Arial" panose="020B0604020202020204" pitchFamily="34" charset="0"/>
                <a:cs typeface="Arial" panose="020B0604020202020204" pitchFamily="34" charset="0"/>
              </a:rPr>
              <a:t> алгоритм </a:t>
            </a:r>
            <a:r>
              <a:rPr lang="ru-RU" sz="3600" dirty="0">
                <a:latin typeface="Arial" panose="020B0604020202020204" pitchFamily="34" charset="0"/>
                <a:cs typeface="Arial" panose="020B0604020202020204" pitchFamily="34" charset="0"/>
              </a:rPr>
              <a:t>построения признаков для </a:t>
            </a:r>
            <a:r>
              <a:rPr lang="ru-RU" sz="3600" dirty="0" smtClean="0">
                <a:latin typeface="Arial" panose="020B0604020202020204" pitchFamily="34" charset="0"/>
                <a:cs typeface="Arial" panose="020B0604020202020204" pitchFamily="34" charset="0"/>
              </a:rPr>
              <a:t>классификации.</a:t>
            </a:r>
            <a:endParaRPr lang="ru-RU" sz="36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55449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88640"/>
            <a:ext cx="6781800" cy="1600200"/>
          </a:xfrm>
        </p:spPr>
        <p:txBody>
          <a:bodyPr/>
          <a:lstStyle/>
          <a:p>
            <a:pPr algn="ctr"/>
            <a:r>
              <a:rPr lang="ru-RU" dirty="0" smtClean="0"/>
              <a:t>Цель</a:t>
            </a:r>
            <a:endParaRPr lang="ru-RU" dirty="0"/>
          </a:p>
        </p:txBody>
      </p:sp>
      <p:sp>
        <p:nvSpPr>
          <p:cNvPr id="3" name="Объект 2"/>
          <p:cNvSpPr>
            <a:spLocks noGrp="1"/>
          </p:cNvSpPr>
          <p:nvPr>
            <p:ph idx="1"/>
          </p:nvPr>
        </p:nvSpPr>
        <p:spPr>
          <a:xfrm>
            <a:off x="755576" y="1772816"/>
            <a:ext cx="7560840" cy="3886200"/>
          </a:xfrm>
        </p:spPr>
        <p:txBody>
          <a:bodyPr>
            <a:normAutofit/>
          </a:bodyPr>
          <a:lstStyle/>
          <a:p>
            <a:pPr algn="just"/>
            <a:r>
              <a:rPr lang="ru-RU" sz="4000" dirty="0" smtClean="0">
                <a:latin typeface="Arial" panose="020B0604020202020204" pitchFamily="34" charset="0"/>
                <a:cs typeface="Arial" panose="020B0604020202020204" pitchFamily="34" charset="0"/>
              </a:rPr>
              <a:t>Нахождение </a:t>
            </a:r>
            <a:r>
              <a:rPr lang="ru-RU" sz="4000" dirty="0">
                <a:latin typeface="Arial" panose="020B0604020202020204" pitchFamily="34" charset="0"/>
                <a:cs typeface="Arial" panose="020B0604020202020204" pitchFamily="34" charset="0"/>
              </a:rPr>
              <a:t>и отработка методики </a:t>
            </a:r>
            <a:r>
              <a:rPr lang="ru-RU" sz="4000" dirty="0" smtClean="0">
                <a:latin typeface="Arial" panose="020B0604020202020204" pitchFamily="34" charset="0"/>
                <a:cs typeface="Arial" panose="020B0604020202020204" pitchFamily="34" charset="0"/>
              </a:rPr>
              <a:t>построение признаков для решения задачи классификации.</a:t>
            </a:r>
          </a:p>
        </p:txBody>
      </p:sp>
    </p:spTree>
    <p:extLst>
      <p:ext uri="{BB962C8B-B14F-4D97-AF65-F5344CB8AC3E}">
        <p14:creationId xmlns:p14="http://schemas.microsoft.com/office/powerpoint/2010/main" val="648323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27384"/>
            <a:ext cx="6781800" cy="1600200"/>
          </a:xfrm>
        </p:spPr>
        <p:txBody>
          <a:bodyPr/>
          <a:lstStyle/>
          <a:p>
            <a:pPr algn="ctr"/>
            <a:r>
              <a:rPr lang="ru-RU" dirty="0" smtClean="0"/>
              <a:t>Задачи</a:t>
            </a:r>
            <a:endParaRPr lang="ru-RU" dirty="0"/>
          </a:p>
        </p:txBody>
      </p:sp>
      <p:sp>
        <p:nvSpPr>
          <p:cNvPr id="3" name="Объект 2"/>
          <p:cNvSpPr>
            <a:spLocks noGrp="1"/>
          </p:cNvSpPr>
          <p:nvPr>
            <p:ph idx="1"/>
          </p:nvPr>
        </p:nvSpPr>
        <p:spPr>
          <a:xfrm>
            <a:off x="539552" y="1772816"/>
            <a:ext cx="8280920" cy="4536504"/>
          </a:xfrm>
        </p:spPr>
        <p:txBody>
          <a:bodyPr>
            <a:normAutofit fontScale="92500" lnSpcReduction="10000"/>
          </a:bodyPr>
          <a:lstStyle/>
          <a:p>
            <a:pPr lvl="0"/>
            <a:r>
              <a:rPr lang="ru-RU" sz="3500" dirty="0" smtClean="0">
                <a:latin typeface="Arial" panose="020B0604020202020204" pitchFamily="34" charset="0"/>
                <a:cs typeface="Arial" panose="020B0604020202020204" pitchFamily="34" charset="0"/>
              </a:rPr>
              <a:t>Изучить </a:t>
            </a:r>
            <a:r>
              <a:rPr lang="ru-RU" sz="3500" dirty="0">
                <a:latin typeface="Arial" panose="020B0604020202020204" pitchFamily="34" charset="0"/>
                <a:cs typeface="Arial" panose="020B0604020202020204" pitchFamily="34" charset="0"/>
              </a:rPr>
              <a:t>соответствующую литературу.</a:t>
            </a:r>
          </a:p>
          <a:p>
            <a:pPr lvl="0"/>
            <a:r>
              <a:rPr lang="ru-RU" sz="3500" dirty="0" smtClean="0">
                <a:latin typeface="Arial" panose="020B0604020202020204" pitchFamily="34" charset="0"/>
                <a:cs typeface="Arial" panose="020B0604020202020204" pitchFamily="34" charset="0"/>
              </a:rPr>
              <a:t>Разработать и реализовать алгоритм построения признаков.</a:t>
            </a:r>
            <a:endParaRPr lang="ru-RU" sz="3500" dirty="0">
              <a:latin typeface="Arial" panose="020B0604020202020204" pitchFamily="34" charset="0"/>
              <a:cs typeface="Arial" panose="020B0604020202020204" pitchFamily="34" charset="0"/>
            </a:endParaRPr>
          </a:p>
          <a:p>
            <a:pPr lvl="0"/>
            <a:r>
              <a:rPr lang="ru-RU" sz="3500" dirty="0" smtClean="0">
                <a:latin typeface="Arial" panose="020B0604020202020204" pitchFamily="34" charset="0"/>
                <a:cs typeface="Arial" panose="020B0604020202020204" pitchFamily="34" charset="0"/>
              </a:rPr>
              <a:t>Оценить эффективность работы алгоритма и сравнить результаты с классификацией без построения признаков.</a:t>
            </a:r>
            <a:endParaRPr lang="ru-RU" sz="3500" dirty="0">
              <a:latin typeface="Arial" panose="020B0604020202020204" pitchFamily="34" charset="0"/>
              <a:cs typeface="Arial" panose="020B0604020202020204" pitchFamily="34" charset="0"/>
            </a:endParaRPr>
          </a:p>
          <a:p>
            <a:pPr lvl="0">
              <a:lnSpc>
                <a:spcPct val="110000"/>
              </a:lnSpc>
            </a:pPr>
            <a:r>
              <a:rPr lang="ru-RU" sz="3500" dirty="0">
                <a:latin typeface="Arial" panose="020B0604020202020204" pitchFamily="34" charset="0"/>
                <a:cs typeface="Arial" panose="020B0604020202020204" pitchFamily="34" charset="0"/>
              </a:rPr>
              <a:t>Обобщить полученные результаты и сделать соответствующие выводы.</a:t>
            </a:r>
          </a:p>
          <a:p>
            <a:endParaRPr lang="ru-RU" dirty="0"/>
          </a:p>
        </p:txBody>
      </p:sp>
    </p:spTree>
    <p:extLst>
      <p:ext uri="{BB962C8B-B14F-4D97-AF65-F5344CB8AC3E}">
        <p14:creationId xmlns:p14="http://schemas.microsoft.com/office/powerpoint/2010/main" val="1538788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22776"/>
            <a:ext cx="6781800" cy="1600200"/>
          </a:xfrm>
        </p:spPr>
        <p:txBody>
          <a:bodyPr/>
          <a:lstStyle/>
          <a:p>
            <a:pPr algn="ctr"/>
            <a:r>
              <a:rPr lang="ru-RU" dirty="0" smtClean="0"/>
              <a:t>Аналоги</a:t>
            </a:r>
            <a:endParaRPr lang="ru-RU" dirty="0"/>
          </a:p>
        </p:txBody>
      </p:sp>
      <p:sp>
        <p:nvSpPr>
          <p:cNvPr id="3" name="Объект 2"/>
          <p:cNvSpPr>
            <a:spLocks noGrp="1"/>
          </p:cNvSpPr>
          <p:nvPr>
            <p:ph idx="1"/>
          </p:nvPr>
        </p:nvSpPr>
        <p:spPr>
          <a:xfrm>
            <a:off x="323528" y="1916832"/>
            <a:ext cx="8640960" cy="3886200"/>
          </a:xfrm>
        </p:spPr>
        <p:txBody>
          <a:bodyPr>
            <a:normAutofit/>
          </a:bodyPr>
          <a:lstStyle/>
          <a:p>
            <a:pPr algn="just"/>
            <a:r>
              <a:rPr lang="ru-RU" sz="3600" dirty="0" smtClean="0">
                <a:latin typeface="Arial" panose="020B0604020202020204" pitchFamily="34" charset="0"/>
                <a:cs typeface="Arial" panose="020B0604020202020204" pitchFamily="34" charset="0"/>
              </a:rPr>
              <a:t>Применение преобразований для обработки исходных признаков.</a:t>
            </a:r>
          </a:p>
          <a:p>
            <a:pPr algn="just"/>
            <a:r>
              <a:rPr lang="ru-RU" sz="3600" dirty="0" smtClean="0">
                <a:latin typeface="Arial" panose="020B0604020202020204" pitchFamily="34" charset="0"/>
                <a:cs typeface="Arial" panose="020B0604020202020204" pitchFamily="34" charset="0"/>
              </a:rPr>
              <a:t>Сокращение пространства признаков.</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0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1286</TotalTime>
  <Words>610</Words>
  <Application>Microsoft Macintosh PowerPoint</Application>
  <PresentationFormat>Экран (4:3)</PresentationFormat>
  <Paragraphs>129</Paragraphs>
  <Slides>23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Cambria Math</vt:lpstr>
      <vt:lpstr>Impact</vt:lpstr>
      <vt:lpstr>Times New Roman</vt:lpstr>
      <vt:lpstr>NewsPrint</vt:lpstr>
      <vt:lpstr>Построение признаков для классификации изображений посредством генетического программирования</vt:lpstr>
      <vt:lpstr>Введение</vt:lpstr>
      <vt:lpstr>МРТ легких</vt:lpstr>
      <vt:lpstr>Актуальность</vt:lpstr>
      <vt:lpstr>Проблема</vt:lpstr>
      <vt:lpstr>Объект и предмет</vt:lpstr>
      <vt:lpstr>Цель</vt:lpstr>
      <vt:lpstr>Задачи</vt:lpstr>
      <vt:lpstr>Аналоги</vt:lpstr>
      <vt:lpstr>Основные принципы</vt:lpstr>
      <vt:lpstr>Презентация PowerPoint</vt:lpstr>
      <vt:lpstr>Особь популяции</vt:lpstr>
      <vt:lpstr>Репродукция</vt:lpstr>
      <vt:lpstr>Скрещивание</vt:lpstr>
      <vt:lpstr>Скрещивание</vt:lpstr>
      <vt:lpstr>Мутация</vt:lpstr>
      <vt:lpstr>Узловая. Терм на терм</vt:lpstr>
      <vt:lpstr>Узловая. Функция на функцию</vt:lpstr>
      <vt:lpstr>Усекающая. Функция на терм</vt:lpstr>
      <vt:lpstr>Растущая. Терм на функцию</vt:lpstr>
      <vt:lpstr>Результат</vt:lpstr>
      <vt:lpstr>Результат</vt:lpstr>
      <vt:lpstr>Спасибо за внимание!</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dc:creator>
  <cp:lastModifiedBy>пользователь Microsoft Office</cp:lastModifiedBy>
  <cp:revision>72</cp:revision>
  <dcterms:created xsi:type="dcterms:W3CDTF">2015-05-13T05:15:20Z</dcterms:created>
  <dcterms:modified xsi:type="dcterms:W3CDTF">2017-05-23T04:06:12Z</dcterms:modified>
</cp:coreProperties>
</file>