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84" r:id="rId4"/>
    <p:sldId id="279" r:id="rId5"/>
    <p:sldId id="278" r:id="rId6"/>
    <p:sldId id="274" r:id="rId7"/>
    <p:sldId id="283" r:id="rId8"/>
    <p:sldId id="257" r:id="rId9"/>
    <p:sldId id="271" r:id="rId10"/>
    <p:sldId id="285" r:id="rId11"/>
    <p:sldId id="286" r:id="rId12"/>
    <p:sldId id="259" r:id="rId13"/>
    <p:sldId id="261" r:id="rId14"/>
    <p:sldId id="288" r:id="rId15"/>
    <p:sldId id="270" r:id="rId16"/>
    <p:sldId id="260" r:id="rId17"/>
    <p:sldId id="262" r:id="rId18"/>
    <p:sldId id="276" r:id="rId19"/>
    <p:sldId id="264" r:id="rId20"/>
    <p:sldId id="282" r:id="rId21"/>
    <p:sldId id="28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84"/>
            <p14:sldId id="279"/>
            <p14:sldId id="278"/>
            <p14:sldId id="274"/>
            <p14:sldId id="283"/>
            <p14:sldId id="257"/>
            <p14:sldId id="271"/>
            <p14:sldId id="285"/>
            <p14:sldId id="286"/>
            <p14:sldId id="259"/>
            <p14:sldId id="261"/>
            <p14:sldId id="288"/>
            <p14:sldId id="270"/>
            <p14:sldId id="260"/>
            <p14:sldId id="262"/>
            <p14:sldId id="276"/>
            <p14:sldId id="264"/>
            <p14:sldId id="282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79356" autoAdjust="0"/>
  </p:normalViewPr>
  <p:slideViewPr>
    <p:cSldViewPr>
      <p:cViewPr varScale="1">
        <p:scale>
          <a:sx n="52" d="100"/>
          <a:sy n="52" d="100"/>
        </p:scale>
        <p:origin x="19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Медицинские изображения – это структурно-функциональный образ органов человека, предназначенный для диагностики заболеваний и изучения анатомо-физиологической картины организма.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приспособленность особей будем через ошибку классификации. Подаем классификатору набор сконструированных признаков и вычисляем процентное соотношение неправильно предсказанных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значений класса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числу всех объектов.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патологических процессов по данным медицинских изображений не может быть правильно решена, если важные взаимодействия и отношения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Проблема. Эффективность работы классификатора сильно зависит от входного множества признаков. Как выбрать оптимальное множество признаков для классификатора?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Концептуально любой метод построения признака можно рассматривать как выполнение следующих действий: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Выбор начального пространства признаков F0 (ручное построение признаков).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Преобразование F0 для построения нового пространства признаков FN (преобразование признаков).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Выбор подмножества признаков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FN (выбор признака)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основании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определения полезности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задачи классификации.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Если некоторые критерии завершения не достигнуты,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возвращаемся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шагу 3.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Иначе множество FT =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FT – это сконструированное пространство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6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задачи автоматического построения признаков будет использоваться генетическое программирование.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метод основывается на принципах биологической эволюции: естественный отбор, скрещивание и мутация.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классификатор, с помощью которого будем оценивать пригодность данного набора признаков.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2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067" y="1013827"/>
            <a:ext cx="440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Ибакаева А.А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36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36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Построение признаков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Ручное построение признаков –</a:t>
                </a:r>
                <a:r>
                  <a:rPr 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в</a:t>
                </a: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ыбор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Преобразование признаков</a:t>
                </a:r>
                <a14:m>
                  <m:oMath xmlns:m="http://schemas.openxmlformats.org/officeDocument/2006/math">
                    <m:r>
                      <a:rPr lang="ru-RU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признаков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3600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r>
                  <a:rPr lang="ru-RU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решение не найдено, то (3),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ru-RU" sz="3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ru-RU" sz="3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buFont typeface="+mj-lt"/>
                  <a:buAutoNum type="arabicParenR"/>
                </a:pPr>
                <a:endParaRPr lang="ru-RU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4176464"/>
              </a:xfrm>
              <a:blipFill rotWithShape="0">
                <a:blip r:embed="rId3"/>
                <a:stretch>
                  <a:fillRect l="-2264" t="-7153" r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51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91906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sqrt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лес;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4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классификатор;</a:t>
                </a:r>
                <a:endParaRPr lang="en-US" sz="4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ru-RU" sz="4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ru-RU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…,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ru-RU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9064"/>
                <a:ext cx="7992888" cy="43182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543800" cy="432048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 классификации.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Блок-схема: знак завершения 12"/>
          <p:cNvSpPr/>
          <p:nvPr/>
        </p:nvSpPr>
        <p:spPr>
          <a:xfrm>
            <a:off x="1262215" y="404664"/>
            <a:ext cx="6624735" cy="93610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исходной популяции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39724" y="1556792"/>
            <a:ext cx="6647227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Отбор родителей на основе значений приспособленности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239724" y="2852936"/>
            <a:ext cx="66472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потомков выбранных родителей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39724" y="3933056"/>
            <a:ext cx="664722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Мутация особей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>
            <a:off x="614144" y="728700"/>
            <a:ext cx="625580" cy="1368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Выгнутая влево стрелка 27"/>
          <p:cNvSpPr/>
          <p:nvPr/>
        </p:nvSpPr>
        <p:spPr>
          <a:xfrm>
            <a:off x="611560" y="4293096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>
            <a:off x="611560" y="2096852"/>
            <a:ext cx="625580" cy="1188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Выгнутая влево стрелка 29"/>
          <p:cNvSpPr/>
          <p:nvPr/>
        </p:nvSpPr>
        <p:spPr>
          <a:xfrm rot="10800000">
            <a:off x="7884364" y="1916832"/>
            <a:ext cx="1080123" cy="3672408"/>
          </a:xfrm>
          <a:prstGeom prst="curvedRightArrow">
            <a:avLst>
              <a:gd name="adj1" fmla="val 14307"/>
              <a:gd name="adj2" fmla="val 292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Ромб 30"/>
          <p:cNvSpPr/>
          <p:nvPr/>
        </p:nvSpPr>
        <p:spPr>
          <a:xfrm>
            <a:off x="1262215" y="4941168"/>
            <a:ext cx="6624733" cy="108012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найдено?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0312" y="4869160"/>
            <a:ext cx="84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262216" y="6192688"/>
            <a:ext cx="6622149" cy="62068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Выгнутая влево стрелка 35"/>
          <p:cNvSpPr/>
          <p:nvPr/>
        </p:nvSpPr>
        <p:spPr>
          <a:xfrm>
            <a:off x="614144" y="5442058"/>
            <a:ext cx="648072" cy="11552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Выгнутая влево стрелка 36"/>
          <p:cNvSpPr/>
          <p:nvPr/>
        </p:nvSpPr>
        <p:spPr>
          <a:xfrm>
            <a:off x="611560" y="3356992"/>
            <a:ext cx="6255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1259632" y="4849996"/>
            <a:ext cx="720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-2738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187424"/>
            <a:ext cx="6781800" cy="1600200"/>
          </a:xfrm>
        </p:spPr>
        <p:txBody>
          <a:bodyPr/>
          <a:lstStyle/>
          <a:p>
            <a:pPr algn="ctr"/>
            <a:r>
              <a:rPr lang="ru-RU" sz="4400" dirty="0" smtClean="0"/>
              <a:t>Скрещивание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75656" y="289004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323528" y="400506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34403" y="386104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323528" y="537321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15816" y="530120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1079612" y="3873449"/>
            <a:ext cx="617496" cy="13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766372" y="3873449"/>
            <a:ext cx="389483" cy="15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1079612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</p:cNvCxnSpPr>
          <p:nvPr/>
        </p:nvCxnSpPr>
        <p:spPr>
          <a:xfrm>
            <a:off x="3690487" y="5013176"/>
            <a:ext cx="0" cy="1102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012160" y="155679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log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6012160" y="314096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5076056" y="453166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6948264" y="458112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5.2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4"/>
          </p:cNvCxnSpPr>
          <p:nvPr/>
        </p:nvCxnSpPr>
        <p:spPr>
          <a:xfrm flipV="1">
            <a:off x="6768244" y="270892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3"/>
            <a:endCxn id="16" idx="0"/>
          </p:cNvCxnSpPr>
          <p:nvPr/>
        </p:nvCxnSpPr>
        <p:spPr>
          <a:xfrm flipH="1">
            <a:off x="5832140" y="4124371"/>
            <a:ext cx="401472" cy="40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4" idx="5"/>
            <a:endCxn id="17" idx="0"/>
          </p:cNvCxnSpPr>
          <p:nvPr/>
        </p:nvCxnSpPr>
        <p:spPr>
          <a:xfrm>
            <a:off x="7302876" y="4124371"/>
            <a:ext cx="401472" cy="456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1475656" y="148478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cos</a:t>
            </a:r>
            <a:endParaRPr lang="ru-RU" sz="3200" dirty="0"/>
          </a:p>
        </p:txBody>
      </p:sp>
      <p:cxnSp>
        <p:nvCxnSpPr>
          <p:cNvPr id="31" name="Прямая соединительная линия 30"/>
          <p:cNvCxnSpPr>
            <a:stCxn id="29" idx="4"/>
            <a:endCxn id="4" idx="0"/>
          </p:cNvCxnSpPr>
          <p:nvPr/>
        </p:nvCxnSpPr>
        <p:spPr>
          <a:xfrm>
            <a:off x="2231740" y="2636912"/>
            <a:ext cx="0" cy="25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Мутация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847056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три вида: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Узловая;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Усекающая;</a:t>
            </a:r>
          </a:p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Растущая.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71400"/>
            <a:ext cx="6948772" cy="16002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Узловая. Терм на терм</a:t>
            </a:r>
            <a:endParaRPr lang="ru-RU" sz="4400" dirty="0"/>
          </a:p>
        </p:txBody>
      </p:sp>
      <p:sp>
        <p:nvSpPr>
          <p:cNvPr id="4" name="Овал 3"/>
          <p:cNvSpPr/>
          <p:nvPr/>
        </p:nvSpPr>
        <p:spPr>
          <a:xfrm>
            <a:off x="1403648" y="1688453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2996952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987824" y="2924944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179512" y="467567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987824" y="460367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-3.56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>
            <a:stCxn id="5" idx="0"/>
            <a:endCxn id="4" idx="3"/>
          </p:cNvCxnSpPr>
          <p:nvPr/>
        </p:nvCxnSpPr>
        <p:spPr>
          <a:xfrm flipV="1">
            <a:off x="935596" y="2671856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4" idx="5"/>
            <a:endCxn id="6" idx="1"/>
          </p:cNvCxnSpPr>
          <p:nvPr/>
        </p:nvCxnSpPr>
        <p:spPr>
          <a:xfrm>
            <a:off x="2694364" y="2671856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4"/>
          </p:cNvCxnSpPr>
          <p:nvPr/>
        </p:nvCxnSpPr>
        <p:spPr>
          <a:xfrm>
            <a:off x="935596" y="41490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>
            <a:off x="3743908" y="4077072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940152" y="1628800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/</a:t>
            </a:r>
            <a:endParaRPr lang="ru-RU" sz="3200" dirty="0"/>
          </a:p>
        </p:txBody>
      </p:sp>
      <p:sp>
        <p:nvSpPr>
          <p:cNvPr id="14" name="Овал 13"/>
          <p:cNvSpPr/>
          <p:nvPr/>
        </p:nvSpPr>
        <p:spPr>
          <a:xfrm>
            <a:off x="4716016" y="2937299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exp</a:t>
            </a:r>
            <a:endParaRPr lang="ru-RU" sz="3200" dirty="0"/>
          </a:p>
        </p:txBody>
      </p:sp>
      <p:sp>
        <p:nvSpPr>
          <p:cNvPr id="15" name="Овал 14"/>
          <p:cNvSpPr/>
          <p:nvPr/>
        </p:nvSpPr>
        <p:spPr>
          <a:xfrm>
            <a:off x="7524328" y="2865291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16" name="Овал 15"/>
          <p:cNvSpPr/>
          <p:nvPr/>
        </p:nvSpPr>
        <p:spPr>
          <a:xfrm>
            <a:off x="4716016" y="4616026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7" name="Овал 16"/>
          <p:cNvSpPr/>
          <p:nvPr/>
        </p:nvSpPr>
        <p:spPr>
          <a:xfrm>
            <a:off x="7524328" y="4544018"/>
            <a:ext cx="151216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10.7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stCxn id="14" idx="0"/>
            <a:endCxn id="13" idx="3"/>
          </p:cNvCxnSpPr>
          <p:nvPr/>
        </p:nvCxnSpPr>
        <p:spPr>
          <a:xfrm flipV="1">
            <a:off x="5472100" y="2612203"/>
            <a:ext cx="689504" cy="32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3" idx="5"/>
            <a:endCxn id="15" idx="1"/>
          </p:cNvCxnSpPr>
          <p:nvPr/>
        </p:nvCxnSpPr>
        <p:spPr>
          <a:xfrm>
            <a:off x="7230868" y="2612203"/>
            <a:ext cx="514912" cy="42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4"/>
            <a:endCxn id="16" idx="0"/>
          </p:cNvCxnSpPr>
          <p:nvPr/>
        </p:nvCxnSpPr>
        <p:spPr>
          <a:xfrm>
            <a:off x="5472100" y="4089427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4"/>
            <a:endCxn id="17" idx="0"/>
          </p:cNvCxnSpPr>
          <p:nvPr/>
        </p:nvCxnSpPr>
        <p:spPr>
          <a:xfrm>
            <a:off x="8280412" y="4017419"/>
            <a:ext cx="0" cy="52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08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Исходная функция: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sin⁡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(x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x+5.3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endParaRPr lang="ru-RU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Полученная функция: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(sin[x]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(sin[|x|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x]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*</a:t>
            </a:r>
            <a:endParaRPr lang="en-US" sz="32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 6.153042384853204)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|x|)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sin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[|x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|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*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US" sz="32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] </a:t>
            </a: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 descr="C:\Users\Анна\Desktop\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5984"/>
            <a:ext cx="7992888" cy="47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8275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34786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27784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438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6358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44008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932040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94015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236296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60432" y="479715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100"/>
            <a:ext cx="7543800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76872"/>
            <a:ext cx="7543800" cy="38862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4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2776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38981"/>
              </p:ext>
            </p:extLst>
          </p:nvPr>
        </p:nvGraphicFramePr>
        <p:xfrm>
          <a:off x="-1" y="1622976"/>
          <a:ext cx="9144000" cy="51897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085944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144602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98640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успешной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496944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Проблема исследования: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решения задачи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и реализовать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Оценить эффективность работы алгоритма и сравнить результаты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1485</TotalTime>
  <Words>632</Words>
  <Application>Microsoft Office PowerPoint</Application>
  <PresentationFormat>Экран (4:3)</PresentationFormat>
  <Paragraphs>132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Классификация</vt:lpstr>
      <vt:lpstr>Аналоги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Построение признаков</vt:lpstr>
      <vt:lpstr>Генетическое программирование</vt:lpstr>
      <vt:lpstr>Лес – набор признаков</vt:lpstr>
      <vt:lpstr>Коэволюция</vt:lpstr>
      <vt:lpstr>Репродукция</vt:lpstr>
      <vt:lpstr>Презентация PowerPoint</vt:lpstr>
      <vt:lpstr>Скрещивание</vt:lpstr>
      <vt:lpstr>Мутация</vt:lpstr>
      <vt:lpstr>Узловая. Терм на терм</vt:lpstr>
      <vt:lpstr>Результат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94</cp:revision>
  <dcterms:created xsi:type="dcterms:W3CDTF">2015-05-13T05:15:20Z</dcterms:created>
  <dcterms:modified xsi:type="dcterms:W3CDTF">2017-06-06T04:12:13Z</dcterms:modified>
</cp:coreProperties>
</file>