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24"/>
  </p:notesMasterIdLst>
  <p:sldIdLst>
    <p:sldId id="256" r:id="rId2"/>
    <p:sldId id="272" r:id="rId3"/>
    <p:sldId id="291" r:id="rId4"/>
    <p:sldId id="293" r:id="rId5"/>
    <p:sldId id="292" r:id="rId6"/>
    <p:sldId id="278" r:id="rId7"/>
    <p:sldId id="274" r:id="rId8"/>
    <p:sldId id="283" r:id="rId9"/>
    <p:sldId id="257" r:id="rId10"/>
    <p:sldId id="271" r:id="rId11"/>
    <p:sldId id="285" r:id="rId12"/>
    <p:sldId id="294" r:id="rId13"/>
    <p:sldId id="279" r:id="rId14"/>
    <p:sldId id="259" r:id="rId15"/>
    <p:sldId id="261" r:id="rId16"/>
    <p:sldId id="295" r:id="rId17"/>
    <p:sldId id="270" r:id="rId18"/>
    <p:sldId id="297" r:id="rId19"/>
    <p:sldId id="282" r:id="rId20"/>
    <p:sldId id="289" r:id="rId21"/>
    <p:sldId id="290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FB03659-5449-48BB-AE9F-D7B147F6D23E}">
          <p14:sldIdLst>
            <p14:sldId id="256"/>
            <p14:sldId id="272"/>
            <p14:sldId id="291"/>
            <p14:sldId id="293"/>
            <p14:sldId id="292"/>
            <p14:sldId id="278"/>
            <p14:sldId id="274"/>
            <p14:sldId id="283"/>
            <p14:sldId id="257"/>
            <p14:sldId id="271"/>
            <p14:sldId id="285"/>
            <p14:sldId id="294"/>
            <p14:sldId id="279"/>
            <p14:sldId id="259"/>
            <p14:sldId id="261"/>
            <p14:sldId id="295"/>
            <p14:sldId id="270"/>
            <p14:sldId id="297"/>
            <p14:sldId id="282"/>
            <p14:sldId id="289"/>
            <p14:sldId id="290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2"/>
    <p:restoredTop sz="78336" autoAdjust="0"/>
  </p:normalViewPr>
  <p:slideViewPr>
    <p:cSldViewPr>
      <p:cViewPr varScale="1">
        <p:scale>
          <a:sx n="85" d="100"/>
          <a:sy n="85" d="100"/>
        </p:scale>
        <p:origin x="2808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B9815-AEE5-4F4C-8445-8ECE3DD7735C}" type="datetimeFigureOut">
              <a:rPr lang="ru-RU" smtClean="0"/>
              <a:t>16.06.17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F537F-45F3-8142-965F-E742B23B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77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Тема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моего исследования – построение признаков для классификации медицинских изображений посредством генетического программирования.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689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достижения поставленной цели необходимо выполнить следующие задачи: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изучить соответствующую литературу;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разработать алгоритм построения признаков;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реализовать программу по данному алгоритму;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оценить эффективность работы алгоритма и сравнить с результатами классификации без построения признаков;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обобщить полученные результаты и сделать соответствующие выводы.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179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заключается в прогнозировании значения категориального атрибута (класса) на основе значений признаков объекта при известном множестве обучающих примеров.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953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проводится следующим образом. Все множество объектов разделяется на две выборки: обучающую и проверочную. Мы получаем признаки для тренировочной выборки и обучаем на них классификатор. Далее строим признаки для проверочной выборки и смотрим насколько хорошо классификатор научился предсказывать классы для объектов данного типа.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628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автоматического построения признаков можно использовать деревья решений, индуктивное логическое программирование, аннотации и генетическое программирование. Деревья решений обладают гибкой настройкой операторов, но не учитывают взаимодействия и отношения признаков, а также не имеют возможности добавления дополнительных знаний об области. В то же время индуктивное логическое программирование и аннотации удовлетворяют последним двум критериям, но не позволяют настраивать свои операторы. Генетическое программирование обладает свойствами всех названных критериев, поэтому было выбрано в качестве метода для построения признаков медицинских изображений.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376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Генетическое программирование основывается на принципах биологической эволюции, таких как: естественный отбор, скрещивание и мутация.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96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популяции будут выступать леса – наборы признаков. Каждое дерево леса представляет собой один сконструированный признак, состоящий из функций, исходных признаков и констант.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396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Будем параллельно развивать несколько наборов лесов. Каждому такому набору назначим свой уникальный классификатор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29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Оценивать приспособленности особей будем через ошибку классификации. Подаем классификатору набор сконструированных признаков и вычисляем отношение неправильно предсказанных значений класса к числу всех объектов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нормализуем его.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192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Скрещивание может выполняться несколькими способами с разной долей вероятности: возможен обмен ветвей между деревьями внутри одного леса, обмен деревьев между лесами, а также обмен лесами между разными наборами лесов.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628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Результаты. Была разработана программа, которая позволяет получить набор построенных признаков данных посредством генетического программирования. Для проверки ее работы был проведен эксперимент.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Заданы обучающая и тестовая выборки медицинских изображений. Они были получены из доступного в интернете ресурса и представляют собой КТ снимки легких с отмеченными областями поражения.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789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Медицинское изображение – это структурно-функциональный образ органов человека. Врачи используют его для диагностики заболеваний и изучения анатомо-физиологической картины организма.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654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 набор классификаторов: классификатор ближайшего соседа, метод опорных векторов, алгоритм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4.5 деревьев решений, наивный байесовский классификатор, искусственная нейронная сеть. И задано множество исходных признаков. Максимальная ошибка классификации для прекращения работы программы была выбрана равной 0.1.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463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Результаты работы программы можно продемонстрировать в виде таблицы. Каждый классификатор сначала предсказывал значение класса по оригинальному набору признаков. Видно, что точность предсказания равна приблизительно 80%. Затем классификаторы использовали свой лучший набор построенных признаков для прогнозирования класса. Можно увидеть, что средняя точность предсказания стала более 90%. Следовательно, цель работы – увеличение точности классификации – была достигнута.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140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Диагностика</a:t>
            </a:r>
            <a:r>
              <a:rPr lang="ru-RU" baseline="0" dirty="0" smtClean="0"/>
              <a:t> предполагает разделение изображений на классы: с патологией и без.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621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Изображение можно описать набором признаков – отличительных особенностей для различия. Для такого объекта как медицинское изображение количество признаков может быть больше 20.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8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этого входного набора признаков сильно зависит точность классификации. Т.е. при изменении множества признаков получается другая точность классификации.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983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Актуальность выбранной темы обосновывается тем, что своевременное распознавание патологических процессов в организме человека приведет к оказанию необходимой медицинской помощи. Проблема классификации патологий не может быть решена, с достаточной точностью, если важные взаимодействия между оригинальными признаками, не принимаются во внимание.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350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Проблема исследования. Эффективность работы классификатора сильно зависит от входного множества признаков. Как выбрать оптимальное множество признаков для классификатора?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512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Объектом исследования выступает классификация изображений. Предметом исследования является алгоритм построения признаков для классификации.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852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 работы – нахождение и отработка методики построения признаков для улучшения точности классификации.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16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16.06.17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16.06.17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16.06.17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16.06.17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16.06.17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16.06.17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16.06.17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16.06.17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16.06.17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16.06.17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16.06.17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A437E1B-BF00-41EC-9089-A3D2CF1C3BF5}" type="datetimeFigureOut">
              <a:rPr lang="ru-RU" smtClean="0"/>
              <a:t>16.06.17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365104"/>
            <a:ext cx="9144000" cy="1524000"/>
          </a:xfrm>
        </p:spPr>
        <p:txBody>
          <a:bodyPr/>
          <a:lstStyle/>
          <a:p>
            <a:pPr algn="ctr"/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Построение признаков для классификации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медицинских изображений посредством генетического программирования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9872" y="1013827"/>
            <a:ext cx="4896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Студентка: </a:t>
            </a: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Ибакаева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А.А.</a:t>
            </a:r>
            <a:endParaRPr lang="en-US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Лимановская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О.В.</a:t>
            </a:r>
          </a:p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Консультант: </a:t>
            </a: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Мокрушин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А.А.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-27384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72816"/>
            <a:ext cx="8280920" cy="4536504"/>
          </a:xfrm>
        </p:spPr>
        <p:txBody>
          <a:bodyPr>
            <a:normAutofit lnSpcReduction="10000"/>
          </a:bodyPr>
          <a:lstStyle/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Изучить </a:t>
            </a: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соответствующую литературу.</a:t>
            </a:r>
          </a:p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Разработать алгоритм построения признаков.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равнить с классификацией без построения признаков.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0000"/>
              </a:lnSpc>
            </a:pP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Обобщить </a:t>
            </a:r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результаты </a:t>
            </a: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и сделать </a:t>
            </a:r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соответствующие выводы</a:t>
            </a: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7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802" y="0"/>
            <a:ext cx="7514997" cy="1600200"/>
          </a:xfrm>
        </p:spPr>
        <p:txBody>
          <a:bodyPr/>
          <a:lstStyle/>
          <a:p>
            <a:pPr algn="ctr"/>
            <a:r>
              <a:rPr lang="ru-RU" dirty="0" smtClean="0"/>
              <a:t>Классификация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14737" y="2060848"/>
                <a:ext cx="7543800" cy="3886200"/>
              </a:xfrm>
            </p:spPr>
            <p:txBody>
              <a:bodyPr>
                <a:normAutofit/>
              </a:bodyPr>
              <a:lstStyle/>
              <a:p>
                <a:r>
                  <a:rPr lang="en-US" sz="40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множество признаков;</a:t>
                </a:r>
              </a:p>
              <a:p>
                <a:r>
                  <a:rPr lang="en-US" sz="40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Y</a:t>
                </a:r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множество классов;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– обучающая выборка;</a:t>
                </a:r>
              </a:p>
              <a:p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Найти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737" y="2060848"/>
                <a:ext cx="7543800" cy="3886200"/>
              </a:xfrm>
              <a:blipFill rotWithShape="0">
                <a:blip r:embed="rId3"/>
                <a:stretch>
                  <a:fillRect l="-2587" b="-17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3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529" y="-316886"/>
            <a:ext cx="7514997" cy="1600200"/>
          </a:xfrm>
        </p:spPr>
        <p:txBody>
          <a:bodyPr/>
          <a:lstStyle/>
          <a:p>
            <a:pPr algn="ctr"/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866528"/>
            <a:ext cx="2232248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Обучающая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выборка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4221088"/>
            <a:ext cx="2232248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Проверочная выборка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995936" y="1866528"/>
            <a:ext cx="1656184" cy="4298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b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b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b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З</a:t>
            </a:r>
            <a:b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b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b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b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endParaRPr lang="ru-RU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2830323" y="2586608"/>
            <a:ext cx="1008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2843808" y="4941168"/>
            <a:ext cx="1008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альтернативный процесс 9"/>
          <p:cNvSpPr/>
          <p:nvPr/>
        </p:nvSpPr>
        <p:spPr>
          <a:xfrm>
            <a:off x="6228184" y="2838636"/>
            <a:ext cx="2808312" cy="18756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Классификатор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Выгнутая вверх стрелка 13"/>
          <p:cNvSpPr/>
          <p:nvPr/>
        </p:nvSpPr>
        <p:spPr>
          <a:xfrm>
            <a:off x="5687144" y="1988840"/>
            <a:ext cx="2197224" cy="5977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низ стрелка 14"/>
          <p:cNvSpPr/>
          <p:nvPr/>
        </p:nvSpPr>
        <p:spPr>
          <a:xfrm>
            <a:off x="5767370" y="5193196"/>
            <a:ext cx="2116997" cy="68407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1772816"/>
            <a:ext cx="20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Построение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3768" y="5764464"/>
            <a:ext cx="20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Построение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8111" y="1343689"/>
            <a:ext cx="2173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Обучение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8111" y="6192262"/>
            <a:ext cx="2136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Проверка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8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-27384"/>
            <a:ext cx="6781800" cy="1440160"/>
          </a:xfrm>
        </p:spPr>
        <p:txBody>
          <a:bodyPr/>
          <a:lstStyle/>
          <a:p>
            <a:pPr algn="ctr"/>
            <a:r>
              <a:rPr lang="ru-RU" dirty="0" smtClean="0"/>
              <a:t>Аналоги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714579"/>
              </p:ext>
            </p:extLst>
          </p:nvPr>
        </p:nvGraphicFramePr>
        <p:xfrm>
          <a:off x="-1" y="1622977"/>
          <a:ext cx="9144000" cy="51903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0"/>
                <a:gridCol w="2358009"/>
                <a:gridCol w="2160240"/>
                <a:gridCol w="2339751"/>
              </a:tblGrid>
              <a:tr h="1585092"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Гибкость в операторах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Взаимодействие признаков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Включение</a:t>
                      </a:r>
                      <a:r>
                        <a:rPr lang="ru-RU" sz="3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знаний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087808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Деревья</a:t>
                      </a:r>
                      <a:r>
                        <a:rPr lang="ru-RU" sz="3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решений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839166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ИЛП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839166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Аннотации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839166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ГП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8592" y="404664"/>
            <a:ext cx="6781800" cy="187220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Генетическое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916832"/>
            <a:ext cx="7471792" cy="38862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Естественный отбор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Скрещивание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Мутация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8923" y="332656"/>
            <a:ext cx="7342149" cy="11681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Лес – набор признаков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091920" y="2996952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+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79512" y="3792848"/>
            <a:ext cx="1074166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007047" y="3792848"/>
            <a:ext cx="1058892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248543" y="5103822"/>
            <a:ext cx="936104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x1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046104" y="5103822"/>
            <a:ext cx="980777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cxnSp>
        <p:nvCxnSpPr>
          <p:cNvPr id="10" name="Прямая соединительная линия 9"/>
          <p:cNvCxnSpPr>
            <a:endCxn id="4" idx="3"/>
          </p:cNvCxnSpPr>
          <p:nvPr/>
        </p:nvCxnSpPr>
        <p:spPr>
          <a:xfrm flipV="1">
            <a:off x="683568" y="3652190"/>
            <a:ext cx="538453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4" idx="5"/>
          </p:cNvCxnSpPr>
          <p:nvPr/>
        </p:nvCxnSpPr>
        <p:spPr>
          <a:xfrm>
            <a:off x="1850205" y="3652190"/>
            <a:ext cx="653261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83568" y="4577139"/>
            <a:ext cx="0" cy="52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503466" y="4577139"/>
            <a:ext cx="0" cy="52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6799572" y="3064548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ru-RU" sz="3200" dirty="0"/>
          </a:p>
        </p:txBody>
      </p:sp>
      <p:sp>
        <p:nvSpPr>
          <p:cNvPr id="46" name="Овал 45"/>
          <p:cNvSpPr/>
          <p:nvPr/>
        </p:nvSpPr>
        <p:spPr>
          <a:xfrm>
            <a:off x="5640827" y="3860444"/>
            <a:ext cx="947397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ru-RU" sz="3200" dirty="0"/>
          </a:p>
        </p:txBody>
      </p:sp>
      <p:sp>
        <p:nvSpPr>
          <p:cNvPr id="47" name="Овал 46"/>
          <p:cNvSpPr/>
          <p:nvPr/>
        </p:nvSpPr>
        <p:spPr>
          <a:xfrm>
            <a:off x="7681672" y="3860444"/>
            <a:ext cx="1138800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√</a:t>
            </a:r>
            <a:endParaRPr lang="ru-RU" sz="3200" dirty="0"/>
          </a:p>
        </p:txBody>
      </p:sp>
      <p:sp>
        <p:nvSpPr>
          <p:cNvPr id="48" name="Овал 47"/>
          <p:cNvSpPr/>
          <p:nvPr/>
        </p:nvSpPr>
        <p:spPr>
          <a:xfrm>
            <a:off x="4740080" y="5059806"/>
            <a:ext cx="936104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x4</a:t>
            </a:r>
            <a:endParaRPr lang="ru-RU" sz="3200" dirty="0"/>
          </a:p>
        </p:txBody>
      </p:sp>
      <p:sp>
        <p:nvSpPr>
          <p:cNvPr id="49" name="Овал 48"/>
          <p:cNvSpPr/>
          <p:nvPr/>
        </p:nvSpPr>
        <p:spPr>
          <a:xfrm>
            <a:off x="7784377" y="5091093"/>
            <a:ext cx="933390" cy="82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cxnSp>
        <p:nvCxnSpPr>
          <p:cNvPr id="50" name="Прямая соединительная линия 49"/>
          <p:cNvCxnSpPr>
            <a:stCxn id="46" idx="0"/>
            <a:endCxn id="45" idx="3"/>
          </p:cNvCxnSpPr>
          <p:nvPr/>
        </p:nvCxnSpPr>
        <p:spPr>
          <a:xfrm flipV="1">
            <a:off x="6114526" y="3719786"/>
            <a:ext cx="815147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45" idx="5"/>
            <a:endCxn id="47" idx="0"/>
          </p:cNvCxnSpPr>
          <p:nvPr/>
        </p:nvCxnSpPr>
        <p:spPr>
          <a:xfrm>
            <a:off x="7557857" y="3719786"/>
            <a:ext cx="693215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46" idx="3"/>
            <a:endCxn id="48" idx="0"/>
          </p:cNvCxnSpPr>
          <p:nvPr/>
        </p:nvCxnSpPr>
        <p:spPr>
          <a:xfrm flipH="1">
            <a:off x="5208132" y="4529878"/>
            <a:ext cx="571438" cy="52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47" idx="4"/>
            <a:endCxn id="49" idx="0"/>
          </p:cNvCxnSpPr>
          <p:nvPr/>
        </p:nvCxnSpPr>
        <p:spPr>
          <a:xfrm>
            <a:off x="8251072" y="4644735"/>
            <a:ext cx="0" cy="446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3717235" y="1776805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-</a:t>
            </a:r>
            <a:endParaRPr lang="ru-RU" sz="3200" dirty="0"/>
          </a:p>
        </p:txBody>
      </p:sp>
      <p:sp>
        <p:nvSpPr>
          <p:cNvPr id="64" name="Овал 63"/>
          <p:cNvSpPr/>
          <p:nvPr/>
        </p:nvSpPr>
        <p:spPr>
          <a:xfrm>
            <a:off x="2771800" y="2568893"/>
            <a:ext cx="1074166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sp>
        <p:nvSpPr>
          <p:cNvPr id="65" name="Овал 64"/>
          <p:cNvSpPr/>
          <p:nvPr/>
        </p:nvSpPr>
        <p:spPr>
          <a:xfrm>
            <a:off x="4599335" y="2572701"/>
            <a:ext cx="1058892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x3</a:t>
            </a:r>
            <a:endParaRPr lang="ru-RU" sz="3200" dirty="0"/>
          </a:p>
        </p:txBody>
      </p:sp>
      <p:cxnSp>
        <p:nvCxnSpPr>
          <p:cNvPr id="68" name="Прямая соединительная линия 67"/>
          <p:cNvCxnSpPr>
            <a:stCxn id="64" idx="0"/>
            <a:endCxn id="63" idx="3"/>
          </p:cNvCxnSpPr>
          <p:nvPr/>
        </p:nvCxnSpPr>
        <p:spPr>
          <a:xfrm flipV="1">
            <a:off x="3308883" y="2432043"/>
            <a:ext cx="538453" cy="13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63" idx="5"/>
            <a:endCxn id="65" idx="0"/>
          </p:cNvCxnSpPr>
          <p:nvPr/>
        </p:nvCxnSpPr>
        <p:spPr>
          <a:xfrm>
            <a:off x="4475520" y="2432043"/>
            <a:ext cx="653261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6245584" y="5078643"/>
            <a:ext cx="1120797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3.4</a:t>
            </a:r>
            <a:endParaRPr lang="ru-RU" sz="3200" dirty="0"/>
          </a:p>
        </p:txBody>
      </p:sp>
      <p:cxnSp>
        <p:nvCxnSpPr>
          <p:cNvPr id="81" name="Прямая соединительная линия 80"/>
          <p:cNvCxnSpPr>
            <a:stCxn id="46" idx="5"/>
            <a:endCxn id="80" idx="0"/>
          </p:cNvCxnSpPr>
          <p:nvPr/>
        </p:nvCxnSpPr>
        <p:spPr>
          <a:xfrm>
            <a:off x="6449481" y="4529878"/>
            <a:ext cx="356502" cy="548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83569" y="6232692"/>
            <a:ext cx="756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 –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признак из исходного набора признаков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8592" y="42392"/>
            <a:ext cx="6781800" cy="1514400"/>
          </a:xfrm>
        </p:spPr>
        <p:txBody>
          <a:bodyPr>
            <a:normAutofit/>
          </a:bodyPr>
          <a:lstStyle/>
          <a:p>
            <a:pPr algn="ctr"/>
            <a:r>
              <a:rPr lang="ru-RU" dirty="0" err="1" smtClean="0"/>
              <a:t>Коэволюция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212241" y="2996953"/>
            <a:ext cx="711995" cy="394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02735" y="3526733"/>
            <a:ext cx="860888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sin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670018" y="3535519"/>
            <a:ext cx="848646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28770" y="4129624"/>
            <a:ext cx="750238" cy="432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819967" y="4142059"/>
            <a:ext cx="786041" cy="432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Прямая соединительная линия 9"/>
          <p:cNvCxnSpPr>
            <a:stCxn id="6" idx="0"/>
            <a:endCxn id="5" idx="3"/>
          </p:cNvCxnSpPr>
          <p:nvPr/>
        </p:nvCxnSpPr>
        <p:spPr>
          <a:xfrm flipV="1">
            <a:off x="933179" y="3333729"/>
            <a:ext cx="383331" cy="193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5"/>
            <a:endCxn id="7" idx="0"/>
          </p:cNvCxnSpPr>
          <p:nvPr/>
        </p:nvCxnSpPr>
        <p:spPr>
          <a:xfrm>
            <a:off x="1819967" y="3333729"/>
            <a:ext cx="274374" cy="201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4"/>
            <a:endCxn id="8" idx="0"/>
          </p:cNvCxnSpPr>
          <p:nvPr/>
        </p:nvCxnSpPr>
        <p:spPr>
          <a:xfrm flipH="1">
            <a:off x="803889" y="3929840"/>
            <a:ext cx="129290" cy="199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7" idx="4"/>
            <a:endCxn id="9" idx="0"/>
          </p:cNvCxnSpPr>
          <p:nvPr/>
        </p:nvCxnSpPr>
        <p:spPr>
          <a:xfrm>
            <a:off x="2094341" y="3938626"/>
            <a:ext cx="118647" cy="203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1532684" y="4785409"/>
            <a:ext cx="711995" cy="394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880098" y="5246501"/>
            <a:ext cx="759289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2061145" y="5261872"/>
            <a:ext cx="912688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182941" y="5750592"/>
            <a:ext cx="750238" cy="432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x4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2599801" y="5746884"/>
            <a:ext cx="748063" cy="4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Прямая соединительная линия 18"/>
          <p:cNvCxnSpPr>
            <a:stCxn id="15" idx="0"/>
            <a:endCxn id="14" idx="3"/>
          </p:cNvCxnSpPr>
          <p:nvPr/>
        </p:nvCxnSpPr>
        <p:spPr>
          <a:xfrm flipV="1">
            <a:off x="1259743" y="5122185"/>
            <a:ext cx="377210" cy="124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4" idx="5"/>
            <a:endCxn id="16" idx="0"/>
          </p:cNvCxnSpPr>
          <p:nvPr/>
        </p:nvCxnSpPr>
        <p:spPr>
          <a:xfrm>
            <a:off x="2140410" y="5122185"/>
            <a:ext cx="377079" cy="139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5" idx="3"/>
            <a:endCxn id="17" idx="0"/>
          </p:cNvCxnSpPr>
          <p:nvPr/>
        </p:nvCxnSpPr>
        <p:spPr>
          <a:xfrm flipH="1">
            <a:off x="558060" y="5590574"/>
            <a:ext cx="433233" cy="160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6" idx="4"/>
            <a:endCxn id="18" idx="0"/>
          </p:cNvCxnSpPr>
          <p:nvPr/>
        </p:nvCxnSpPr>
        <p:spPr>
          <a:xfrm>
            <a:off x="2517489" y="5664979"/>
            <a:ext cx="456344" cy="8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1082915" y="1633588"/>
            <a:ext cx="711995" cy="394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410095" y="2105549"/>
            <a:ext cx="860888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1632233" y="2108238"/>
            <a:ext cx="848646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x3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Прямая соединительная линия 25"/>
          <p:cNvCxnSpPr>
            <a:stCxn id="24" idx="0"/>
            <a:endCxn id="23" idx="3"/>
          </p:cNvCxnSpPr>
          <p:nvPr/>
        </p:nvCxnSpPr>
        <p:spPr>
          <a:xfrm flipV="1">
            <a:off x="840539" y="1970364"/>
            <a:ext cx="346645" cy="13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23" idx="5"/>
            <a:endCxn id="25" idx="0"/>
          </p:cNvCxnSpPr>
          <p:nvPr/>
        </p:nvCxnSpPr>
        <p:spPr>
          <a:xfrm>
            <a:off x="1690641" y="1970364"/>
            <a:ext cx="365915" cy="13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1305261" y="5750592"/>
            <a:ext cx="898260" cy="432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3.4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Прямая соединительная линия 28"/>
          <p:cNvCxnSpPr>
            <a:stCxn id="15" idx="5"/>
            <a:endCxn id="28" idx="0"/>
          </p:cNvCxnSpPr>
          <p:nvPr/>
        </p:nvCxnSpPr>
        <p:spPr>
          <a:xfrm>
            <a:off x="1528192" y="5590574"/>
            <a:ext cx="226199" cy="160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6762111" y="2996953"/>
            <a:ext cx="711995" cy="394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Овал 58"/>
          <p:cNvSpPr/>
          <p:nvPr/>
        </p:nvSpPr>
        <p:spPr>
          <a:xfrm>
            <a:off x="6052605" y="3526733"/>
            <a:ext cx="860888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sin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Овал 59"/>
          <p:cNvSpPr/>
          <p:nvPr/>
        </p:nvSpPr>
        <p:spPr>
          <a:xfrm>
            <a:off x="7219888" y="3535519"/>
            <a:ext cx="848646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5978640" y="4129624"/>
            <a:ext cx="750238" cy="432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7369837" y="4142059"/>
            <a:ext cx="786041" cy="432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Прямая соединительная линия 62"/>
          <p:cNvCxnSpPr>
            <a:stCxn id="59" idx="0"/>
            <a:endCxn id="58" idx="3"/>
          </p:cNvCxnSpPr>
          <p:nvPr/>
        </p:nvCxnSpPr>
        <p:spPr>
          <a:xfrm flipV="1">
            <a:off x="6483049" y="3333729"/>
            <a:ext cx="383331" cy="193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58" idx="5"/>
            <a:endCxn id="60" idx="0"/>
          </p:cNvCxnSpPr>
          <p:nvPr/>
        </p:nvCxnSpPr>
        <p:spPr>
          <a:xfrm>
            <a:off x="7369837" y="3333729"/>
            <a:ext cx="274374" cy="201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>
            <a:stCxn id="59" idx="4"/>
            <a:endCxn id="61" idx="0"/>
          </p:cNvCxnSpPr>
          <p:nvPr/>
        </p:nvCxnSpPr>
        <p:spPr>
          <a:xfrm flipH="1">
            <a:off x="6353759" y="3929840"/>
            <a:ext cx="129290" cy="199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stCxn id="60" idx="4"/>
            <a:endCxn id="62" idx="0"/>
          </p:cNvCxnSpPr>
          <p:nvPr/>
        </p:nvCxnSpPr>
        <p:spPr>
          <a:xfrm>
            <a:off x="7644211" y="3938626"/>
            <a:ext cx="118647" cy="203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7082554" y="4785409"/>
            <a:ext cx="711995" cy="394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6429968" y="5246501"/>
            <a:ext cx="759289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7611015" y="5261872"/>
            <a:ext cx="912688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5732811" y="5750592"/>
            <a:ext cx="750238" cy="432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x4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8149671" y="5746884"/>
            <a:ext cx="748063" cy="4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Прямая соединительная линия 71"/>
          <p:cNvCxnSpPr>
            <a:stCxn id="68" idx="0"/>
            <a:endCxn id="67" idx="3"/>
          </p:cNvCxnSpPr>
          <p:nvPr/>
        </p:nvCxnSpPr>
        <p:spPr>
          <a:xfrm flipV="1">
            <a:off x="6809613" y="5122185"/>
            <a:ext cx="377210" cy="124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7" idx="5"/>
            <a:endCxn id="69" idx="0"/>
          </p:cNvCxnSpPr>
          <p:nvPr/>
        </p:nvCxnSpPr>
        <p:spPr>
          <a:xfrm>
            <a:off x="7690280" y="5122185"/>
            <a:ext cx="377079" cy="139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68" idx="3"/>
            <a:endCxn id="70" idx="0"/>
          </p:cNvCxnSpPr>
          <p:nvPr/>
        </p:nvCxnSpPr>
        <p:spPr>
          <a:xfrm flipH="1">
            <a:off x="6107930" y="5590574"/>
            <a:ext cx="433233" cy="160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>
            <a:stCxn id="69" idx="4"/>
            <a:endCxn id="71" idx="0"/>
          </p:cNvCxnSpPr>
          <p:nvPr/>
        </p:nvCxnSpPr>
        <p:spPr>
          <a:xfrm>
            <a:off x="8067359" y="5664979"/>
            <a:ext cx="456344" cy="8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7206484" y="1687147"/>
            <a:ext cx="711995" cy="394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Овал 76"/>
          <p:cNvSpPr/>
          <p:nvPr/>
        </p:nvSpPr>
        <p:spPr>
          <a:xfrm>
            <a:off x="6533664" y="2159108"/>
            <a:ext cx="860888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Овал 77"/>
          <p:cNvSpPr/>
          <p:nvPr/>
        </p:nvSpPr>
        <p:spPr>
          <a:xfrm>
            <a:off x="7755802" y="2161797"/>
            <a:ext cx="848646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x3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Прямая соединительная линия 78"/>
          <p:cNvCxnSpPr>
            <a:stCxn id="77" idx="0"/>
            <a:endCxn id="76" idx="3"/>
          </p:cNvCxnSpPr>
          <p:nvPr/>
        </p:nvCxnSpPr>
        <p:spPr>
          <a:xfrm flipV="1">
            <a:off x="6964108" y="2023923"/>
            <a:ext cx="346645" cy="13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>
            <a:stCxn id="76" idx="5"/>
            <a:endCxn id="78" idx="0"/>
          </p:cNvCxnSpPr>
          <p:nvPr/>
        </p:nvCxnSpPr>
        <p:spPr>
          <a:xfrm>
            <a:off x="7814210" y="2023923"/>
            <a:ext cx="365915" cy="13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Овал 80"/>
          <p:cNvSpPr/>
          <p:nvPr/>
        </p:nvSpPr>
        <p:spPr>
          <a:xfrm>
            <a:off x="6855131" y="5750592"/>
            <a:ext cx="898260" cy="432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3.4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Прямая соединительная линия 81"/>
          <p:cNvCxnSpPr>
            <a:stCxn id="68" idx="5"/>
            <a:endCxn id="81" idx="0"/>
          </p:cNvCxnSpPr>
          <p:nvPr/>
        </p:nvCxnSpPr>
        <p:spPr>
          <a:xfrm>
            <a:off x="7078062" y="5590574"/>
            <a:ext cx="226199" cy="160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Скругленный прямоугольник 83"/>
          <p:cNvSpPr/>
          <p:nvPr/>
        </p:nvSpPr>
        <p:spPr>
          <a:xfrm>
            <a:off x="35496" y="1556792"/>
            <a:ext cx="3380947" cy="51845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Скругленный прямоугольник 84"/>
          <p:cNvSpPr/>
          <p:nvPr/>
        </p:nvSpPr>
        <p:spPr>
          <a:xfrm>
            <a:off x="5652120" y="1556792"/>
            <a:ext cx="3380947" cy="51845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Выноска 1 86"/>
          <p:cNvSpPr/>
          <p:nvPr/>
        </p:nvSpPr>
        <p:spPr>
          <a:xfrm>
            <a:off x="3960451" y="2081705"/>
            <a:ext cx="1011541" cy="915248"/>
          </a:xfrm>
          <a:prstGeom prst="borderCallout1">
            <a:avLst>
              <a:gd name="adj1" fmla="val 56622"/>
              <a:gd name="adj2" fmla="val 891"/>
              <a:gd name="adj3" fmla="val 71923"/>
              <a:gd name="adj4" fmla="val -54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36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Выноска 1 87"/>
          <p:cNvSpPr/>
          <p:nvPr/>
        </p:nvSpPr>
        <p:spPr>
          <a:xfrm>
            <a:off x="3960451" y="4734360"/>
            <a:ext cx="1011541" cy="915248"/>
          </a:xfrm>
          <a:prstGeom prst="borderCallout1">
            <a:avLst>
              <a:gd name="adj1" fmla="val 60700"/>
              <a:gd name="adj2" fmla="val 98667"/>
              <a:gd name="adj3" fmla="val 80079"/>
              <a:gd name="adj4" fmla="val 166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3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10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5206" y="109182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Репродукция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700808"/>
            <a:ext cx="7488832" cy="4320480"/>
          </a:xfrm>
        </p:spPr>
        <p:txBody>
          <a:bodyPr>
            <a:normAutofit/>
          </a:bodyPr>
          <a:lstStyle/>
          <a:p>
            <a:pPr algn="just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Приспособленность – ошибка классификации.</a:t>
            </a:r>
          </a:p>
          <a:p>
            <a:pPr algn="just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Классификатор предсказывает значение класса для всех объектов обучающей выборки.</a:t>
            </a:r>
          </a:p>
          <a:p>
            <a:pPr algn="just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Вычисляем отношение неправильно классифицированных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34366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0"/>
            <a:ext cx="7543800" cy="1600200"/>
          </a:xfrm>
        </p:spPr>
        <p:txBody>
          <a:bodyPr/>
          <a:lstStyle/>
          <a:p>
            <a:pPr algn="ctr"/>
            <a:r>
              <a:rPr lang="ru-RU" dirty="0" smtClean="0"/>
              <a:t>Скрещивание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1844824"/>
            <a:ext cx="7543800" cy="38862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Обмен ветвей.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Обмен деревьев.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Обмен лесов.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6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2776"/>
            <a:ext cx="7488832" cy="16002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Данные эксперимента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924944"/>
            <a:ext cx="4680520" cy="3364632"/>
          </a:xfrm>
        </p:spPr>
        <p:txBody>
          <a:bodyPr>
            <a:noAutofit/>
          </a:bodyPr>
          <a:lstStyle/>
          <a:p>
            <a:pPr algn="just"/>
            <a:r>
              <a:rPr lang="ru-RU" sz="33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Обучающая и тестовая выборки медицинских изображений из ресурса </a:t>
            </a:r>
            <a:r>
              <a:rPr lang="en-US" sz="33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LIDC-IDRI</a:t>
            </a:r>
            <a:r>
              <a:rPr lang="ru-RU" sz="33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ru-RU" sz="33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КТ снимки легких с отмеченными поражениями.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28" y="1988840"/>
            <a:ext cx="3934872" cy="39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6076" y="1844824"/>
            <a:ext cx="4032448" cy="4392488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Медицинское изображение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– образ органов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человека для диагностики заболевания.</a:t>
            </a:r>
          </a:p>
          <a:p>
            <a:pPr algn="just"/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264" y="1844824"/>
            <a:ext cx="4265240" cy="42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76"/>
            <a:ext cx="7560840" cy="16002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Данные эксперимента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844824"/>
            <a:ext cx="7560840" cy="3886200"/>
          </a:xfrm>
        </p:spPr>
        <p:txBody>
          <a:bodyPr>
            <a:noAutofit/>
          </a:bodyPr>
          <a:lstStyle/>
          <a:p>
            <a:pPr algn="just"/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Классификаторы: </a:t>
            </a:r>
            <a:r>
              <a:rPr lang="en-US" sz="36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kNN</a:t>
            </a:r>
            <a:r>
              <a:rPr lang="en-US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SVM, C4.5, Naive Bayes, </a:t>
            </a:r>
            <a:r>
              <a:rPr lang="en-US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ANN</a:t>
            </a:r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Множество исходных признаков.</a:t>
            </a:r>
          </a:p>
          <a:p>
            <a:pPr algn="just"/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Максимальная ошибка классификации = 0.1.</a:t>
            </a:r>
            <a:endParaRPr lang="en-US" sz="36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028" y="4463"/>
            <a:ext cx="7541772" cy="1600200"/>
          </a:xfrm>
        </p:spPr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675389"/>
              </p:ext>
            </p:extLst>
          </p:nvPr>
        </p:nvGraphicFramePr>
        <p:xfrm>
          <a:off x="0" y="1772815"/>
          <a:ext cx="9144000" cy="504056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15816"/>
                <a:gridCol w="3240360"/>
                <a:gridCol w="2987824"/>
              </a:tblGrid>
              <a:tr h="1211496">
                <a:tc>
                  <a:txBody>
                    <a:bodyPr/>
                    <a:lstStyle/>
                    <a:p>
                      <a:pPr algn="ctr"/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Оригинальные</a:t>
                      </a:r>
                      <a:r>
                        <a:rPr lang="ru-RU" sz="3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признаки</a:t>
                      </a:r>
                      <a:endParaRPr lang="ru-RU" sz="3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Построенные признаки</a:t>
                      </a:r>
                      <a:endParaRPr lang="ru-RU" sz="3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lang="ru-RU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Naive Bayes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C4.5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1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4576" y="2060848"/>
            <a:ext cx="7357864" cy="180020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3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"/>
            <a:ext cx="7560840" cy="438611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ea typeface="Adobe Arabic" charset="0"/>
                <a:cs typeface="Arial" panose="020B0604020202020204" pitchFamily="34" charset="0"/>
              </a:rPr>
              <a:t>Диагностика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07504" y="692696"/>
            <a:ext cx="4680220" cy="547260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940" y="404664"/>
            <a:ext cx="2969372" cy="22270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4824536"/>
            <a:ext cx="2651787" cy="1988840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 rot="19981256">
            <a:off x="4860565" y="2965755"/>
            <a:ext cx="1587909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 rot="1554547">
            <a:off x="4804724" y="4180821"/>
            <a:ext cx="1552183" cy="576064"/>
          </a:xfrm>
          <a:prstGeom prst="rightArrow">
            <a:avLst>
              <a:gd name="adj1" fmla="val 50000"/>
              <a:gd name="adj2" fmla="val 59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2" y="2570363"/>
            <a:ext cx="1504129" cy="150412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91" y="962316"/>
            <a:ext cx="1466845" cy="146684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254512"/>
            <a:ext cx="1467861" cy="146786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92" y="2952866"/>
            <a:ext cx="1467861" cy="146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5185"/>
            <a:ext cx="2232248" cy="2232248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2329600" y="3783604"/>
            <a:ext cx="1643729" cy="477212"/>
          </a:xfrm>
          <a:prstGeom prst="rightArrow">
            <a:avLst>
              <a:gd name="adj1" fmla="val 50000"/>
              <a:gd name="adj2" fmla="val 74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4070682" y="1877317"/>
            <a:ext cx="3813686" cy="4287987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605995" y="974615"/>
            <a:ext cx="27430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Признаки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890627" y="3605811"/>
            <a:ext cx="13019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20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19571" y="2564904"/>
                <a:ext cx="582150" cy="3296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mr-IN" sz="320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ru-RU" sz="32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Ц</m:t>
                            </m:r>
                            <m:r>
                              <a:rPr lang="ru-RU" sz="32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ентр тяжести</m:t>
                            </m:r>
                          </m:e>
                        </m:mr>
                        <m:mr>
                          <m:e>
                            <m:r>
                              <a:rPr lang="ru-RU" sz="32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Ассиметрия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sz="3200" b="0" i="1" smtClean="0">
                                      <a:latin typeface="Cambria Math" panose="02040503050406030204" pitchFamily="18" charset="0"/>
                                      <a:ea typeface="Arial" charset="0"/>
                                      <a:cs typeface="Arial" charset="0"/>
                                    </a:rPr>
                                    <m:t>Ц</m:t>
                                  </m:r>
                                  <m:r>
                                    <a:rPr lang="ru-RU" sz="3200" b="0" i="1" smtClean="0">
                                      <a:latin typeface="Cambria Math" panose="02040503050406030204" pitchFamily="18" charset="0"/>
                                      <a:ea typeface="Arial" charset="0"/>
                                      <a:cs typeface="Arial" charset="0"/>
                                    </a:rPr>
                                    <m:t>ентроид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3200" b="0" i="1" smtClean="0">
                                      <a:latin typeface="Cambria Math" panose="02040503050406030204" pitchFamily="18" charset="0"/>
                                      <a:ea typeface="Arial" charset="0"/>
                                      <a:cs typeface="Arial" charset="0"/>
                                    </a:rPr>
                                    <m:t>Размытие Гаусса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ru-RU" sz="3200" b="0" i="1" smtClean="0"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ru-RU" sz="3200" b="0" i="1" smtClean="0">
                                          <a:latin typeface="Cambria Math" panose="02040503050406030204" pitchFamily="18" charset="0"/>
                                          <a:ea typeface="Arial" charset="0"/>
                                          <a:cs typeface="Arial" charset="0"/>
                                        </a:rPr>
                                        <m:t>Преобразование </m:t>
                                      </m:r>
                                    </m:e>
                                    <m:e>
                                      <m:r>
                                        <a:rPr lang="ru-RU" sz="3200" b="0" i="1" smtClean="0">
                                          <a:latin typeface="Cambria Math" panose="02040503050406030204" pitchFamily="18" charset="0"/>
                                          <a:ea typeface="Arial" charset="0"/>
                                          <a:cs typeface="Arial" charset="0"/>
                                        </a:rPr>
                                        <m:t>Фурье</m:t>
                                      </m:r>
                                    </m:e>
                                    <m:e>
                                      <m:r>
                                        <a:rPr lang="ru-RU" sz="3200" b="0" i="1" smtClean="0"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  <m:t>…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ru-RU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571" y="2564904"/>
                <a:ext cx="582150" cy="3296608"/>
              </a:xfrm>
              <a:prstGeom prst="rect">
                <a:avLst/>
              </a:prstGeom>
              <a:blipFill rotWithShape="0">
                <a:blip r:embed="rId4"/>
                <a:stretch>
                  <a:fillRect r="-4357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96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0"/>
            <a:ext cx="7543800" cy="1600200"/>
          </a:xfrm>
        </p:spPr>
        <p:txBody>
          <a:bodyPr/>
          <a:lstStyle/>
          <a:p>
            <a:pPr algn="ctr"/>
            <a:r>
              <a:rPr lang="ru-RU" smtClean="0"/>
              <a:t>Классификация</a:t>
            </a:r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611560" y="1988840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</a:t>
            </a:r>
            <a:r>
              <a:rPr lang="en-US" sz="4400" baseline="-25000" dirty="0" smtClean="0"/>
              <a:t>1</a:t>
            </a:r>
            <a:endParaRPr lang="ru-RU" baseline="-25000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5004048" y="2342266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2195736" y="2329037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851920" y="1904617"/>
            <a:ext cx="88246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920646" y="1938898"/>
            <a:ext cx="182781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</a:t>
            </a:r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11560" y="3379058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</a:t>
            </a:r>
            <a:r>
              <a:rPr lang="en-US" sz="4400" baseline="-25000" dirty="0" smtClean="0"/>
              <a:t>2</a:t>
            </a:r>
            <a:endParaRPr lang="ru-RU" sz="4400" baseline="-25000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5004048" y="3732484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2195736" y="3719255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851920" y="3294835"/>
            <a:ext cx="88246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920646" y="3329116"/>
            <a:ext cx="182781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11560" y="4819218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</a:t>
            </a:r>
            <a:r>
              <a:rPr lang="en-US" sz="4400" baseline="-25000" dirty="0" smtClean="0"/>
              <a:t>3</a:t>
            </a:r>
            <a:endParaRPr lang="ru-RU" sz="4400" baseline="-25000" dirty="0"/>
          </a:p>
        </p:txBody>
      </p:sp>
      <p:sp>
        <p:nvSpPr>
          <p:cNvPr id="19" name="Стрелка вправо 18"/>
          <p:cNvSpPr/>
          <p:nvPr/>
        </p:nvSpPr>
        <p:spPr>
          <a:xfrm>
            <a:off x="5004048" y="5172644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2195736" y="5159415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3851920" y="4734995"/>
            <a:ext cx="88246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920646" y="4769276"/>
            <a:ext cx="182781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79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7581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772816"/>
            <a:ext cx="7560840" cy="4174232"/>
          </a:xfrm>
        </p:spPr>
        <p:txBody>
          <a:bodyPr>
            <a:noAutofit/>
          </a:bodyPr>
          <a:lstStyle/>
          <a:p>
            <a:pPr algn="just"/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Распознавание патологий приведет к своевременному лечению.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В</a:t>
            </a:r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заимодействия </a:t>
            </a:r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и отношения между оригинальными </a:t>
            </a:r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признаками должны учитываться для точной классификации.</a:t>
            </a:r>
            <a:endParaRPr lang="ru-RU" sz="36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628800"/>
            <a:ext cx="7488832" cy="4392488"/>
          </a:xfrm>
        </p:spPr>
        <p:txBody>
          <a:bodyPr>
            <a:noAutofit/>
          </a:bodyPr>
          <a:lstStyle/>
          <a:p>
            <a:pPr algn="just"/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выбрать оптимальное множество признаков для классификатора? </a:t>
            </a:r>
          </a:p>
        </p:txBody>
      </p:sp>
    </p:spTree>
    <p:extLst>
      <p:ext uri="{BB962C8B-B14F-4D97-AF65-F5344CB8AC3E}">
        <p14:creationId xmlns:p14="http://schemas.microsoft.com/office/powerpoint/2010/main" val="13056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1015008"/>
          </a:xfrm>
        </p:spPr>
        <p:txBody>
          <a:bodyPr/>
          <a:lstStyle/>
          <a:p>
            <a:pPr algn="ctr"/>
            <a:r>
              <a:rPr lang="ru-RU" dirty="0" smtClean="0"/>
              <a:t>Объект и предмет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2258552"/>
            <a:ext cx="7543800" cy="3886200"/>
          </a:xfrm>
        </p:spPr>
        <p:txBody>
          <a:bodyPr/>
          <a:lstStyle/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исследования </a:t>
            </a:r>
            <a:r>
              <a:rPr lang="mr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классификация изображений.</a:t>
            </a:r>
          </a:p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Предмет исследования </a:t>
            </a:r>
            <a:r>
              <a:rPr lang="mr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алгоритм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построения признаков для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классификации.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772816"/>
            <a:ext cx="7560840" cy="3886200"/>
          </a:xfrm>
        </p:spPr>
        <p:txBody>
          <a:bodyPr>
            <a:normAutofit/>
          </a:bodyPr>
          <a:lstStyle/>
          <a:p>
            <a:pPr algn="just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Нахождение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 отработка методики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признаков для улучшения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точности классификации.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6483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2034</TotalTime>
  <Words>1098</Words>
  <Application>Microsoft Macintosh PowerPoint</Application>
  <PresentationFormat>Экран (4:3)</PresentationFormat>
  <Paragraphs>202</Paragraphs>
  <Slides>22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Adobe Arabic</vt:lpstr>
      <vt:lpstr>Arial</vt:lpstr>
      <vt:lpstr>Calibri</vt:lpstr>
      <vt:lpstr>Cambria Math</vt:lpstr>
      <vt:lpstr>Impact</vt:lpstr>
      <vt:lpstr>Times New Roman</vt:lpstr>
      <vt:lpstr>NewsPrint</vt:lpstr>
      <vt:lpstr>Построение признаков для классификации медицинских изображений посредством генетического программирования</vt:lpstr>
      <vt:lpstr>Введение</vt:lpstr>
      <vt:lpstr>Диагностика</vt:lpstr>
      <vt:lpstr>Презентация PowerPoint</vt:lpstr>
      <vt:lpstr>Классификация</vt:lpstr>
      <vt:lpstr>Актуальность</vt:lpstr>
      <vt:lpstr>Проблема</vt:lpstr>
      <vt:lpstr>Объект и предмет</vt:lpstr>
      <vt:lpstr>Цель</vt:lpstr>
      <vt:lpstr>Задачи</vt:lpstr>
      <vt:lpstr>Классификация</vt:lpstr>
      <vt:lpstr>Классификация</vt:lpstr>
      <vt:lpstr>Аналоги</vt:lpstr>
      <vt:lpstr>Генетическое программирование</vt:lpstr>
      <vt:lpstr>Лес – набор признаков</vt:lpstr>
      <vt:lpstr>Коэволюция</vt:lpstr>
      <vt:lpstr>Репродукция</vt:lpstr>
      <vt:lpstr>Скрещивание</vt:lpstr>
      <vt:lpstr>Данные эксперимента</vt:lpstr>
      <vt:lpstr>Данные эксперимента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</dc:creator>
  <cp:lastModifiedBy>пользователь Microsoft Office</cp:lastModifiedBy>
  <cp:revision>157</cp:revision>
  <dcterms:created xsi:type="dcterms:W3CDTF">2015-05-13T05:15:20Z</dcterms:created>
  <dcterms:modified xsi:type="dcterms:W3CDTF">2017-06-16T11:04:03Z</dcterms:modified>
</cp:coreProperties>
</file>