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22"/>
  </p:notesMasterIdLst>
  <p:sldIdLst>
    <p:sldId id="256" r:id="rId2"/>
    <p:sldId id="272" r:id="rId3"/>
    <p:sldId id="291" r:id="rId4"/>
    <p:sldId id="292" r:id="rId5"/>
    <p:sldId id="278" r:id="rId6"/>
    <p:sldId id="274" r:id="rId7"/>
    <p:sldId id="283" r:id="rId8"/>
    <p:sldId id="257" r:id="rId9"/>
    <p:sldId id="271" r:id="rId10"/>
    <p:sldId id="285" r:id="rId11"/>
    <p:sldId id="286" r:id="rId12"/>
    <p:sldId id="279" r:id="rId13"/>
    <p:sldId id="259" r:id="rId14"/>
    <p:sldId id="261" r:id="rId15"/>
    <p:sldId id="288" r:id="rId16"/>
    <p:sldId id="270" r:id="rId17"/>
    <p:sldId id="282" r:id="rId18"/>
    <p:sldId id="289" r:id="rId19"/>
    <p:sldId id="290" r:id="rId20"/>
    <p:sldId id="277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FB03659-5449-48BB-AE9F-D7B147F6D23E}">
          <p14:sldIdLst>
            <p14:sldId id="256"/>
            <p14:sldId id="272"/>
            <p14:sldId id="291"/>
            <p14:sldId id="292"/>
            <p14:sldId id="278"/>
            <p14:sldId id="274"/>
            <p14:sldId id="283"/>
            <p14:sldId id="257"/>
            <p14:sldId id="271"/>
            <p14:sldId id="285"/>
            <p14:sldId id="286"/>
            <p14:sldId id="279"/>
            <p14:sldId id="259"/>
            <p14:sldId id="261"/>
            <p14:sldId id="288"/>
            <p14:sldId id="270"/>
            <p14:sldId id="282"/>
            <p14:sldId id="289"/>
            <p14:sldId id="290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95"/>
    <p:restoredTop sz="86151" autoAdjust="0"/>
  </p:normalViewPr>
  <p:slideViewPr>
    <p:cSldViewPr>
      <p:cViewPr varScale="1">
        <p:scale>
          <a:sx n="159" d="100"/>
          <a:sy n="159" d="100"/>
        </p:scale>
        <p:origin x="228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B9815-AEE5-4F4C-8445-8ECE3DD7735C}" type="datetimeFigureOut">
              <a:rPr lang="ru-RU" smtClean="0"/>
              <a:t>08.06.17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F537F-45F3-8142-965F-E742B23B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77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Здравствуйте, меня зовут </a:t>
            </a:r>
            <a:r>
              <a:rPr lang="ru-RU" dirty="0" err="1" smtClean="0"/>
              <a:t>Ибакаева</a:t>
            </a:r>
            <a:r>
              <a:rPr lang="ru-RU" dirty="0" smtClean="0"/>
              <a:t> А.А.. Мой научный</a:t>
            </a:r>
            <a:r>
              <a:rPr lang="ru-RU" baseline="0" dirty="0" smtClean="0"/>
              <a:t> руководитель </a:t>
            </a:r>
            <a:r>
              <a:rPr lang="ru-RU" baseline="0" dirty="0" err="1" smtClean="0"/>
              <a:t>Мокрушин</a:t>
            </a:r>
            <a:r>
              <a:rPr lang="ru-RU" baseline="0" dirty="0" smtClean="0"/>
              <a:t> А.А. Тема моего исследования </a:t>
            </a:r>
            <a:r>
              <a:rPr lang="mr-IN" baseline="0" dirty="0" smtClean="0"/>
              <a:t>–</a:t>
            </a:r>
            <a:r>
              <a:rPr lang="ru-RU" baseline="0" dirty="0" smtClean="0"/>
              <a:t> построение признаков для классификации медицинских изображений методом генетического программирования.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89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заключается в прогнозировании значения категориального атрибута (класса) на основе значений признаков объекта при известном множестве обучающих примеров.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953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Концептуально любой метод построения признака можно рассматривать как выполнение следующих действий: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Выбор начального пространства признаков F0.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Преобразование F0 для построения нового пространства признаков FN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Выбор подмножества признаков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FN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основании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определения полезности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задачи классификации.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Если некоторые критерии завершения не достигнуты,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возвращаемся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шагу 3.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Иначе множество FT =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FT – это сконструированное пространство признаков.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260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автоматического построения признаков можно использовать деревья решений, индуктивное логическое программирование, аннотации и генетическое программирование. Деревья решений обладают гибкой настройкой операторов, но не учитывают взаимодействия и отношения признаков, а также не имеют возможности добавления дополнительных знаний об области. В то же время индуктивное логическое программирование и аннотации удовлетворяют последним двум критериям, но не позволяют настраивать свои операторы. Генетическое обладает свойствами всех названных критериев, поэтому было выбрано в качестве метода для построения признаков медицинских изображений.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376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Генетическое программирование основывается на принципах биологической эволюции, таких как: естественный отбор, скрещивание и мутация.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96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популяции будут выступать леса – наборы признаков. Каждое дерево леса представляет собой один сконструированный признак, состоящий из функций, исходных признаков и констант.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396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Будем параллельно развивать несколько наборов лесов. Каждому такому набору назначим свой уникальный классификатор, с помощью которого будем оценивать пригодность данного набора признаков.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421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Оценивать приспособленности особей будем через ошибку классификации. Подаем классификатору набор сконструированных признаков и вычисляем отношение неправильно предсказанных значений класса к числу всех объектов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нормализуем его.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192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Результаты. Была разработана программа, которая позволяет получить набор построенных признаков данных посредством генетического программирования. Для проверки ее работы был проведен эксперимент.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Заданы обучающая и тестовая выборки медицинских изображений. Они были получены из доступного в интернете ресурса и представляют собой КТ снимки легких с отмеченными областями поражения.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789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 набор классификаторов: классификатор ближайшего соседа, метод опорных векторов, алгоритм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4.5 деревьев решений, наивный байесовский классификатор, искусственная нейронная сеть. И задано множество исходных признаков. Максимальная ошибка классификации для прекращения работы программы была выбрана равной 0.1.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463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Результаты работы программы можно продемонстрировать в виде таблицы. Каждый классификатор сначала предсказывал значение класса по оригинальному набору признаков. Видно, что точность предсказания равна приблизительно 80%. Затем классификаторы использовали свой лучший набор построенных признаков для прогнозирования класса. Можно увидеть, что средняя точность предсказания стала более 90%. Следовательно, цель работы – увеличение точности классификации – была достигнута.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14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Медицинское изображение – это структурно-функциональный образ органов человека. Врачи используют его для диагностики заболеваний и изучения анатомо-физиологической картины организма.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654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Диагностика</a:t>
            </a:r>
            <a:r>
              <a:rPr lang="ru-RU" baseline="0" dirty="0" smtClean="0"/>
              <a:t> предполагает разделение изображений на классы: с патологией и без.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621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разделения объектов на классы используются классификаторы. Они используют признаки </a:t>
            </a:r>
            <a:r>
              <a:rPr lang="mr-IN" baseline="0" dirty="0" smtClean="0"/>
              <a:t>–</a:t>
            </a:r>
            <a:r>
              <a:rPr lang="ru-RU" baseline="0" dirty="0" smtClean="0"/>
              <a:t> отличительные особенности изображения </a:t>
            </a:r>
            <a:r>
              <a:rPr lang="mr-IN" baseline="0" dirty="0" smtClean="0"/>
              <a:t>–</a:t>
            </a:r>
            <a:r>
              <a:rPr lang="ru-RU" baseline="0" dirty="0" smtClean="0"/>
              <a:t> для предсказания. Точность предсказания сильно зависит от входного множества признаков.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983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выбранной темы обосновывается тем, что своевременное распознавание патологических процессов в организме человека приведет к оказанию необходимой медицинской помощи. Проблема классификации патологий по данным медицинских изображений не может быть правильно решена, если важные взаимодействия между оригинальными признаками, не принимаются во внимание.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350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Проблема исследования. Эффективность работы классификатора сильно зависит от входного множества признаков. Как выбрать оптимальное множество признаков для классификатора?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512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Объектом исследования выступает классификация изображений. Предметом исследования является алгоритм построения признаков для классификации.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852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 – нахождение и отработка методики построения признаков для решения задачи классификации.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162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достижения поставленной цели необходимо выполнить следующие задачи: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изучить соответствующую литературу;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разработать алгоритм построения признаков;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реализовать программу по данному алгоритму;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оценить эффективность работы алгоритма и сравнить с результатами классификации без построения признаков;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обобщить полученные результаты и сделать соответствующие выводы.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17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08.06.17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08.06.17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08.06.17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08.06.17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08.06.17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08.06.17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08.06.17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08.06.17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08.06.17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08.06.17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08.06.17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A437E1B-BF00-41EC-9089-A3D2CF1C3BF5}" type="datetimeFigureOut">
              <a:rPr lang="ru-RU" smtClean="0"/>
              <a:t>08.06.17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365104"/>
            <a:ext cx="9144000" cy="1524000"/>
          </a:xfrm>
        </p:spPr>
        <p:txBody>
          <a:bodyPr/>
          <a:lstStyle/>
          <a:p>
            <a:pPr algn="ctr"/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 признаков для классификации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медицинских изображений посредством генетического программирования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1067" y="1013827"/>
            <a:ext cx="440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Студентка: Ибакаева А.А</a:t>
            </a: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Мокрушин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А.А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802" y="0"/>
            <a:ext cx="7514997" cy="1600200"/>
          </a:xfrm>
        </p:spPr>
        <p:txBody>
          <a:bodyPr/>
          <a:lstStyle/>
          <a:p>
            <a:pPr algn="ctr"/>
            <a:r>
              <a:rPr lang="ru-RU" dirty="0" smtClean="0"/>
              <a:t>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14737" y="2060848"/>
                <a:ext cx="7543800" cy="3886200"/>
              </a:xfrm>
            </p:spPr>
            <p:txBody>
              <a:bodyPr>
                <a:normAutofit/>
              </a:bodyPr>
              <a:lstStyle/>
              <a:p>
                <a:r>
                  <a:rPr lang="en-US" sz="40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множество признаков;</a:t>
                </a:r>
              </a:p>
              <a:p>
                <a:r>
                  <a:rPr lang="en-US" sz="40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Y</a:t>
                </a:r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множество классов;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– обучающая выборка;</a:t>
                </a:r>
              </a:p>
              <a:p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Найти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737" y="2060848"/>
                <a:ext cx="7543800" cy="3886200"/>
              </a:xfrm>
              <a:blipFill rotWithShape="0">
                <a:blip r:embed="rId3"/>
                <a:stretch>
                  <a:fillRect l="-2587" b="-1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3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802" y="0"/>
            <a:ext cx="7514997" cy="1600200"/>
          </a:xfrm>
        </p:spPr>
        <p:txBody>
          <a:bodyPr/>
          <a:lstStyle/>
          <a:p>
            <a:pPr algn="ctr"/>
            <a:r>
              <a:rPr lang="ru-RU" dirty="0" smtClean="0"/>
              <a:t>Построение признаков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14737" y="2060848"/>
                <a:ext cx="7543800" cy="4176464"/>
              </a:xfrm>
            </p:spPr>
            <p:txBody>
              <a:bodyPr>
                <a:normAutofit lnSpcReduction="10000"/>
              </a:bodyPr>
              <a:lstStyle/>
              <a:p>
                <a:pPr marL="742950" indent="-742950">
                  <a:buFont typeface="+mj-lt"/>
                  <a:buAutoNum type="arabicParenR"/>
                </a:pP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Ручное построение признаков –</a:t>
                </a:r>
                <a:r>
                  <a:rPr lang="en-US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в</a:t>
                </a: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ыбор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742950" indent="-742950">
                  <a:buFont typeface="+mj-lt"/>
                  <a:buAutoNum type="arabicParenR"/>
                </a:pPr>
                <a:r>
                  <a:rPr lang="ru-RU" sz="36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Преобразование признаков</a:t>
                </a:r>
                <a14:m>
                  <m:oMath xmlns:m="http://schemas.openxmlformats.org/officeDocument/2006/math">
                    <m:r>
                      <a:rPr lang="ru-RU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b>
                      <m:sSubPr>
                        <m:ctrlPr>
                          <a:rPr lang="en-US" sz="3600" b="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US" sz="3600" b="0" i="1" smtClean="0">
                            <a:latin typeface="Cambria Math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ru-RU" sz="3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indent="-742950">
                  <a:buFont typeface="+mj-lt"/>
                  <a:buAutoNum type="arabicParenR"/>
                </a:pP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Выбор признаков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ru-RU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sSub>
                      <m:sSubPr>
                        <m:ctrlPr>
                          <a:rPr lang="ru-RU" sz="3600" i="1" smtClean="0">
                            <a:latin typeface="Cambria Math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sz="3600" b="0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742950" indent="-742950">
                  <a:buFont typeface="+mj-lt"/>
                  <a:buAutoNum type="arabicParenR"/>
                </a:pP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Если решение не найдено, то (3), иначе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ru-RU" sz="3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ru-RU" sz="3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indent="-742950">
                  <a:buFont typeface="+mj-lt"/>
                  <a:buAutoNum type="arabicParenR"/>
                </a:pPr>
                <a:endParaRPr lang="ru-RU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737" y="2060848"/>
                <a:ext cx="7543800" cy="4176464"/>
              </a:xfrm>
              <a:blipFill rotWithShape="0">
                <a:blip r:embed="rId3"/>
                <a:stretch>
                  <a:fillRect l="-2264" t="-7153" r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5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-27384"/>
            <a:ext cx="6781800" cy="1440160"/>
          </a:xfrm>
        </p:spPr>
        <p:txBody>
          <a:bodyPr/>
          <a:lstStyle/>
          <a:p>
            <a:pPr algn="ctr"/>
            <a:r>
              <a:rPr lang="ru-RU" dirty="0" smtClean="0"/>
              <a:t>Аналоги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714579"/>
              </p:ext>
            </p:extLst>
          </p:nvPr>
        </p:nvGraphicFramePr>
        <p:xfrm>
          <a:off x="-1" y="1622977"/>
          <a:ext cx="9144000" cy="51903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0"/>
                <a:gridCol w="2358009"/>
                <a:gridCol w="2160240"/>
                <a:gridCol w="2339751"/>
              </a:tblGrid>
              <a:tr h="1585092"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Гибкость в операторах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Взаимодействие признаков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Включение</a:t>
                      </a:r>
                      <a:r>
                        <a:rPr lang="ru-RU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знаний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087808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Деревья</a:t>
                      </a:r>
                      <a:r>
                        <a:rPr lang="ru-RU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решений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916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ИЛП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916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Аннотации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916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ГП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04664"/>
            <a:ext cx="6781800" cy="187220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Генетическое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919064"/>
            <a:ext cx="7543800" cy="38862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Естественный отбор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Скрещивание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Мутация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8923" y="332656"/>
            <a:ext cx="7342149" cy="11681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Лес – набор признаков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091920" y="2996952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+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3792848"/>
            <a:ext cx="1074166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007047" y="3792848"/>
            <a:ext cx="1058892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248543" y="5103822"/>
            <a:ext cx="936104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x1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046104" y="5103822"/>
            <a:ext cx="980777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cxnSp>
        <p:nvCxnSpPr>
          <p:cNvPr id="10" name="Прямая соединительная линия 9"/>
          <p:cNvCxnSpPr>
            <a:endCxn id="4" idx="3"/>
          </p:cNvCxnSpPr>
          <p:nvPr/>
        </p:nvCxnSpPr>
        <p:spPr>
          <a:xfrm flipV="1">
            <a:off x="683568" y="3652190"/>
            <a:ext cx="538453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4" idx="5"/>
          </p:cNvCxnSpPr>
          <p:nvPr/>
        </p:nvCxnSpPr>
        <p:spPr>
          <a:xfrm>
            <a:off x="1850205" y="3652190"/>
            <a:ext cx="653261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83568" y="4577139"/>
            <a:ext cx="0" cy="52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503466" y="4577139"/>
            <a:ext cx="0" cy="52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6799572" y="3064548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ru-RU" sz="3200" dirty="0"/>
          </a:p>
        </p:txBody>
      </p:sp>
      <p:sp>
        <p:nvSpPr>
          <p:cNvPr id="46" name="Овал 45"/>
          <p:cNvSpPr/>
          <p:nvPr/>
        </p:nvSpPr>
        <p:spPr>
          <a:xfrm>
            <a:off x="5640827" y="3860444"/>
            <a:ext cx="947397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ru-RU" sz="3200" dirty="0"/>
          </a:p>
        </p:txBody>
      </p:sp>
      <p:sp>
        <p:nvSpPr>
          <p:cNvPr id="47" name="Овал 46"/>
          <p:cNvSpPr/>
          <p:nvPr/>
        </p:nvSpPr>
        <p:spPr>
          <a:xfrm>
            <a:off x="7681672" y="3860444"/>
            <a:ext cx="1138800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sqrt</a:t>
            </a:r>
            <a:endParaRPr lang="ru-RU" sz="3200" dirty="0"/>
          </a:p>
        </p:txBody>
      </p:sp>
      <p:sp>
        <p:nvSpPr>
          <p:cNvPr id="48" name="Овал 47"/>
          <p:cNvSpPr/>
          <p:nvPr/>
        </p:nvSpPr>
        <p:spPr>
          <a:xfrm>
            <a:off x="4740080" y="5059806"/>
            <a:ext cx="936104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x4</a:t>
            </a:r>
            <a:endParaRPr lang="ru-RU" sz="3200" dirty="0"/>
          </a:p>
        </p:txBody>
      </p:sp>
      <p:sp>
        <p:nvSpPr>
          <p:cNvPr id="49" name="Овал 48"/>
          <p:cNvSpPr/>
          <p:nvPr/>
        </p:nvSpPr>
        <p:spPr>
          <a:xfrm>
            <a:off x="7784377" y="5091093"/>
            <a:ext cx="933390" cy="82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cxnSp>
        <p:nvCxnSpPr>
          <p:cNvPr id="50" name="Прямая соединительная линия 49"/>
          <p:cNvCxnSpPr>
            <a:stCxn id="46" idx="0"/>
            <a:endCxn id="45" idx="3"/>
          </p:cNvCxnSpPr>
          <p:nvPr/>
        </p:nvCxnSpPr>
        <p:spPr>
          <a:xfrm flipV="1">
            <a:off x="6114526" y="3719786"/>
            <a:ext cx="815147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45" idx="5"/>
            <a:endCxn id="47" idx="0"/>
          </p:cNvCxnSpPr>
          <p:nvPr/>
        </p:nvCxnSpPr>
        <p:spPr>
          <a:xfrm>
            <a:off x="7557857" y="3719786"/>
            <a:ext cx="693215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46" idx="3"/>
            <a:endCxn id="48" idx="0"/>
          </p:cNvCxnSpPr>
          <p:nvPr/>
        </p:nvCxnSpPr>
        <p:spPr>
          <a:xfrm flipH="1">
            <a:off x="5208132" y="4529878"/>
            <a:ext cx="571438" cy="52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47" idx="4"/>
            <a:endCxn id="49" idx="0"/>
          </p:cNvCxnSpPr>
          <p:nvPr/>
        </p:nvCxnSpPr>
        <p:spPr>
          <a:xfrm>
            <a:off x="8251072" y="4644735"/>
            <a:ext cx="0" cy="446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3717235" y="1776805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-</a:t>
            </a:r>
            <a:endParaRPr lang="ru-RU" sz="3200" dirty="0"/>
          </a:p>
        </p:txBody>
      </p:sp>
      <p:sp>
        <p:nvSpPr>
          <p:cNvPr id="64" name="Овал 63"/>
          <p:cNvSpPr/>
          <p:nvPr/>
        </p:nvSpPr>
        <p:spPr>
          <a:xfrm>
            <a:off x="2771800" y="2568893"/>
            <a:ext cx="1074166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sp>
        <p:nvSpPr>
          <p:cNvPr id="65" name="Овал 64"/>
          <p:cNvSpPr/>
          <p:nvPr/>
        </p:nvSpPr>
        <p:spPr>
          <a:xfrm>
            <a:off x="4599335" y="2572701"/>
            <a:ext cx="1058892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x3</a:t>
            </a:r>
            <a:endParaRPr lang="ru-RU" sz="3200" dirty="0"/>
          </a:p>
        </p:txBody>
      </p:sp>
      <p:cxnSp>
        <p:nvCxnSpPr>
          <p:cNvPr id="68" name="Прямая соединительная линия 67"/>
          <p:cNvCxnSpPr>
            <a:stCxn id="64" idx="0"/>
            <a:endCxn id="63" idx="3"/>
          </p:cNvCxnSpPr>
          <p:nvPr/>
        </p:nvCxnSpPr>
        <p:spPr>
          <a:xfrm flipV="1">
            <a:off x="3308883" y="2432043"/>
            <a:ext cx="538453" cy="13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3" idx="5"/>
            <a:endCxn id="65" idx="0"/>
          </p:cNvCxnSpPr>
          <p:nvPr/>
        </p:nvCxnSpPr>
        <p:spPr>
          <a:xfrm>
            <a:off x="4475520" y="2432043"/>
            <a:ext cx="653261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6245584" y="5078643"/>
            <a:ext cx="1120797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3.4</a:t>
            </a:r>
            <a:endParaRPr lang="ru-RU" sz="3200" dirty="0"/>
          </a:p>
        </p:txBody>
      </p:sp>
      <p:cxnSp>
        <p:nvCxnSpPr>
          <p:cNvPr id="81" name="Прямая соединительная линия 80"/>
          <p:cNvCxnSpPr>
            <a:stCxn id="46" idx="5"/>
            <a:endCxn id="80" idx="0"/>
          </p:cNvCxnSpPr>
          <p:nvPr/>
        </p:nvCxnSpPr>
        <p:spPr>
          <a:xfrm>
            <a:off x="6449481" y="4529878"/>
            <a:ext cx="356502" cy="54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83569" y="6232692"/>
            <a:ext cx="756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 –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признак из исходного набора признаков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04664"/>
            <a:ext cx="6781800" cy="1514400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Коэволюция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919064"/>
                <a:ext cx="7992888" cy="431824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лес;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480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  <a:r>
                  <a:rPr lang="en-US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классификатор;</a:t>
                </a:r>
                <a:endParaRPr lang="en-US" sz="4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sz="4800" i="1">
                              <a:latin typeface="Cambria Math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ru-RU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…,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ru-RU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…</m:t>
                            </m:r>
                          </m:e>
                        </m:mr>
                        <m:m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…,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ru-RU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919064"/>
                <a:ext cx="7992888" cy="431824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8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5206" y="109182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Репродукция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700808"/>
            <a:ext cx="7848872" cy="43204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Приспособленность – ошибка классификации.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Классификатор предсказывает значение класса для всех объектов обучающей выборки.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Вычисляем отношение неправильно классифицированных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34366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2776"/>
            <a:ext cx="7488832" cy="16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Данные эксперимента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924944"/>
            <a:ext cx="4957608" cy="3364632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Обучающая и тестовая выборки медицинских изображений из ресурса 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LIDC-IDRI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КТ снимки легких с отмеченными поражениями.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28" y="1988840"/>
            <a:ext cx="3934872" cy="39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2776"/>
            <a:ext cx="67818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Данные эксперимента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44824"/>
            <a:ext cx="8064896" cy="3886200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Классификаторы: </a:t>
            </a:r>
            <a:r>
              <a:rPr lang="en-US" sz="36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kNN</a:t>
            </a:r>
            <a:r>
              <a:rPr lang="en-US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SVM, C4.5, Naive Bayes, </a:t>
            </a:r>
            <a:r>
              <a:rPr lang="en-US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ANN</a:t>
            </a:r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Множество исходных признаков.</a:t>
            </a:r>
          </a:p>
          <a:p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Максимальная ошибка классификации = 0.1.</a:t>
            </a:r>
            <a:endParaRPr lang="en-US" sz="36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028" y="4463"/>
            <a:ext cx="7541772" cy="1600200"/>
          </a:xfrm>
        </p:spPr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675389"/>
              </p:ext>
            </p:extLst>
          </p:nvPr>
        </p:nvGraphicFramePr>
        <p:xfrm>
          <a:off x="0" y="1772815"/>
          <a:ext cx="9144000" cy="50405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15816"/>
                <a:gridCol w="3240360"/>
                <a:gridCol w="2987824"/>
              </a:tblGrid>
              <a:tr h="1211496"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Оригинальные</a:t>
                      </a:r>
                      <a:r>
                        <a:rPr lang="ru-RU" sz="3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признаки</a:t>
                      </a:r>
                      <a:endParaRPr lang="ru-RU" sz="3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Построенные признаки</a:t>
                      </a:r>
                      <a:endParaRPr lang="ru-RU" sz="3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lang="ru-RU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Naive Bayes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C4.5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1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4032448" cy="4392488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Медицинское изображение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– образ органов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человека для диагностики заболевания.</a:t>
            </a:r>
          </a:p>
          <a:p>
            <a:pPr algn="just"/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64" y="1844824"/>
            <a:ext cx="4265240" cy="42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4576" y="2060848"/>
            <a:ext cx="7357864" cy="180020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3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"/>
            <a:ext cx="7560840" cy="438611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Adobe Arabic" charset="0"/>
                <a:ea typeface="Adobe Arabic" charset="0"/>
                <a:cs typeface="Adobe Arabic" charset="0"/>
              </a:rPr>
              <a:t>Диагностика</a:t>
            </a:r>
            <a:endParaRPr lang="ru-RU" sz="2400" dirty="0"/>
          </a:p>
        </p:txBody>
      </p:sp>
      <p:sp>
        <p:nvSpPr>
          <p:cNvPr id="4" name="Овал 3"/>
          <p:cNvSpPr/>
          <p:nvPr/>
        </p:nvSpPr>
        <p:spPr>
          <a:xfrm>
            <a:off x="107504" y="692696"/>
            <a:ext cx="4680220" cy="547260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940" y="404664"/>
            <a:ext cx="2969372" cy="22270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4824536"/>
            <a:ext cx="2651787" cy="1988840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 rot="19981256">
            <a:off x="4860565" y="2965755"/>
            <a:ext cx="1587909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1554547">
            <a:off x="4804724" y="4180821"/>
            <a:ext cx="1552183" cy="576064"/>
          </a:xfrm>
          <a:prstGeom prst="rightArrow">
            <a:avLst>
              <a:gd name="adj1" fmla="val 50000"/>
              <a:gd name="adj2" fmla="val 59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2" y="2570363"/>
            <a:ext cx="1504129" cy="150412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91" y="962316"/>
            <a:ext cx="1466845" cy="146684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54512"/>
            <a:ext cx="1467861" cy="146786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92" y="2952866"/>
            <a:ext cx="1467861" cy="14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0"/>
            <a:ext cx="7543800" cy="1600200"/>
          </a:xfrm>
        </p:spPr>
        <p:txBody>
          <a:bodyPr/>
          <a:lstStyle/>
          <a:p>
            <a:pPr algn="ctr"/>
            <a:r>
              <a:rPr lang="ru-RU" smtClean="0"/>
              <a:t>Классификация</a:t>
            </a:r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611560" y="1988840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5004048" y="2342266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2195736" y="2329037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851920" y="1904617"/>
            <a:ext cx="88246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920646" y="1938898"/>
            <a:ext cx="182781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11560" y="3379058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B</a:t>
            </a:r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5004048" y="3732484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2195736" y="3719255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851920" y="3294835"/>
            <a:ext cx="88246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920646" y="3329116"/>
            <a:ext cx="182781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11560" y="4819218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</a:t>
            </a:r>
            <a:endParaRPr lang="ru-RU" dirty="0"/>
          </a:p>
        </p:txBody>
      </p:sp>
      <p:sp>
        <p:nvSpPr>
          <p:cNvPr id="19" name="Стрелка вправо 18"/>
          <p:cNvSpPr/>
          <p:nvPr/>
        </p:nvSpPr>
        <p:spPr>
          <a:xfrm>
            <a:off x="5004048" y="5172644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2195736" y="5159415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851920" y="4734995"/>
            <a:ext cx="88246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920646" y="4769276"/>
            <a:ext cx="182781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79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7581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772816"/>
            <a:ext cx="7776864" cy="4174232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Распознавание патологий приведет к своевременному лечению.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В</a:t>
            </a:r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заимодействия </a:t>
            </a:r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и отношения между оригинальными </a:t>
            </a:r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признаками должны учитываться для успешной классификации.</a:t>
            </a:r>
            <a:endParaRPr lang="ru-RU" sz="36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28800"/>
            <a:ext cx="8496944" cy="4392488"/>
          </a:xfrm>
        </p:spPr>
        <p:txBody>
          <a:bodyPr>
            <a:noAutofit/>
          </a:bodyPr>
          <a:lstStyle/>
          <a:p>
            <a:pPr algn="just"/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выбрать оптимальное множество признаков для классификатора? </a:t>
            </a:r>
          </a:p>
        </p:txBody>
      </p:sp>
    </p:spTree>
    <p:extLst>
      <p:ext uri="{BB962C8B-B14F-4D97-AF65-F5344CB8AC3E}">
        <p14:creationId xmlns:p14="http://schemas.microsoft.com/office/powerpoint/2010/main" val="13056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1015008"/>
          </a:xfrm>
        </p:spPr>
        <p:txBody>
          <a:bodyPr/>
          <a:lstStyle/>
          <a:p>
            <a:pPr algn="ctr"/>
            <a:r>
              <a:rPr lang="ru-RU" dirty="0" smtClean="0"/>
              <a:t>Объект и предмет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2258552"/>
            <a:ext cx="7543800" cy="3886200"/>
          </a:xfrm>
        </p:spPr>
        <p:txBody>
          <a:bodyPr/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 </a:t>
            </a:r>
            <a:r>
              <a:rPr lang="mr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классификация изображений.</a:t>
            </a:r>
          </a:p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 </a:t>
            </a:r>
            <a:r>
              <a:rPr lang="mr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алгоритм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построения признаков для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классификации.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72816"/>
            <a:ext cx="7560840" cy="3886200"/>
          </a:xfrm>
        </p:spPr>
        <p:txBody>
          <a:bodyPr>
            <a:normAutofit/>
          </a:bodyPr>
          <a:lstStyle/>
          <a:p>
            <a:pPr algn="just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Нахождение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 отработка методики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 признаков для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улучшения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точности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6483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-27384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72816"/>
            <a:ext cx="8280920" cy="453650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Изучить 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соответствующую литературу.</a:t>
            </a:r>
          </a:p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 и реализовать алгоритм построения признаков.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Оценить эффективность работы алгоритма и сравнить результаты с классификацией без построения признаков.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0000"/>
              </a:lnSpc>
            </a:pP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Обобщить полученные результаты и сделать соответствующие выводы.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7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1700</TotalTime>
  <Words>1148</Words>
  <Application>Microsoft Macintosh PowerPoint</Application>
  <PresentationFormat>Экран (4:3)</PresentationFormat>
  <Paragraphs>165</Paragraphs>
  <Slides>20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Adobe Arabic</vt:lpstr>
      <vt:lpstr>Calibri</vt:lpstr>
      <vt:lpstr>Cambria Math</vt:lpstr>
      <vt:lpstr>Impact</vt:lpstr>
      <vt:lpstr>Mangal</vt:lpstr>
      <vt:lpstr>Times New Roman</vt:lpstr>
      <vt:lpstr>Arial</vt:lpstr>
      <vt:lpstr>NewsPrint</vt:lpstr>
      <vt:lpstr>Построение признаков для классификации медицинских изображений посредством генетического программирования</vt:lpstr>
      <vt:lpstr>Введение</vt:lpstr>
      <vt:lpstr>Диагностика</vt:lpstr>
      <vt:lpstr>Классификация</vt:lpstr>
      <vt:lpstr>Актуальность</vt:lpstr>
      <vt:lpstr>Проблема</vt:lpstr>
      <vt:lpstr>Объект и предмет</vt:lpstr>
      <vt:lpstr>Цель</vt:lpstr>
      <vt:lpstr>Задачи</vt:lpstr>
      <vt:lpstr>Классификация</vt:lpstr>
      <vt:lpstr>Построение признаков</vt:lpstr>
      <vt:lpstr>Аналоги</vt:lpstr>
      <vt:lpstr>Генетическое программирование</vt:lpstr>
      <vt:lpstr>Лес – набор признаков</vt:lpstr>
      <vt:lpstr>Коэволюция</vt:lpstr>
      <vt:lpstr>Репродукция</vt:lpstr>
      <vt:lpstr>Данные эксперимента</vt:lpstr>
      <vt:lpstr>Данные эксперимента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пользователь Microsoft Office</cp:lastModifiedBy>
  <cp:revision>126</cp:revision>
  <dcterms:created xsi:type="dcterms:W3CDTF">2015-05-13T05:15:20Z</dcterms:created>
  <dcterms:modified xsi:type="dcterms:W3CDTF">2017-06-08T03:37:30Z</dcterms:modified>
</cp:coreProperties>
</file>