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596C-04E5-8500-868C-8B09C22B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16671-2FC1-7C33-928A-327ADD838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270A-9BBA-C7A6-056B-A56DCDAB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8021-EA1D-4528-6B78-EE98E80F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F17C-7F62-6FAF-5949-85C02701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5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E82C-D9DF-D50A-B3AA-2C070A60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038E2-BF4B-608C-7E58-61383EC4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E076-58FE-D34A-F8BA-A668B2D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BF84-83F0-BC36-D8C5-252B830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8E3A-F545-286F-7A50-3E16598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231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9AA76-7437-7C83-ED83-57C42329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1ADBA-9F88-5D1E-1379-2D66428E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EB5F-E246-274B-AAA1-E9140F36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CE93-DDB0-D905-448E-9E7DADA9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6E4C-0A79-6ADE-0EE4-3F0B48DA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68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EC9-E702-EBD9-5212-9E6CE86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D7D2-9E83-1766-2F3F-B794D19F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9F69-6C9C-F3B7-CA0D-6610A7C8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2DFC-5E99-482F-1050-C229EFE2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5531-3CBB-2771-8F14-9BA62BBE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498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9A4-D947-A7F4-E07C-C783C22F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190B-EC16-75E0-F157-3B32D436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BC62-46E2-78F6-6405-8BBCAFB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66A1-D335-4B40-55EB-265AA94F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512-551F-19F9-9FA5-CFC216C5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72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0802-577C-1316-7000-DB29020E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27CE-2CBC-5B20-AD48-00589BC5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BD2A-6F63-FBCD-D9C1-07FC9DDD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A2E8-7DB1-251B-AE77-335D29BF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9CD0-7CF0-AA9C-CE24-79FF4BF6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DAB96-7C84-AFA5-9BC0-83B2D0A8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0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B327-A572-960C-76F9-8820F4A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221F-0FDD-DF75-EE6D-D4CE096F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EA7A0-6B89-CC1A-3B50-1D42268C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2C30A-3ED3-181B-AFDE-D38F91BCC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00500-779D-4ECE-FC1E-268D1E2E8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E0847-C269-2DD5-5B92-4204E885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1AB12-0EDB-F9CD-3D5F-39D2BD81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F56E8-3CC5-AF7C-B259-4B03252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87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1C03-AC4D-784E-E247-BF370C55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E0E96-2C26-2FDA-A450-8A80315E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2B5D-C201-9002-9485-20556A4B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A6FD0-0E02-7156-1966-F404D88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88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C334-9EF2-5A23-3142-7D9B93DD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F0FC1-2D60-984C-B571-FD7FB122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52016-511F-2B77-B320-E17CA923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069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856E-BF66-BF13-F41E-C5D42D5A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D18B-EEEB-E315-5415-C0317C60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F967E-56DE-83DB-0774-22333835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A2E1-DED1-927B-385C-89E9973B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CA923-DC16-03ED-4B33-C9A52BF4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FEFB-576C-DCFA-57B0-52DE0DE1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6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4576-B78C-34C8-BE37-A6C0EC9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B8353-D3A0-5CA8-A8F4-D45DC66AC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8E296-29E4-416D-78DF-C966F1E1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748C9-2C9F-03AC-F6A5-AB391F1B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B956-B969-1181-6657-459BA4C7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FA4C-B0DC-0A02-1AA4-CF9DC22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233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63584-B29B-032B-9237-12B1AA36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8D68-283E-5C14-8992-B497C09D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7E78-8DD2-7208-6C7C-032C507E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39009-C7ED-46F6-A76B-DBD7BC4F6193}" type="datetimeFigureOut">
              <a:rPr lang="LID4096" smtClean="0"/>
              <a:t>05/25/2025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1763-CA28-694A-1ECA-81E6AEC7E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7A35-5A71-EC98-03F4-F8E44D489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3D1B6-F760-4DAE-91F2-1911E0C0D8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33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E406CC-6DE4-6C06-C041-DD2A93C21130}"/>
              </a:ext>
            </a:extLst>
          </p:cNvPr>
          <p:cNvSpPr/>
          <p:nvPr/>
        </p:nvSpPr>
        <p:spPr>
          <a:xfrm>
            <a:off x="86264" y="1802921"/>
            <a:ext cx="2254370" cy="132271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7937CC-930E-14C6-4561-B735D215C73D}"/>
              </a:ext>
            </a:extLst>
          </p:cNvPr>
          <p:cNvSpPr/>
          <p:nvPr/>
        </p:nvSpPr>
        <p:spPr>
          <a:xfrm>
            <a:off x="2521788" y="1803999"/>
            <a:ext cx="2254370" cy="13227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822E75-B0A0-AD8A-1812-F5868357B4A3}"/>
              </a:ext>
            </a:extLst>
          </p:cNvPr>
          <p:cNvSpPr/>
          <p:nvPr/>
        </p:nvSpPr>
        <p:spPr>
          <a:xfrm>
            <a:off x="4957312" y="1803999"/>
            <a:ext cx="2254370" cy="13227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67756E-5BEA-37EF-B579-AFBCB2C964BC}"/>
              </a:ext>
            </a:extLst>
          </p:cNvPr>
          <p:cNvSpPr/>
          <p:nvPr/>
        </p:nvSpPr>
        <p:spPr>
          <a:xfrm>
            <a:off x="7392836" y="1802920"/>
            <a:ext cx="2254370" cy="13227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6060BB-91AE-7878-D456-0B3100A86783}"/>
              </a:ext>
            </a:extLst>
          </p:cNvPr>
          <p:cNvSpPr/>
          <p:nvPr/>
        </p:nvSpPr>
        <p:spPr>
          <a:xfrm>
            <a:off x="9828360" y="1802919"/>
            <a:ext cx="2254370" cy="13227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0EC590-B5A3-4E99-F002-CFD139111C81}"/>
              </a:ext>
            </a:extLst>
          </p:cNvPr>
          <p:cNvCxnSpPr>
            <a:cxnSpLocks/>
          </p:cNvCxnSpPr>
          <p:nvPr/>
        </p:nvCxnSpPr>
        <p:spPr>
          <a:xfrm>
            <a:off x="862642" y="1802919"/>
            <a:ext cx="0" cy="132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55523B-81EA-ADE1-5F44-B2905CDF68BC}"/>
              </a:ext>
            </a:extLst>
          </p:cNvPr>
          <p:cNvCxnSpPr>
            <a:cxnSpLocks/>
          </p:cNvCxnSpPr>
          <p:nvPr/>
        </p:nvCxnSpPr>
        <p:spPr>
          <a:xfrm>
            <a:off x="3296279" y="1823049"/>
            <a:ext cx="0" cy="132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3D4552-6778-877E-36DB-BA54FC7CFD57}"/>
              </a:ext>
            </a:extLst>
          </p:cNvPr>
          <p:cNvCxnSpPr>
            <a:cxnSpLocks/>
          </p:cNvCxnSpPr>
          <p:nvPr/>
        </p:nvCxnSpPr>
        <p:spPr>
          <a:xfrm>
            <a:off x="5710867" y="1823049"/>
            <a:ext cx="0" cy="132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6FA63-20A4-8C94-9D18-676109908CDD}"/>
              </a:ext>
            </a:extLst>
          </p:cNvPr>
          <p:cNvCxnSpPr>
            <a:cxnSpLocks/>
          </p:cNvCxnSpPr>
          <p:nvPr/>
        </p:nvCxnSpPr>
        <p:spPr>
          <a:xfrm>
            <a:off x="8182605" y="1802919"/>
            <a:ext cx="0" cy="132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E73642-BE25-42F5-E4B9-5666EC60462A}"/>
              </a:ext>
            </a:extLst>
          </p:cNvPr>
          <p:cNvCxnSpPr>
            <a:cxnSpLocks/>
          </p:cNvCxnSpPr>
          <p:nvPr/>
        </p:nvCxnSpPr>
        <p:spPr>
          <a:xfrm>
            <a:off x="10606717" y="1802919"/>
            <a:ext cx="0" cy="1322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79BC29D2-EC84-2A37-5E9B-E5C02DD55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5" y="2075371"/>
            <a:ext cx="818071" cy="818071"/>
          </a:xfrm>
          <a:prstGeom prst="rect">
            <a:avLst/>
          </a:prstGeom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DABEC5A2-16EA-2DBC-6494-2AB5737A8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1834" y="2014506"/>
            <a:ext cx="914400" cy="914400"/>
          </a:xfrm>
          <a:prstGeom prst="rect">
            <a:avLst/>
          </a:prstGeom>
        </p:spPr>
      </p:pic>
      <p:pic>
        <p:nvPicPr>
          <p:cNvPr id="33" name="Graphic 32" descr="Magnifying glass with solid fill">
            <a:extLst>
              <a:ext uri="{FF2B5EF4-FFF2-40B4-BE49-F238E27FC236}">
                <a16:creationId xmlns:a16="http://schemas.microsoft.com/office/drawing/2014/main" id="{5FFADCF8-FDD6-ABA4-A778-ED3D4209C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9199" y="2094059"/>
            <a:ext cx="740435" cy="740435"/>
          </a:xfrm>
          <a:prstGeom prst="rect">
            <a:avLst/>
          </a:prstGeom>
        </p:spPr>
      </p:pic>
      <p:pic>
        <p:nvPicPr>
          <p:cNvPr id="35" name="Graphic 34" descr="Artificial Intelligence with solid fill">
            <a:extLst>
              <a:ext uri="{FF2B5EF4-FFF2-40B4-BE49-F238E27FC236}">
                <a16:creationId xmlns:a16="http://schemas.microsoft.com/office/drawing/2014/main" id="{A68EF231-30BA-7AB8-99E4-F92FE5D27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6159" y="2048048"/>
            <a:ext cx="786446" cy="786446"/>
          </a:xfrm>
          <a:prstGeom prst="rect">
            <a:avLst/>
          </a:prstGeom>
        </p:spPr>
      </p:pic>
      <p:pic>
        <p:nvPicPr>
          <p:cNvPr id="37" name="Graphic 36" descr="Document with solid fill">
            <a:extLst>
              <a:ext uri="{FF2B5EF4-FFF2-40B4-BE49-F238E27FC236}">
                <a16:creationId xmlns:a16="http://schemas.microsoft.com/office/drawing/2014/main" id="{FAF34C33-FA24-509E-429F-A890E56975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6473" y="2063147"/>
            <a:ext cx="802258" cy="80225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2A9C761-242F-0155-28E9-773BF93799AF}"/>
              </a:ext>
            </a:extLst>
          </p:cNvPr>
          <p:cNvSpPr txBox="1"/>
          <p:nvPr/>
        </p:nvSpPr>
        <p:spPr>
          <a:xfrm>
            <a:off x="911032" y="1907702"/>
            <a:ext cx="157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User Input</a:t>
            </a:r>
            <a:endParaRPr lang="LID4096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F8BE0E-6E27-2E44-6DB3-AC1B6A9ECB78}"/>
              </a:ext>
            </a:extLst>
          </p:cNvPr>
          <p:cNvSpPr txBox="1"/>
          <p:nvPr/>
        </p:nvSpPr>
        <p:spPr>
          <a:xfrm>
            <a:off x="3280334" y="1825375"/>
            <a:ext cx="157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Embedding + Vector Score</a:t>
            </a:r>
            <a:endParaRPr lang="LID4096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111C0B-F1A2-BE78-981F-8AFAC39A18E6}"/>
              </a:ext>
            </a:extLst>
          </p:cNvPr>
          <p:cNvSpPr txBox="1"/>
          <p:nvPr/>
        </p:nvSpPr>
        <p:spPr>
          <a:xfrm>
            <a:off x="5675601" y="1853434"/>
            <a:ext cx="163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Similarity Search</a:t>
            </a:r>
            <a:endParaRPr lang="LID4096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0FC20-1372-BD21-C209-A9B49D12B3C1}"/>
              </a:ext>
            </a:extLst>
          </p:cNvPr>
          <p:cNvSpPr txBox="1"/>
          <p:nvPr/>
        </p:nvSpPr>
        <p:spPr>
          <a:xfrm>
            <a:off x="8121320" y="1833724"/>
            <a:ext cx="157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LangChain + LLM</a:t>
            </a:r>
            <a:endParaRPr lang="LID4096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65703B-F7F2-99DC-68F2-E32B3B5AA857}"/>
              </a:ext>
            </a:extLst>
          </p:cNvPr>
          <p:cNvSpPr txBox="1"/>
          <p:nvPr/>
        </p:nvSpPr>
        <p:spPr>
          <a:xfrm>
            <a:off x="10616241" y="1817945"/>
            <a:ext cx="157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AI Suggestions + Motivation Letter</a:t>
            </a:r>
            <a:endParaRPr lang="LID4096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B86D7-ABDF-F78C-51A3-77CBADBBFCD5}"/>
              </a:ext>
            </a:extLst>
          </p:cNvPr>
          <p:cNvSpPr txBox="1"/>
          <p:nvPr/>
        </p:nvSpPr>
        <p:spPr>
          <a:xfrm>
            <a:off x="927112" y="2320259"/>
            <a:ext cx="13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CV + Job Description (via Streamlit)</a:t>
            </a:r>
            <a:endParaRPr lang="LID4096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A2DCC3-45E1-78BE-6992-8B3B6415A443}"/>
              </a:ext>
            </a:extLst>
          </p:cNvPr>
          <p:cNvSpPr txBox="1"/>
          <p:nvPr/>
        </p:nvSpPr>
        <p:spPr>
          <a:xfrm>
            <a:off x="3311784" y="2287040"/>
            <a:ext cx="1419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Embed CV and Job with OpenAI Embeddings -&gt; store in FAISS</a:t>
            </a:r>
            <a:endParaRPr lang="LID4096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0CB55-254D-0BC7-3865-E9BF10341F29}"/>
              </a:ext>
            </a:extLst>
          </p:cNvPr>
          <p:cNvSpPr txBox="1"/>
          <p:nvPr/>
        </p:nvSpPr>
        <p:spPr>
          <a:xfrm>
            <a:off x="5732303" y="2235912"/>
            <a:ext cx="1419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Run vector similarity to compare CV &lt;-&gt; Job</a:t>
            </a:r>
            <a:endParaRPr lang="LID4096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574589-72F5-0CD8-E3B2-112BB6FBEEB4}"/>
              </a:ext>
            </a:extLst>
          </p:cNvPr>
          <p:cNvSpPr txBox="1"/>
          <p:nvPr/>
        </p:nvSpPr>
        <p:spPr>
          <a:xfrm>
            <a:off x="8169217" y="2215479"/>
            <a:ext cx="1419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 LangChain to connect to Mistral (Ollama) or GPT3.5 (OpenAI)</a:t>
            </a:r>
            <a:endParaRPr lang="LID4096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E87757-5C84-618D-B849-9D86BEDBA16F}"/>
              </a:ext>
            </a:extLst>
          </p:cNvPr>
          <p:cNvSpPr txBox="1"/>
          <p:nvPr/>
        </p:nvSpPr>
        <p:spPr>
          <a:xfrm>
            <a:off x="10631746" y="2356191"/>
            <a:ext cx="14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Generate suggestions and motivational letter</a:t>
            </a:r>
            <a:endParaRPr lang="LID4096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E9A6DB-CD0B-6573-D1D6-E8EAFE00C91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340634" y="2464280"/>
            <a:ext cx="181154" cy="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1C6C94-60A5-49B4-22EC-BC05791696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76158" y="2465358"/>
            <a:ext cx="1811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6A768F-4190-9FDF-AB1A-AF1B5C7860F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211682" y="2464279"/>
            <a:ext cx="181154" cy="1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873719-13ED-3B9B-C7FC-77A66CEC65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647206" y="2464278"/>
            <a:ext cx="1811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Kadurina,Anna A.L.</dc:creator>
  <cp:lastModifiedBy>Kadurina,Anna A.L.</cp:lastModifiedBy>
  <cp:revision>3</cp:revision>
  <dcterms:created xsi:type="dcterms:W3CDTF">2025-05-25T14:56:09Z</dcterms:created>
  <dcterms:modified xsi:type="dcterms:W3CDTF">2025-05-25T15:43:56Z</dcterms:modified>
</cp:coreProperties>
</file>