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1"/>
  </p:notesMasterIdLst>
  <p:sldIdLst>
    <p:sldId id="256" r:id="rId3"/>
    <p:sldId id="257" r:id="rId4"/>
    <p:sldId id="278" r:id="rId5"/>
    <p:sldId id="279" r:id="rId6"/>
    <p:sldId id="266" r:id="rId7"/>
    <p:sldId id="268" r:id="rId8"/>
    <p:sldId id="281" r:id="rId9"/>
    <p:sldId id="277" r:id="rId10"/>
  </p:sldIdLst>
  <p:sldSz cx="9144000" cy="6858000" type="screen4x3"/>
  <p:notesSz cx="7034213" cy="9194800"/>
  <p:defaultTextStyle>
    <a:defPPr>
      <a:defRPr lang="en-GB"/>
    </a:defPPr>
    <a:lvl1pPr algn="ctr" defTabSz="449263" rtl="0" fontAlgn="base">
      <a:lnSpc>
        <a:spcPct val="80000"/>
      </a:lnSpc>
      <a:spcBef>
        <a:spcPts val="25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ctr" defTabSz="449263" rtl="0" fontAlgn="base">
      <a:lnSpc>
        <a:spcPct val="80000"/>
      </a:lnSpc>
      <a:spcBef>
        <a:spcPts val="25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ctr" defTabSz="449263" rtl="0" fontAlgn="base">
      <a:lnSpc>
        <a:spcPct val="80000"/>
      </a:lnSpc>
      <a:spcBef>
        <a:spcPts val="25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ctr" defTabSz="449263" rtl="0" fontAlgn="base">
      <a:lnSpc>
        <a:spcPct val="80000"/>
      </a:lnSpc>
      <a:spcBef>
        <a:spcPts val="25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ctr" defTabSz="449263" rtl="0" fontAlgn="base">
      <a:lnSpc>
        <a:spcPct val="80000"/>
      </a:lnSpc>
      <a:spcBef>
        <a:spcPts val="25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6" autoAdjust="0"/>
    <p:restoredTop sz="80792" autoAdjust="0"/>
  </p:normalViewPr>
  <p:slideViewPr>
    <p:cSldViewPr>
      <p:cViewPr varScale="1">
        <p:scale>
          <a:sx n="94" d="100"/>
          <a:sy n="94" d="100"/>
        </p:scale>
        <p:origin x="2176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34213" cy="91948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767013" cy="206216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938213" y="2995613"/>
            <a:ext cx="5157787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000" rIns="91440" bIns="450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0" y="8794750"/>
            <a:ext cx="298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hangingPunct="0">
              <a:lnSpc>
                <a:spcPct val="100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060700" y="8864600"/>
            <a:ext cx="13811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hangingPunct="0">
              <a:lnSpc>
                <a:spcPct val="100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092CF791-896D-4F70-82DE-FB67D000B3C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432300" y="8866188"/>
            <a:ext cx="260350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M1 – Introduction.ppt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8973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hangingPunct="0">
              <a:lnSpc>
                <a:spcPct val="100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r>
              <a:rPr lang="en-US" altLang="en-US"/>
              <a:t>Solutions Engineering Fundamentals: Java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525963" y="0"/>
            <a:ext cx="25098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Module 1: Introduction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/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2124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C8FF6F-CBE6-4BA8-9D74-BFE6627DEC3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Solutions Engineering Fundamentals: Java</a:t>
            </a:r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8864600"/>
            <a:ext cx="29845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Course #Z16325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© 2009 Accenture All Rights Reserved.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60700" y="8866188"/>
            <a:ext cx="1382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8D69A63-F0E6-41B3-A0CD-A900073CE2CF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0"/>
            <a:ext cx="389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Solutions Engineering Fundamentals: Java</a:t>
            </a:r>
          </a:p>
        </p:txBody>
      </p:sp>
      <p:sp>
        <p:nvSpPr>
          <p:cNvPr id="26628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1063" y="695325"/>
            <a:ext cx="2752725" cy="206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213" y="2995613"/>
            <a:ext cx="5159375" cy="5510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44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209298-3135-487F-BF79-B0282599318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Solutions Engineering Fundamentals: Java</a:t>
            </a:r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8864600"/>
            <a:ext cx="29845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Course #Z16325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© 2009 Accenture All Rights Reserved.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60700" y="8866188"/>
            <a:ext cx="1382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A20DD6E-034A-47CA-97CD-A11BF93A809C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389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Solutions Engineering Fundamentals: Java</a:t>
            </a:r>
          </a:p>
        </p:txBody>
      </p:sp>
      <p:sp>
        <p:nvSpPr>
          <p:cNvPr id="27652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1063" y="695325"/>
            <a:ext cx="2752725" cy="206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Text Box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213" y="2995613"/>
            <a:ext cx="5159375" cy="5510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5000" bIns="450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>
                <a:latin typeface="Arial" panose="020B0604020202020204" pitchFamily="34" charset="0"/>
                <a:ea typeface="Droid Sans Fallback" charset="0"/>
                <a:cs typeface="Droid Sans Fallback" charset="0"/>
              </a:rPr>
              <a:t>Faculty Notes: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b="1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9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ADF Java (Z16325)</a:t>
            </a:r>
            <a:br>
              <a:rPr lang="en-US"/>
            </a:br>
            <a:r>
              <a:rPr lang="en-US"/>
              <a:t>Module 1: Introduction</a:t>
            </a:r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dt" sz="quarter" idx="1"/>
          </p:nvPr>
        </p:nvSpPr>
        <p:spPr>
          <a:xfrm>
            <a:off x="4238625" y="0"/>
            <a:ext cx="2752725" cy="5334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M1 - Introduction.ppt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2011 Accenture All Rights Reserved.</a:t>
            </a:r>
          </a:p>
        </p:txBody>
      </p:sp>
      <p:sp>
        <p:nvSpPr>
          <p:cNvPr id="26629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CDA8C-7B1A-4707-A0D6-2A2E8C42FDD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1063" y="695325"/>
            <a:ext cx="2751137" cy="2062163"/>
          </a:xfrm>
          <a:ln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Faculty Notes:</a:t>
            </a:r>
          </a:p>
          <a:p>
            <a:r>
              <a:rPr lang="en-US"/>
              <a:t>Begin with the faculty introductions. Then, have the participants go around the room and introduce themselves following the bullet points on the slide.</a:t>
            </a:r>
          </a:p>
          <a:p>
            <a:r>
              <a:rPr lang="en-US"/>
              <a:t>As participants name their expectations, document their expectations on a flip chart. Try to refer back to these expectations as the school progresses.</a:t>
            </a:r>
          </a:p>
        </p:txBody>
      </p:sp>
    </p:spTree>
    <p:extLst>
      <p:ext uri="{BB962C8B-B14F-4D97-AF65-F5344CB8AC3E}">
        <p14:creationId xmlns:p14="http://schemas.microsoft.com/office/powerpoint/2010/main" val="76865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ADF Java (Z16325)</a:t>
            </a:r>
            <a:br>
              <a:rPr lang="en-US"/>
            </a:br>
            <a:r>
              <a:rPr lang="en-US"/>
              <a:t>Module 1: Introduction</a:t>
            </a:r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dt" sz="quarter" idx="1"/>
          </p:nvPr>
        </p:nvSpPr>
        <p:spPr>
          <a:xfrm>
            <a:off x="4238625" y="0"/>
            <a:ext cx="2752725" cy="5334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M1 - Introduction.ppt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2011 Accenture All Rights Reserved.</a:t>
            </a:r>
          </a:p>
        </p:txBody>
      </p:sp>
      <p:sp>
        <p:nvSpPr>
          <p:cNvPr id="26629" name="Rectangle 1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CDA8C-7B1A-4707-A0D6-2A2E8C42FDD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1063" y="695325"/>
            <a:ext cx="2751137" cy="2062163"/>
          </a:xfrm>
          <a:ln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Faculty Notes:</a:t>
            </a:r>
          </a:p>
          <a:p>
            <a:r>
              <a:rPr lang="en-US"/>
              <a:t>Begin with the faculty introductions. Then, have the participants go around the room and introduce themselves following the bullet points on the slide.</a:t>
            </a:r>
          </a:p>
          <a:p>
            <a:r>
              <a:rPr lang="en-US"/>
              <a:t>As participants name their expectations, document their expectations on a flip chart. Try to refer back to these expectations as the school progresses.</a:t>
            </a:r>
          </a:p>
        </p:txBody>
      </p:sp>
    </p:spTree>
    <p:extLst>
      <p:ext uri="{BB962C8B-B14F-4D97-AF65-F5344CB8AC3E}">
        <p14:creationId xmlns:p14="http://schemas.microsoft.com/office/powerpoint/2010/main" val="169979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72043D-45EF-413B-BB87-5A80C295453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Solutions Engineering Fundamentals: Java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0" y="8864600"/>
            <a:ext cx="29845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Course #Z16325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© 2009 Accenture All Rights Reserved.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60700" y="8866188"/>
            <a:ext cx="1382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96B20A4-BA4B-47BF-87C4-A5A19348ECA6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0"/>
            <a:ext cx="389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Solutions Engineering Fundamentals: Java</a:t>
            </a:r>
          </a:p>
        </p:txBody>
      </p:sp>
      <p:sp>
        <p:nvSpPr>
          <p:cNvPr id="36868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1063" y="695325"/>
            <a:ext cx="2752725" cy="206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213" y="2995613"/>
            <a:ext cx="5159375" cy="5510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7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5A5329-088A-46DD-A837-4954C2BA517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Solutions Engineering Fundamentals: Java</a:t>
            </a:r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0" y="8864600"/>
            <a:ext cx="29845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Course #Z16325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© 2009 Accenture All Rights Reserved.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060700" y="8866188"/>
            <a:ext cx="1382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526F832-E3F4-430A-B21E-BCBE3BA49FF6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0"/>
            <a:ext cx="389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Solutions Engineering Fundamentals: Java</a:t>
            </a:r>
          </a:p>
        </p:txBody>
      </p:sp>
      <p:sp>
        <p:nvSpPr>
          <p:cNvPr id="38916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1063" y="695325"/>
            <a:ext cx="2752725" cy="206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Text Box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213" y="2995613"/>
            <a:ext cx="5159375" cy="5510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5000" bIns="450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Droid Sans Fallback" charset="0"/>
                <a:cs typeface="Droid Sans Fallback" charset="0"/>
              </a:rPr>
              <a:t>Notes: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1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5A5329-088A-46DD-A837-4954C2BA517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Solutions Engineering Fundamentals: Java</a:t>
            </a:r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0" y="8864600"/>
            <a:ext cx="29845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Course #Z16325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© 2009 Accenture All Rights Reserved.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060700" y="8866188"/>
            <a:ext cx="1382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526F832-E3F4-430A-B21E-BCBE3BA49FF6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0"/>
            <a:ext cx="389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Solutions Engineering Fundamentals: Java</a:t>
            </a:r>
          </a:p>
        </p:txBody>
      </p:sp>
      <p:sp>
        <p:nvSpPr>
          <p:cNvPr id="38916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1063" y="695325"/>
            <a:ext cx="2752725" cy="206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Text Box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213" y="2995613"/>
            <a:ext cx="5159375" cy="5510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5000" bIns="45000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Droid Sans Fallback" charset="0"/>
                <a:cs typeface="Droid Sans Fallback" charset="0"/>
              </a:rPr>
              <a:t>Notes: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7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Course #Z16325</a:t>
            </a:r>
          </a:p>
          <a:p>
            <a:r>
              <a:rPr lang="en-US" altLang="en-US"/>
              <a:t>© 2009 Accenture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D8E930-9C73-4029-8CA4-1E9F69DA047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en-US"/>
              <a:t>Solutions Engineering Fundamentals: Java</a:t>
            </a:r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0" y="8864600"/>
            <a:ext cx="29845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Course #Z16325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© 2009 Accenture All Rights Reserved.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60700" y="8866188"/>
            <a:ext cx="138271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0B2D0B2-4EB1-4687-8377-6B6D9C911D0B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0" y="0"/>
            <a:ext cx="3898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Solutions Engineering Fundamentals: Java</a:t>
            </a:r>
          </a:p>
        </p:txBody>
      </p:sp>
      <p:sp>
        <p:nvSpPr>
          <p:cNvPr id="48132" name="Rectangle 4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1063" y="695325"/>
            <a:ext cx="2752725" cy="2063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3" name="Rectangle 5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213" y="2995613"/>
            <a:ext cx="5159375" cy="5510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D8EF5317-898B-47F4-8767-B7B0B3A78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2911369B-B92E-4C6E-8AC6-EEFC4F77CE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4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42863"/>
            <a:ext cx="2112963" cy="6584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42863"/>
            <a:ext cx="6191250" cy="6584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CF7024B-AFB6-403F-98EC-953D4EE2E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393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870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24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58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295400"/>
            <a:ext cx="4151313" cy="5332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38" y="1295400"/>
            <a:ext cx="4152900" cy="5332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9765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697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2815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434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19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244F1C2-3704-498B-B961-DDEC7CE940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864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687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7142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42863"/>
            <a:ext cx="2112963" cy="6584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42863"/>
            <a:ext cx="6191250" cy="6584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12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C89AC109-4EAE-4F32-9EAE-8766B208D2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5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295400"/>
            <a:ext cx="4151313" cy="5332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38" y="1295400"/>
            <a:ext cx="4152900" cy="5332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0892965A-176F-49E6-9BF5-8C2D09F83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50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CE6E065D-4F21-4F70-8DA3-EFCBD20A34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10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2AA96FC-F447-415C-BBAB-05051EFA91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5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B5709AAA-CC3A-40AD-B10C-9E96C5A6FF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47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B59F87B7-CA12-4982-A0FE-A72CB9870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74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47AEF3D8-FE83-4735-BAF6-161A513827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11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2863"/>
            <a:ext cx="81518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Klikšķiniet, lai rediģētu virsraksta formātu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1295400"/>
            <a:ext cx="8456613" cy="533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Klikšķiniet, lai rediģētu struktūras skata formātu</a:t>
            </a:r>
          </a:p>
          <a:p>
            <a:pPr lvl="1"/>
            <a:r>
              <a:rPr lang="en-GB" altLang="en-US"/>
              <a:t>Otrais struktūras līmenis</a:t>
            </a:r>
          </a:p>
          <a:p>
            <a:pPr lvl="2"/>
            <a:r>
              <a:rPr lang="en-GB" altLang="en-US"/>
              <a:t>Trešais struktūras līmenis</a:t>
            </a:r>
          </a:p>
          <a:p>
            <a:pPr lvl="3"/>
            <a:r>
              <a:rPr lang="en-GB" altLang="en-US"/>
              <a:t>Ceturtais struktūras līmenis</a:t>
            </a:r>
          </a:p>
          <a:p>
            <a:pPr lvl="4"/>
            <a:r>
              <a:rPr lang="en-GB" altLang="en-US"/>
              <a:t>Piektais struktūras līmenis</a:t>
            </a:r>
          </a:p>
          <a:p>
            <a:pPr lvl="4"/>
            <a:r>
              <a:rPr lang="en-GB" altLang="en-US"/>
              <a:t>Sestais struktūras līmenis</a:t>
            </a:r>
          </a:p>
          <a:p>
            <a:pPr lvl="4"/>
            <a:r>
              <a:rPr lang="en-GB" altLang="en-US"/>
              <a:t>Septītais struktūras līmenis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381750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  <a:p>
            <a:fld id="{4A0FEB97-9E43-4415-907A-845DD7CB7D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14300" y="6553200"/>
            <a:ext cx="3419475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225"/>
              </a:spcBef>
              <a:buClrTx/>
              <a:buFontTx/>
              <a:buNone/>
            </a:pPr>
            <a:r>
              <a:rPr lang="en-US" altLang="en-US" sz="900"/>
              <a:t>Copyright © 2009 Accenture All Rights Reserved.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FF66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22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0800" y="6553200"/>
            <a:ext cx="8164513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225"/>
              </a:spcBef>
              <a:buClrTx/>
              <a:buFontTx/>
              <a:buNone/>
            </a:pPr>
            <a:r>
              <a:rPr lang="en-US" altLang="en-US" sz="900"/>
              <a:t>Copyright © 2009 Accenture All Rights Reserved. Accenture, its logo, and Accenture High Performance Delivered are trademarks of Accenture.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2863"/>
            <a:ext cx="81518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Klikšķiniet, lai rediģētu virsraksta formātu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1295400"/>
            <a:ext cx="8456613" cy="533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Klikšķiniet, lai rediģētu struktūras skata formātu</a:t>
            </a:r>
          </a:p>
          <a:p>
            <a:pPr lvl="1"/>
            <a:r>
              <a:rPr lang="en-GB" altLang="en-US"/>
              <a:t>Otrais struktūras līmenis</a:t>
            </a:r>
          </a:p>
          <a:p>
            <a:pPr lvl="2"/>
            <a:r>
              <a:rPr lang="en-GB" altLang="en-US"/>
              <a:t>Trešais struktūras līmenis</a:t>
            </a:r>
          </a:p>
          <a:p>
            <a:pPr lvl="3"/>
            <a:r>
              <a:rPr lang="en-GB" altLang="en-US"/>
              <a:t>Ceturtais struktūras līmenis</a:t>
            </a:r>
          </a:p>
          <a:p>
            <a:pPr lvl="4"/>
            <a:r>
              <a:rPr lang="en-GB" altLang="en-US"/>
              <a:t>Piektais struktūras līmenis</a:t>
            </a:r>
          </a:p>
          <a:p>
            <a:pPr lvl="4"/>
            <a:r>
              <a:rPr lang="en-GB" altLang="en-US"/>
              <a:t>Sestais struktūras līmenis</a:t>
            </a:r>
          </a:p>
          <a:p>
            <a:pPr lvl="4"/>
            <a:r>
              <a:rPr lang="en-GB" altLang="en-US"/>
              <a:t>Septītais struktūras līmenis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FF66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66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cs.oracle.com/javase/8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495675" y="5027613"/>
            <a:ext cx="4246563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04800" y="403225"/>
            <a:ext cx="6553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rgbClr val="FF6E1D"/>
                </a:solidFill>
              </a:rPr>
              <a:t>Test Automation Engineering: Java Fundamentals</a:t>
            </a:r>
            <a:endParaRPr lang="en-US" altLang="en-US" sz="3200" dirty="0">
              <a:solidFill>
                <a:srgbClr val="FF6600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057400" y="1371600"/>
            <a:ext cx="65627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3300"/>
                </a:solidFill>
              </a:rPr>
              <a:t>Module 1 - Introduction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5449070"/>
            <a:ext cx="65627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Instructor </a:t>
            </a:r>
            <a:r>
              <a:rPr lang="en-US" altLang="en-US" sz="2000" b="1" dirty="0">
                <a:solidFill>
                  <a:srgbClr val="003300"/>
                </a:solidFill>
              </a:rPr>
              <a:t>Konstantin Pletenev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3300"/>
                </a:solidFill>
              </a:rPr>
              <a:t>From</a:t>
            </a:r>
            <a:r>
              <a:rPr lang="en-US" altLang="en-US" sz="2000" dirty="0">
                <a:solidFill>
                  <a:srgbClr val="003300"/>
                </a:solidFill>
              </a:rPr>
              <a:t> 27/07 </a:t>
            </a:r>
            <a:r>
              <a:rPr lang="en-US" altLang="en-US" sz="2000" b="1" dirty="0">
                <a:solidFill>
                  <a:srgbClr val="003300"/>
                </a:solidFill>
              </a:rPr>
              <a:t>To</a:t>
            </a:r>
            <a:r>
              <a:rPr lang="en-US" altLang="en-US" sz="2000" dirty="0">
                <a:solidFill>
                  <a:srgbClr val="003300"/>
                </a:solidFill>
              </a:rPr>
              <a:t> 01/08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99306" y="7620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rgbClr val="FF6600"/>
                </a:solidFill>
              </a:rPr>
              <a:t>Welcome	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61925" y="11430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Instructor </a:t>
            </a:r>
            <a:r>
              <a:rPr lang="en-US" altLang="en-US" sz="2200" b="1" dirty="0"/>
              <a:t>Konstantin Pletenev</a:t>
            </a:r>
          </a:p>
          <a:p>
            <a:pPr marL="0" indent="0" algn="l">
              <a:lnSpc>
                <a:spcPct val="100000"/>
              </a:lnSpc>
              <a:spcBef>
                <a:spcPts val="550"/>
              </a:spcBef>
            </a:pPr>
            <a:endParaRPr lang="en-US" sz="2400" dirty="0"/>
          </a:p>
          <a:p>
            <a:pPr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Course map:</a:t>
            </a:r>
          </a:p>
          <a:p>
            <a:pPr lvl="1"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5 days of Java fundamentals 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Practicalities</a:t>
            </a:r>
          </a:p>
          <a:p>
            <a:pPr lvl="1"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Breaks, lunch break</a:t>
            </a:r>
          </a:p>
          <a:p>
            <a:pPr lvl="1"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1"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lnSpc>
                <a:spcPct val="10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endParaRPr lang="en-US" altLang="en-US" sz="2200" dirty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73E40D0-FE78-4258-A182-3C8EA4AD6E7E}" type="slidenum">
              <a:rPr lang="en-US" altLang="en-US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663" y="1557338"/>
            <a:ext cx="8528050" cy="4800600"/>
          </a:xfrm>
        </p:spPr>
        <p:txBody>
          <a:bodyPr lIns="90488" tIns="44450" rIns="90488" bIns="44450"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M2 – Introduction to Java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M3 – Language Fundamentals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M4 – Classes and Objects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M5 – OO Principles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M6 – Inheritance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M7 – Encapsulation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M8 – Exceptions and Assertions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M9 – Collections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M10 – Unit Testing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D3543518-9FEB-47ED-8787-D513CA76BFB4}" type="slidenum">
              <a:rPr lang="en-US" sz="1000"/>
              <a:pPr algn="r" eaLnBrk="0" hangingPunct="0">
                <a:spcBef>
                  <a:spcPct val="0"/>
                </a:spcBef>
                <a:buClrTx/>
              </a:pPr>
              <a:t>3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0143474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Introductions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663" y="1557338"/>
            <a:ext cx="8528050" cy="480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Name</a:t>
            </a:r>
          </a:p>
          <a:p>
            <a:pPr eaLnBrk="1" hangingPunct="1"/>
            <a:r>
              <a:rPr lang="en-US" dirty="0"/>
              <a:t>Where are you from</a:t>
            </a:r>
          </a:p>
          <a:p>
            <a:pPr eaLnBrk="1" hangingPunct="1"/>
            <a:r>
              <a:rPr lang="en-US" dirty="0"/>
              <a:t>Occupation</a:t>
            </a:r>
          </a:p>
          <a:p>
            <a:pPr eaLnBrk="1" hangingPunct="1"/>
            <a:r>
              <a:rPr lang="en-US" dirty="0"/>
              <a:t>Your self assessment based on:</a:t>
            </a:r>
          </a:p>
          <a:p>
            <a:pPr lvl="1" eaLnBrk="1" hangingPunct="1"/>
            <a:r>
              <a:rPr lang="en-US" sz="1800" dirty="0"/>
              <a:t>“I don’t know why I’m here.”</a:t>
            </a:r>
          </a:p>
          <a:p>
            <a:pPr lvl="1" eaLnBrk="1" hangingPunct="1"/>
            <a:r>
              <a:rPr lang="en-US" sz="1800" dirty="0"/>
              <a:t>“I am a programmer (using a different programming language).”</a:t>
            </a:r>
          </a:p>
          <a:p>
            <a:pPr lvl="1" eaLnBrk="1" hangingPunct="1"/>
            <a:r>
              <a:rPr lang="en-US" sz="1800" dirty="0"/>
              <a:t>“I am familiar with Object-Oriented Programming (OOP) concepts.”</a:t>
            </a:r>
          </a:p>
          <a:p>
            <a:pPr lvl="1" eaLnBrk="1" hangingPunct="1"/>
            <a:r>
              <a:rPr lang="en-US" sz="1800" dirty="0"/>
              <a:t>“I know how to program using Java.”</a:t>
            </a:r>
          </a:p>
          <a:p>
            <a:pPr lvl="1" eaLnBrk="1" hangingPunct="1"/>
            <a:r>
              <a:rPr lang="en-US" sz="1800" dirty="0"/>
              <a:t>“I am a Java Programmer and practice OOP.”</a:t>
            </a:r>
          </a:p>
          <a:p>
            <a:pPr eaLnBrk="1" hangingPunct="1"/>
            <a:r>
              <a:rPr lang="en-US" dirty="0"/>
              <a:t>One interesting note about yourself (e.g., a hobby or talent)</a:t>
            </a:r>
          </a:p>
          <a:p>
            <a:pPr eaLnBrk="1" hangingPunct="1"/>
            <a:r>
              <a:rPr lang="en-US" dirty="0"/>
              <a:t>Your expectations of the school</a:t>
            </a:r>
            <a:endParaRPr lang="en-US" i="1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spcBef>
                <a:spcPct val="0"/>
              </a:spcBef>
              <a:buClrTx/>
            </a:pPr>
            <a:fld id="{D3543518-9FEB-47ED-8787-D513CA76BFB4}" type="slidenum">
              <a:rPr lang="en-US" sz="1000"/>
              <a:pPr algn="r" eaLnBrk="0" hangingPunct="0">
                <a:spcBef>
                  <a:spcPct val="0"/>
                </a:spcBef>
                <a:buClrTx/>
              </a:pPr>
              <a:t>4</a:t>
            </a:fld>
            <a:endParaRPr lang="en-US" sz="1000"/>
          </a:p>
        </p:txBody>
      </p:sp>
      <p:pic>
        <p:nvPicPr>
          <p:cNvPr id="6149" name="Picture 4" descr="Handshake5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75" y="1322388"/>
            <a:ext cx="4194175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3862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11150" y="22860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FF6600"/>
                </a:solidFill>
              </a:rPr>
              <a:t>School Approach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11150" y="1447800"/>
            <a:ext cx="85280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4638" indent="-27305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549275" indent="-274638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Teamwork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Cooperate, coordinate, collaborate!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Work together to complete the deliverables for the course.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Be resourceful  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Don’t ask for answers or solutions, find them!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The course environment provides all the necessary tools and materials to learn, utilize them well.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Participate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Don’t just listen to discussions, interact!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If in doubt, ask questions to clarify.</a:t>
            </a:r>
          </a:p>
          <a:p>
            <a:pPr lvl="1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sz="2000" dirty="0"/>
              <a:t>Spot problems and suggest alternatives or workarounds.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EAEF64D-EEC3-4BE4-9B79-E07E76AEE5EF}" type="slidenum">
              <a:rPr lang="en-US" altLang="en-US"/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29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35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38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rgbClr val="FF6600"/>
                </a:solidFill>
              </a:rPr>
              <a:t>School Approach - Tiers of Support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280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4638" indent="-27305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549275" indent="-274638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Level 1 – You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Try to resolve the problem on your own.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Read documentation, try sample codes, Google, </a:t>
            </a:r>
            <a:r>
              <a:rPr lang="en-US" altLang="en-US" sz="1800" dirty="0" err="1"/>
              <a:t>StackOverflow</a:t>
            </a:r>
            <a:r>
              <a:rPr lang="en-US" altLang="en-US" sz="1800" dirty="0"/>
              <a:t>!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Level 2 – Teammates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Try to resolve the problem with your teammates.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Consult entire team, investigate, work together to solve the problem.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Level 3 – Other Teams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Try to resolve problem with other teams. 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Share tips, guides, resolutions, workarounds…</a:t>
            </a:r>
          </a:p>
          <a:p>
            <a:pPr algn="l">
              <a:lnSpc>
                <a:spcPct val="100000"/>
              </a:lnSpc>
              <a:spcBef>
                <a:spcPts val="550"/>
              </a:spcBef>
              <a:buClrTx/>
              <a:buFontTx/>
              <a:buNone/>
            </a:pPr>
            <a:r>
              <a:rPr lang="en-US" altLang="en-US" sz="2200" dirty="0"/>
              <a:t>Level 4 – Faculty</a:t>
            </a:r>
          </a:p>
          <a:p>
            <a:pPr lvl="1" algn="l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sz="1800" dirty="0"/>
              <a:t>Try to resolve problem with your faculty members.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E54289C-836C-426C-972D-640D90F72B78}" type="slidenum">
              <a:rPr lang="en-US" altLang="en-US"/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24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29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32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35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40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43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rgbClr val="FF6600"/>
                </a:solidFill>
              </a:rPr>
              <a:t>Important References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85280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4638" indent="-27305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549275" indent="-274638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287338" indent="-285750" algn="l">
              <a:lnSpc>
                <a:spcPct val="100000"/>
              </a:lnSpc>
              <a:spcBef>
                <a:spcPts val="55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dirty="0"/>
              <a:t>Java Tutorials: </a:t>
            </a:r>
            <a:r>
              <a:rPr lang="en-US" altLang="en-US" sz="1800" dirty="0">
                <a:hlinkClick r:id="rId3"/>
              </a:rPr>
              <a:t>https://docs.oracle.com/javase/tutorial/</a:t>
            </a:r>
            <a:endParaRPr lang="en-US" altLang="en-US" sz="1800" dirty="0"/>
          </a:p>
          <a:p>
            <a:pPr marL="287338" indent="-285750" algn="l">
              <a:lnSpc>
                <a:spcPct val="100000"/>
              </a:lnSpc>
              <a:spcBef>
                <a:spcPts val="55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dirty="0"/>
              <a:t>Java landing page: java.oracle.com</a:t>
            </a:r>
          </a:p>
          <a:p>
            <a:pPr marL="287338" indent="-285750" algn="l">
              <a:lnSpc>
                <a:spcPct val="100000"/>
              </a:lnSpc>
              <a:spcBef>
                <a:spcPts val="55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dirty="0"/>
              <a:t>Java 8 documentation: </a:t>
            </a:r>
            <a:r>
              <a:rPr lang="en-US" altLang="en-US" sz="1800" dirty="0">
                <a:hlinkClick r:id="rId4"/>
              </a:rPr>
              <a:t>http://docs.oracle.com/javase/8/</a:t>
            </a:r>
            <a:endParaRPr lang="en-US" altLang="en-US" sz="1800" dirty="0"/>
          </a:p>
          <a:p>
            <a:pPr marL="287338" indent="-285750" algn="l">
              <a:lnSpc>
                <a:spcPct val="100000"/>
              </a:lnSpc>
              <a:spcBef>
                <a:spcPts val="550"/>
              </a:spcBef>
              <a:buClrTx/>
              <a:buFont typeface="Arial" panose="020B0604020202020204" pitchFamily="34" charset="0"/>
              <a:buChar char="•"/>
            </a:pPr>
            <a:endParaRPr lang="en-US" altLang="en-US" sz="1800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E54289C-836C-426C-972D-640D90F72B78}" type="slidenum">
              <a:rPr lang="en-US" altLang="en-US"/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72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 additive="repl"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FF6600"/>
                </a:solidFill>
              </a:rPr>
              <a:t>Questions and Comments</a:t>
            </a:r>
          </a:p>
        </p:txBody>
      </p:sp>
      <p:sp>
        <p:nvSpPr>
          <p:cNvPr id="25602" name="WordArt 2"/>
          <p:cNvSpPr>
            <a:spLocks noChangeArrowheads="1" noChangeShapeType="1" noTextEdit="1"/>
          </p:cNvSpPr>
          <p:nvPr/>
        </p:nvSpPr>
        <p:spPr bwMode="auto">
          <a:xfrm rot="20040000">
            <a:off x="1828800" y="1682750"/>
            <a:ext cx="6705600" cy="3810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Bottom">
              <a:avLst>
                <a:gd name="adj" fmla="val 71111"/>
              </a:avLst>
            </a:prstTxWarp>
            <a:scene3d>
              <a:camera prst="legacyPerspectiveFront">
                <a:rot lat="19799994" lon="19439993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  <a:contourClr>
                <a:srgbClr val="707070"/>
              </a:contourClr>
            </a:sp3d>
          </a:bodyPr>
          <a:lstStyle/>
          <a:p>
            <a:r>
              <a:rPr lang="en-US" sz="3600" kern="10">
                <a:ln w="9360">
                  <a:miter lim="800000"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5760000" scaled="1"/>
                </a:gradFill>
                <a:latin typeface="Arial Black" panose="020B0A04020102020204" pitchFamily="34" charset="0"/>
              </a:rPr>
              <a:t>???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315200" y="6477000"/>
            <a:ext cx="16938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4D13982-C18C-4A49-AAFD-5CA8F9A5D683}" type="slidenum">
              <a:rPr lang="en-US" altLang="en-US"/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80000"/>
          </a:lnSpc>
          <a:spcBef>
            <a:spcPts val="2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80000"/>
          </a:lnSpc>
          <a:spcBef>
            <a:spcPts val="2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80000"/>
          </a:lnSpc>
          <a:spcBef>
            <a:spcPts val="2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80000"/>
          </a:lnSpc>
          <a:spcBef>
            <a:spcPts val="25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12183</TotalTime>
  <Words>720</Words>
  <Application>Microsoft Macintosh PowerPoint</Application>
  <PresentationFormat>On-screen Show (4:3)</PresentationFormat>
  <Paragraphs>135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DejaVu Sans</vt:lpstr>
      <vt:lpstr>Droid Sans Fallback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Outline</vt:lpstr>
      <vt:lpstr>Introductions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Calling</dc:title>
  <dc:subject>Java Developer School</dc:subject>
  <dc:creator>jody c salas</dc:creator>
  <cp:lastModifiedBy>Pletenev, Konstantin</cp:lastModifiedBy>
  <cp:revision>1140</cp:revision>
  <cp:lastPrinted>2000-08-10T20:43:38Z</cp:lastPrinted>
  <dcterms:created xsi:type="dcterms:W3CDTF">2001-03-14T15:15:32Z</dcterms:created>
  <dcterms:modified xsi:type="dcterms:W3CDTF">2018-07-17T10:00:43Z</dcterms:modified>
</cp:coreProperties>
</file>