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81" r:id="rId4"/>
    <p:sldId id="282" r:id="rId5"/>
    <p:sldId id="261" r:id="rId6"/>
    <p:sldId id="263" r:id="rId7"/>
    <p:sldId id="264" r:id="rId8"/>
    <p:sldId id="267" r:id="rId9"/>
    <p:sldId id="273" r:id="rId10"/>
    <p:sldId id="266" r:id="rId11"/>
    <p:sldId id="270" r:id="rId12"/>
    <p:sldId id="276" r:id="rId13"/>
    <p:sldId id="277" r:id="rId14"/>
    <p:sldId id="278" r:id="rId15"/>
    <p:sldId id="279" r:id="rId16"/>
    <p:sldId id="268" r:id="rId17"/>
    <p:sldId id="280" r:id="rId18"/>
    <p:sldId id="271" r:id="rId19"/>
    <p:sldId id="272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Kalygina" initials="AK" lastIdx="1" clrIdx="0">
    <p:extLst>
      <p:ext uri="{19B8F6BF-5375-455C-9EA6-DF929625EA0E}">
        <p15:presenceInfo xmlns:p15="http://schemas.microsoft.com/office/powerpoint/2012/main" userId="S-1-5-21-1343024091-789336058-1957994488-211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1607"/>
    <a:srgbClr val="749F83"/>
    <a:srgbClr val="7B96AF"/>
    <a:srgbClr val="7079BA"/>
    <a:srgbClr val="5276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0" autoAdjust="0"/>
    <p:restoredTop sz="94574"/>
  </p:normalViewPr>
  <p:slideViewPr>
    <p:cSldViewPr snapToGrid="0">
      <p:cViewPr varScale="1">
        <p:scale>
          <a:sx n="105" d="100"/>
          <a:sy n="105" d="100"/>
        </p:scale>
        <p:origin x="1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12T21:06:19.806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7668F-0987-4822-AEC0-CCE133EB85B9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D6F09-31D4-427E-8C3D-5C4CB4BE6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786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plan of a presentation. Three sections we are talking about.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D6F09-31D4-427E-8C3D-5C4CB4BE6B11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401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plan of a presentation. Three sections we are talking about.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D6F09-31D4-427E-8C3D-5C4CB4BE6B11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9370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plan of a presentation. Three sections we are talking about.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D6F09-31D4-427E-8C3D-5C4CB4BE6B11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1598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D6F09-31D4-427E-8C3D-5C4CB4BE6B1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939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Separator slide. We are with the previous section, moving to the next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D6F09-31D4-427E-8C3D-5C4CB4BE6B1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531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="0" i="1" dirty="0">
                <a:solidFill>
                  <a:schemeClr val="bg2">
                    <a:lumMod val="75000"/>
                  </a:schemeClr>
                </a:solidFill>
                <a:effectLst/>
              </a:rPr>
              <a:t>ΔΔ</a:t>
            </a:r>
            <a:r>
              <a:rPr lang="en-GB" b="0" i="1" dirty="0" err="1">
                <a:solidFill>
                  <a:schemeClr val="bg2">
                    <a:lumMod val="75000"/>
                  </a:schemeClr>
                </a:solidFill>
                <a:effectLst/>
              </a:rPr>
              <a:t>Gs</a:t>
            </a:r>
            <a:r>
              <a:rPr lang="en-GB" b="0" i="1" dirty="0">
                <a:solidFill>
                  <a:schemeClr val="bg2">
                    <a:lumMod val="75000"/>
                  </a:schemeClr>
                </a:solidFill>
                <a:effectLst/>
              </a:rPr>
              <a:t> were calculated relative to the overall median value for E-box consensus surrounded by random flanking sequence. Light grey dots show all measurements; red circles indicate median values per oligo. </a:t>
            </a:r>
            <a:endParaRPr lang="en-GB" i="1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D6F09-31D4-427E-8C3D-5C4CB4BE6B1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027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="0" i="1" dirty="0">
                <a:solidFill>
                  <a:schemeClr val="bg2">
                    <a:lumMod val="75000"/>
                  </a:schemeClr>
                </a:solidFill>
                <a:effectLst/>
              </a:rPr>
              <a:t>ΔΔ</a:t>
            </a:r>
            <a:r>
              <a:rPr lang="en-GB" b="0" i="1" dirty="0" err="1">
                <a:solidFill>
                  <a:schemeClr val="bg2">
                    <a:lumMod val="75000"/>
                  </a:schemeClr>
                </a:solidFill>
                <a:effectLst/>
              </a:rPr>
              <a:t>Gs</a:t>
            </a:r>
            <a:r>
              <a:rPr lang="en-GB" b="0" i="1" dirty="0">
                <a:solidFill>
                  <a:schemeClr val="bg2">
                    <a:lumMod val="75000"/>
                  </a:schemeClr>
                </a:solidFill>
                <a:effectLst/>
              </a:rPr>
              <a:t> were calculated relative to the overall median value for E-box consensus surrounded by random flanking sequence. Light grey dots show all measurements; red circles indicate median values per oligo. </a:t>
            </a:r>
            <a:endParaRPr lang="en-GB" i="1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D6F09-31D4-427E-8C3D-5C4CB4BE6B1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352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="0" i="1" dirty="0">
                <a:solidFill>
                  <a:schemeClr val="bg2">
                    <a:lumMod val="75000"/>
                  </a:schemeClr>
                </a:solidFill>
                <a:effectLst/>
              </a:rPr>
              <a:t>ΔΔ</a:t>
            </a:r>
            <a:r>
              <a:rPr lang="en-GB" b="0" i="1" dirty="0" err="1">
                <a:solidFill>
                  <a:schemeClr val="bg2">
                    <a:lumMod val="75000"/>
                  </a:schemeClr>
                </a:solidFill>
                <a:effectLst/>
              </a:rPr>
              <a:t>Gs</a:t>
            </a:r>
            <a:r>
              <a:rPr lang="en-GB" b="0" i="1" dirty="0">
                <a:solidFill>
                  <a:schemeClr val="bg2">
                    <a:lumMod val="75000"/>
                  </a:schemeClr>
                </a:solidFill>
                <a:effectLst/>
              </a:rPr>
              <a:t> were calculated relative to the overall median value for E-box consensus surrounded by random flanking sequence. Light grey dots show all measurements; red circles indicate median values per oligo. </a:t>
            </a:r>
            <a:endParaRPr lang="en-GB" i="1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D6F09-31D4-427E-8C3D-5C4CB4BE6B1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8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="0" i="1" dirty="0">
                <a:solidFill>
                  <a:schemeClr val="bg2">
                    <a:lumMod val="75000"/>
                  </a:schemeClr>
                </a:solidFill>
                <a:effectLst/>
              </a:rPr>
              <a:t>ΔΔ</a:t>
            </a:r>
            <a:r>
              <a:rPr lang="en-GB" b="0" i="1" dirty="0" err="1">
                <a:solidFill>
                  <a:schemeClr val="bg2">
                    <a:lumMod val="75000"/>
                  </a:schemeClr>
                </a:solidFill>
                <a:effectLst/>
              </a:rPr>
              <a:t>Gs</a:t>
            </a:r>
            <a:r>
              <a:rPr lang="en-GB" b="0" i="1" dirty="0">
                <a:solidFill>
                  <a:schemeClr val="bg2">
                    <a:lumMod val="75000"/>
                  </a:schemeClr>
                </a:solidFill>
                <a:effectLst/>
              </a:rPr>
              <a:t> were calculated relative to the overall median value for E-box consensus surrounded by random flanking sequence. Light grey dots show all measurements; red circles indicate median values per oligo. </a:t>
            </a:r>
            <a:endParaRPr lang="en-GB" i="1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D6F09-31D4-427E-8C3D-5C4CB4BE6B1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681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F536-6B4D-4D83-8B56-1B5EC7EE5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6E6EB-81F1-4AC1-8F3A-85FF1A57B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FA626-71B2-4246-906E-912AA301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D590-5E79-4F19-9963-A2D81C9D736B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87169-64FC-4199-BAD2-B3C5AAFF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90147-86F5-4D4B-9486-C646FD27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799B-8782-46D3-972F-EA8E80E92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91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EC4CF-479A-4B5A-9C10-91802EB4B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10ECA-7981-43E6-AD46-B5F6ED0EF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4E923-46FB-455B-9B71-B7FCA953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D590-5E79-4F19-9963-A2D81C9D736B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67BE8-23A4-4563-8AC2-5BAD3D68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D6F0E-578F-4E83-9B3B-B9663CB0B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799B-8782-46D3-972F-EA8E80E92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77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07DFF-56CE-4FE8-89F1-46CA6BAD4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1C6E0-2FE2-4673-871E-3ED91140A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37A7F-231B-4480-ACA0-363C8FCF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D590-5E79-4F19-9963-A2D81C9D736B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3AFED-0613-4DC0-A516-10EAC51F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7CF50-97D7-4BD1-8F7E-041DF7A3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799B-8782-46D3-972F-EA8E80E92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70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B16C-8A88-4E7F-B9E3-C113DA88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8FE9C-831A-410C-B32C-AE389C3E4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1B4BD-9DFD-4745-9207-042EA2BF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D590-5E79-4F19-9963-A2D81C9D736B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0CB56-A511-41A4-A8F1-D90E8AA0D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DD4F5-DE1C-49EB-ADE1-5B087E70E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799B-8782-46D3-972F-EA8E80E92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27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717E-3D2C-487A-B737-B3176A79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C0E77-3557-47B1-B5B3-8F4F296AC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0E55E-5C99-4659-B40B-78A5F676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D590-5E79-4F19-9963-A2D81C9D736B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BF80C-08DB-4242-89F6-0270427D0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3331B-FC7C-4B71-A1D5-4CB03BB5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799B-8782-46D3-972F-EA8E80E92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9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3891B-829D-4CB2-A126-A6D319F2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C7825-8057-46B4-B600-90F197590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7D8EA-8F76-42D3-988B-8D7E3746D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6B963-3C1E-47DF-838F-2D3CE26D8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D590-5E79-4F19-9963-A2D81C9D736B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95604-DA22-42EA-99AA-E75CFF8C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FD158-53AF-4D41-A228-5EED6AFF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799B-8782-46D3-972F-EA8E80E92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71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CC8D4-80F3-452D-A71B-546EF77F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05F9F-0CFF-4339-B8E4-46E11E5FF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F219C-D87B-4272-B2AF-6BC83333B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AF0C2D-4589-4154-AC7E-FD85169A1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416110-233B-4435-8462-125080B8C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4D9018-355A-4C45-8BA5-D4121FEC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D590-5E79-4F19-9963-A2D81C9D736B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14367F-8B91-443F-A1BC-903BD947A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8F88D-7142-4006-905D-96439EE6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799B-8782-46D3-972F-EA8E80E92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0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BA8D3-EA44-45BD-B711-E1D04AE4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4DDF2-6839-4868-9D4C-340BF337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D590-5E79-4F19-9963-A2D81C9D736B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33A31-C6D6-4C0A-97EB-A999822C6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1639A-9794-4382-9571-93B0B01B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799B-8782-46D3-972F-EA8E80E92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91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54A24-826E-48E7-BB6B-12F95FD42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D590-5E79-4F19-9963-A2D81C9D736B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9AF528-90F4-40F5-AD8C-90D817C3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7F499-1F65-4039-84DB-9EE27E52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799B-8782-46D3-972F-EA8E80E92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53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E84E5-E21D-4696-AEF9-CE101D3F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22DEA-3C94-4610-A152-4AB0FF405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617A9-1628-4842-95C7-BE4F05ECE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56313-71F0-4E85-A6DE-93246D79A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D590-5E79-4F19-9963-A2D81C9D736B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2632C-DBA9-4659-AB0F-0EAE9449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1E536-D667-4304-B084-951418FD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799B-8782-46D3-972F-EA8E80E92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68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7F15-5634-4721-95AD-EB0A6E0F7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518A1C-98E9-4B7D-A31B-75E56072A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8F1A5-1EAB-4DAC-833B-0DA6E529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A5B5A-E64B-4520-B0E7-C8C57B58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D590-5E79-4F19-9963-A2D81C9D736B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959B4-3D9D-4DFE-BF60-5B97DB99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C4F0F-18DB-41EE-B703-A9267251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799B-8782-46D3-972F-EA8E80E92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72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40BCC-8892-4655-9D07-EC7E099D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19A0C-FB11-48B5-8927-47B655AE2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24DA5-3460-4B85-B4DC-CCE3033F2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CD590-5E79-4F19-9963-A2D81C9D736B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6BD2C-9B80-433D-9D86-E393784F9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DD713-F067-44F7-A15B-3CC2CFA79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E799B-8782-46D3-972F-EA8E80E92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76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E3F28-4D51-4231-9A4C-7C65BAC8D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12128"/>
            <a:ext cx="12192000" cy="3317455"/>
          </a:xfr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anchor="ctr">
            <a:normAutofit/>
          </a:bodyPr>
          <a:lstStyle/>
          <a:p>
            <a:r>
              <a:rPr lang="en-GB" sz="4800" b="1" dirty="0">
                <a:latin typeface="+mn-lt"/>
              </a:rPr>
              <a:t>How short tandem repeats (STR) </a:t>
            </a:r>
            <a:br>
              <a:rPr lang="en-GB" sz="4800" b="1" dirty="0">
                <a:latin typeface="+mn-lt"/>
              </a:rPr>
            </a:br>
            <a:r>
              <a:rPr lang="en-GB" sz="4800" b="1" dirty="0">
                <a:latin typeface="+mn-lt"/>
              </a:rPr>
              <a:t>contribute to variation in gene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AE7A8-0105-4CB8-ACC1-1FC0A13653FE}"/>
              </a:ext>
            </a:extLst>
          </p:cNvPr>
          <p:cNvSpPr txBox="1"/>
          <p:nvPr/>
        </p:nvSpPr>
        <p:spPr>
          <a:xfrm>
            <a:off x="6005885" y="6374548"/>
            <a:ext cx="6098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dirty="0"/>
              <a:t>Oral Presentation, November 2023</a:t>
            </a:r>
          </a:p>
        </p:txBody>
      </p:sp>
    </p:spTree>
    <p:extLst>
      <p:ext uri="{BB962C8B-B14F-4D97-AF65-F5344CB8AC3E}">
        <p14:creationId xmlns:p14="http://schemas.microsoft.com/office/powerpoint/2010/main" val="411896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FFE9-ACDF-42FE-A098-B19894B60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2762"/>
            <a:ext cx="12192000" cy="652557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STRs as quantitative trait loci (QTL)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142841-FA5F-442F-BEEA-B60576686650}"/>
              </a:ext>
            </a:extLst>
          </p:cNvPr>
          <p:cNvSpPr txBox="1"/>
          <p:nvPr/>
        </p:nvSpPr>
        <p:spPr>
          <a:xfrm>
            <a:off x="375699" y="1274489"/>
            <a:ext cx="114319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STR sequence variation has functional consequences on gene expression, DNA methylation, histone modifications and chromatin accessibility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BD1DE9-2546-460B-8E5D-A5808A9EFD9D}"/>
              </a:ext>
            </a:extLst>
          </p:cNvPr>
          <p:cNvSpPr txBox="1"/>
          <p:nvPr/>
        </p:nvSpPr>
        <p:spPr>
          <a:xfrm>
            <a:off x="29817" y="6176237"/>
            <a:ext cx="12162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Source: </a:t>
            </a:r>
            <a:r>
              <a:rPr lang="en-GB" i="0" dirty="0" err="1">
                <a:solidFill>
                  <a:schemeClr val="bg2">
                    <a:lumMod val="75000"/>
                  </a:schemeClr>
                </a:solidFill>
                <a:effectLst/>
              </a:rPr>
              <a:t>Verbiest</a:t>
            </a:r>
            <a:r>
              <a:rPr lang="en-GB" i="0" dirty="0">
                <a:solidFill>
                  <a:schemeClr val="bg2">
                    <a:lumMod val="75000"/>
                  </a:schemeClr>
                </a:solidFill>
                <a:effectLst/>
              </a:rPr>
              <a:t> M. et al. Mutation and selection processes regulating short tandem repeats give rise to genetic and phenotypic diversity across species. </a:t>
            </a:r>
            <a:r>
              <a:rPr lang="en-GB" i="1" dirty="0">
                <a:solidFill>
                  <a:schemeClr val="bg2">
                    <a:lumMod val="75000"/>
                  </a:schemeClr>
                </a:solidFill>
                <a:effectLst/>
              </a:rPr>
              <a:t>Evolutionary biology. </a:t>
            </a:r>
            <a:r>
              <a:rPr lang="en-GB" i="0" dirty="0">
                <a:solidFill>
                  <a:schemeClr val="bg2">
                    <a:lumMod val="75000"/>
                  </a:schemeClr>
                </a:solidFill>
                <a:effectLst/>
              </a:rPr>
              <a:t>2022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0019F5C-6421-494F-B97E-1FE27E8140D9}"/>
              </a:ext>
            </a:extLst>
          </p:cNvPr>
          <p:cNvGrpSpPr/>
          <p:nvPr/>
        </p:nvGrpSpPr>
        <p:grpSpPr>
          <a:xfrm>
            <a:off x="4212072" y="2734047"/>
            <a:ext cx="4166284" cy="880177"/>
            <a:chOff x="1407381" y="4387836"/>
            <a:chExt cx="7009275" cy="197489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3565C2B-3983-40F6-A432-13478F84E127}"/>
                </a:ext>
              </a:extLst>
            </p:cNvPr>
            <p:cNvGrpSpPr/>
            <p:nvPr/>
          </p:nvGrpSpPr>
          <p:grpSpPr>
            <a:xfrm>
              <a:off x="2651655" y="5798351"/>
              <a:ext cx="5765001" cy="564378"/>
              <a:chOff x="1050131" y="2313381"/>
              <a:chExt cx="3993356" cy="316708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DAC753D-475E-4570-A020-BD8397A3CD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131" y="2471733"/>
                <a:ext cx="399335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0A78D0-2A2D-41EB-B559-FA322E699536}"/>
                  </a:ext>
                </a:extLst>
              </p:cNvPr>
              <p:cNvSpPr/>
              <p:nvPr/>
            </p:nvSpPr>
            <p:spPr>
              <a:xfrm>
                <a:off x="2040730" y="2313384"/>
                <a:ext cx="628650" cy="316705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ln w="0"/>
                    <a:solidFill>
                      <a:schemeClr val="tx1"/>
                    </a:solidFill>
                  </a:rPr>
                  <a:t>AGC</a:t>
                </a:r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3289243-1203-4094-9245-3571AFDC7C80}"/>
                  </a:ext>
                </a:extLst>
              </p:cNvPr>
              <p:cNvSpPr/>
              <p:nvPr/>
            </p:nvSpPr>
            <p:spPr>
              <a:xfrm>
                <a:off x="1409698" y="2313384"/>
                <a:ext cx="628650" cy="316705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ln w="0"/>
                    <a:solidFill>
                      <a:schemeClr val="tx1"/>
                    </a:solidFill>
                  </a:rPr>
                  <a:t>AGC</a:t>
                </a:r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833017C-705D-4D1A-9C6D-16E93041AAD2}"/>
                  </a:ext>
                </a:extLst>
              </p:cNvPr>
              <p:cNvSpPr/>
              <p:nvPr/>
            </p:nvSpPr>
            <p:spPr>
              <a:xfrm>
                <a:off x="2670571" y="2313383"/>
                <a:ext cx="628650" cy="316705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ln w="0"/>
                    <a:solidFill>
                      <a:schemeClr val="tx1"/>
                    </a:solidFill>
                  </a:rPr>
                  <a:t>AGC</a:t>
                </a:r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B3DF23D-0073-4272-8361-E076075D85B6}"/>
                  </a:ext>
                </a:extLst>
              </p:cNvPr>
              <p:cNvSpPr/>
              <p:nvPr/>
            </p:nvSpPr>
            <p:spPr>
              <a:xfrm>
                <a:off x="3302794" y="2313382"/>
                <a:ext cx="628650" cy="316705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ln w="0"/>
                    <a:solidFill>
                      <a:schemeClr val="tx1"/>
                    </a:solidFill>
                  </a:rPr>
                  <a:t>AGC</a:t>
                </a:r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5E072E7-7F5B-4255-9268-0B062AE04BF0}"/>
                  </a:ext>
                </a:extLst>
              </p:cNvPr>
              <p:cNvSpPr/>
              <p:nvPr/>
            </p:nvSpPr>
            <p:spPr>
              <a:xfrm>
                <a:off x="3935017" y="2313381"/>
                <a:ext cx="628650" cy="316705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ln w="0"/>
                    <a:solidFill>
                      <a:schemeClr val="tx1"/>
                    </a:solidFill>
                  </a:rPr>
                  <a:t>AGC</a:t>
                </a:r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74FB8EF-022E-4230-84F2-98F5BFCE7EBF}"/>
                </a:ext>
              </a:extLst>
            </p:cNvPr>
            <p:cNvGrpSpPr/>
            <p:nvPr/>
          </p:nvGrpSpPr>
          <p:grpSpPr>
            <a:xfrm>
              <a:off x="1768174" y="5100199"/>
              <a:ext cx="5765001" cy="564376"/>
              <a:chOff x="690564" y="2313382"/>
              <a:chExt cx="3993356" cy="316707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0174496-FB2A-4D37-A6D1-8C39A797A3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564" y="2471734"/>
                <a:ext cx="399335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4EB1452-5F9E-42CB-BE13-1FF52CA073D3}"/>
                  </a:ext>
                </a:extLst>
              </p:cNvPr>
              <p:cNvSpPr/>
              <p:nvPr/>
            </p:nvSpPr>
            <p:spPr>
              <a:xfrm>
                <a:off x="2040730" y="2313384"/>
                <a:ext cx="628650" cy="316705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ln w="0"/>
                    <a:solidFill>
                      <a:schemeClr val="tx1"/>
                    </a:solidFill>
                  </a:rPr>
                  <a:t>AGC</a:t>
                </a:r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7E3DB74-7653-4B2C-8D91-1B85B7FDC578}"/>
                  </a:ext>
                </a:extLst>
              </p:cNvPr>
              <p:cNvSpPr/>
              <p:nvPr/>
            </p:nvSpPr>
            <p:spPr>
              <a:xfrm>
                <a:off x="1409698" y="2313384"/>
                <a:ext cx="628650" cy="316705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ln w="0"/>
                    <a:solidFill>
                      <a:schemeClr val="tx1"/>
                    </a:solidFill>
                  </a:rPr>
                  <a:t>AGC</a:t>
                </a:r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3FD6743-FC51-4597-B095-57D243D19568}"/>
                  </a:ext>
                </a:extLst>
              </p:cNvPr>
              <p:cNvSpPr/>
              <p:nvPr/>
            </p:nvSpPr>
            <p:spPr>
              <a:xfrm>
                <a:off x="2670571" y="2313383"/>
                <a:ext cx="628650" cy="316705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ln w="0"/>
                    <a:solidFill>
                      <a:schemeClr val="tx1"/>
                    </a:solidFill>
                  </a:rPr>
                  <a:t>AGC</a:t>
                </a:r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850D778-1B28-42FC-9CF1-7CD36989607C}"/>
                  </a:ext>
                </a:extLst>
              </p:cNvPr>
              <p:cNvSpPr/>
              <p:nvPr/>
            </p:nvSpPr>
            <p:spPr>
              <a:xfrm>
                <a:off x="3302794" y="2313382"/>
                <a:ext cx="628650" cy="316705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ln w="0"/>
                    <a:solidFill>
                      <a:schemeClr val="tx1"/>
                    </a:solidFill>
                  </a:rPr>
                  <a:t>AGC</a:t>
                </a:r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F1473EF-3AD4-461A-B540-6B854541945B}"/>
                </a:ext>
              </a:extLst>
            </p:cNvPr>
            <p:cNvGrpSpPr/>
            <p:nvPr/>
          </p:nvGrpSpPr>
          <p:grpSpPr>
            <a:xfrm>
              <a:off x="1407381" y="4387836"/>
              <a:ext cx="4365265" cy="564376"/>
              <a:chOff x="1425597" y="2313382"/>
              <a:chExt cx="3023774" cy="316707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E533EFF-3778-4EF7-8E84-38EE1ED95D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5597" y="2471734"/>
                <a:ext cx="3023774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B77106B-5B86-4812-82C9-88B6D63FF61B}"/>
                  </a:ext>
                </a:extLst>
              </p:cNvPr>
              <p:cNvSpPr/>
              <p:nvPr/>
            </p:nvSpPr>
            <p:spPr>
              <a:xfrm>
                <a:off x="2040730" y="2313384"/>
                <a:ext cx="628650" cy="316705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ln w="0"/>
                    <a:solidFill>
                      <a:schemeClr val="tx1"/>
                    </a:solidFill>
                  </a:rPr>
                  <a:t>AGC</a:t>
                </a:r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9C8D574-EB67-44FE-8D4E-8FE3E469A577}"/>
                  </a:ext>
                </a:extLst>
              </p:cNvPr>
              <p:cNvSpPr/>
              <p:nvPr/>
            </p:nvSpPr>
            <p:spPr>
              <a:xfrm>
                <a:off x="2670571" y="2313383"/>
                <a:ext cx="628650" cy="316705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ln w="0"/>
                    <a:solidFill>
                      <a:schemeClr val="tx1"/>
                    </a:solidFill>
                  </a:rPr>
                  <a:t>AGC</a:t>
                </a:r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6BBACB6-6758-4FBA-95C3-5EA71CBB1F52}"/>
                  </a:ext>
                </a:extLst>
              </p:cNvPr>
              <p:cNvSpPr/>
              <p:nvPr/>
            </p:nvSpPr>
            <p:spPr>
              <a:xfrm>
                <a:off x="3302794" y="2313382"/>
                <a:ext cx="628650" cy="316705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ln w="0"/>
                    <a:solidFill>
                      <a:schemeClr val="tx1"/>
                    </a:solidFill>
                  </a:rPr>
                  <a:t>AGC</a:t>
                </a:r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AA1D466-E5DC-42A1-936F-37E1F25A7966}"/>
              </a:ext>
            </a:extLst>
          </p:cNvPr>
          <p:cNvGrpSpPr/>
          <p:nvPr/>
        </p:nvGrpSpPr>
        <p:grpSpPr>
          <a:xfrm>
            <a:off x="372690" y="3887631"/>
            <a:ext cx="3639666" cy="1015258"/>
            <a:chOff x="3154560" y="4887476"/>
            <a:chExt cx="4641667" cy="134337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6F8BB9D-107C-4502-9FF0-E134DC2EE602}"/>
                </a:ext>
              </a:extLst>
            </p:cNvPr>
            <p:cNvGrpSpPr/>
            <p:nvPr/>
          </p:nvGrpSpPr>
          <p:grpSpPr>
            <a:xfrm>
              <a:off x="3802871" y="4887476"/>
              <a:ext cx="3993356" cy="1343373"/>
              <a:chOff x="3802871" y="4887476"/>
              <a:chExt cx="3993356" cy="1343373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22CC88C-4675-4BFA-B342-2B34F79E0E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2871" y="5045876"/>
                <a:ext cx="399335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Arrow: Pentagon 44">
                <a:extLst>
                  <a:ext uri="{FF2B5EF4-FFF2-40B4-BE49-F238E27FC236}">
                    <a16:creationId xmlns:a16="http://schemas.microsoft.com/office/drawing/2014/main" id="{EE5E8766-F580-497E-94B5-23C4C95420E9}"/>
                  </a:ext>
                </a:extLst>
              </p:cNvPr>
              <p:cNvSpPr/>
              <p:nvPr/>
            </p:nvSpPr>
            <p:spPr>
              <a:xfrm>
                <a:off x="4060032" y="4887476"/>
                <a:ext cx="1062039" cy="316800"/>
              </a:xfrm>
              <a:prstGeom prst="homePlat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2D7F5F6-073E-41D4-9E40-8C5948D13281}"/>
                  </a:ext>
                </a:extLst>
              </p:cNvPr>
              <p:cNvSpPr/>
              <p:nvPr/>
            </p:nvSpPr>
            <p:spPr>
              <a:xfrm>
                <a:off x="4214217" y="4887476"/>
                <a:ext cx="157163" cy="316800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9CD6BC0-8DE3-4DE4-9CAD-FA2774B8D3EA}"/>
                  </a:ext>
                </a:extLst>
              </p:cNvPr>
              <p:cNvSpPr/>
              <p:nvPr/>
            </p:nvSpPr>
            <p:spPr>
              <a:xfrm>
                <a:off x="4338638" y="4887476"/>
                <a:ext cx="157163" cy="316800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0389222-F920-4113-A55E-114C4692E710}"/>
                  </a:ext>
                </a:extLst>
              </p:cNvPr>
              <p:cNvSpPr/>
              <p:nvPr/>
            </p:nvSpPr>
            <p:spPr>
              <a:xfrm>
                <a:off x="4487467" y="4887476"/>
                <a:ext cx="157163" cy="316800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CE2C186-523E-44C1-9227-284397BB207A}"/>
                  </a:ext>
                </a:extLst>
              </p:cNvPr>
              <p:cNvSpPr/>
              <p:nvPr/>
            </p:nvSpPr>
            <p:spPr>
              <a:xfrm>
                <a:off x="4633320" y="4887476"/>
                <a:ext cx="157163" cy="316800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Arrow: Pentagon 49">
                <a:extLst>
                  <a:ext uri="{FF2B5EF4-FFF2-40B4-BE49-F238E27FC236}">
                    <a16:creationId xmlns:a16="http://schemas.microsoft.com/office/drawing/2014/main" id="{A9F5559F-2741-4912-AFE5-CAB88A667BF9}"/>
                  </a:ext>
                </a:extLst>
              </p:cNvPr>
              <p:cNvSpPr/>
              <p:nvPr/>
            </p:nvSpPr>
            <p:spPr>
              <a:xfrm>
                <a:off x="5799549" y="4887476"/>
                <a:ext cx="1062039" cy="316800"/>
              </a:xfrm>
              <a:prstGeom prst="homePlat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</a:rPr>
                  <a:t>Enhancer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50738857-01E2-4027-9C8F-7687B8CCF0CC}"/>
                  </a:ext>
                </a:extLst>
              </p:cNvPr>
              <p:cNvSpPr/>
              <p:nvPr/>
            </p:nvSpPr>
            <p:spPr>
              <a:xfrm>
                <a:off x="5465387" y="5673651"/>
                <a:ext cx="558000" cy="557198"/>
              </a:xfrm>
              <a:prstGeom prst="ellipse">
                <a:avLst/>
              </a:prstGeom>
              <a:solidFill>
                <a:srgbClr val="7079BA"/>
              </a:solidFill>
              <a:ln>
                <a:solidFill>
                  <a:srgbClr val="7079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TF</a:t>
                </a:r>
              </a:p>
            </p:txBody>
          </p:sp>
          <p:cxnSp>
            <p:nvCxnSpPr>
              <p:cNvPr id="53" name="Connector: Curved 52">
                <a:extLst>
                  <a:ext uri="{FF2B5EF4-FFF2-40B4-BE49-F238E27FC236}">
                    <a16:creationId xmlns:a16="http://schemas.microsoft.com/office/drawing/2014/main" id="{463FDE9A-3353-4434-ADE3-513E8E3FCCE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717259" y="5304557"/>
                <a:ext cx="675500" cy="647692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0255251-13A8-47CD-AB2C-FE96649E91FD}"/>
                </a:ext>
              </a:extLst>
            </p:cNvPr>
            <p:cNvSpPr txBox="1"/>
            <p:nvPr/>
          </p:nvSpPr>
          <p:spPr>
            <a:xfrm>
              <a:off x="3154560" y="5256552"/>
              <a:ext cx="149007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1400" dirty="0"/>
                <a:t>Preferential</a:t>
              </a:r>
            </a:p>
            <a:p>
              <a:pPr algn="r"/>
              <a:r>
                <a:rPr lang="en-GB" sz="1400" dirty="0"/>
                <a:t>binding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3FD2557-CE50-4780-A7DB-B718E8293BE1}"/>
              </a:ext>
            </a:extLst>
          </p:cNvPr>
          <p:cNvGrpSpPr/>
          <p:nvPr/>
        </p:nvGrpSpPr>
        <p:grpSpPr>
          <a:xfrm>
            <a:off x="4369456" y="4618302"/>
            <a:ext cx="3354881" cy="730104"/>
            <a:chOff x="4297142" y="4286996"/>
            <a:chExt cx="3354881" cy="73010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178AD9E-3149-49AC-B371-C832817D7BCC}"/>
                </a:ext>
              </a:extLst>
            </p:cNvPr>
            <p:cNvGrpSpPr/>
            <p:nvPr/>
          </p:nvGrpSpPr>
          <p:grpSpPr>
            <a:xfrm>
              <a:off x="4297142" y="4286996"/>
              <a:ext cx="3354881" cy="730104"/>
              <a:chOff x="3517747" y="4238214"/>
              <a:chExt cx="4278480" cy="966062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5675F1D-139A-47A1-800D-0B50EA7DAA52}"/>
                  </a:ext>
                </a:extLst>
              </p:cNvPr>
              <p:cNvGrpSpPr/>
              <p:nvPr/>
            </p:nvGrpSpPr>
            <p:grpSpPr>
              <a:xfrm>
                <a:off x="3802871" y="4887476"/>
                <a:ext cx="3993356" cy="316800"/>
                <a:chOff x="3802871" y="4887476"/>
                <a:chExt cx="3993356" cy="316800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C00BCDAA-8A98-4D84-9EFD-39947BA832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02871" y="5045876"/>
                  <a:ext cx="399335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" name="Arrow: Pentagon 32">
                  <a:extLst>
                    <a:ext uri="{FF2B5EF4-FFF2-40B4-BE49-F238E27FC236}">
                      <a16:creationId xmlns:a16="http://schemas.microsoft.com/office/drawing/2014/main" id="{78441579-0576-422E-B932-BBDCF0DCAD82}"/>
                    </a:ext>
                  </a:extLst>
                </p:cNvPr>
                <p:cNvSpPr/>
                <p:nvPr/>
              </p:nvSpPr>
              <p:spPr>
                <a:xfrm>
                  <a:off x="4060032" y="4887476"/>
                  <a:ext cx="1062039" cy="316800"/>
                </a:xfrm>
                <a:prstGeom prst="homePlat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98793A9-D2FE-4CBA-8380-E87870D31831}"/>
                    </a:ext>
                  </a:extLst>
                </p:cNvPr>
                <p:cNvSpPr/>
                <p:nvPr/>
              </p:nvSpPr>
              <p:spPr>
                <a:xfrm>
                  <a:off x="4214217" y="4887476"/>
                  <a:ext cx="157163" cy="316800"/>
                </a:xfrm>
                <a:prstGeom prst="rect">
                  <a:avLst/>
                </a:prstGeom>
                <a:solidFill>
                  <a:srgbClr val="749F83"/>
                </a:solidFill>
                <a:ln>
                  <a:solidFill>
                    <a:srgbClr val="52765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EAB89510-0AF1-41DC-B1B5-254EC69F8E79}"/>
                    </a:ext>
                  </a:extLst>
                </p:cNvPr>
                <p:cNvSpPr/>
                <p:nvPr/>
              </p:nvSpPr>
              <p:spPr>
                <a:xfrm>
                  <a:off x="4338638" y="4887476"/>
                  <a:ext cx="157163" cy="316800"/>
                </a:xfrm>
                <a:prstGeom prst="rect">
                  <a:avLst/>
                </a:prstGeom>
                <a:solidFill>
                  <a:srgbClr val="749F83"/>
                </a:solidFill>
                <a:ln>
                  <a:solidFill>
                    <a:srgbClr val="52765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E5731FEE-2C80-49B0-95AA-D39E8410A3D7}"/>
                    </a:ext>
                  </a:extLst>
                </p:cNvPr>
                <p:cNvSpPr/>
                <p:nvPr/>
              </p:nvSpPr>
              <p:spPr>
                <a:xfrm>
                  <a:off x="4487467" y="4887476"/>
                  <a:ext cx="157163" cy="316800"/>
                </a:xfrm>
                <a:prstGeom prst="rect">
                  <a:avLst/>
                </a:prstGeom>
                <a:solidFill>
                  <a:srgbClr val="749F83"/>
                </a:solidFill>
                <a:ln>
                  <a:solidFill>
                    <a:srgbClr val="52765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CEBF41F7-2AFA-4670-9428-47274B930871}"/>
                    </a:ext>
                  </a:extLst>
                </p:cNvPr>
                <p:cNvSpPr/>
                <p:nvPr/>
              </p:nvSpPr>
              <p:spPr>
                <a:xfrm>
                  <a:off x="4633320" y="4887476"/>
                  <a:ext cx="157163" cy="316800"/>
                </a:xfrm>
                <a:prstGeom prst="rect">
                  <a:avLst/>
                </a:prstGeom>
                <a:solidFill>
                  <a:srgbClr val="749F83"/>
                </a:solidFill>
                <a:ln>
                  <a:solidFill>
                    <a:srgbClr val="52765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7C2B1EE7-F080-4065-9BA9-9B1760DCB948}"/>
                    </a:ext>
                  </a:extLst>
                </p:cNvPr>
                <p:cNvSpPr/>
                <p:nvPr/>
              </p:nvSpPr>
              <p:spPr>
                <a:xfrm>
                  <a:off x="5799549" y="4887476"/>
                  <a:ext cx="1062039" cy="3168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</a:rPr>
                    <a:t>Promotor</a:t>
                  </a: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B557EE-68BD-4DD2-8D9A-0F551490D632}"/>
                  </a:ext>
                </a:extLst>
              </p:cNvPr>
              <p:cNvSpPr txBox="1"/>
              <p:nvPr/>
            </p:nvSpPr>
            <p:spPr>
              <a:xfrm>
                <a:off x="3517747" y="4238214"/>
                <a:ext cx="3886333" cy="407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GB" sz="1400" dirty="0"/>
                  <a:t>CpG methylation in promotor region</a:t>
                </a: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CB5A95F-3EFB-410F-A2D9-6D68D738105D}"/>
                </a:ext>
              </a:extLst>
            </p:cNvPr>
            <p:cNvSpPr/>
            <p:nvPr/>
          </p:nvSpPr>
          <p:spPr>
            <a:xfrm>
              <a:off x="6279376" y="4657999"/>
              <a:ext cx="108000" cy="108000"/>
            </a:xfrm>
            <a:prstGeom prst="ellipse">
              <a:avLst/>
            </a:prstGeom>
            <a:solidFill>
              <a:srgbClr val="A11607"/>
            </a:solidFill>
            <a:ln>
              <a:solidFill>
                <a:srgbClr val="A116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DC25E89-1F80-4C43-9786-62FE2E23862C}"/>
                </a:ext>
              </a:extLst>
            </p:cNvPr>
            <p:cNvSpPr/>
            <p:nvPr/>
          </p:nvSpPr>
          <p:spPr>
            <a:xfrm>
              <a:off x="6460643" y="4657999"/>
              <a:ext cx="108000" cy="108000"/>
            </a:xfrm>
            <a:prstGeom prst="ellipse">
              <a:avLst/>
            </a:prstGeom>
            <a:solidFill>
              <a:srgbClr val="A11607"/>
            </a:solidFill>
            <a:ln>
              <a:solidFill>
                <a:srgbClr val="A116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DFE1DA0-CAC9-4FF1-B640-9D32A7F44CF1}"/>
                </a:ext>
              </a:extLst>
            </p:cNvPr>
            <p:cNvSpPr/>
            <p:nvPr/>
          </p:nvSpPr>
          <p:spPr>
            <a:xfrm>
              <a:off x="6645758" y="4656160"/>
              <a:ext cx="108000" cy="108000"/>
            </a:xfrm>
            <a:prstGeom prst="ellipse">
              <a:avLst/>
            </a:prstGeom>
            <a:solidFill>
              <a:srgbClr val="A11607"/>
            </a:solidFill>
            <a:ln>
              <a:solidFill>
                <a:srgbClr val="A116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E6A71AF-D694-446D-9708-ED49EA4F332F}"/>
              </a:ext>
            </a:extLst>
          </p:cNvPr>
          <p:cNvGrpSpPr/>
          <p:nvPr/>
        </p:nvGrpSpPr>
        <p:grpSpPr>
          <a:xfrm>
            <a:off x="9249633" y="3822281"/>
            <a:ext cx="1869891" cy="1305617"/>
            <a:chOff x="9239415" y="3752038"/>
            <a:chExt cx="1869891" cy="1305617"/>
          </a:xfrm>
        </p:grpSpPr>
        <p:cxnSp>
          <p:nvCxnSpPr>
            <p:cNvPr id="57" name="Connector: Curved 56">
              <a:extLst>
                <a:ext uri="{FF2B5EF4-FFF2-40B4-BE49-F238E27FC236}">
                  <a16:creationId xmlns:a16="http://schemas.microsoft.com/office/drawing/2014/main" id="{67FD1F7F-DADB-4F27-B9A7-1308DDE03B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9415" y="3887631"/>
              <a:ext cx="1869891" cy="1009757"/>
            </a:xfrm>
            <a:prstGeom prst="curvedConnector3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80A4ED8-FFE1-446B-B877-E213EDAB961E}"/>
                </a:ext>
              </a:extLst>
            </p:cNvPr>
            <p:cNvSpPr/>
            <p:nvPr/>
          </p:nvSpPr>
          <p:spPr>
            <a:xfrm rot="19764315">
              <a:off x="10412988" y="3752038"/>
              <a:ext cx="334076" cy="548639"/>
            </a:xfrm>
            <a:prstGeom prst="roundRect">
              <a:avLst>
                <a:gd name="adj" fmla="val 46455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E3FC13B4-8228-4681-9A40-3C8DD01BBFC1}"/>
                </a:ext>
              </a:extLst>
            </p:cNvPr>
            <p:cNvSpPr/>
            <p:nvPr/>
          </p:nvSpPr>
          <p:spPr>
            <a:xfrm rot="672349">
              <a:off x="9667510" y="4509016"/>
              <a:ext cx="334076" cy="548639"/>
            </a:xfrm>
            <a:prstGeom prst="roundRect">
              <a:avLst>
                <a:gd name="adj" fmla="val 46455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2" name="Connector: Curved 61">
              <a:extLst>
                <a:ext uri="{FF2B5EF4-FFF2-40B4-BE49-F238E27FC236}">
                  <a16:creationId xmlns:a16="http://schemas.microsoft.com/office/drawing/2014/main" id="{6FCFC728-FD5E-4C3D-8035-6C069497EB60}"/>
                </a:ext>
              </a:extLst>
            </p:cNvPr>
            <p:cNvCxnSpPr>
              <a:cxnSpLocks/>
              <a:stCxn id="60" idx="1"/>
            </p:cNvCxnSpPr>
            <p:nvPr/>
          </p:nvCxnSpPr>
          <p:spPr>
            <a:xfrm rot="10800000" flipH="1">
              <a:off x="9670694" y="4646031"/>
              <a:ext cx="350698" cy="104844"/>
            </a:xfrm>
            <a:prstGeom prst="curvedConnector5">
              <a:avLst>
                <a:gd name="adj1" fmla="val 8502"/>
                <a:gd name="adj2" fmla="val -103654"/>
                <a:gd name="adj3" fmla="val 79946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nector: Curved 80">
              <a:extLst>
                <a:ext uri="{FF2B5EF4-FFF2-40B4-BE49-F238E27FC236}">
                  <a16:creationId xmlns:a16="http://schemas.microsoft.com/office/drawing/2014/main" id="{24A7E720-0C4F-4811-B593-7D7824D9A2EF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0436242" y="3942992"/>
              <a:ext cx="295738" cy="156454"/>
            </a:xfrm>
            <a:prstGeom prst="curvedConnector3">
              <a:avLst>
                <a:gd name="adj1" fmla="val 58681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B1C9784-32F4-452D-BD95-411BC9665BA9}"/>
                </a:ext>
              </a:extLst>
            </p:cNvPr>
            <p:cNvSpPr/>
            <p:nvPr/>
          </p:nvSpPr>
          <p:spPr>
            <a:xfrm>
              <a:off x="9670694" y="4443076"/>
              <a:ext cx="108000" cy="108000"/>
            </a:xfrm>
            <a:prstGeom prst="ellipse">
              <a:avLst/>
            </a:prstGeom>
            <a:solidFill>
              <a:srgbClr val="A11607"/>
            </a:solidFill>
            <a:ln>
              <a:solidFill>
                <a:srgbClr val="A116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02CACD3-BFBE-48A1-9009-0D8BFB0F3D34}"/>
                </a:ext>
              </a:extLst>
            </p:cNvPr>
            <p:cNvSpPr/>
            <p:nvPr/>
          </p:nvSpPr>
          <p:spPr>
            <a:xfrm>
              <a:off x="9661653" y="4360026"/>
              <a:ext cx="108000" cy="108000"/>
            </a:xfrm>
            <a:prstGeom prst="ellipse">
              <a:avLst/>
            </a:prstGeom>
            <a:solidFill>
              <a:srgbClr val="A11607"/>
            </a:solidFill>
            <a:ln>
              <a:solidFill>
                <a:srgbClr val="A116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7A07D13-4A11-498B-B1D1-EB550A819580}"/>
                </a:ext>
              </a:extLst>
            </p:cNvPr>
            <p:cNvSpPr/>
            <p:nvPr/>
          </p:nvSpPr>
          <p:spPr>
            <a:xfrm>
              <a:off x="9656377" y="4272307"/>
              <a:ext cx="108000" cy="108000"/>
            </a:xfrm>
            <a:prstGeom prst="ellipse">
              <a:avLst/>
            </a:prstGeom>
            <a:solidFill>
              <a:srgbClr val="A11607"/>
            </a:solidFill>
            <a:ln>
              <a:solidFill>
                <a:srgbClr val="A116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BA6AB09-9D82-478E-B5FE-8E66673F2D93}"/>
                </a:ext>
              </a:extLst>
            </p:cNvPr>
            <p:cNvSpPr/>
            <p:nvPr/>
          </p:nvSpPr>
          <p:spPr>
            <a:xfrm rot="18301729">
              <a:off x="10144863" y="4209993"/>
              <a:ext cx="226357" cy="45719"/>
            </a:xfrm>
            <a:prstGeom prst="rect">
              <a:avLst/>
            </a:prstGeom>
            <a:solidFill>
              <a:srgbClr val="749F83"/>
            </a:solidFill>
            <a:ln>
              <a:solidFill>
                <a:srgbClr val="749F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19D8389-976C-442C-B650-2E450241BC1E}"/>
              </a:ext>
            </a:extLst>
          </p:cNvPr>
          <p:cNvCxnSpPr>
            <a:cxnSpLocks/>
          </p:cNvCxnSpPr>
          <p:nvPr/>
        </p:nvCxnSpPr>
        <p:spPr>
          <a:xfrm flipH="1">
            <a:off x="2127726" y="3177300"/>
            <a:ext cx="1921373" cy="227623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67C3085-37E3-4163-9DC9-EC2BF5261D31}"/>
              </a:ext>
            </a:extLst>
          </p:cNvPr>
          <p:cNvCxnSpPr>
            <a:cxnSpLocks/>
          </p:cNvCxnSpPr>
          <p:nvPr/>
        </p:nvCxnSpPr>
        <p:spPr>
          <a:xfrm>
            <a:off x="6472598" y="3845725"/>
            <a:ext cx="0" cy="56535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544FDD7-381D-41F6-B9C7-8EF11472EBA3}"/>
              </a:ext>
            </a:extLst>
          </p:cNvPr>
          <p:cNvCxnSpPr>
            <a:cxnSpLocks/>
          </p:cNvCxnSpPr>
          <p:nvPr/>
        </p:nvCxnSpPr>
        <p:spPr>
          <a:xfrm>
            <a:off x="8292539" y="3190837"/>
            <a:ext cx="2047621" cy="509944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524CBBB-E9E5-4264-831A-2B9D6508EB21}"/>
              </a:ext>
            </a:extLst>
          </p:cNvPr>
          <p:cNvSpPr txBox="1"/>
          <p:nvPr/>
        </p:nvSpPr>
        <p:spPr>
          <a:xfrm>
            <a:off x="1126983" y="5127190"/>
            <a:ext cx="2174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Fine-tune expression</a:t>
            </a:r>
            <a:endParaRPr lang="en-GB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3A38D5C-3220-4047-86C2-58A26EA1338E}"/>
              </a:ext>
            </a:extLst>
          </p:cNvPr>
          <p:cNvSpPr txBox="1"/>
          <p:nvPr/>
        </p:nvSpPr>
        <p:spPr>
          <a:xfrm>
            <a:off x="4685121" y="5540927"/>
            <a:ext cx="2813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Regulate DNA methylation</a:t>
            </a:r>
            <a:endParaRPr lang="en-GB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05DDA64-F853-404C-97E0-DDDFC9E57027}"/>
              </a:ext>
            </a:extLst>
          </p:cNvPr>
          <p:cNvSpPr txBox="1"/>
          <p:nvPr/>
        </p:nvSpPr>
        <p:spPr>
          <a:xfrm>
            <a:off x="8991585" y="5256607"/>
            <a:ext cx="27669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Modulate chromatin accessibility</a:t>
            </a:r>
            <a:endParaRPr lang="en-GB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341D2CA-C8CD-415F-8DB6-51B26BFF1863}"/>
              </a:ext>
            </a:extLst>
          </p:cNvPr>
          <p:cNvSpPr txBox="1"/>
          <p:nvPr/>
        </p:nvSpPr>
        <p:spPr>
          <a:xfrm>
            <a:off x="9112271" y="3742865"/>
            <a:ext cx="13675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Methylation</a:t>
            </a:r>
          </a:p>
          <a:p>
            <a:r>
              <a:rPr lang="en-GB" sz="1400" dirty="0"/>
              <a:t>of histones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FBA7855-4B4C-44EF-A876-607D82AB7964}"/>
              </a:ext>
            </a:extLst>
          </p:cNvPr>
          <p:cNvSpPr/>
          <p:nvPr/>
        </p:nvSpPr>
        <p:spPr>
          <a:xfrm>
            <a:off x="11832000" y="6490478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01943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FFE9-ACDF-42FE-A098-B19894B60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2762"/>
            <a:ext cx="12192000" cy="652557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Do STRs serve as regulatory DNA elements?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3614BA-6F78-4286-95E7-AD7587552503}"/>
              </a:ext>
            </a:extLst>
          </p:cNvPr>
          <p:cNvSpPr txBox="1"/>
          <p:nvPr/>
        </p:nvSpPr>
        <p:spPr>
          <a:xfrm>
            <a:off x="6277233" y="3077819"/>
            <a:ext cx="515840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STRs </a:t>
            </a:r>
            <a:r>
              <a:rPr lang="en-GB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different from the binding motifs.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Therefore multiple TFs could be recruited.</a:t>
            </a:r>
          </a:p>
          <a:p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STRs tune local TF concentration 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binding responses to regulate gene expression.</a:t>
            </a:r>
            <a:endParaRPr lang="en-GB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E9EE1F-402C-4439-BD41-8A460C81E4CC}"/>
              </a:ext>
            </a:extLst>
          </p:cNvPr>
          <p:cNvSpPr txBox="1"/>
          <p:nvPr/>
        </p:nvSpPr>
        <p:spPr>
          <a:xfrm>
            <a:off x="320039" y="1278374"/>
            <a:ext cx="115353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STRs directly bind transcription factors to tune gene expression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481CE3-4508-4A21-B8ED-78FAF973BA1D}"/>
              </a:ext>
            </a:extLst>
          </p:cNvPr>
          <p:cNvSpPr txBox="1"/>
          <p:nvPr/>
        </p:nvSpPr>
        <p:spPr>
          <a:xfrm>
            <a:off x="29817" y="6414776"/>
            <a:ext cx="1216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Source: Horton C. A. et al. Short tandem repeats bind transcription factors to tune eukaryotic gene expression</a:t>
            </a:r>
            <a:r>
              <a:rPr lang="en-GB" i="0" dirty="0">
                <a:solidFill>
                  <a:schemeClr val="bg2">
                    <a:lumMod val="75000"/>
                  </a:schemeClr>
                </a:solidFill>
                <a:effectLst/>
              </a:rPr>
              <a:t>. </a:t>
            </a:r>
            <a:r>
              <a:rPr lang="en-GB" i="1" dirty="0">
                <a:solidFill>
                  <a:schemeClr val="bg2">
                    <a:lumMod val="75000"/>
                  </a:schemeClr>
                </a:solidFill>
                <a:effectLst/>
              </a:rPr>
              <a:t>Science. </a:t>
            </a:r>
            <a:r>
              <a:rPr lang="en-GB" i="0" dirty="0">
                <a:solidFill>
                  <a:schemeClr val="bg2">
                    <a:lumMod val="75000"/>
                  </a:schemeClr>
                </a:solidFill>
                <a:effectLst/>
              </a:rPr>
              <a:t>2023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2593C51-3D50-4A84-AED2-B0D72F0DC13A}"/>
              </a:ext>
            </a:extLst>
          </p:cNvPr>
          <p:cNvSpPr txBox="1"/>
          <p:nvPr/>
        </p:nvSpPr>
        <p:spPr>
          <a:xfrm>
            <a:off x="674753" y="3313054"/>
            <a:ext cx="2115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 +</a:t>
            </a:r>
            <a:endParaRPr lang="en-GB" sz="2400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25B660D-C41F-48AD-B884-2CC896B50E98}"/>
              </a:ext>
            </a:extLst>
          </p:cNvPr>
          <p:cNvGrpSpPr/>
          <p:nvPr/>
        </p:nvGrpSpPr>
        <p:grpSpPr>
          <a:xfrm>
            <a:off x="569511" y="2496832"/>
            <a:ext cx="5189061" cy="3169860"/>
            <a:chOff x="500931" y="2146312"/>
            <a:chExt cx="5189061" cy="316986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CBE0C0E-C1FB-4785-90EE-BA68E46C554E}"/>
                </a:ext>
              </a:extLst>
            </p:cNvPr>
            <p:cNvGrpSpPr/>
            <p:nvPr/>
          </p:nvGrpSpPr>
          <p:grpSpPr>
            <a:xfrm>
              <a:off x="500931" y="3429000"/>
              <a:ext cx="4768796" cy="1887172"/>
              <a:chOff x="638091" y="2675612"/>
              <a:chExt cx="4768796" cy="1887172"/>
            </a:xfrm>
          </p:grpSpPr>
          <p:cxnSp>
            <p:nvCxnSpPr>
              <p:cNvPr id="9" name="Connector: Curved 8">
                <a:extLst>
                  <a:ext uri="{FF2B5EF4-FFF2-40B4-BE49-F238E27FC236}">
                    <a16:creationId xmlns:a16="http://schemas.microsoft.com/office/drawing/2014/main" id="{4638D8CF-89E3-497F-A300-01723D83B6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8091" y="2743200"/>
                <a:ext cx="4768796" cy="1759947"/>
              </a:xfrm>
              <a:prstGeom prst="curvedConnector3">
                <a:avLst>
                  <a:gd name="adj1" fmla="val 52334"/>
                </a:avLst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Arrow: Pentagon 14">
                <a:extLst>
                  <a:ext uri="{FF2B5EF4-FFF2-40B4-BE49-F238E27FC236}">
                    <a16:creationId xmlns:a16="http://schemas.microsoft.com/office/drawing/2014/main" id="{039475CC-D01E-40C0-8790-71F2D3BE3F02}"/>
                  </a:ext>
                </a:extLst>
              </p:cNvPr>
              <p:cNvSpPr/>
              <p:nvPr/>
            </p:nvSpPr>
            <p:spPr>
              <a:xfrm rot="21166429">
                <a:off x="954157" y="4300391"/>
                <a:ext cx="826936" cy="262393"/>
              </a:xfrm>
              <a:prstGeom prst="homePlat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Arrow: Pentagon 15">
                <a:extLst>
                  <a:ext uri="{FF2B5EF4-FFF2-40B4-BE49-F238E27FC236}">
                    <a16:creationId xmlns:a16="http://schemas.microsoft.com/office/drawing/2014/main" id="{50E4DE7A-595A-40BE-8D60-F99725E83893}"/>
                  </a:ext>
                </a:extLst>
              </p:cNvPr>
              <p:cNvSpPr/>
              <p:nvPr/>
            </p:nvSpPr>
            <p:spPr>
              <a:xfrm rot="20193608">
                <a:off x="2115226" y="3981999"/>
                <a:ext cx="826936" cy="262393"/>
              </a:xfrm>
              <a:prstGeom prst="homePlat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Arrow: Pentagon 16">
                <a:extLst>
                  <a:ext uri="{FF2B5EF4-FFF2-40B4-BE49-F238E27FC236}">
                    <a16:creationId xmlns:a16="http://schemas.microsoft.com/office/drawing/2014/main" id="{EF4DF77C-36DB-41AF-8017-557BF71169F5}"/>
                  </a:ext>
                </a:extLst>
              </p:cNvPr>
              <p:cNvSpPr/>
              <p:nvPr/>
            </p:nvSpPr>
            <p:spPr>
              <a:xfrm rot="19919892">
                <a:off x="3221604" y="3028178"/>
                <a:ext cx="826936" cy="262393"/>
              </a:xfrm>
              <a:prstGeom prst="homePlat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Arrow: Pentagon 17">
                <a:extLst>
                  <a:ext uri="{FF2B5EF4-FFF2-40B4-BE49-F238E27FC236}">
                    <a16:creationId xmlns:a16="http://schemas.microsoft.com/office/drawing/2014/main" id="{7969D0BF-252C-440C-A1B3-6FFBDFB7FB32}"/>
                  </a:ext>
                </a:extLst>
              </p:cNvPr>
              <p:cNvSpPr/>
              <p:nvPr/>
            </p:nvSpPr>
            <p:spPr>
              <a:xfrm rot="21166429">
                <a:off x="4320842" y="2675612"/>
                <a:ext cx="826936" cy="262393"/>
              </a:xfrm>
              <a:prstGeom prst="homePlat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4BF5A5F-535F-4E3D-A6D1-A0C0AE8898D0}"/>
                  </a:ext>
                </a:extLst>
              </p:cNvPr>
              <p:cNvSpPr/>
              <p:nvPr/>
            </p:nvSpPr>
            <p:spPr>
              <a:xfrm rot="20180371">
                <a:off x="2293524" y="4063299"/>
                <a:ext cx="145628" cy="246317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A8DDDF3-10AD-4314-81F9-3E3A8ACE3728}"/>
                  </a:ext>
                </a:extLst>
              </p:cNvPr>
              <p:cNvSpPr/>
              <p:nvPr/>
            </p:nvSpPr>
            <p:spPr>
              <a:xfrm rot="20180371">
                <a:off x="2598716" y="3929222"/>
                <a:ext cx="145628" cy="246317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6762B60-4DE1-4619-AA6D-8149C982E538}"/>
                  </a:ext>
                </a:extLst>
              </p:cNvPr>
              <p:cNvSpPr/>
              <p:nvPr/>
            </p:nvSpPr>
            <p:spPr>
              <a:xfrm rot="19868291">
                <a:off x="3363370" y="3141517"/>
                <a:ext cx="145628" cy="246317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4B0DABC-A48B-4998-BE1C-06BADC6E9E9C}"/>
                  </a:ext>
                </a:extLst>
              </p:cNvPr>
              <p:cNvSpPr/>
              <p:nvPr/>
            </p:nvSpPr>
            <p:spPr>
              <a:xfrm rot="19868291">
                <a:off x="3685476" y="2970607"/>
                <a:ext cx="145628" cy="246317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C82C95E-DC45-4B31-804A-4A796CA5ED0A}"/>
                  </a:ext>
                </a:extLst>
              </p:cNvPr>
              <p:cNvSpPr/>
              <p:nvPr/>
            </p:nvSpPr>
            <p:spPr>
              <a:xfrm rot="19900672">
                <a:off x="3549496" y="3047725"/>
                <a:ext cx="145628" cy="2330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1CAB46C-9734-476E-B684-D7BDBDFF60F2}"/>
                  </a:ext>
                </a:extLst>
              </p:cNvPr>
              <p:cNvSpPr/>
              <p:nvPr/>
            </p:nvSpPr>
            <p:spPr>
              <a:xfrm>
                <a:off x="3852523" y="3877238"/>
                <a:ext cx="658800" cy="658214"/>
              </a:xfrm>
              <a:prstGeom prst="ellipse">
                <a:avLst/>
              </a:prstGeom>
              <a:solidFill>
                <a:srgbClr val="7079BA"/>
              </a:solidFill>
              <a:ln>
                <a:solidFill>
                  <a:srgbClr val="7079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9A349A6-1FE1-47B8-8688-23AA90014CCD}"/>
                  </a:ext>
                </a:extLst>
              </p:cNvPr>
              <p:cNvSpPr/>
              <p:nvPr/>
            </p:nvSpPr>
            <p:spPr>
              <a:xfrm rot="21165335">
                <a:off x="4574783" y="2703064"/>
                <a:ext cx="145628" cy="2205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C4D7B4D-38E0-48D5-99EC-745EDDAEE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7152" y="3437080"/>
                <a:ext cx="192587" cy="329554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88740614-053D-4F22-9526-DEC78D0AA7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6250" y="3107527"/>
                <a:ext cx="132147" cy="659107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3E4BD52-67C2-45A4-B4D7-9279A7E7DE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78412" y="4186457"/>
                <a:ext cx="728740" cy="97611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C3BC137-D7D4-49D7-B824-0BD92AEC87F6}"/>
                </a:ext>
              </a:extLst>
            </p:cNvPr>
            <p:cNvSpPr txBox="1"/>
            <p:nvPr/>
          </p:nvSpPr>
          <p:spPr>
            <a:xfrm>
              <a:off x="4424295" y="4698123"/>
              <a:ext cx="126569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Transcription factor (TF)</a:t>
              </a:r>
              <a:endParaRPr lang="en-GB" sz="1400" dirty="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32B799F-9191-46E1-B6CC-184CE5844853}"/>
                </a:ext>
              </a:extLst>
            </p:cNvPr>
            <p:cNvGrpSpPr/>
            <p:nvPr/>
          </p:nvGrpSpPr>
          <p:grpSpPr>
            <a:xfrm>
              <a:off x="687779" y="2146312"/>
              <a:ext cx="4440486" cy="3064306"/>
              <a:chOff x="687779" y="2131072"/>
              <a:chExt cx="4440486" cy="3064306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506B481-DDF2-4D6C-BA47-DE8BCC5E30F3}"/>
                  </a:ext>
                </a:extLst>
              </p:cNvPr>
              <p:cNvSpPr txBox="1"/>
              <p:nvPr/>
            </p:nvSpPr>
            <p:spPr>
              <a:xfrm rot="21162202">
                <a:off x="917851" y="4425937"/>
                <a:ext cx="563502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4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</a:t>
                </a:r>
                <a:endParaRPr lang="en-GB" sz="44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6770B68-0139-4FFD-8F51-7B8E7B794E3B}"/>
                  </a:ext>
                </a:extLst>
              </p:cNvPr>
              <p:cNvSpPr txBox="1"/>
              <p:nvPr/>
            </p:nvSpPr>
            <p:spPr>
              <a:xfrm rot="20219967">
                <a:off x="1952376" y="4264325"/>
                <a:ext cx="9079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 +</a:t>
                </a:r>
                <a:endParaRPr lang="en-GB" sz="24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898A34A-A208-4359-9B49-64C5E0D98B2E}"/>
                  </a:ext>
                </a:extLst>
              </p:cNvPr>
              <p:cNvSpPr txBox="1"/>
              <p:nvPr/>
            </p:nvSpPr>
            <p:spPr>
              <a:xfrm rot="21145230">
                <a:off x="4220268" y="2977057"/>
                <a:ext cx="9079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++</a:t>
                </a:r>
                <a:endParaRPr lang="en-GB" sz="24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E4B5FBE-C00D-4F57-8636-D6AF12E0FE0C}"/>
                  </a:ext>
                </a:extLst>
              </p:cNvPr>
              <p:cNvSpPr txBox="1"/>
              <p:nvPr/>
            </p:nvSpPr>
            <p:spPr>
              <a:xfrm rot="19927176">
                <a:off x="2963993" y="3335914"/>
                <a:ext cx="9079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+++</a:t>
                </a:r>
                <a:endParaRPr lang="en-GB" sz="2400" dirty="0"/>
              </a:p>
            </p:txBody>
          </p:sp>
          <p:sp>
            <p:nvSpPr>
              <p:cNvPr id="47" name="Arrow: Pentagon 46">
                <a:extLst>
                  <a:ext uri="{FF2B5EF4-FFF2-40B4-BE49-F238E27FC236}">
                    <a16:creationId xmlns:a16="http://schemas.microsoft.com/office/drawing/2014/main" id="{CC65DDBC-2010-4D08-B321-096873BEE32A}"/>
                  </a:ext>
                </a:extLst>
              </p:cNvPr>
              <p:cNvSpPr/>
              <p:nvPr/>
            </p:nvSpPr>
            <p:spPr>
              <a:xfrm>
                <a:off x="687779" y="2155506"/>
                <a:ext cx="826936" cy="262393"/>
              </a:xfrm>
              <a:prstGeom prst="homePlat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2422442-DAA6-48B8-8115-C21608FDE2B6}"/>
                  </a:ext>
                </a:extLst>
              </p:cNvPr>
              <p:cNvSpPr/>
              <p:nvPr/>
            </p:nvSpPr>
            <p:spPr>
              <a:xfrm>
                <a:off x="687779" y="2595405"/>
                <a:ext cx="145628" cy="246317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4C271B4-C675-4601-98EB-748585824806}"/>
                  </a:ext>
                </a:extLst>
              </p:cNvPr>
              <p:cNvSpPr/>
              <p:nvPr/>
            </p:nvSpPr>
            <p:spPr>
              <a:xfrm>
                <a:off x="687779" y="3032692"/>
                <a:ext cx="145628" cy="24631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30BB40C-AF4E-4684-B8E8-2B1B1B8ABFF2}"/>
                  </a:ext>
                </a:extLst>
              </p:cNvPr>
              <p:cNvSpPr txBox="1"/>
              <p:nvPr/>
            </p:nvSpPr>
            <p:spPr>
              <a:xfrm>
                <a:off x="1636952" y="2131072"/>
                <a:ext cx="126569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Enhancer</a:t>
                </a:r>
                <a:endParaRPr lang="en-GB" sz="1400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7A97EB8-F622-4B1F-B695-52F5FD2A40EB}"/>
                  </a:ext>
                </a:extLst>
              </p:cNvPr>
              <p:cNvSpPr txBox="1"/>
              <p:nvPr/>
            </p:nvSpPr>
            <p:spPr>
              <a:xfrm>
                <a:off x="871270" y="2569399"/>
                <a:ext cx="219998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Short tandem repeat (STR)</a:t>
                </a:r>
                <a:endParaRPr lang="en-GB" sz="14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9EC8CB4-907B-42CF-A61C-BB4DF0A6719B}"/>
                  </a:ext>
                </a:extLst>
              </p:cNvPr>
              <p:cNvSpPr txBox="1"/>
              <p:nvPr/>
            </p:nvSpPr>
            <p:spPr>
              <a:xfrm>
                <a:off x="856731" y="3003618"/>
                <a:ext cx="219998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Binding motif</a:t>
                </a:r>
                <a:endParaRPr lang="en-GB" sz="1400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661E3D0-C43E-4C5E-8B07-3EBC3BB42D32}"/>
                  </a:ext>
                </a:extLst>
              </p:cNvPr>
              <p:cNvSpPr txBox="1"/>
              <p:nvPr/>
            </p:nvSpPr>
            <p:spPr>
              <a:xfrm>
                <a:off x="880091" y="3406675"/>
                <a:ext cx="219998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TF occupancy</a:t>
                </a:r>
                <a:endParaRPr lang="en-GB" sz="1400" dirty="0"/>
              </a:p>
            </p:txBody>
          </p:sp>
        </p:grp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530CAC51-91BD-4856-B72E-E4727E2A7245}"/>
              </a:ext>
            </a:extLst>
          </p:cNvPr>
          <p:cNvSpPr/>
          <p:nvPr/>
        </p:nvSpPr>
        <p:spPr>
          <a:xfrm>
            <a:off x="11750040" y="6490478"/>
            <a:ext cx="441960" cy="3675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5046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FFE9-ACDF-42FE-A098-B19894B60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2762"/>
            <a:ext cx="12192000" cy="652557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Do STRs serve as regulatory DNA elements?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E9EE1F-402C-4439-BD41-8A460C81E4CC}"/>
              </a:ext>
            </a:extLst>
          </p:cNvPr>
          <p:cNvSpPr txBox="1"/>
          <p:nvPr/>
        </p:nvSpPr>
        <p:spPr>
          <a:xfrm>
            <a:off x="320039" y="1278374"/>
            <a:ext cx="115353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Engineered enhancer regions to see how likely the transcription factors (TFs) are to bind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481CE3-4508-4A21-B8ED-78FAF973BA1D}"/>
              </a:ext>
            </a:extLst>
          </p:cNvPr>
          <p:cNvSpPr txBox="1"/>
          <p:nvPr/>
        </p:nvSpPr>
        <p:spPr>
          <a:xfrm>
            <a:off x="29817" y="6414776"/>
            <a:ext cx="1216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Source: Horton C. A. et al. Short tandem repeats bind transcription factors to tune eukaryotic gene expression</a:t>
            </a:r>
            <a:r>
              <a:rPr lang="en-GB" i="0" dirty="0">
                <a:solidFill>
                  <a:schemeClr val="bg2">
                    <a:lumMod val="75000"/>
                  </a:schemeClr>
                </a:solidFill>
                <a:effectLst/>
              </a:rPr>
              <a:t>. </a:t>
            </a:r>
            <a:r>
              <a:rPr lang="en-GB" i="1" dirty="0">
                <a:solidFill>
                  <a:schemeClr val="bg2">
                    <a:lumMod val="75000"/>
                  </a:schemeClr>
                </a:solidFill>
                <a:effectLst/>
              </a:rPr>
              <a:t>Science. </a:t>
            </a:r>
            <a:r>
              <a:rPr lang="en-GB" i="0" dirty="0">
                <a:solidFill>
                  <a:schemeClr val="bg2">
                    <a:lumMod val="75000"/>
                  </a:schemeClr>
                </a:solidFill>
                <a:effectLst/>
              </a:rPr>
              <a:t>2023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C1836-E962-4988-BE73-A525C83657DC}"/>
              </a:ext>
            </a:extLst>
          </p:cNvPr>
          <p:cNvSpPr/>
          <p:nvPr/>
        </p:nvSpPr>
        <p:spPr>
          <a:xfrm>
            <a:off x="4440742" y="2354779"/>
            <a:ext cx="407194" cy="285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2CF5A5-2B35-4656-A75D-5C7E765A2500}"/>
              </a:ext>
            </a:extLst>
          </p:cNvPr>
          <p:cNvSpPr/>
          <p:nvPr/>
        </p:nvSpPr>
        <p:spPr>
          <a:xfrm>
            <a:off x="11750040" y="6490478"/>
            <a:ext cx="441960" cy="3675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ADC9D4B-B169-4AE6-9EF0-EE1DEB3BDEA4}"/>
              </a:ext>
            </a:extLst>
          </p:cNvPr>
          <p:cNvGrpSpPr/>
          <p:nvPr/>
        </p:nvGrpSpPr>
        <p:grpSpPr>
          <a:xfrm>
            <a:off x="2789887" y="3369467"/>
            <a:ext cx="5549862" cy="2048597"/>
            <a:chOff x="3802871" y="4883711"/>
            <a:chExt cx="3993356" cy="1347139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7B7D4A9-3A1D-4596-ABE6-5E3B773ADADC}"/>
                </a:ext>
              </a:extLst>
            </p:cNvPr>
            <p:cNvCxnSpPr>
              <a:cxnSpLocks/>
            </p:cNvCxnSpPr>
            <p:nvPr/>
          </p:nvCxnSpPr>
          <p:spPr>
            <a:xfrm>
              <a:off x="3802871" y="5045876"/>
              <a:ext cx="399335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5D3327D0-3CAA-4A28-833F-BBE252D70705}"/>
                </a:ext>
              </a:extLst>
            </p:cNvPr>
            <p:cNvSpPr/>
            <p:nvPr/>
          </p:nvSpPr>
          <p:spPr>
            <a:xfrm>
              <a:off x="4474654" y="4887476"/>
              <a:ext cx="1062039" cy="316800"/>
            </a:xfrm>
            <a:prstGeom prst="homePlat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E-box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538028-F0C4-40BA-95C4-716404806263}"/>
                </a:ext>
              </a:extLst>
            </p:cNvPr>
            <p:cNvSpPr/>
            <p:nvPr/>
          </p:nvSpPr>
          <p:spPr>
            <a:xfrm>
              <a:off x="4171022" y="4887476"/>
              <a:ext cx="157163" cy="316800"/>
            </a:xfrm>
            <a:prstGeom prst="rect">
              <a:avLst/>
            </a:prstGeom>
            <a:solidFill>
              <a:srgbClr val="749F83"/>
            </a:solidFill>
            <a:ln>
              <a:solidFill>
                <a:srgbClr val="527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93C2144-71EA-4919-A2B4-6825DD43859B}"/>
                </a:ext>
              </a:extLst>
            </p:cNvPr>
            <p:cNvSpPr/>
            <p:nvPr/>
          </p:nvSpPr>
          <p:spPr>
            <a:xfrm>
              <a:off x="4295444" y="4887476"/>
              <a:ext cx="157163" cy="316800"/>
            </a:xfrm>
            <a:prstGeom prst="rect">
              <a:avLst/>
            </a:prstGeom>
            <a:solidFill>
              <a:srgbClr val="749F83"/>
            </a:solidFill>
            <a:ln>
              <a:solidFill>
                <a:srgbClr val="527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C1FD830-CEDA-4EDF-A98A-8F06A586021A}"/>
                </a:ext>
              </a:extLst>
            </p:cNvPr>
            <p:cNvSpPr/>
            <p:nvPr/>
          </p:nvSpPr>
          <p:spPr>
            <a:xfrm>
              <a:off x="5558582" y="4887476"/>
              <a:ext cx="157163" cy="316800"/>
            </a:xfrm>
            <a:prstGeom prst="rect">
              <a:avLst/>
            </a:prstGeom>
            <a:solidFill>
              <a:srgbClr val="749F83"/>
            </a:solidFill>
            <a:ln>
              <a:solidFill>
                <a:srgbClr val="527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AA9E9F7-861B-4562-9E81-70DDD3CB0185}"/>
                </a:ext>
              </a:extLst>
            </p:cNvPr>
            <p:cNvSpPr/>
            <p:nvPr/>
          </p:nvSpPr>
          <p:spPr>
            <a:xfrm>
              <a:off x="5704435" y="4887476"/>
              <a:ext cx="157163" cy="316800"/>
            </a:xfrm>
            <a:prstGeom prst="rect">
              <a:avLst/>
            </a:prstGeom>
            <a:solidFill>
              <a:srgbClr val="749F83"/>
            </a:solidFill>
            <a:ln>
              <a:solidFill>
                <a:srgbClr val="527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Arrow: Pentagon 24">
              <a:extLst>
                <a:ext uri="{FF2B5EF4-FFF2-40B4-BE49-F238E27FC236}">
                  <a16:creationId xmlns:a16="http://schemas.microsoft.com/office/drawing/2014/main" id="{14F4A7CD-BAF2-49F9-BC6C-E3B820364937}"/>
                </a:ext>
              </a:extLst>
            </p:cNvPr>
            <p:cNvSpPr/>
            <p:nvPr/>
          </p:nvSpPr>
          <p:spPr>
            <a:xfrm>
              <a:off x="6554350" y="4883711"/>
              <a:ext cx="1062039" cy="316800"/>
            </a:xfrm>
            <a:prstGeom prst="homePlat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E-box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716F192-398F-46DE-8765-5364B54A0988}"/>
                </a:ext>
              </a:extLst>
            </p:cNvPr>
            <p:cNvSpPr/>
            <p:nvPr/>
          </p:nvSpPr>
          <p:spPr>
            <a:xfrm>
              <a:off x="5465387" y="5599527"/>
              <a:ext cx="675501" cy="631323"/>
            </a:xfrm>
            <a:prstGeom prst="ellipse">
              <a:avLst/>
            </a:prstGeom>
            <a:solidFill>
              <a:srgbClr val="7079BA"/>
            </a:solidFill>
            <a:ln>
              <a:solidFill>
                <a:srgbClr val="7079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TF</a:t>
              </a:r>
            </a:p>
          </p:txBody>
        </p: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304A11C4-8809-4E51-A15D-0C6232F93A1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717259" y="5304557"/>
              <a:ext cx="675500" cy="64769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F76A7C0-C0A1-572B-3097-7E90C4300DE1}"/>
              </a:ext>
            </a:extLst>
          </p:cNvPr>
          <p:cNvSpPr/>
          <p:nvPr/>
        </p:nvSpPr>
        <p:spPr>
          <a:xfrm>
            <a:off x="782495" y="5812221"/>
            <a:ext cx="152927" cy="307777"/>
          </a:xfrm>
          <a:prstGeom prst="rect">
            <a:avLst/>
          </a:prstGeom>
          <a:solidFill>
            <a:srgbClr val="749F83"/>
          </a:solidFill>
          <a:ln>
            <a:solidFill>
              <a:srgbClr val="527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915228-16FE-E741-CE2C-BD26736B4077}"/>
              </a:ext>
            </a:extLst>
          </p:cNvPr>
          <p:cNvSpPr txBox="1"/>
          <p:nvPr/>
        </p:nvSpPr>
        <p:spPr>
          <a:xfrm>
            <a:off x="935422" y="5812221"/>
            <a:ext cx="1706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Short tandem repeat</a:t>
            </a:r>
          </a:p>
        </p:txBody>
      </p:sp>
      <p:sp>
        <p:nvSpPr>
          <p:cNvPr id="28" name="Arrow: Pentagon 24">
            <a:extLst>
              <a:ext uri="{FF2B5EF4-FFF2-40B4-BE49-F238E27FC236}">
                <a16:creationId xmlns:a16="http://schemas.microsoft.com/office/drawing/2014/main" id="{4CBAD7F6-A2D8-56C5-293B-8BE8950A51DE}"/>
              </a:ext>
            </a:extLst>
          </p:cNvPr>
          <p:cNvSpPr/>
          <p:nvPr/>
        </p:nvSpPr>
        <p:spPr>
          <a:xfrm>
            <a:off x="782496" y="5418063"/>
            <a:ext cx="646912" cy="268551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E11FC5-31C7-1168-CF77-D023BBA8F83E}"/>
              </a:ext>
            </a:extLst>
          </p:cNvPr>
          <p:cNvSpPr txBox="1"/>
          <p:nvPr/>
        </p:nvSpPr>
        <p:spPr>
          <a:xfrm>
            <a:off x="1530344" y="5378838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Enhancer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014603-A13D-11A0-0318-DBA278611B9A}"/>
              </a:ext>
            </a:extLst>
          </p:cNvPr>
          <p:cNvSpPr txBox="1"/>
          <p:nvPr/>
        </p:nvSpPr>
        <p:spPr>
          <a:xfrm>
            <a:off x="3080303" y="2541049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Enhancer with STRs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1BEE00-285D-DB20-E099-6D4315D9F926}"/>
              </a:ext>
            </a:extLst>
          </p:cNvPr>
          <p:cNvSpPr txBox="1"/>
          <p:nvPr/>
        </p:nvSpPr>
        <p:spPr>
          <a:xfrm>
            <a:off x="6221552" y="2536550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Enhancer without STRs</a:t>
            </a:r>
          </a:p>
        </p:txBody>
      </p:sp>
    </p:spTree>
    <p:extLst>
      <p:ext uri="{BB962C8B-B14F-4D97-AF65-F5344CB8AC3E}">
        <p14:creationId xmlns:p14="http://schemas.microsoft.com/office/powerpoint/2010/main" val="1623539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FFE9-ACDF-42FE-A098-B19894B60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2762"/>
            <a:ext cx="12192000" cy="652557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Do STRs serve as regulatory DNA elements?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E9EE1F-402C-4439-BD41-8A460C81E4CC}"/>
              </a:ext>
            </a:extLst>
          </p:cNvPr>
          <p:cNvSpPr txBox="1"/>
          <p:nvPr/>
        </p:nvSpPr>
        <p:spPr>
          <a:xfrm>
            <a:off x="320039" y="1278374"/>
            <a:ext cx="115353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STRs around binding motifs significantly lower the Gibb’s free energy </a:t>
            </a:r>
          </a:p>
          <a:p>
            <a:pPr algn="ctr"/>
            <a:r>
              <a:rPr lang="en-GB" sz="2400" dirty="0"/>
              <a:t>for binding of transcription factors (TF).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481CE3-4508-4A21-B8ED-78FAF973BA1D}"/>
              </a:ext>
            </a:extLst>
          </p:cNvPr>
          <p:cNvSpPr txBox="1"/>
          <p:nvPr/>
        </p:nvSpPr>
        <p:spPr>
          <a:xfrm>
            <a:off x="29817" y="6414776"/>
            <a:ext cx="1216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Source: Horton C. A. et al. Short tandem repeats bind transcription factors to tune eukaryotic gene expression</a:t>
            </a:r>
            <a:r>
              <a:rPr lang="en-GB" i="0" dirty="0">
                <a:solidFill>
                  <a:schemeClr val="bg2">
                    <a:lumMod val="75000"/>
                  </a:schemeClr>
                </a:solidFill>
                <a:effectLst/>
              </a:rPr>
              <a:t>. </a:t>
            </a:r>
            <a:r>
              <a:rPr lang="en-GB" i="1" dirty="0">
                <a:solidFill>
                  <a:schemeClr val="bg2">
                    <a:lumMod val="75000"/>
                  </a:schemeClr>
                </a:solidFill>
                <a:effectLst/>
              </a:rPr>
              <a:t>Science. </a:t>
            </a:r>
            <a:r>
              <a:rPr lang="en-GB" i="0" dirty="0">
                <a:solidFill>
                  <a:schemeClr val="bg2">
                    <a:lumMod val="75000"/>
                  </a:schemeClr>
                </a:solidFill>
                <a:effectLst/>
              </a:rPr>
              <a:t>2023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C1836-E962-4988-BE73-A525C83657DC}"/>
              </a:ext>
            </a:extLst>
          </p:cNvPr>
          <p:cNvSpPr/>
          <p:nvPr/>
        </p:nvSpPr>
        <p:spPr>
          <a:xfrm>
            <a:off x="4440742" y="2354779"/>
            <a:ext cx="407194" cy="285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2CF5A5-2B35-4656-A75D-5C7E765A2500}"/>
              </a:ext>
            </a:extLst>
          </p:cNvPr>
          <p:cNvSpPr/>
          <p:nvPr/>
        </p:nvSpPr>
        <p:spPr>
          <a:xfrm>
            <a:off x="11750040" y="6490478"/>
            <a:ext cx="441960" cy="3675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</a:rPr>
              <a:t>10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7835C6-62BB-FD73-BBDA-B00566C8F16C}"/>
              </a:ext>
            </a:extLst>
          </p:cNvPr>
          <p:cNvGrpSpPr/>
          <p:nvPr/>
        </p:nvGrpSpPr>
        <p:grpSpPr>
          <a:xfrm>
            <a:off x="449022" y="2361103"/>
            <a:ext cx="6453609" cy="3522515"/>
            <a:chOff x="890457" y="2555573"/>
            <a:chExt cx="6453609" cy="352251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7E6A07F-DFBB-4BE0-A091-D6F44AAF4C2A}"/>
                </a:ext>
              </a:extLst>
            </p:cNvPr>
            <p:cNvGrpSpPr/>
            <p:nvPr/>
          </p:nvGrpSpPr>
          <p:grpSpPr>
            <a:xfrm>
              <a:off x="890457" y="2640529"/>
              <a:ext cx="6453609" cy="3437559"/>
              <a:chOff x="4191768" y="2132738"/>
              <a:chExt cx="6453609" cy="343755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9DCA3888-9EE3-4B6A-9D04-9DFA7CEC1658}"/>
                  </a:ext>
                </a:extLst>
              </p:cNvPr>
              <p:cNvGrpSpPr/>
              <p:nvPr/>
            </p:nvGrpSpPr>
            <p:grpSpPr>
              <a:xfrm>
                <a:off x="4191768" y="2132738"/>
                <a:ext cx="4697789" cy="3423730"/>
                <a:chOff x="3054732" y="2026110"/>
                <a:chExt cx="4697789" cy="3423730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FF9FA498-0306-4C4D-B5C4-1B6F06A93D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0430" t="41042" r="62131" b="21770"/>
                <a:stretch/>
              </p:blipFill>
              <p:spPr>
                <a:xfrm>
                  <a:off x="3054732" y="2026110"/>
                  <a:ext cx="4491057" cy="3423730"/>
                </a:xfrm>
                <a:prstGeom prst="rect">
                  <a:avLst/>
                </a:prstGeom>
              </p:spPr>
            </p:pic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BF3BD347-2539-4CBF-9A0E-6CC09B786895}"/>
                    </a:ext>
                  </a:extLst>
                </p:cNvPr>
                <p:cNvSpPr/>
                <p:nvPr/>
              </p:nvSpPr>
              <p:spPr>
                <a:xfrm>
                  <a:off x="7074983" y="4938086"/>
                  <a:ext cx="677538" cy="4026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F18F48C-7C17-4078-8A77-CF8DCDF384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0459" t="41042" r="29193" b="21770"/>
              <a:stretch/>
            </p:blipFill>
            <p:spPr>
              <a:xfrm>
                <a:off x="8607296" y="2146567"/>
                <a:ext cx="1693629" cy="342373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CB24834D-C081-4FA6-91D8-0CA085644D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9288503">
                <a:off x="9956469" y="4995635"/>
                <a:ext cx="688908" cy="414564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058587-0541-D81F-1F34-C6B3989B4D15}"/>
                </a:ext>
              </a:extLst>
            </p:cNvPr>
            <p:cNvSpPr/>
            <p:nvPr/>
          </p:nvSpPr>
          <p:spPr>
            <a:xfrm>
              <a:off x="1282262" y="2654358"/>
              <a:ext cx="409903" cy="4284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Ç</a:t>
              </a:r>
              <a:r>
                <a:rPr lang="en-US" dirty="0"/>
                <a:t>√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1E7E5F-30B9-A22D-51DB-18BEA954D56B}"/>
                </a:ext>
              </a:extLst>
            </p:cNvPr>
            <p:cNvSpPr/>
            <p:nvPr/>
          </p:nvSpPr>
          <p:spPr>
            <a:xfrm>
              <a:off x="5786318" y="2555573"/>
              <a:ext cx="409903" cy="4284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Ç</a:t>
              </a:r>
              <a:r>
                <a:rPr lang="en-US" dirty="0"/>
                <a:t>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5081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FFE9-ACDF-42FE-A098-B19894B60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2762"/>
            <a:ext cx="12192000" cy="652557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Do STRs serve as regulatory DNA elements?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E9EE1F-402C-4439-BD41-8A460C81E4CC}"/>
              </a:ext>
            </a:extLst>
          </p:cNvPr>
          <p:cNvSpPr txBox="1"/>
          <p:nvPr/>
        </p:nvSpPr>
        <p:spPr>
          <a:xfrm>
            <a:off x="320039" y="1278374"/>
            <a:ext cx="115353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STRs around binding motifs significantly lower the Gibb’s free energy </a:t>
            </a:r>
          </a:p>
          <a:p>
            <a:pPr algn="ctr"/>
            <a:r>
              <a:rPr lang="en-GB" sz="2400" dirty="0"/>
              <a:t>for binding of transcription factors (TF).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481CE3-4508-4A21-B8ED-78FAF973BA1D}"/>
              </a:ext>
            </a:extLst>
          </p:cNvPr>
          <p:cNvSpPr txBox="1"/>
          <p:nvPr/>
        </p:nvSpPr>
        <p:spPr>
          <a:xfrm>
            <a:off x="29817" y="6414776"/>
            <a:ext cx="1216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Source: Horton C. A. et al. Short tandem repeats bind transcription factors to tune eukaryotic gene expression</a:t>
            </a:r>
            <a:r>
              <a:rPr lang="en-GB" i="0" dirty="0">
                <a:solidFill>
                  <a:schemeClr val="bg2">
                    <a:lumMod val="75000"/>
                  </a:schemeClr>
                </a:solidFill>
                <a:effectLst/>
              </a:rPr>
              <a:t>. </a:t>
            </a:r>
            <a:r>
              <a:rPr lang="en-GB" i="1" dirty="0">
                <a:solidFill>
                  <a:schemeClr val="bg2">
                    <a:lumMod val="75000"/>
                  </a:schemeClr>
                </a:solidFill>
                <a:effectLst/>
              </a:rPr>
              <a:t>Science. </a:t>
            </a:r>
            <a:r>
              <a:rPr lang="en-GB" i="0" dirty="0">
                <a:solidFill>
                  <a:schemeClr val="bg2">
                    <a:lumMod val="75000"/>
                  </a:schemeClr>
                </a:solidFill>
                <a:effectLst/>
              </a:rPr>
              <a:t>2023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C1836-E962-4988-BE73-A525C83657DC}"/>
              </a:ext>
            </a:extLst>
          </p:cNvPr>
          <p:cNvSpPr/>
          <p:nvPr/>
        </p:nvSpPr>
        <p:spPr>
          <a:xfrm>
            <a:off x="4440742" y="2354779"/>
            <a:ext cx="407194" cy="285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2CF5A5-2B35-4656-A75D-5C7E765A2500}"/>
              </a:ext>
            </a:extLst>
          </p:cNvPr>
          <p:cNvSpPr/>
          <p:nvPr/>
        </p:nvSpPr>
        <p:spPr>
          <a:xfrm>
            <a:off x="11750040" y="6490478"/>
            <a:ext cx="441960" cy="3675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</a:rPr>
              <a:t>10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7835C6-62BB-FD73-BBDA-B00566C8F16C}"/>
              </a:ext>
            </a:extLst>
          </p:cNvPr>
          <p:cNvGrpSpPr/>
          <p:nvPr/>
        </p:nvGrpSpPr>
        <p:grpSpPr>
          <a:xfrm>
            <a:off x="449022" y="2361103"/>
            <a:ext cx="6453609" cy="3522515"/>
            <a:chOff x="890457" y="2555573"/>
            <a:chExt cx="6453609" cy="352251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7E6A07F-DFBB-4BE0-A091-D6F44AAF4C2A}"/>
                </a:ext>
              </a:extLst>
            </p:cNvPr>
            <p:cNvGrpSpPr/>
            <p:nvPr/>
          </p:nvGrpSpPr>
          <p:grpSpPr>
            <a:xfrm>
              <a:off x="890457" y="2640529"/>
              <a:ext cx="6453609" cy="3437559"/>
              <a:chOff x="4191768" y="2132738"/>
              <a:chExt cx="6453609" cy="343755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9DCA3888-9EE3-4B6A-9D04-9DFA7CEC1658}"/>
                  </a:ext>
                </a:extLst>
              </p:cNvPr>
              <p:cNvGrpSpPr/>
              <p:nvPr/>
            </p:nvGrpSpPr>
            <p:grpSpPr>
              <a:xfrm>
                <a:off x="4191768" y="2132738"/>
                <a:ext cx="4697789" cy="3423730"/>
                <a:chOff x="3054732" y="2026110"/>
                <a:chExt cx="4697789" cy="3423730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FF9FA498-0306-4C4D-B5C4-1B6F06A93D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0430" t="41042" r="62131" b="21770"/>
                <a:stretch/>
              </p:blipFill>
              <p:spPr>
                <a:xfrm>
                  <a:off x="3054732" y="2026110"/>
                  <a:ext cx="4491057" cy="3423730"/>
                </a:xfrm>
                <a:prstGeom prst="rect">
                  <a:avLst/>
                </a:prstGeom>
              </p:spPr>
            </p:pic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BF3BD347-2539-4CBF-9A0E-6CC09B786895}"/>
                    </a:ext>
                  </a:extLst>
                </p:cNvPr>
                <p:cNvSpPr/>
                <p:nvPr/>
              </p:nvSpPr>
              <p:spPr>
                <a:xfrm>
                  <a:off x="7074983" y="4938086"/>
                  <a:ext cx="677538" cy="4026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F18F48C-7C17-4078-8A77-CF8DCDF384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0459" t="41042" r="29193" b="21770"/>
              <a:stretch/>
            </p:blipFill>
            <p:spPr>
              <a:xfrm>
                <a:off x="8607296" y="2146567"/>
                <a:ext cx="1693629" cy="342373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CB24834D-C081-4FA6-91D8-0CA085644D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9288503">
                <a:off x="9956469" y="4995635"/>
                <a:ext cx="688908" cy="414564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058587-0541-D81F-1F34-C6B3989B4D15}"/>
                </a:ext>
              </a:extLst>
            </p:cNvPr>
            <p:cNvSpPr/>
            <p:nvPr/>
          </p:nvSpPr>
          <p:spPr>
            <a:xfrm>
              <a:off x="1282262" y="2654358"/>
              <a:ext cx="409903" cy="4284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Ç</a:t>
              </a:r>
              <a:r>
                <a:rPr lang="en-US" dirty="0"/>
                <a:t>√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1E7E5F-30B9-A22D-51DB-18BEA954D56B}"/>
                </a:ext>
              </a:extLst>
            </p:cNvPr>
            <p:cNvSpPr/>
            <p:nvPr/>
          </p:nvSpPr>
          <p:spPr>
            <a:xfrm>
              <a:off x="5786318" y="2555573"/>
              <a:ext cx="409903" cy="4284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Ç</a:t>
              </a:r>
              <a:r>
                <a:rPr lang="en-US" dirty="0"/>
                <a:t>√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BC13F51-C54C-9F89-77F9-4E1C86030572}"/>
              </a:ext>
            </a:extLst>
          </p:cNvPr>
          <p:cNvGrpSpPr/>
          <p:nvPr/>
        </p:nvGrpSpPr>
        <p:grpSpPr>
          <a:xfrm>
            <a:off x="7841767" y="2612328"/>
            <a:ext cx="1705333" cy="1087533"/>
            <a:chOff x="3802871" y="4887476"/>
            <a:chExt cx="2432914" cy="1382883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9F287EC-4A29-6CD3-0D64-614050C40B2B}"/>
                </a:ext>
              </a:extLst>
            </p:cNvPr>
            <p:cNvCxnSpPr>
              <a:cxnSpLocks/>
            </p:cNvCxnSpPr>
            <p:nvPr/>
          </p:nvCxnSpPr>
          <p:spPr>
            <a:xfrm>
              <a:off x="3802871" y="5045876"/>
              <a:ext cx="219054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Arrow: Pentagon 19">
              <a:extLst>
                <a:ext uri="{FF2B5EF4-FFF2-40B4-BE49-F238E27FC236}">
                  <a16:creationId xmlns:a16="http://schemas.microsoft.com/office/drawing/2014/main" id="{899D8CFA-F127-B4A6-D9FD-1455B39E8D25}"/>
                </a:ext>
              </a:extLst>
            </p:cNvPr>
            <p:cNvSpPr/>
            <p:nvPr/>
          </p:nvSpPr>
          <p:spPr>
            <a:xfrm>
              <a:off x="4463126" y="4887476"/>
              <a:ext cx="1084086" cy="316800"/>
            </a:xfrm>
            <a:prstGeom prst="homePlat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0D4FF22-7BE2-D301-6272-304D148BA011}"/>
                </a:ext>
              </a:extLst>
            </p:cNvPr>
            <p:cNvSpPr/>
            <p:nvPr/>
          </p:nvSpPr>
          <p:spPr>
            <a:xfrm>
              <a:off x="5560283" y="5639036"/>
              <a:ext cx="675502" cy="631323"/>
            </a:xfrm>
            <a:prstGeom prst="ellipse">
              <a:avLst/>
            </a:prstGeom>
            <a:solidFill>
              <a:srgbClr val="7079BA"/>
            </a:solidFill>
            <a:ln>
              <a:solidFill>
                <a:srgbClr val="7079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90A7B74-17BA-2DB2-1D7E-9615E1B58DEA}"/>
              </a:ext>
            </a:extLst>
          </p:cNvPr>
          <p:cNvCxnSpPr/>
          <p:nvPr/>
        </p:nvCxnSpPr>
        <p:spPr>
          <a:xfrm flipV="1">
            <a:off x="6688899" y="3113584"/>
            <a:ext cx="951978" cy="31083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26">
            <a:extLst>
              <a:ext uri="{FF2B5EF4-FFF2-40B4-BE49-F238E27FC236}">
                <a16:creationId xmlns:a16="http://schemas.microsoft.com/office/drawing/2014/main" id="{E01AC7F9-C0AD-0345-7762-6854AE08E1E5}"/>
              </a:ext>
            </a:extLst>
          </p:cNvPr>
          <p:cNvCxnSpPr>
            <a:cxnSpLocks/>
          </p:cNvCxnSpPr>
          <p:nvPr/>
        </p:nvCxnSpPr>
        <p:spPr>
          <a:xfrm rot="10800000">
            <a:off x="8542125" y="2970448"/>
            <a:ext cx="473487" cy="509361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653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FFE9-ACDF-42FE-A098-B19894B60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2762"/>
            <a:ext cx="12192000" cy="652557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Do STRs serve as regulatory DNA elements?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E9EE1F-402C-4439-BD41-8A460C81E4CC}"/>
              </a:ext>
            </a:extLst>
          </p:cNvPr>
          <p:cNvSpPr txBox="1"/>
          <p:nvPr/>
        </p:nvSpPr>
        <p:spPr>
          <a:xfrm>
            <a:off x="320039" y="1278374"/>
            <a:ext cx="115353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STRs around binding motifs significantly lower the Gibb’s free energy </a:t>
            </a:r>
          </a:p>
          <a:p>
            <a:pPr algn="ctr"/>
            <a:r>
              <a:rPr lang="en-GB" sz="2400" dirty="0"/>
              <a:t>for binding of transcription factors (TF).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481CE3-4508-4A21-B8ED-78FAF973BA1D}"/>
              </a:ext>
            </a:extLst>
          </p:cNvPr>
          <p:cNvSpPr txBox="1"/>
          <p:nvPr/>
        </p:nvSpPr>
        <p:spPr>
          <a:xfrm>
            <a:off x="29817" y="6414776"/>
            <a:ext cx="1216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Source: Horton C. A. et al. Short tandem repeats bind transcription factors to tune eukaryotic gene expression</a:t>
            </a:r>
            <a:r>
              <a:rPr lang="en-GB" i="0" dirty="0">
                <a:solidFill>
                  <a:schemeClr val="bg2">
                    <a:lumMod val="75000"/>
                  </a:schemeClr>
                </a:solidFill>
                <a:effectLst/>
              </a:rPr>
              <a:t>. </a:t>
            </a:r>
            <a:r>
              <a:rPr lang="en-GB" i="1" dirty="0">
                <a:solidFill>
                  <a:schemeClr val="bg2">
                    <a:lumMod val="75000"/>
                  </a:schemeClr>
                </a:solidFill>
                <a:effectLst/>
              </a:rPr>
              <a:t>Science. </a:t>
            </a:r>
            <a:r>
              <a:rPr lang="en-GB" i="0" dirty="0">
                <a:solidFill>
                  <a:schemeClr val="bg2">
                    <a:lumMod val="75000"/>
                  </a:schemeClr>
                </a:solidFill>
                <a:effectLst/>
              </a:rPr>
              <a:t>2023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C1836-E962-4988-BE73-A525C83657DC}"/>
              </a:ext>
            </a:extLst>
          </p:cNvPr>
          <p:cNvSpPr/>
          <p:nvPr/>
        </p:nvSpPr>
        <p:spPr>
          <a:xfrm>
            <a:off x="4440742" y="2354779"/>
            <a:ext cx="407194" cy="285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2CF5A5-2B35-4656-A75D-5C7E765A2500}"/>
              </a:ext>
            </a:extLst>
          </p:cNvPr>
          <p:cNvSpPr/>
          <p:nvPr/>
        </p:nvSpPr>
        <p:spPr>
          <a:xfrm>
            <a:off x="11750040" y="6490478"/>
            <a:ext cx="441960" cy="3675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</a:rPr>
              <a:t>10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7835C6-62BB-FD73-BBDA-B00566C8F16C}"/>
              </a:ext>
            </a:extLst>
          </p:cNvPr>
          <p:cNvGrpSpPr/>
          <p:nvPr/>
        </p:nvGrpSpPr>
        <p:grpSpPr>
          <a:xfrm>
            <a:off x="449022" y="2361103"/>
            <a:ext cx="6453609" cy="3522515"/>
            <a:chOff x="890457" y="2555573"/>
            <a:chExt cx="6453609" cy="352251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7E6A07F-DFBB-4BE0-A091-D6F44AAF4C2A}"/>
                </a:ext>
              </a:extLst>
            </p:cNvPr>
            <p:cNvGrpSpPr/>
            <p:nvPr/>
          </p:nvGrpSpPr>
          <p:grpSpPr>
            <a:xfrm>
              <a:off x="890457" y="2640529"/>
              <a:ext cx="6453609" cy="3437559"/>
              <a:chOff x="4191768" y="2132738"/>
              <a:chExt cx="6453609" cy="343755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9DCA3888-9EE3-4B6A-9D04-9DFA7CEC1658}"/>
                  </a:ext>
                </a:extLst>
              </p:cNvPr>
              <p:cNvGrpSpPr/>
              <p:nvPr/>
            </p:nvGrpSpPr>
            <p:grpSpPr>
              <a:xfrm>
                <a:off x="4191768" y="2132738"/>
                <a:ext cx="4697789" cy="3423730"/>
                <a:chOff x="3054732" y="2026110"/>
                <a:chExt cx="4697789" cy="3423730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FF9FA498-0306-4C4D-B5C4-1B6F06A93D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0430" t="41042" r="62131" b="21770"/>
                <a:stretch/>
              </p:blipFill>
              <p:spPr>
                <a:xfrm>
                  <a:off x="3054732" y="2026110"/>
                  <a:ext cx="4491057" cy="3423730"/>
                </a:xfrm>
                <a:prstGeom prst="rect">
                  <a:avLst/>
                </a:prstGeom>
              </p:spPr>
            </p:pic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BF3BD347-2539-4CBF-9A0E-6CC09B786895}"/>
                    </a:ext>
                  </a:extLst>
                </p:cNvPr>
                <p:cNvSpPr/>
                <p:nvPr/>
              </p:nvSpPr>
              <p:spPr>
                <a:xfrm>
                  <a:off x="7074983" y="4938086"/>
                  <a:ext cx="677538" cy="4026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F18F48C-7C17-4078-8A77-CF8DCDF384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0459" t="41042" r="29193" b="21770"/>
              <a:stretch/>
            </p:blipFill>
            <p:spPr>
              <a:xfrm>
                <a:off x="8607296" y="2146567"/>
                <a:ext cx="1693629" cy="342373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CB24834D-C081-4FA6-91D8-0CA085644D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9288503">
                <a:off x="9956469" y="4995635"/>
                <a:ext cx="688908" cy="414564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058587-0541-D81F-1F34-C6B3989B4D15}"/>
                </a:ext>
              </a:extLst>
            </p:cNvPr>
            <p:cNvSpPr/>
            <p:nvPr/>
          </p:nvSpPr>
          <p:spPr>
            <a:xfrm>
              <a:off x="1282262" y="2654358"/>
              <a:ext cx="409903" cy="4284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Ç</a:t>
              </a:r>
              <a:r>
                <a:rPr lang="en-US" dirty="0"/>
                <a:t>√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1E7E5F-30B9-A22D-51DB-18BEA954D56B}"/>
                </a:ext>
              </a:extLst>
            </p:cNvPr>
            <p:cNvSpPr/>
            <p:nvPr/>
          </p:nvSpPr>
          <p:spPr>
            <a:xfrm>
              <a:off x="5786318" y="2555573"/>
              <a:ext cx="409903" cy="4284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Ç</a:t>
              </a:r>
              <a:r>
                <a:rPr lang="en-US" dirty="0"/>
                <a:t>√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FC068EC-165E-722F-0BC8-34FEBA9EE1E1}"/>
              </a:ext>
            </a:extLst>
          </p:cNvPr>
          <p:cNvGrpSpPr/>
          <p:nvPr/>
        </p:nvGrpSpPr>
        <p:grpSpPr>
          <a:xfrm>
            <a:off x="7969542" y="4822226"/>
            <a:ext cx="1535444" cy="1286999"/>
            <a:chOff x="3802871" y="4887476"/>
            <a:chExt cx="2190542" cy="1636519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7A20AE-E4E9-69A8-5B16-A60FEA58A7BE}"/>
                </a:ext>
              </a:extLst>
            </p:cNvPr>
            <p:cNvCxnSpPr>
              <a:cxnSpLocks/>
            </p:cNvCxnSpPr>
            <p:nvPr/>
          </p:nvCxnSpPr>
          <p:spPr>
            <a:xfrm>
              <a:off x="3802871" y="5045876"/>
              <a:ext cx="219054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Arrow: Pentagon 19">
              <a:extLst>
                <a:ext uri="{FF2B5EF4-FFF2-40B4-BE49-F238E27FC236}">
                  <a16:creationId xmlns:a16="http://schemas.microsoft.com/office/drawing/2014/main" id="{1047DBDF-6AE4-A78A-04C4-93B8ADBB53B0}"/>
                </a:ext>
              </a:extLst>
            </p:cNvPr>
            <p:cNvSpPr/>
            <p:nvPr/>
          </p:nvSpPr>
          <p:spPr>
            <a:xfrm>
              <a:off x="4463126" y="4887476"/>
              <a:ext cx="1084086" cy="316800"/>
            </a:xfrm>
            <a:prstGeom prst="homePlat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ACC92F5-512E-0B01-BCB1-F51E63ECFFF1}"/>
                </a:ext>
              </a:extLst>
            </p:cNvPr>
            <p:cNvSpPr/>
            <p:nvPr/>
          </p:nvSpPr>
          <p:spPr>
            <a:xfrm>
              <a:off x="4171022" y="4887476"/>
              <a:ext cx="157163" cy="316800"/>
            </a:xfrm>
            <a:prstGeom prst="rect">
              <a:avLst/>
            </a:prstGeom>
            <a:solidFill>
              <a:srgbClr val="749F83"/>
            </a:solidFill>
            <a:ln>
              <a:solidFill>
                <a:srgbClr val="527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C5B344A-9210-3B9C-4CDF-D9CDC550D68C}"/>
                </a:ext>
              </a:extLst>
            </p:cNvPr>
            <p:cNvSpPr/>
            <p:nvPr/>
          </p:nvSpPr>
          <p:spPr>
            <a:xfrm>
              <a:off x="4295443" y="4887476"/>
              <a:ext cx="157163" cy="316800"/>
            </a:xfrm>
            <a:prstGeom prst="rect">
              <a:avLst/>
            </a:prstGeom>
            <a:solidFill>
              <a:srgbClr val="749F83"/>
            </a:solidFill>
            <a:ln>
              <a:solidFill>
                <a:srgbClr val="527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63E3AF3-8C49-2E0E-D1CF-C87D5E6E91F5}"/>
                </a:ext>
              </a:extLst>
            </p:cNvPr>
            <p:cNvSpPr/>
            <p:nvPr/>
          </p:nvSpPr>
          <p:spPr>
            <a:xfrm>
              <a:off x="5558582" y="4887476"/>
              <a:ext cx="157163" cy="316800"/>
            </a:xfrm>
            <a:prstGeom prst="rect">
              <a:avLst/>
            </a:prstGeom>
            <a:solidFill>
              <a:srgbClr val="749F83"/>
            </a:solidFill>
            <a:ln>
              <a:solidFill>
                <a:srgbClr val="527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FCDD06D-2ED6-D7C5-5C7F-3B96DFDC0496}"/>
                </a:ext>
              </a:extLst>
            </p:cNvPr>
            <p:cNvSpPr/>
            <p:nvPr/>
          </p:nvSpPr>
          <p:spPr>
            <a:xfrm>
              <a:off x="5704435" y="4887476"/>
              <a:ext cx="157163" cy="316800"/>
            </a:xfrm>
            <a:prstGeom prst="rect">
              <a:avLst/>
            </a:prstGeom>
            <a:solidFill>
              <a:srgbClr val="749F83"/>
            </a:solidFill>
            <a:ln>
              <a:solidFill>
                <a:srgbClr val="527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6DBDE7D-254D-EE57-5016-E78AAF1316AB}"/>
                </a:ext>
              </a:extLst>
            </p:cNvPr>
            <p:cNvSpPr/>
            <p:nvPr/>
          </p:nvSpPr>
          <p:spPr>
            <a:xfrm>
              <a:off x="5209461" y="5892672"/>
              <a:ext cx="675502" cy="631323"/>
            </a:xfrm>
            <a:prstGeom prst="ellipse">
              <a:avLst/>
            </a:prstGeom>
            <a:solidFill>
              <a:srgbClr val="7079BA"/>
            </a:solidFill>
            <a:ln>
              <a:solidFill>
                <a:srgbClr val="7079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Connector: Curved 26">
              <a:extLst>
                <a:ext uri="{FF2B5EF4-FFF2-40B4-BE49-F238E27FC236}">
                  <a16:creationId xmlns:a16="http://schemas.microsoft.com/office/drawing/2014/main" id="{9D53D0B3-E9F3-961D-62E0-9D68E5C7B69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21487" y="5508497"/>
              <a:ext cx="675500" cy="64769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BC13F51-C54C-9F89-77F9-4E1C86030572}"/>
              </a:ext>
            </a:extLst>
          </p:cNvPr>
          <p:cNvGrpSpPr/>
          <p:nvPr/>
        </p:nvGrpSpPr>
        <p:grpSpPr>
          <a:xfrm>
            <a:off x="7841767" y="2612328"/>
            <a:ext cx="1705333" cy="1087533"/>
            <a:chOff x="3802871" y="4887476"/>
            <a:chExt cx="2432914" cy="1382883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9F287EC-4A29-6CD3-0D64-614050C40B2B}"/>
                </a:ext>
              </a:extLst>
            </p:cNvPr>
            <p:cNvCxnSpPr>
              <a:cxnSpLocks/>
            </p:cNvCxnSpPr>
            <p:nvPr/>
          </p:nvCxnSpPr>
          <p:spPr>
            <a:xfrm>
              <a:off x="3802871" y="5045876"/>
              <a:ext cx="219054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Arrow: Pentagon 19">
              <a:extLst>
                <a:ext uri="{FF2B5EF4-FFF2-40B4-BE49-F238E27FC236}">
                  <a16:creationId xmlns:a16="http://schemas.microsoft.com/office/drawing/2014/main" id="{899D8CFA-F127-B4A6-D9FD-1455B39E8D25}"/>
                </a:ext>
              </a:extLst>
            </p:cNvPr>
            <p:cNvSpPr/>
            <p:nvPr/>
          </p:nvSpPr>
          <p:spPr>
            <a:xfrm>
              <a:off x="4463126" y="4887476"/>
              <a:ext cx="1084086" cy="316800"/>
            </a:xfrm>
            <a:prstGeom prst="homePlat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0D4FF22-7BE2-D301-6272-304D148BA011}"/>
                </a:ext>
              </a:extLst>
            </p:cNvPr>
            <p:cNvSpPr/>
            <p:nvPr/>
          </p:nvSpPr>
          <p:spPr>
            <a:xfrm>
              <a:off x="5560283" y="5639036"/>
              <a:ext cx="675502" cy="631323"/>
            </a:xfrm>
            <a:prstGeom prst="ellipse">
              <a:avLst/>
            </a:prstGeom>
            <a:solidFill>
              <a:srgbClr val="7079BA"/>
            </a:solidFill>
            <a:ln>
              <a:solidFill>
                <a:srgbClr val="7079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90A7B74-17BA-2DB2-1D7E-9615E1B58DEA}"/>
              </a:ext>
            </a:extLst>
          </p:cNvPr>
          <p:cNvCxnSpPr/>
          <p:nvPr/>
        </p:nvCxnSpPr>
        <p:spPr>
          <a:xfrm flipV="1">
            <a:off x="6688899" y="3113584"/>
            <a:ext cx="951978" cy="31083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9B5E585-3E01-F6F0-E868-7A56C3A07659}"/>
              </a:ext>
            </a:extLst>
          </p:cNvPr>
          <p:cNvCxnSpPr>
            <a:cxnSpLocks/>
          </p:cNvCxnSpPr>
          <p:nvPr/>
        </p:nvCxnSpPr>
        <p:spPr>
          <a:xfrm>
            <a:off x="6688899" y="4476179"/>
            <a:ext cx="951978" cy="31283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503E0E1-C6ED-BD50-552D-E4ABC79B8F1D}"/>
              </a:ext>
            </a:extLst>
          </p:cNvPr>
          <p:cNvCxnSpPr>
            <a:cxnSpLocks/>
          </p:cNvCxnSpPr>
          <p:nvPr/>
        </p:nvCxnSpPr>
        <p:spPr>
          <a:xfrm flipV="1">
            <a:off x="9192225" y="5130425"/>
            <a:ext cx="0" cy="4366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26">
            <a:extLst>
              <a:ext uri="{FF2B5EF4-FFF2-40B4-BE49-F238E27FC236}">
                <a16:creationId xmlns:a16="http://schemas.microsoft.com/office/drawing/2014/main" id="{E01AC7F9-C0AD-0345-7762-6854AE08E1E5}"/>
              </a:ext>
            </a:extLst>
          </p:cNvPr>
          <p:cNvCxnSpPr>
            <a:cxnSpLocks/>
          </p:cNvCxnSpPr>
          <p:nvPr/>
        </p:nvCxnSpPr>
        <p:spPr>
          <a:xfrm rot="10800000">
            <a:off x="8542125" y="2970448"/>
            <a:ext cx="473487" cy="509361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8735B42-671C-BBF0-F8C9-AA9369CE8EA6}"/>
              </a:ext>
            </a:extLst>
          </p:cNvPr>
          <p:cNvSpPr txBox="1"/>
          <p:nvPr/>
        </p:nvSpPr>
        <p:spPr>
          <a:xfrm>
            <a:off x="9814645" y="4789011"/>
            <a:ext cx="18874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TF more vigorously binds to enhancers with STR.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9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FFE9-ACDF-42FE-A098-B19894B60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2762"/>
            <a:ext cx="12192000" cy="652557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Do STRs serve as regulatory DNA elements?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9B4351-9304-4AB7-9062-E31D142F5695}"/>
              </a:ext>
            </a:extLst>
          </p:cNvPr>
          <p:cNvSpPr txBox="1"/>
          <p:nvPr/>
        </p:nvSpPr>
        <p:spPr>
          <a:xfrm>
            <a:off x="328322" y="1561908"/>
            <a:ext cx="115353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Searched for association between </a:t>
            </a:r>
          </a:p>
          <a:p>
            <a:pPr algn="ctr"/>
            <a:r>
              <a:rPr lang="en-GB" sz="2400" dirty="0"/>
              <a:t>the </a:t>
            </a:r>
            <a:r>
              <a:rPr lang="en-GB" sz="2400" b="1" dirty="0"/>
              <a:t>length of the STR </a:t>
            </a:r>
            <a:r>
              <a:rPr lang="en-GB" sz="2400" dirty="0"/>
              <a:t>and the </a:t>
            </a:r>
            <a:r>
              <a:rPr lang="en-GB" sz="2400" b="1" dirty="0"/>
              <a:t>DNA methylation levels</a:t>
            </a:r>
            <a:r>
              <a:rPr lang="en-GB" sz="24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A0A8B9-F23F-4682-AE3F-3EDCE33B6730}"/>
              </a:ext>
            </a:extLst>
          </p:cNvPr>
          <p:cNvSpPr txBox="1"/>
          <p:nvPr/>
        </p:nvSpPr>
        <p:spPr>
          <a:xfrm>
            <a:off x="29817" y="6176237"/>
            <a:ext cx="12162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Source: Martin-Trujillo A. et al. Genome-wide evaluation of the effect of short tandem repeat variation on local DNA methylation</a:t>
            </a:r>
            <a:r>
              <a:rPr lang="en-GB" i="0" dirty="0">
                <a:solidFill>
                  <a:schemeClr val="bg2">
                    <a:lumMod val="75000"/>
                  </a:schemeClr>
                </a:solidFill>
                <a:effectLst/>
              </a:rPr>
              <a:t>. </a:t>
            </a:r>
            <a:r>
              <a:rPr lang="en-GB" i="1" dirty="0">
                <a:solidFill>
                  <a:schemeClr val="bg2">
                    <a:lumMod val="75000"/>
                  </a:schemeClr>
                </a:solidFill>
                <a:effectLst/>
              </a:rPr>
              <a:t>Genome research. </a:t>
            </a:r>
            <a:r>
              <a:rPr lang="en-GB" i="0" dirty="0">
                <a:solidFill>
                  <a:schemeClr val="bg2">
                    <a:lumMod val="75000"/>
                  </a:schemeClr>
                </a:solidFill>
                <a:effectLst/>
              </a:rPr>
              <a:t>2023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166F85-CF84-4FFC-AB0B-477A652FE5D6}"/>
              </a:ext>
            </a:extLst>
          </p:cNvPr>
          <p:cNvSpPr/>
          <p:nvPr/>
        </p:nvSpPr>
        <p:spPr>
          <a:xfrm>
            <a:off x="11704320" y="6490478"/>
            <a:ext cx="48768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</a:rPr>
              <a:t>11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9B88717-2D3B-47AB-8953-3585309648D9}"/>
              </a:ext>
            </a:extLst>
          </p:cNvPr>
          <p:cNvGrpSpPr/>
          <p:nvPr/>
        </p:nvGrpSpPr>
        <p:grpSpPr>
          <a:xfrm>
            <a:off x="4893275" y="3511540"/>
            <a:ext cx="5218530" cy="789759"/>
            <a:chOff x="3373395" y="2519173"/>
            <a:chExt cx="5218530" cy="78975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F609FA9-7DD2-86B1-2BF8-C7F93B475D8D}"/>
                </a:ext>
              </a:extLst>
            </p:cNvPr>
            <p:cNvGrpSpPr/>
            <p:nvPr/>
          </p:nvGrpSpPr>
          <p:grpSpPr>
            <a:xfrm>
              <a:off x="3373395" y="2758862"/>
              <a:ext cx="5218530" cy="550070"/>
              <a:chOff x="4670590" y="4883711"/>
              <a:chExt cx="3125637" cy="32056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EB26113-E2F3-C288-22B0-C504FC892C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0590" y="5045876"/>
                <a:ext cx="31256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F18A40D-1184-AF4D-8293-C1F8AD94E499}"/>
                  </a:ext>
                </a:extLst>
              </p:cNvPr>
              <p:cNvSpPr/>
              <p:nvPr/>
            </p:nvSpPr>
            <p:spPr>
              <a:xfrm>
                <a:off x="5243250" y="4887476"/>
                <a:ext cx="157163" cy="316800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8F5A2CE-BBA7-1237-2505-CB4328A3AD92}"/>
                  </a:ext>
                </a:extLst>
              </p:cNvPr>
              <p:cNvSpPr/>
              <p:nvPr/>
            </p:nvSpPr>
            <p:spPr>
              <a:xfrm>
                <a:off x="5400683" y="4887476"/>
                <a:ext cx="157163" cy="316800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E9B54B2-3971-5B20-717B-CEBE8A1E107B}"/>
                  </a:ext>
                </a:extLst>
              </p:cNvPr>
              <p:cNvSpPr/>
              <p:nvPr/>
            </p:nvSpPr>
            <p:spPr>
              <a:xfrm>
                <a:off x="5558582" y="4887476"/>
                <a:ext cx="157163" cy="316800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91FCF02-8782-5C2D-0F10-4F26A94C3054}"/>
                  </a:ext>
                </a:extLst>
              </p:cNvPr>
              <p:cNvSpPr/>
              <p:nvPr/>
            </p:nvSpPr>
            <p:spPr>
              <a:xfrm>
                <a:off x="5704435" y="4887476"/>
                <a:ext cx="157163" cy="316800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Arrow: Pentagon 24">
                <a:extLst>
                  <a:ext uri="{FF2B5EF4-FFF2-40B4-BE49-F238E27FC236}">
                    <a16:creationId xmlns:a16="http://schemas.microsoft.com/office/drawing/2014/main" id="{3BAFCF54-B8C0-2C88-BB7B-B3EAB2859360}"/>
                  </a:ext>
                </a:extLst>
              </p:cNvPr>
              <p:cNvSpPr/>
              <p:nvPr/>
            </p:nvSpPr>
            <p:spPr>
              <a:xfrm>
                <a:off x="6554350" y="4883711"/>
                <a:ext cx="1062039" cy="316800"/>
              </a:xfrm>
              <a:prstGeom prst="homePlat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Enhancer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304C5D9-2018-B648-0798-9F6C3120E96B}"/>
                </a:ext>
              </a:extLst>
            </p:cNvPr>
            <p:cNvSpPr/>
            <p:nvPr/>
          </p:nvSpPr>
          <p:spPr>
            <a:xfrm>
              <a:off x="3621679" y="2917544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A116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F23F178-C4EF-7EA5-7D2C-80BAB4982F1B}"/>
                </a:ext>
              </a:extLst>
            </p:cNvPr>
            <p:cNvSpPr/>
            <p:nvPr/>
          </p:nvSpPr>
          <p:spPr>
            <a:xfrm>
              <a:off x="3623250" y="2796567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A116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67FDEBE-C014-AF7D-07B4-F8843859D176}"/>
                </a:ext>
              </a:extLst>
            </p:cNvPr>
            <p:cNvSpPr/>
            <p:nvPr/>
          </p:nvSpPr>
          <p:spPr>
            <a:xfrm>
              <a:off x="6992055" y="2638581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A116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0F0E6CB-A7F9-B846-AEEC-D4A74CAFB449}"/>
                </a:ext>
              </a:extLst>
            </p:cNvPr>
            <p:cNvSpPr/>
            <p:nvPr/>
          </p:nvSpPr>
          <p:spPr>
            <a:xfrm>
              <a:off x="7267004" y="2640153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A116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1C5EB4F-80A6-2DAA-C928-60FBFF5B6900}"/>
                </a:ext>
              </a:extLst>
            </p:cNvPr>
            <p:cNvSpPr/>
            <p:nvPr/>
          </p:nvSpPr>
          <p:spPr>
            <a:xfrm>
              <a:off x="7268575" y="2519173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A116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C360974-F118-C17C-9548-6FA5F7A2CF90}"/>
              </a:ext>
            </a:extLst>
          </p:cNvPr>
          <p:cNvGrpSpPr/>
          <p:nvPr/>
        </p:nvGrpSpPr>
        <p:grpSpPr>
          <a:xfrm>
            <a:off x="1410513" y="3386000"/>
            <a:ext cx="1975792" cy="1144276"/>
            <a:chOff x="1841427" y="4245534"/>
            <a:chExt cx="1975792" cy="114427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B815402-C210-F5FA-8BAC-8C64CE32799B}"/>
                </a:ext>
              </a:extLst>
            </p:cNvPr>
            <p:cNvSpPr/>
            <p:nvPr/>
          </p:nvSpPr>
          <p:spPr>
            <a:xfrm>
              <a:off x="1841427" y="4245534"/>
              <a:ext cx="172724" cy="368271"/>
            </a:xfrm>
            <a:prstGeom prst="rect">
              <a:avLst/>
            </a:prstGeom>
            <a:solidFill>
              <a:srgbClr val="749F83"/>
            </a:solidFill>
            <a:ln>
              <a:solidFill>
                <a:srgbClr val="527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C17D40B-A65C-0695-82F7-C59641521F72}"/>
                </a:ext>
              </a:extLst>
            </p:cNvPr>
            <p:cNvSpPr/>
            <p:nvPr/>
          </p:nvSpPr>
          <p:spPr>
            <a:xfrm>
              <a:off x="1858778" y="5281810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A116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E66E082-0C7C-1D31-F9DD-C58316DB6B3C}"/>
                </a:ext>
              </a:extLst>
            </p:cNvPr>
            <p:cNvSpPr/>
            <p:nvPr/>
          </p:nvSpPr>
          <p:spPr>
            <a:xfrm>
              <a:off x="1860349" y="5160833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A116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62E816-F52C-396D-3F4E-328235DE428A}"/>
                </a:ext>
              </a:extLst>
            </p:cNvPr>
            <p:cNvSpPr txBox="1"/>
            <p:nvPr/>
          </p:nvSpPr>
          <p:spPr>
            <a:xfrm>
              <a:off x="2111111" y="4272512"/>
              <a:ext cx="17061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Short tandem repeat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9DA99CE-5406-1F90-4448-84F4AFDFC367}"/>
                </a:ext>
              </a:extLst>
            </p:cNvPr>
            <p:cNvSpPr txBox="1"/>
            <p:nvPr/>
          </p:nvSpPr>
          <p:spPr>
            <a:xfrm>
              <a:off x="2111111" y="5082033"/>
              <a:ext cx="14931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Methylation mark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0228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FFE9-ACDF-42FE-A098-B19894B60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2762"/>
            <a:ext cx="12192000" cy="652557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Do STRs serve as regulatory DNA elements?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9B4351-9304-4AB7-9062-E31D142F5695}"/>
              </a:ext>
            </a:extLst>
          </p:cNvPr>
          <p:cNvSpPr txBox="1"/>
          <p:nvPr/>
        </p:nvSpPr>
        <p:spPr>
          <a:xfrm>
            <a:off x="320039" y="1278374"/>
            <a:ext cx="115353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STRs modulate local DNA methylation profiles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294D33-EC55-4CAE-92B9-8F1EDE82C7E0}"/>
              </a:ext>
            </a:extLst>
          </p:cNvPr>
          <p:cNvGrpSpPr/>
          <p:nvPr/>
        </p:nvGrpSpPr>
        <p:grpSpPr>
          <a:xfrm>
            <a:off x="5328327" y="1751915"/>
            <a:ext cx="5189551" cy="3650554"/>
            <a:chOff x="2056809" y="2122998"/>
            <a:chExt cx="4714062" cy="313061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01E2D8B-8427-4212-AA09-DFA91E7F7D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667" t="57044" r="58665" b="12811"/>
            <a:stretch/>
          </p:blipFill>
          <p:spPr>
            <a:xfrm>
              <a:off x="2056809" y="2256183"/>
              <a:ext cx="4714062" cy="299743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2F755A-89EA-48D7-969A-032C1B343C57}"/>
                </a:ext>
              </a:extLst>
            </p:cNvPr>
            <p:cNvSpPr/>
            <p:nvPr/>
          </p:nvSpPr>
          <p:spPr>
            <a:xfrm>
              <a:off x="2250219" y="2122998"/>
              <a:ext cx="40551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A0A8B9-F23F-4682-AE3F-3EDCE33B6730}"/>
              </a:ext>
            </a:extLst>
          </p:cNvPr>
          <p:cNvSpPr txBox="1"/>
          <p:nvPr/>
        </p:nvSpPr>
        <p:spPr>
          <a:xfrm>
            <a:off x="29817" y="6176237"/>
            <a:ext cx="12162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Source: Martin-Trujillo A. et al. Genome-wide evaluation of the effect of short tandem repeat variation on local DNA methylation</a:t>
            </a:r>
            <a:r>
              <a:rPr lang="en-GB" i="0" dirty="0">
                <a:solidFill>
                  <a:schemeClr val="bg2">
                    <a:lumMod val="75000"/>
                  </a:schemeClr>
                </a:solidFill>
                <a:effectLst/>
              </a:rPr>
              <a:t>. </a:t>
            </a:r>
            <a:r>
              <a:rPr lang="en-GB" i="1" dirty="0">
                <a:solidFill>
                  <a:schemeClr val="bg2">
                    <a:lumMod val="75000"/>
                  </a:schemeClr>
                </a:solidFill>
                <a:effectLst/>
              </a:rPr>
              <a:t>Genome research. </a:t>
            </a:r>
            <a:r>
              <a:rPr lang="en-GB" i="0" dirty="0">
                <a:solidFill>
                  <a:schemeClr val="bg2">
                    <a:lumMod val="75000"/>
                  </a:schemeClr>
                </a:solidFill>
                <a:effectLst/>
              </a:rPr>
              <a:t>2023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DAA8EA-8222-42D2-818B-A8091500B1A6}"/>
              </a:ext>
            </a:extLst>
          </p:cNvPr>
          <p:cNvSpPr/>
          <p:nvPr/>
        </p:nvSpPr>
        <p:spPr>
          <a:xfrm>
            <a:off x="5328327" y="2056381"/>
            <a:ext cx="5408253" cy="3425907"/>
          </a:xfrm>
          <a:prstGeom prst="rect">
            <a:avLst/>
          </a:prstGeom>
          <a:noFill/>
          <a:ln w="28575">
            <a:solidFill>
              <a:srgbClr val="749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F9DF23-4FD7-4B84-B64E-836A0829DCB9}"/>
              </a:ext>
            </a:extLst>
          </p:cNvPr>
          <p:cNvSpPr txBox="1"/>
          <p:nvPr/>
        </p:nvSpPr>
        <p:spPr>
          <a:xfrm>
            <a:off x="944880" y="2290254"/>
            <a:ext cx="42769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Manhattan plot for </a:t>
            </a:r>
            <a:r>
              <a:rPr lang="en-GB" sz="2000" b="1" dirty="0"/>
              <a:t>GABRB3</a:t>
            </a:r>
            <a:r>
              <a:rPr lang="en-GB" sz="2000" dirty="0"/>
              <a:t> – </a:t>
            </a:r>
          </a:p>
          <a:p>
            <a:pPr algn="r"/>
            <a:r>
              <a:rPr lang="en-GB" sz="2000" dirty="0"/>
              <a:t>gene plays a role in neurotransmission and is involved in development of encephalopathy.</a:t>
            </a:r>
          </a:p>
          <a:p>
            <a:pPr algn="r"/>
            <a:endParaRPr lang="en-GB" sz="2000" dirty="0"/>
          </a:p>
          <a:p>
            <a:pPr algn="r"/>
            <a:r>
              <a:rPr lang="en-GB" sz="2000" dirty="0"/>
              <a:t>Each dot is a CpG, </a:t>
            </a:r>
            <a:r>
              <a:rPr lang="en-GB" sz="2000" b="1" dirty="0"/>
              <a:t>significant association between the STR length and methylation </a:t>
            </a:r>
            <a:r>
              <a:rPr lang="en-GB" sz="2000" dirty="0"/>
              <a:t>is established in the </a:t>
            </a:r>
            <a:r>
              <a:rPr lang="en-GB" sz="2000" b="1" dirty="0"/>
              <a:t>enhancer</a:t>
            </a:r>
            <a:r>
              <a:rPr lang="en-GB" sz="2000" dirty="0"/>
              <a:t> region.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166F85-CF84-4FFC-AB0B-477A652FE5D6}"/>
              </a:ext>
            </a:extLst>
          </p:cNvPr>
          <p:cNvSpPr/>
          <p:nvPr/>
        </p:nvSpPr>
        <p:spPr>
          <a:xfrm>
            <a:off x="11692128" y="6490478"/>
            <a:ext cx="499872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322984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FFE9-ACDF-42FE-A098-B19894B60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2762"/>
            <a:ext cx="12192000" cy="652557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Do STRs serve as regulatory DNA elements?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9B4351-9304-4AB7-9062-E31D142F5695}"/>
              </a:ext>
            </a:extLst>
          </p:cNvPr>
          <p:cNvSpPr txBox="1"/>
          <p:nvPr/>
        </p:nvSpPr>
        <p:spPr>
          <a:xfrm>
            <a:off x="320039" y="1278374"/>
            <a:ext cx="115353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The longer the STR the less methylated enhancer is.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A0A8B9-F23F-4682-AE3F-3EDCE33B6730}"/>
              </a:ext>
            </a:extLst>
          </p:cNvPr>
          <p:cNvSpPr txBox="1"/>
          <p:nvPr/>
        </p:nvSpPr>
        <p:spPr>
          <a:xfrm>
            <a:off x="29817" y="6176237"/>
            <a:ext cx="12162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Source: Martin-Trujillo A. et al. Genome-wide evaluation of the effect of short tandem repeat variation on local DNA methylation</a:t>
            </a:r>
            <a:r>
              <a:rPr lang="en-GB" i="0" dirty="0">
                <a:solidFill>
                  <a:schemeClr val="bg2">
                    <a:lumMod val="75000"/>
                  </a:schemeClr>
                </a:solidFill>
                <a:effectLst/>
              </a:rPr>
              <a:t>. </a:t>
            </a:r>
            <a:r>
              <a:rPr lang="en-GB" i="1" dirty="0">
                <a:solidFill>
                  <a:schemeClr val="bg2">
                    <a:lumMod val="75000"/>
                  </a:schemeClr>
                </a:solidFill>
                <a:effectLst/>
              </a:rPr>
              <a:t>Genome research. </a:t>
            </a:r>
            <a:r>
              <a:rPr lang="en-GB" i="0" dirty="0">
                <a:solidFill>
                  <a:schemeClr val="bg2">
                    <a:lumMod val="75000"/>
                  </a:schemeClr>
                </a:solidFill>
                <a:effectLst/>
              </a:rPr>
              <a:t>2023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F9DF23-4FD7-4B84-B64E-836A0829DCB9}"/>
              </a:ext>
            </a:extLst>
          </p:cNvPr>
          <p:cNvSpPr txBox="1"/>
          <p:nvPr/>
        </p:nvSpPr>
        <p:spPr>
          <a:xfrm>
            <a:off x="6202682" y="2795202"/>
            <a:ext cx="34213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The length of the STR </a:t>
            </a:r>
            <a:r>
              <a:rPr lang="en-GB" sz="2000" dirty="0"/>
              <a:t>region (30 bp away from the enhancer) is </a:t>
            </a:r>
            <a:r>
              <a:rPr lang="en-GB" sz="2000" b="1" dirty="0"/>
              <a:t>negatively correlated </a:t>
            </a:r>
            <a:r>
              <a:rPr lang="en-GB" sz="2000" dirty="0"/>
              <a:t>with the CpG </a:t>
            </a:r>
            <a:r>
              <a:rPr lang="en-GB" sz="2000" b="1" dirty="0"/>
              <a:t>methylation</a:t>
            </a:r>
            <a:r>
              <a:rPr lang="en-GB" sz="2000" dirty="0"/>
              <a:t> index.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17A4A9-D813-4515-BE9E-694BC9BA1E64}"/>
              </a:ext>
            </a:extLst>
          </p:cNvPr>
          <p:cNvSpPr/>
          <p:nvPr/>
        </p:nvSpPr>
        <p:spPr>
          <a:xfrm>
            <a:off x="11704320" y="6490478"/>
            <a:ext cx="48768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</a:rPr>
              <a:t>12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D39F44C-150E-2BC9-B218-A29979B55242}"/>
              </a:ext>
            </a:extLst>
          </p:cNvPr>
          <p:cNvGrpSpPr/>
          <p:nvPr/>
        </p:nvGrpSpPr>
        <p:grpSpPr>
          <a:xfrm>
            <a:off x="1691081" y="2055286"/>
            <a:ext cx="4423985" cy="3805704"/>
            <a:chOff x="1565336" y="1740040"/>
            <a:chExt cx="4423985" cy="380570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01E2D8B-8427-4212-AA09-DFA91E7F7D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1336" t="59229" r="43261" b="19391"/>
            <a:stretch/>
          </p:blipFill>
          <p:spPr>
            <a:xfrm>
              <a:off x="1778697" y="1891430"/>
              <a:ext cx="4210624" cy="3482236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1523FB6-0C5D-D620-53DB-DB4A5A7033E1}"/>
                </a:ext>
              </a:extLst>
            </p:cNvPr>
            <p:cNvSpPr txBox="1"/>
            <p:nvPr/>
          </p:nvSpPr>
          <p:spPr>
            <a:xfrm>
              <a:off x="1567789" y="2119134"/>
              <a:ext cx="492443" cy="2487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vert270" wrap="squar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Methylation index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9DAA8EA-8222-42D2-818B-A8091500B1A6}"/>
                </a:ext>
              </a:extLst>
            </p:cNvPr>
            <p:cNvSpPr/>
            <p:nvPr/>
          </p:nvSpPr>
          <p:spPr>
            <a:xfrm>
              <a:off x="1565336" y="1740040"/>
              <a:ext cx="4263965" cy="3805704"/>
            </a:xfrm>
            <a:prstGeom prst="rect">
              <a:avLst/>
            </a:prstGeom>
            <a:noFill/>
            <a:ln w="28575">
              <a:solidFill>
                <a:srgbClr val="749F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04652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FFE9-ACDF-42FE-A098-B19894B60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2762"/>
            <a:ext cx="12192000" cy="652557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Do STRs serve as regulatory DNA elements?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E9EE1F-402C-4439-BD41-8A460C81E4CC}"/>
              </a:ext>
            </a:extLst>
          </p:cNvPr>
          <p:cNvSpPr txBox="1"/>
          <p:nvPr/>
        </p:nvSpPr>
        <p:spPr>
          <a:xfrm>
            <a:off x="320039" y="1278374"/>
            <a:ext cx="115353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Fine tuning of expression often results in phenotypic variation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DDA0A1-75BD-4789-A0C1-923B41292852}"/>
              </a:ext>
            </a:extLst>
          </p:cNvPr>
          <p:cNvSpPr txBox="1"/>
          <p:nvPr/>
        </p:nvSpPr>
        <p:spPr>
          <a:xfrm>
            <a:off x="29817" y="6347687"/>
            <a:ext cx="1216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Source: </a:t>
            </a:r>
            <a:r>
              <a:rPr lang="en-GB" i="0" dirty="0" err="1">
                <a:solidFill>
                  <a:schemeClr val="bg2">
                    <a:lumMod val="75000"/>
                  </a:schemeClr>
                </a:solidFill>
                <a:effectLst/>
              </a:rPr>
              <a:t>Vinces</a:t>
            </a:r>
            <a:r>
              <a:rPr lang="en-GB" i="0" dirty="0">
                <a:solidFill>
                  <a:schemeClr val="bg2">
                    <a:lumMod val="75000"/>
                  </a:schemeClr>
                </a:solidFill>
                <a:effectLst/>
              </a:rPr>
              <a:t> M. et al. Unstable Tandem Repeats in Promoters Confer Transcriptional Evolvability. </a:t>
            </a:r>
            <a:r>
              <a:rPr lang="en-GB" i="1" dirty="0">
                <a:solidFill>
                  <a:schemeClr val="bg2">
                    <a:lumMod val="75000"/>
                  </a:schemeClr>
                </a:solidFill>
              </a:rPr>
              <a:t>Science. 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2009.</a:t>
            </a:r>
            <a:endParaRPr lang="en-GB" i="0" dirty="0">
              <a:solidFill>
                <a:schemeClr val="bg2">
                  <a:lumMod val="75000"/>
                </a:schemeClr>
              </a:solidFill>
              <a:effectLst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38846C-D6B2-4D01-AC2C-200D831214DD}"/>
              </a:ext>
            </a:extLst>
          </p:cNvPr>
          <p:cNvSpPr txBox="1"/>
          <p:nvPr/>
        </p:nvSpPr>
        <p:spPr>
          <a:xfrm>
            <a:off x="5849039" y="2484298"/>
            <a:ext cx="5547979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A link between tandem repeat length and phenotype could have an </a:t>
            </a:r>
            <a:r>
              <a:rPr lang="en-GB" sz="2000" b="1" dirty="0"/>
              <a:t>adaptive role</a:t>
            </a:r>
            <a:r>
              <a:rPr lang="en-GB" sz="2000" dirty="0"/>
              <a:t>.</a:t>
            </a:r>
          </a:p>
          <a:p>
            <a:endParaRPr lang="en-GB" sz="2000" dirty="0"/>
          </a:p>
          <a:p>
            <a:endParaRPr lang="en-GB" sz="2000" b="1" dirty="0"/>
          </a:p>
          <a:p>
            <a:r>
              <a:rPr lang="en-GB" sz="20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Through their high mutation rates, STRs yield diverse range of phenotypes that evolve rapidly and reversibly</a:t>
            </a:r>
            <a:endParaRPr lang="en-GB" sz="2000" b="1" u="sng" dirty="0">
              <a:solidFill>
                <a:srgbClr val="0000F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b="1" dirty="0"/>
          </a:p>
          <a:p>
            <a:endParaRPr lang="en-GB" b="1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805BBB-C99C-4E84-BC39-F40A4D587A48}"/>
              </a:ext>
            </a:extLst>
          </p:cNvPr>
          <p:cNvSpPr/>
          <p:nvPr/>
        </p:nvSpPr>
        <p:spPr>
          <a:xfrm>
            <a:off x="11750040" y="6490478"/>
            <a:ext cx="441960" cy="3675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</a:rPr>
              <a:t>13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01CCE54-F18C-9DC1-B22E-A4B792B67B93}"/>
              </a:ext>
            </a:extLst>
          </p:cNvPr>
          <p:cNvGrpSpPr/>
          <p:nvPr/>
        </p:nvGrpSpPr>
        <p:grpSpPr>
          <a:xfrm>
            <a:off x="618953" y="2430582"/>
            <a:ext cx="3993356" cy="319127"/>
            <a:chOff x="618953" y="2430582"/>
            <a:chExt cx="3993356" cy="319127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78FC6C6-A116-580B-2036-19F7C150DBA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53" y="2588982"/>
              <a:ext cx="399335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Arrow: Pentagon 52">
              <a:extLst>
                <a:ext uri="{FF2B5EF4-FFF2-40B4-BE49-F238E27FC236}">
                  <a16:creationId xmlns:a16="http://schemas.microsoft.com/office/drawing/2014/main" id="{838C6909-BC89-C8FA-B4B2-33B3F0A244F7}"/>
                </a:ext>
              </a:extLst>
            </p:cNvPr>
            <p:cNvSpPr/>
            <p:nvPr/>
          </p:nvSpPr>
          <p:spPr>
            <a:xfrm>
              <a:off x="1098773" y="2430582"/>
              <a:ext cx="1062039" cy="316800"/>
            </a:xfrm>
            <a:prstGeom prst="homePlate">
              <a:avLst>
                <a:gd name="adj" fmla="val 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Gene</a:t>
              </a:r>
            </a:p>
          </p:txBody>
        </p:sp>
        <p:sp>
          <p:nvSpPr>
            <p:cNvPr id="6" name="Arrow: Pentagon 53">
              <a:extLst>
                <a:ext uri="{FF2B5EF4-FFF2-40B4-BE49-F238E27FC236}">
                  <a16:creationId xmlns:a16="http://schemas.microsoft.com/office/drawing/2014/main" id="{EB5E6BA3-D5DD-742C-AD45-6E099D3617AF}"/>
                </a:ext>
              </a:extLst>
            </p:cNvPr>
            <p:cNvSpPr/>
            <p:nvPr/>
          </p:nvSpPr>
          <p:spPr>
            <a:xfrm>
              <a:off x="2640632" y="2430582"/>
              <a:ext cx="1062039" cy="316800"/>
            </a:xfrm>
            <a:prstGeom prst="homePlate">
              <a:avLst>
                <a:gd name="adj" fmla="val 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1F87934-5C72-26AD-38C2-11D410CFA2C9}"/>
                </a:ext>
              </a:extLst>
            </p:cNvPr>
            <p:cNvGrpSpPr/>
            <p:nvPr/>
          </p:nvGrpSpPr>
          <p:grpSpPr>
            <a:xfrm>
              <a:off x="2822782" y="2432909"/>
              <a:ext cx="576266" cy="316800"/>
              <a:chOff x="8973738" y="2691905"/>
              <a:chExt cx="576266" cy="3168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03BEC1B-24C5-92CE-B535-9962EA34A387}"/>
                  </a:ext>
                </a:extLst>
              </p:cNvPr>
              <p:cNvSpPr/>
              <p:nvPr/>
            </p:nvSpPr>
            <p:spPr>
              <a:xfrm>
                <a:off x="8973738" y="2691905"/>
                <a:ext cx="157163" cy="316800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E7675EE-FE34-985F-9805-208E5408DD26}"/>
                  </a:ext>
                </a:extLst>
              </p:cNvPr>
              <p:cNvSpPr/>
              <p:nvPr/>
            </p:nvSpPr>
            <p:spPr>
              <a:xfrm>
                <a:off x="9098159" y="2691905"/>
                <a:ext cx="157163" cy="316800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9F503A8-5EED-875B-ABC1-B552B320E6E9}"/>
                  </a:ext>
                </a:extLst>
              </p:cNvPr>
              <p:cNvSpPr/>
              <p:nvPr/>
            </p:nvSpPr>
            <p:spPr>
              <a:xfrm>
                <a:off x="9246988" y="2691905"/>
                <a:ext cx="157163" cy="316800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F348452-21F4-AEF6-A5BB-F40786CAE465}"/>
                  </a:ext>
                </a:extLst>
              </p:cNvPr>
              <p:cNvSpPr/>
              <p:nvPr/>
            </p:nvSpPr>
            <p:spPr>
              <a:xfrm>
                <a:off x="9392841" y="2691905"/>
                <a:ext cx="157163" cy="316800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cxnSp>
        <p:nvCxnSpPr>
          <p:cNvPr id="15" name="Connector: Curved 60">
            <a:extLst>
              <a:ext uri="{FF2B5EF4-FFF2-40B4-BE49-F238E27FC236}">
                <a16:creationId xmlns:a16="http://schemas.microsoft.com/office/drawing/2014/main" id="{CCD0B968-A41D-C604-2E59-52FE675213E3}"/>
              </a:ext>
            </a:extLst>
          </p:cNvPr>
          <p:cNvCxnSpPr>
            <a:cxnSpLocks/>
          </p:cNvCxnSpPr>
          <p:nvPr/>
        </p:nvCxnSpPr>
        <p:spPr>
          <a:xfrm>
            <a:off x="1550010" y="3043801"/>
            <a:ext cx="610802" cy="55252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F59C8A7-A2FB-585B-6E6F-0CC17EE8CF56}"/>
              </a:ext>
            </a:extLst>
          </p:cNvPr>
          <p:cNvGrpSpPr/>
          <p:nvPr/>
        </p:nvGrpSpPr>
        <p:grpSpPr>
          <a:xfrm>
            <a:off x="1098773" y="3767337"/>
            <a:ext cx="3993356" cy="319127"/>
            <a:chOff x="618953" y="2430582"/>
            <a:chExt cx="3993356" cy="31912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697FA82-F751-614B-2FA7-E2A332AD1919}"/>
                </a:ext>
              </a:extLst>
            </p:cNvPr>
            <p:cNvCxnSpPr>
              <a:cxnSpLocks/>
            </p:cNvCxnSpPr>
            <p:nvPr/>
          </p:nvCxnSpPr>
          <p:spPr>
            <a:xfrm>
              <a:off x="618953" y="2588982"/>
              <a:ext cx="399335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Arrow: Pentagon 52">
              <a:extLst>
                <a:ext uri="{FF2B5EF4-FFF2-40B4-BE49-F238E27FC236}">
                  <a16:creationId xmlns:a16="http://schemas.microsoft.com/office/drawing/2014/main" id="{18E5C57B-91B3-940B-D493-4D8240D75047}"/>
                </a:ext>
              </a:extLst>
            </p:cNvPr>
            <p:cNvSpPr/>
            <p:nvPr/>
          </p:nvSpPr>
          <p:spPr>
            <a:xfrm>
              <a:off x="1098773" y="2430582"/>
              <a:ext cx="1062039" cy="316800"/>
            </a:xfrm>
            <a:prstGeom prst="homePlate">
              <a:avLst>
                <a:gd name="adj" fmla="val 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Gene</a:t>
              </a:r>
            </a:p>
          </p:txBody>
        </p:sp>
        <p:sp>
          <p:nvSpPr>
            <p:cNvPr id="39" name="Arrow: Pentagon 53">
              <a:extLst>
                <a:ext uri="{FF2B5EF4-FFF2-40B4-BE49-F238E27FC236}">
                  <a16:creationId xmlns:a16="http://schemas.microsoft.com/office/drawing/2014/main" id="{E9530145-9EAB-F266-9413-EF2EAAFE1E57}"/>
                </a:ext>
              </a:extLst>
            </p:cNvPr>
            <p:cNvSpPr/>
            <p:nvPr/>
          </p:nvSpPr>
          <p:spPr>
            <a:xfrm>
              <a:off x="2640632" y="2430582"/>
              <a:ext cx="1332471" cy="316800"/>
            </a:xfrm>
            <a:prstGeom prst="homePlate">
              <a:avLst>
                <a:gd name="adj" fmla="val 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3073D29-1C58-16F9-15BE-D3F59E434B42}"/>
                </a:ext>
              </a:extLst>
            </p:cNvPr>
            <p:cNvGrpSpPr/>
            <p:nvPr/>
          </p:nvGrpSpPr>
          <p:grpSpPr>
            <a:xfrm>
              <a:off x="2822782" y="2432909"/>
              <a:ext cx="576266" cy="316800"/>
              <a:chOff x="8973738" y="2691905"/>
              <a:chExt cx="576266" cy="31680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E40F4BC-49BD-C31D-B142-7907C2E5471D}"/>
                  </a:ext>
                </a:extLst>
              </p:cNvPr>
              <p:cNvSpPr/>
              <p:nvPr/>
            </p:nvSpPr>
            <p:spPr>
              <a:xfrm>
                <a:off x="8973738" y="2691905"/>
                <a:ext cx="157163" cy="316800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BC1C1F3-CA1A-E0FD-FE2E-94CE3F6BDAFD}"/>
                  </a:ext>
                </a:extLst>
              </p:cNvPr>
              <p:cNvSpPr/>
              <p:nvPr/>
            </p:nvSpPr>
            <p:spPr>
              <a:xfrm>
                <a:off x="9098159" y="2691905"/>
                <a:ext cx="157163" cy="316800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0673D89-792D-4338-A66A-9F11C259581F}"/>
                  </a:ext>
                </a:extLst>
              </p:cNvPr>
              <p:cNvSpPr/>
              <p:nvPr/>
            </p:nvSpPr>
            <p:spPr>
              <a:xfrm>
                <a:off x="9246988" y="2691905"/>
                <a:ext cx="157163" cy="316800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E9226BE-371B-2E74-E167-AFDC976C36B8}"/>
                  </a:ext>
                </a:extLst>
              </p:cNvPr>
              <p:cNvSpPr/>
              <p:nvPr/>
            </p:nvSpPr>
            <p:spPr>
              <a:xfrm>
                <a:off x="9392841" y="2691905"/>
                <a:ext cx="157163" cy="316800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0E4F5955-6EF7-A783-39C6-05D87A77F590}"/>
              </a:ext>
            </a:extLst>
          </p:cNvPr>
          <p:cNvSpPr/>
          <p:nvPr/>
        </p:nvSpPr>
        <p:spPr>
          <a:xfrm>
            <a:off x="3879585" y="3772026"/>
            <a:ext cx="157163" cy="316800"/>
          </a:xfrm>
          <a:prstGeom prst="rect">
            <a:avLst/>
          </a:prstGeom>
          <a:solidFill>
            <a:srgbClr val="749F83"/>
          </a:solidFill>
          <a:ln>
            <a:solidFill>
              <a:srgbClr val="527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AEBF11-BA91-2482-5638-2038EC41DBF8}"/>
              </a:ext>
            </a:extLst>
          </p:cNvPr>
          <p:cNvSpPr/>
          <p:nvPr/>
        </p:nvSpPr>
        <p:spPr>
          <a:xfrm>
            <a:off x="4028883" y="3772026"/>
            <a:ext cx="157163" cy="316800"/>
          </a:xfrm>
          <a:prstGeom prst="rect">
            <a:avLst/>
          </a:prstGeom>
          <a:solidFill>
            <a:srgbClr val="749F83"/>
          </a:solidFill>
          <a:ln>
            <a:solidFill>
              <a:srgbClr val="527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0" name="Connector: Curved 60">
            <a:extLst>
              <a:ext uri="{FF2B5EF4-FFF2-40B4-BE49-F238E27FC236}">
                <a16:creationId xmlns:a16="http://schemas.microsoft.com/office/drawing/2014/main" id="{3C794A20-F0C6-01A2-7253-7173C72FB2FE}"/>
              </a:ext>
            </a:extLst>
          </p:cNvPr>
          <p:cNvCxnSpPr>
            <a:cxnSpLocks/>
          </p:cNvCxnSpPr>
          <p:nvPr/>
        </p:nvCxnSpPr>
        <p:spPr>
          <a:xfrm>
            <a:off x="2038745" y="4283906"/>
            <a:ext cx="610802" cy="55252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6376EAC-98B4-534E-52DE-F5189EBB33FE}"/>
              </a:ext>
            </a:extLst>
          </p:cNvPr>
          <p:cNvGrpSpPr/>
          <p:nvPr/>
        </p:nvGrpSpPr>
        <p:grpSpPr>
          <a:xfrm>
            <a:off x="1587508" y="5007442"/>
            <a:ext cx="3993356" cy="319127"/>
            <a:chOff x="618953" y="2430582"/>
            <a:chExt cx="3993356" cy="31912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F36C553-CB57-1B92-DD8D-30E007C452C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53" y="2588982"/>
              <a:ext cx="399335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Arrow: Pentagon 52">
              <a:extLst>
                <a:ext uri="{FF2B5EF4-FFF2-40B4-BE49-F238E27FC236}">
                  <a16:creationId xmlns:a16="http://schemas.microsoft.com/office/drawing/2014/main" id="{F75A7FE4-53F6-D267-9B7A-882A0FA0FF7D}"/>
                </a:ext>
              </a:extLst>
            </p:cNvPr>
            <p:cNvSpPr/>
            <p:nvPr/>
          </p:nvSpPr>
          <p:spPr>
            <a:xfrm>
              <a:off x="1098773" y="2430582"/>
              <a:ext cx="1062039" cy="316800"/>
            </a:xfrm>
            <a:prstGeom prst="homePlate">
              <a:avLst>
                <a:gd name="adj" fmla="val 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Gene</a:t>
              </a:r>
            </a:p>
          </p:txBody>
        </p:sp>
        <p:sp>
          <p:nvSpPr>
            <p:cNvPr id="54" name="Arrow: Pentagon 53">
              <a:extLst>
                <a:ext uri="{FF2B5EF4-FFF2-40B4-BE49-F238E27FC236}">
                  <a16:creationId xmlns:a16="http://schemas.microsoft.com/office/drawing/2014/main" id="{A570CD9F-CE76-234E-04C7-E97AEF57A428}"/>
                </a:ext>
              </a:extLst>
            </p:cNvPr>
            <p:cNvSpPr/>
            <p:nvPr/>
          </p:nvSpPr>
          <p:spPr>
            <a:xfrm>
              <a:off x="2640632" y="2430582"/>
              <a:ext cx="1636204" cy="316800"/>
            </a:xfrm>
            <a:prstGeom prst="homePlate">
              <a:avLst>
                <a:gd name="adj" fmla="val 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868A156-9D94-F311-435D-C19C8403AB97}"/>
                </a:ext>
              </a:extLst>
            </p:cNvPr>
            <p:cNvGrpSpPr/>
            <p:nvPr/>
          </p:nvGrpSpPr>
          <p:grpSpPr>
            <a:xfrm>
              <a:off x="2822782" y="2432909"/>
              <a:ext cx="576266" cy="316800"/>
              <a:chOff x="8973738" y="2691905"/>
              <a:chExt cx="576266" cy="316800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526D25-AAC9-CB32-2FDC-BA86E79FB7F1}"/>
                  </a:ext>
                </a:extLst>
              </p:cNvPr>
              <p:cNvSpPr/>
              <p:nvPr/>
            </p:nvSpPr>
            <p:spPr>
              <a:xfrm>
                <a:off x="8973738" y="2691905"/>
                <a:ext cx="157163" cy="316800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9C3B22B-C827-3DD5-B997-349597D4BA21}"/>
                  </a:ext>
                </a:extLst>
              </p:cNvPr>
              <p:cNvSpPr/>
              <p:nvPr/>
            </p:nvSpPr>
            <p:spPr>
              <a:xfrm>
                <a:off x="9098159" y="2691905"/>
                <a:ext cx="157163" cy="316800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4AA3B61-63D3-2C43-F68A-D2205FFC6FD7}"/>
                  </a:ext>
                </a:extLst>
              </p:cNvPr>
              <p:cNvSpPr/>
              <p:nvPr/>
            </p:nvSpPr>
            <p:spPr>
              <a:xfrm>
                <a:off x="9246988" y="2691905"/>
                <a:ext cx="157163" cy="316800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7C530CA-64BF-7387-6EF2-81B085EDECC2}"/>
                  </a:ext>
                </a:extLst>
              </p:cNvPr>
              <p:cNvSpPr/>
              <p:nvPr/>
            </p:nvSpPr>
            <p:spPr>
              <a:xfrm>
                <a:off x="9392841" y="2691905"/>
                <a:ext cx="157163" cy="316800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F0E7FAFD-D450-CD3B-3734-F2765EC2039F}"/>
              </a:ext>
            </a:extLst>
          </p:cNvPr>
          <p:cNvSpPr/>
          <p:nvPr/>
        </p:nvSpPr>
        <p:spPr>
          <a:xfrm>
            <a:off x="4368320" y="5010932"/>
            <a:ext cx="157163" cy="316800"/>
          </a:xfrm>
          <a:prstGeom prst="rect">
            <a:avLst/>
          </a:prstGeom>
          <a:solidFill>
            <a:srgbClr val="749F83"/>
          </a:solidFill>
          <a:ln>
            <a:solidFill>
              <a:srgbClr val="527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675278D-D8C8-4BAC-7CAC-7E9791EBE889}"/>
              </a:ext>
            </a:extLst>
          </p:cNvPr>
          <p:cNvSpPr/>
          <p:nvPr/>
        </p:nvSpPr>
        <p:spPr>
          <a:xfrm>
            <a:off x="4517618" y="5010932"/>
            <a:ext cx="157163" cy="316800"/>
          </a:xfrm>
          <a:prstGeom prst="rect">
            <a:avLst/>
          </a:prstGeom>
          <a:solidFill>
            <a:srgbClr val="749F83"/>
          </a:solidFill>
          <a:ln>
            <a:solidFill>
              <a:srgbClr val="527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4E00B13-D1B9-C072-5FD5-C9642BAB2675}"/>
              </a:ext>
            </a:extLst>
          </p:cNvPr>
          <p:cNvSpPr/>
          <p:nvPr/>
        </p:nvSpPr>
        <p:spPr>
          <a:xfrm>
            <a:off x="4675344" y="5010932"/>
            <a:ext cx="157163" cy="316800"/>
          </a:xfrm>
          <a:prstGeom prst="rect">
            <a:avLst/>
          </a:prstGeom>
          <a:solidFill>
            <a:srgbClr val="749F83"/>
          </a:solidFill>
          <a:ln>
            <a:solidFill>
              <a:srgbClr val="527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A09CF62-005C-0D37-05C7-07AEE0FD523D}"/>
              </a:ext>
            </a:extLst>
          </p:cNvPr>
          <p:cNvSpPr/>
          <p:nvPr/>
        </p:nvSpPr>
        <p:spPr>
          <a:xfrm>
            <a:off x="4824642" y="5010932"/>
            <a:ext cx="157163" cy="316800"/>
          </a:xfrm>
          <a:prstGeom prst="rect">
            <a:avLst/>
          </a:prstGeom>
          <a:solidFill>
            <a:srgbClr val="749F83"/>
          </a:solidFill>
          <a:ln>
            <a:solidFill>
              <a:srgbClr val="527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718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FFE9-ACDF-42FE-A098-B19894B60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2762"/>
            <a:ext cx="12192000" cy="652557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Short tandem repeats (STR) and their importance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845D741-DBA8-44EC-A026-65C5CA1A015B}"/>
              </a:ext>
            </a:extLst>
          </p:cNvPr>
          <p:cNvGrpSpPr/>
          <p:nvPr/>
        </p:nvGrpSpPr>
        <p:grpSpPr>
          <a:xfrm>
            <a:off x="1564487" y="2486028"/>
            <a:ext cx="3993356" cy="873919"/>
            <a:chOff x="1050131" y="2043113"/>
            <a:chExt cx="3993356" cy="87391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3DCFBD3-1887-41EF-ABFB-6273A851DA7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131" y="2471733"/>
              <a:ext cx="399335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F829649-1106-418F-A2D6-A628DE8ED16F}"/>
                </a:ext>
              </a:extLst>
            </p:cNvPr>
            <p:cNvSpPr/>
            <p:nvPr/>
          </p:nvSpPr>
          <p:spPr>
            <a:xfrm>
              <a:off x="2040730" y="2313384"/>
              <a:ext cx="628650" cy="316705"/>
            </a:xfrm>
            <a:prstGeom prst="rect">
              <a:avLst/>
            </a:prstGeom>
            <a:solidFill>
              <a:srgbClr val="749F83"/>
            </a:solidFill>
            <a:ln>
              <a:solidFill>
                <a:srgbClr val="527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n w="0"/>
                  <a:solidFill>
                    <a:schemeClr val="tx1"/>
                  </a:solidFill>
                </a:rPr>
                <a:t>AGC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5A71820-00F7-4A16-9C40-20FE4E22D863}"/>
                </a:ext>
              </a:extLst>
            </p:cNvPr>
            <p:cNvSpPr/>
            <p:nvPr/>
          </p:nvSpPr>
          <p:spPr>
            <a:xfrm>
              <a:off x="1409698" y="2313384"/>
              <a:ext cx="628650" cy="316705"/>
            </a:xfrm>
            <a:prstGeom prst="rect">
              <a:avLst/>
            </a:prstGeom>
            <a:solidFill>
              <a:srgbClr val="749F83"/>
            </a:solidFill>
            <a:ln>
              <a:solidFill>
                <a:srgbClr val="527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n w="0"/>
                  <a:solidFill>
                    <a:schemeClr val="tx1"/>
                  </a:solidFill>
                </a:rPr>
                <a:t>AGC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0F94DE-D665-40E8-84D6-5B1ADFDFC900}"/>
                </a:ext>
              </a:extLst>
            </p:cNvPr>
            <p:cNvSpPr/>
            <p:nvPr/>
          </p:nvSpPr>
          <p:spPr>
            <a:xfrm>
              <a:off x="2670571" y="2313383"/>
              <a:ext cx="628650" cy="316705"/>
            </a:xfrm>
            <a:prstGeom prst="rect">
              <a:avLst/>
            </a:prstGeom>
            <a:solidFill>
              <a:srgbClr val="749F83"/>
            </a:solidFill>
            <a:ln>
              <a:solidFill>
                <a:srgbClr val="527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n w="0"/>
                  <a:solidFill>
                    <a:schemeClr val="tx1"/>
                  </a:solidFill>
                </a:rPr>
                <a:t>AGC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FA0517-70F7-40B1-9EA4-C18F698BCAE5}"/>
                </a:ext>
              </a:extLst>
            </p:cNvPr>
            <p:cNvSpPr/>
            <p:nvPr/>
          </p:nvSpPr>
          <p:spPr>
            <a:xfrm>
              <a:off x="3302794" y="2313382"/>
              <a:ext cx="628650" cy="316705"/>
            </a:xfrm>
            <a:prstGeom prst="rect">
              <a:avLst/>
            </a:prstGeom>
            <a:solidFill>
              <a:srgbClr val="749F83"/>
            </a:solidFill>
            <a:ln>
              <a:solidFill>
                <a:srgbClr val="527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n w="0"/>
                  <a:solidFill>
                    <a:schemeClr val="tx1"/>
                  </a:solidFill>
                </a:rPr>
                <a:t>AGC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664E93-220B-43BA-A179-4401BD7CADC7}"/>
                </a:ext>
              </a:extLst>
            </p:cNvPr>
            <p:cNvSpPr/>
            <p:nvPr/>
          </p:nvSpPr>
          <p:spPr>
            <a:xfrm>
              <a:off x="3935017" y="2313381"/>
              <a:ext cx="628650" cy="316705"/>
            </a:xfrm>
            <a:prstGeom prst="rect">
              <a:avLst/>
            </a:prstGeom>
            <a:solidFill>
              <a:srgbClr val="749F83"/>
            </a:solidFill>
            <a:ln>
              <a:solidFill>
                <a:srgbClr val="527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n w="0"/>
                  <a:solidFill>
                    <a:schemeClr val="tx1"/>
                  </a:solidFill>
                </a:rPr>
                <a:t>AGC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08906A6-7838-4AAD-90AB-59E4C616352C}"/>
                </a:ext>
              </a:extLst>
            </p:cNvPr>
            <p:cNvCxnSpPr/>
            <p:nvPr/>
          </p:nvCxnSpPr>
          <p:spPr>
            <a:xfrm>
              <a:off x="1409698" y="2043113"/>
              <a:ext cx="17621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AEB3F36-6248-4BBD-BFE3-435451D7AECB}"/>
                </a:ext>
              </a:extLst>
            </p:cNvPr>
            <p:cNvCxnSpPr/>
            <p:nvPr/>
          </p:nvCxnSpPr>
          <p:spPr>
            <a:xfrm>
              <a:off x="2801540" y="2917032"/>
              <a:ext cx="17621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EB0C3A0-AE4A-4740-AE80-0198F9ECE9CB}"/>
              </a:ext>
            </a:extLst>
          </p:cNvPr>
          <p:cNvSpPr txBox="1"/>
          <p:nvPr/>
        </p:nvSpPr>
        <p:spPr>
          <a:xfrm>
            <a:off x="1084668" y="1684471"/>
            <a:ext cx="399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1) STR variation and distribution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43766F-7FE8-4919-866B-7077B3C09928}"/>
              </a:ext>
            </a:extLst>
          </p:cNvPr>
          <p:cNvSpPr/>
          <p:nvPr/>
        </p:nvSpPr>
        <p:spPr>
          <a:xfrm>
            <a:off x="11832000" y="6490478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1217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FFE9-ACDF-42FE-A098-B19894B60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2762"/>
            <a:ext cx="12192000" cy="652557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Conclusions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AD54C-F266-47F8-B6B9-0E73141D92EC}"/>
              </a:ext>
            </a:extLst>
          </p:cNvPr>
          <p:cNvSpPr txBox="1"/>
          <p:nvPr/>
        </p:nvSpPr>
        <p:spPr>
          <a:xfrm>
            <a:off x="0" y="1824363"/>
            <a:ext cx="12192000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dirty="0"/>
              <a:t>Due to the STRs regulatory function and their high mutation rates </a:t>
            </a:r>
          </a:p>
          <a:p>
            <a:pPr algn="ctr">
              <a:lnSpc>
                <a:spcPct val="150000"/>
              </a:lnSpc>
            </a:pPr>
            <a:r>
              <a:rPr lang="en-GB" sz="2800" dirty="0"/>
              <a:t>they serve as </a:t>
            </a:r>
            <a:r>
              <a:rPr lang="en-GB" sz="2800" b="1" dirty="0"/>
              <a:t>easy evolvable regulatory elements that serve to</a:t>
            </a:r>
          </a:p>
          <a:p>
            <a:pPr algn="ctr">
              <a:lnSpc>
                <a:spcPct val="150000"/>
              </a:lnSpc>
            </a:pPr>
            <a:r>
              <a:rPr lang="en-GB" sz="2800" b="1" dirty="0"/>
              <a:t>modulate complex phenotypes.</a:t>
            </a:r>
          </a:p>
          <a:p>
            <a:pPr algn="ctr">
              <a:lnSpc>
                <a:spcPct val="150000"/>
              </a:lnSpc>
            </a:pPr>
            <a:endParaRPr lang="en-GB" sz="2800" b="1" dirty="0"/>
          </a:p>
          <a:p>
            <a:pPr algn="ctr">
              <a:lnSpc>
                <a:spcPct val="150000"/>
              </a:lnSpc>
            </a:pPr>
            <a:r>
              <a:rPr lang="en-GB" sz="2800" dirty="0"/>
              <a:t>Further research is needed to better understand the underlying </a:t>
            </a:r>
          </a:p>
          <a:p>
            <a:pPr algn="ctr">
              <a:lnSpc>
                <a:spcPct val="150000"/>
              </a:lnSpc>
            </a:pPr>
            <a:r>
              <a:rPr lang="en-GB" sz="2800" dirty="0"/>
              <a:t>mechanisms of STR-driven regulation and how these regions evolve.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4315A4-A2FB-429E-9838-6B41E6BE21DE}"/>
              </a:ext>
            </a:extLst>
          </p:cNvPr>
          <p:cNvSpPr/>
          <p:nvPr/>
        </p:nvSpPr>
        <p:spPr>
          <a:xfrm>
            <a:off x="11750040" y="6490478"/>
            <a:ext cx="441960" cy="3675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249880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FFE9-ACDF-42FE-A098-B19894B60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2762"/>
            <a:ext cx="12192000" cy="652557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Short tandem repeats (STR) and their importance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845D741-DBA8-44EC-A026-65C5CA1A015B}"/>
              </a:ext>
            </a:extLst>
          </p:cNvPr>
          <p:cNvGrpSpPr/>
          <p:nvPr/>
        </p:nvGrpSpPr>
        <p:grpSpPr>
          <a:xfrm>
            <a:off x="1564487" y="2486028"/>
            <a:ext cx="3993356" cy="873919"/>
            <a:chOff x="1050131" y="2043113"/>
            <a:chExt cx="3993356" cy="87391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3DCFBD3-1887-41EF-ABFB-6273A851DA7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131" y="2471733"/>
              <a:ext cx="399335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F829649-1106-418F-A2D6-A628DE8ED16F}"/>
                </a:ext>
              </a:extLst>
            </p:cNvPr>
            <p:cNvSpPr/>
            <p:nvPr/>
          </p:nvSpPr>
          <p:spPr>
            <a:xfrm>
              <a:off x="2040730" y="2313384"/>
              <a:ext cx="628650" cy="316705"/>
            </a:xfrm>
            <a:prstGeom prst="rect">
              <a:avLst/>
            </a:prstGeom>
            <a:solidFill>
              <a:srgbClr val="749F83"/>
            </a:solidFill>
            <a:ln>
              <a:solidFill>
                <a:srgbClr val="527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n w="0"/>
                  <a:solidFill>
                    <a:schemeClr val="tx1"/>
                  </a:solidFill>
                </a:rPr>
                <a:t>AGC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5A71820-00F7-4A16-9C40-20FE4E22D863}"/>
                </a:ext>
              </a:extLst>
            </p:cNvPr>
            <p:cNvSpPr/>
            <p:nvPr/>
          </p:nvSpPr>
          <p:spPr>
            <a:xfrm>
              <a:off x="1409698" y="2313384"/>
              <a:ext cx="628650" cy="316705"/>
            </a:xfrm>
            <a:prstGeom prst="rect">
              <a:avLst/>
            </a:prstGeom>
            <a:solidFill>
              <a:srgbClr val="749F83"/>
            </a:solidFill>
            <a:ln>
              <a:solidFill>
                <a:srgbClr val="527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n w="0"/>
                  <a:solidFill>
                    <a:schemeClr val="tx1"/>
                  </a:solidFill>
                </a:rPr>
                <a:t>AGC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0F94DE-D665-40E8-84D6-5B1ADFDFC900}"/>
                </a:ext>
              </a:extLst>
            </p:cNvPr>
            <p:cNvSpPr/>
            <p:nvPr/>
          </p:nvSpPr>
          <p:spPr>
            <a:xfrm>
              <a:off x="2670571" y="2313383"/>
              <a:ext cx="628650" cy="316705"/>
            </a:xfrm>
            <a:prstGeom prst="rect">
              <a:avLst/>
            </a:prstGeom>
            <a:solidFill>
              <a:srgbClr val="749F83"/>
            </a:solidFill>
            <a:ln>
              <a:solidFill>
                <a:srgbClr val="527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n w="0"/>
                  <a:solidFill>
                    <a:schemeClr val="tx1"/>
                  </a:solidFill>
                </a:rPr>
                <a:t>AGC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FA0517-70F7-40B1-9EA4-C18F698BCAE5}"/>
                </a:ext>
              </a:extLst>
            </p:cNvPr>
            <p:cNvSpPr/>
            <p:nvPr/>
          </p:nvSpPr>
          <p:spPr>
            <a:xfrm>
              <a:off x="3302794" y="2313382"/>
              <a:ext cx="628650" cy="316705"/>
            </a:xfrm>
            <a:prstGeom prst="rect">
              <a:avLst/>
            </a:prstGeom>
            <a:solidFill>
              <a:srgbClr val="749F83"/>
            </a:solidFill>
            <a:ln>
              <a:solidFill>
                <a:srgbClr val="527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n w="0"/>
                  <a:solidFill>
                    <a:schemeClr val="tx1"/>
                  </a:solidFill>
                </a:rPr>
                <a:t>AGC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664E93-220B-43BA-A179-4401BD7CADC7}"/>
                </a:ext>
              </a:extLst>
            </p:cNvPr>
            <p:cNvSpPr/>
            <p:nvPr/>
          </p:nvSpPr>
          <p:spPr>
            <a:xfrm>
              <a:off x="3935017" y="2313381"/>
              <a:ext cx="628650" cy="316705"/>
            </a:xfrm>
            <a:prstGeom prst="rect">
              <a:avLst/>
            </a:prstGeom>
            <a:solidFill>
              <a:srgbClr val="749F83"/>
            </a:solidFill>
            <a:ln>
              <a:solidFill>
                <a:srgbClr val="527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n w="0"/>
                  <a:solidFill>
                    <a:schemeClr val="tx1"/>
                  </a:solidFill>
                </a:rPr>
                <a:t>AGC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08906A6-7838-4AAD-90AB-59E4C616352C}"/>
                </a:ext>
              </a:extLst>
            </p:cNvPr>
            <p:cNvCxnSpPr/>
            <p:nvPr/>
          </p:nvCxnSpPr>
          <p:spPr>
            <a:xfrm>
              <a:off x="1409698" y="2043113"/>
              <a:ext cx="17621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AEB3F36-6248-4BBD-BFE3-435451D7AECB}"/>
                </a:ext>
              </a:extLst>
            </p:cNvPr>
            <p:cNvCxnSpPr/>
            <p:nvPr/>
          </p:nvCxnSpPr>
          <p:spPr>
            <a:xfrm>
              <a:off x="2801540" y="2917032"/>
              <a:ext cx="17621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E208022-B486-41AD-9AC1-684FF552CA3A}"/>
              </a:ext>
            </a:extLst>
          </p:cNvPr>
          <p:cNvSpPr txBox="1"/>
          <p:nvPr/>
        </p:nvSpPr>
        <p:spPr>
          <a:xfrm>
            <a:off x="1080305" y="3998649"/>
            <a:ext cx="418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2) STRs serve as regulatory DNA elements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B0C3A0-AE4A-4740-AE80-0198F9ECE9CB}"/>
              </a:ext>
            </a:extLst>
          </p:cNvPr>
          <p:cNvSpPr txBox="1"/>
          <p:nvPr/>
        </p:nvSpPr>
        <p:spPr>
          <a:xfrm>
            <a:off x="1084668" y="1684471"/>
            <a:ext cx="399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1) STR variation and distribution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C6D6239-79BB-4A2B-84B0-ED14B8FA6815}"/>
              </a:ext>
            </a:extLst>
          </p:cNvPr>
          <p:cNvGrpSpPr/>
          <p:nvPr/>
        </p:nvGrpSpPr>
        <p:grpSpPr>
          <a:xfrm>
            <a:off x="861406" y="4951772"/>
            <a:ext cx="4641667" cy="1343373"/>
            <a:chOff x="3154560" y="4887476"/>
            <a:chExt cx="4641667" cy="134337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FE6A6BC-60D8-4058-B1B6-0D0F21DBEADA}"/>
                </a:ext>
              </a:extLst>
            </p:cNvPr>
            <p:cNvGrpSpPr/>
            <p:nvPr/>
          </p:nvGrpSpPr>
          <p:grpSpPr>
            <a:xfrm>
              <a:off x="3802871" y="4887476"/>
              <a:ext cx="3993356" cy="1343373"/>
              <a:chOff x="3802871" y="4887476"/>
              <a:chExt cx="3993356" cy="1343373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B198C55-F806-4A0E-BE0E-A087FEA94D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2871" y="5045876"/>
                <a:ext cx="399335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Arrow: Pentagon 35">
                <a:extLst>
                  <a:ext uri="{FF2B5EF4-FFF2-40B4-BE49-F238E27FC236}">
                    <a16:creationId xmlns:a16="http://schemas.microsoft.com/office/drawing/2014/main" id="{6AFCB745-1280-4650-8BA7-54CC7A58E7CB}"/>
                  </a:ext>
                </a:extLst>
              </p:cNvPr>
              <p:cNvSpPr/>
              <p:nvPr/>
            </p:nvSpPr>
            <p:spPr>
              <a:xfrm>
                <a:off x="4060032" y="4887476"/>
                <a:ext cx="1062039" cy="316800"/>
              </a:xfrm>
              <a:prstGeom prst="homePlat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6B1BF2C-7B6B-4E9E-9F5E-3D4F0DBFF222}"/>
                  </a:ext>
                </a:extLst>
              </p:cNvPr>
              <p:cNvSpPr/>
              <p:nvPr/>
            </p:nvSpPr>
            <p:spPr>
              <a:xfrm>
                <a:off x="4214217" y="4887476"/>
                <a:ext cx="157163" cy="316800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01C44F1-6191-417B-A09A-A6C98ABD6F24}"/>
                  </a:ext>
                </a:extLst>
              </p:cNvPr>
              <p:cNvSpPr/>
              <p:nvPr/>
            </p:nvSpPr>
            <p:spPr>
              <a:xfrm>
                <a:off x="4338638" y="4887476"/>
                <a:ext cx="157163" cy="316800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258512C-11B7-4E4E-A0D2-55D8CCE3505F}"/>
                  </a:ext>
                </a:extLst>
              </p:cNvPr>
              <p:cNvSpPr/>
              <p:nvPr/>
            </p:nvSpPr>
            <p:spPr>
              <a:xfrm>
                <a:off x="4487467" y="4887476"/>
                <a:ext cx="157163" cy="316800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2E5EDB3-5186-4F0E-9543-48DB1BD0D495}"/>
                  </a:ext>
                </a:extLst>
              </p:cNvPr>
              <p:cNvSpPr/>
              <p:nvPr/>
            </p:nvSpPr>
            <p:spPr>
              <a:xfrm>
                <a:off x="4633320" y="4887476"/>
                <a:ext cx="157163" cy="316800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" name="Arrow: Pentagon 40">
                <a:extLst>
                  <a:ext uri="{FF2B5EF4-FFF2-40B4-BE49-F238E27FC236}">
                    <a16:creationId xmlns:a16="http://schemas.microsoft.com/office/drawing/2014/main" id="{E8D3C0F5-6478-4618-B9FC-D0AC688300A1}"/>
                  </a:ext>
                </a:extLst>
              </p:cNvPr>
              <p:cNvSpPr/>
              <p:nvPr/>
            </p:nvSpPr>
            <p:spPr>
              <a:xfrm>
                <a:off x="5799549" y="4887476"/>
                <a:ext cx="1062039" cy="316800"/>
              </a:xfrm>
              <a:prstGeom prst="homePlat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Enhancer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955C098-DD12-4FEC-87F4-9ADB0D3858AB}"/>
                  </a:ext>
                </a:extLst>
              </p:cNvPr>
              <p:cNvSpPr/>
              <p:nvPr/>
            </p:nvSpPr>
            <p:spPr>
              <a:xfrm>
                <a:off x="5465387" y="5673651"/>
                <a:ext cx="558000" cy="557198"/>
              </a:xfrm>
              <a:prstGeom prst="ellipse">
                <a:avLst/>
              </a:prstGeom>
              <a:solidFill>
                <a:srgbClr val="7079BA"/>
              </a:solidFill>
              <a:ln>
                <a:solidFill>
                  <a:srgbClr val="7079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TF</a:t>
                </a:r>
              </a:p>
            </p:txBody>
          </p:sp>
          <p:cxnSp>
            <p:nvCxnSpPr>
              <p:cNvPr id="44" name="Connector: Curved 43">
                <a:extLst>
                  <a:ext uri="{FF2B5EF4-FFF2-40B4-BE49-F238E27FC236}">
                    <a16:creationId xmlns:a16="http://schemas.microsoft.com/office/drawing/2014/main" id="{2D8165C7-8DC2-44C1-9E64-60D42A11B14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717259" y="5304557"/>
                <a:ext cx="675500" cy="647692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8CFB6CE-F4E4-4AD1-9C5A-07462433ACE9}"/>
                </a:ext>
              </a:extLst>
            </p:cNvPr>
            <p:cNvSpPr txBox="1"/>
            <p:nvPr/>
          </p:nvSpPr>
          <p:spPr>
            <a:xfrm>
              <a:off x="3154560" y="5256552"/>
              <a:ext cx="149007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1400" dirty="0"/>
                <a:t>Preferential</a:t>
              </a:r>
            </a:p>
            <a:p>
              <a:pPr algn="r"/>
              <a:r>
                <a:rPr lang="en-GB" sz="1400" dirty="0"/>
                <a:t>binding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A43766F-7FE8-4919-866B-7077B3C09928}"/>
              </a:ext>
            </a:extLst>
          </p:cNvPr>
          <p:cNvSpPr/>
          <p:nvPr/>
        </p:nvSpPr>
        <p:spPr>
          <a:xfrm>
            <a:off x="11832000" y="6490478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121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FFE9-ACDF-42FE-A098-B19894B60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2762"/>
            <a:ext cx="12192000" cy="652557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Short tandem repeats (STR) and their importance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845D741-DBA8-44EC-A026-65C5CA1A015B}"/>
              </a:ext>
            </a:extLst>
          </p:cNvPr>
          <p:cNvGrpSpPr/>
          <p:nvPr/>
        </p:nvGrpSpPr>
        <p:grpSpPr>
          <a:xfrm>
            <a:off x="1564487" y="2486028"/>
            <a:ext cx="3993356" cy="873919"/>
            <a:chOff x="1050131" y="2043113"/>
            <a:chExt cx="3993356" cy="87391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3DCFBD3-1887-41EF-ABFB-6273A851DA7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131" y="2471733"/>
              <a:ext cx="399335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F829649-1106-418F-A2D6-A628DE8ED16F}"/>
                </a:ext>
              </a:extLst>
            </p:cNvPr>
            <p:cNvSpPr/>
            <p:nvPr/>
          </p:nvSpPr>
          <p:spPr>
            <a:xfrm>
              <a:off x="2040730" y="2313384"/>
              <a:ext cx="628650" cy="316705"/>
            </a:xfrm>
            <a:prstGeom prst="rect">
              <a:avLst/>
            </a:prstGeom>
            <a:solidFill>
              <a:srgbClr val="749F83"/>
            </a:solidFill>
            <a:ln>
              <a:solidFill>
                <a:srgbClr val="527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n w="0"/>
                  <a:solidFill>
                    <a:schemeClr val="tx1"/>
                  </a:solidFill>
                </a:rPr>
                <a:t>AGC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5A71820-00F7-4A16-9C40-20FE4E22D863}"/>
                </a:ext>
              </a:extLst>
            </p:cNvPr>
            <p:cNvSpPr/>
            <p:nvPr/>
          </p:nvSpPr>
          <p:spPr>
            <a:xfrm>
              <a:off x="1409698" y="2313384"/>
              <a:ext cx="628650" cy="316705"/>
            </a:xfrm>
            <a:prstGeom prst="rect">
              <a:avLst/>
            </a:prstGeom>
            <a:solidFill>
              <a:srgbClr val="749F83"/>
            </a:solidFill>
            <a:ln>
              <a:solidFill>
                <a:srgbClr val="527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n w="0"/>
                  <a:solidFill>
                    <a:schemeClr val="tx1"/>
                  </a:solidFill>
                </a:rPr>
                <a:t>AGC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0F94DE-D665-40E8-84D6-5B1ADFDFC900}"/>
                </a:ext>
              </a:extLst>
            </p:cNvPr>
            <p:cNvSpPr/>
            <p:nvPr/>
          </p:nvSpPr>
          <p:spPr>
            <a:xfrm>
              <a:off x="2670571" y="2313383"/>
              <a:ext cx="628650" cy="316705"/>
            </a:xfrm>
            <a:prstGeom prst="rect">
              <a:avLst/>
            </a:prstGeom>
            <a:solidFill>
              <a:srgbClr val="749F83"/>
            </a:solidFill>
            <a:ln>
              <a:solidFill>
                <a:srgbClr val="527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n w="0"/>
                  <a:solidFill>
                    <a:schemeClr val="tx1"/>
                  </a:solidFill>
                </a:rPr>
                <a:t>AGC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FA0517-70F7-40B1-9EA4-C18F698BCAE5}"/>
                </a:ext>
              </a:extLst>
            </p:cNvPr>
            <p:cNvSpPr/>
            <p:nvPr/>
          </p:nvSpPr>
          <p:spPr>
            <a:xfrm>
              <a:off x="3302794" y="2313382"/>
              <a:ext cx="628650" cy="316705"/>
            </a:xfrm>
            <a:prstGeom prst="rect">
              <a:avLst/>
            </a:prstGeom>
            <a:solidFill>
              <a:srgbClr val="749F83"/>
            </a:solidFill>
            <a:ln>
              <a:solidFill>
                <a:srgbClr val="527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n w="0"/>
                  <a:solidFill>
                    <a:schemeClr val="tx1"/>
                  </a:solidFill>
                </a:rPr>
                <a:t>AGC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664E93-220B-43BA-A179-4401BD7CADC7}"/>
                </a:ext>
              </a:extLst>
            </p:cNvPr>
            <p:cNvSpPr/>
            <p:nvPr/>
          </p:nvSpPr>
          <p:spPr>
            <a:xfrm>
              <a:off x="3935017" y="2313381"/>
              <a:ext cx="628650" cy="316705"/>
            </a:xfrm>
            <a:prstGeom prst="rect">
              <a:avLst/>
            </a:prstGeom>
            <a:solidFill>
              <a:srgbClr val="749F83"/>
            </a:solidFill>
            <a:ln>
              <a:solidFill>
                <a:srgbClr val="527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n w="0"/>
                  <a:solidFill>
                    <a:schemeClr val="tx1"/>
                  </a:solidFill>
                </a:rPr>
                <a:t>AGC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08906A6-7838-4AAD-90AB-59E4C616352C}"/>
                </a:ext>
              </a:extLst>
            </p:cNvPr>
            <p:cNvCxnSpPr/>
            <p:nvPr/>
          </p:nvCxnSpPr>
          <p:spPr>
            <a:xfrm>
              <a:off x="1409698" y="2043113"/>
              <a:ext cx="17621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AEB3F36-6248-4BBD-BFE3-435451D7AECB}"/>
                </a:ext>
              </a:extLst>
            </p:cNvPr>
            <p:cNvCxnSpPr/>
            <p:nvPr/>
          </p:nvCxnSpPr>
          <p:spPr>
            <a:xfrm>
              <a:off x="2801540" y="2917032"/>
              <a:ext cx="17621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E208022-B486-41AD-9AC1-684FF552CA3A}"/>
              </a:ext>
            </a:extLst>
          </p:cNvPr>
          <p:cNvSpPr txBox="1"/>
          <p:nvPr/>
        </p:nvSpPr>
        <p:spPr>
          <a:xfrm>
            <a:off x="1080305" y="3998649"/>
            <a:ext cx="418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2) STRs serve as regulatory DNA elements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B0C3A0-AE4A-4740-AE80-0198F9ECE9CB}"/>
              </a:ext>
            </a:extLst>
          </p:cNvPr>
          <p:cNvSpPr txBox="1"/>
          <p:nvPr/>
        </p:nvSpPr>
        <p:spPr>
          <a:xfrm>
            <a:off x="1084668" y="1684471"/>
            <a:ext cx="399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1) STR variation and distribution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C6D6239-79BB-4A2B-84B0-ED14B8FA6815}"/>
              </a:ext>
            </a:extLst>
          </p:cNvPr>
          <p:cNvGrpSpPr/>
          <p:nvPr/>
        </p:nvGrpSpPr>
        <p:grpSpPr>
          <a:xfrm>
            <a:off x="861406" y="4951772"/>
            <a:ext cx="4641667" cy="1343373"/>
            <a:chOff x="3154560" y="4887476"/>
            <a:chExt cx="4641667" cy="134337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FE6A6BC-60D8-4058-B1B6-0D0F21DBEADA}"/>
                </a:ext>
              </a:extLst>
            </p:cNvPr>
            <p:cNvGrpSpPr/>
            <p:nvPr/>
          </p:nvGrpSpPr>
          <p:grpSpPr>
            <a:xfrm>
              <a:off x="3802871" y="4887476"/>
              <a:ext cx="3993356" cy="1343373"/>
              <a:chOff x="3802871" y="4887476"/>
              <a:chExt cx="3993356" cy="1343373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B198C55-F806-4A0E-BE0E-A087FEA94D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2871" y="5045876"/>
                <a:ext cx="399335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Arrow: Pentagon 35">
                <a:extLst>
                  <a:ext uri="{FF2B5EF4-FFF2-40B4-BE49-F238E27FC236}">
                    <a16:creationId xmlns:a16="http://schemas.microsoft.com/office/drawing/2014/main" id="{6AFCB745-1280-4650-8BA7-54CC7A58E7CB}"/>
                  </a:ext>
                </a:extLst>
              </p:cNvPr>
              <p:cNvSpPr/>
              <p:nvPr/>
            </p:nvSpPr>
            <p:spPr>
              <a:xfrm>
                <a:off x="4060032" y="4887476"/>
                <a:ext cx="1062039" cy="316800"/>
              </a:xfrm>
              <a:prstGeom prst="homePlat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6B1BF2C-7B6B-4E9E-9F5E-3D4F0DBFF222}"/>
                  </a:ext>
                </a:extLst>
              </p:cNvPr>
              <p:cNvSpPr/>
              <p:nvPr/>
            </p:nvSpPr>
            <p:spPr>
              <a:xfrm>
                <a:off x="4214217" y="4887476"/>
                <a:ext cx="157163" cy="316800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01C44F1-6191-417B-A09A-A6C98ABD6F24}"/>
                  </a:ext>
                </a:extLst>
              </p:cNvPr>
              <p:cNvSpPr/>
              <p:nvPr/>
            </p:nvSpPr>
            <p:spPr>
              <a:xfrm>
                <a:off x="4338638" y="4887476"/>
                <a:ext cx="157163" cy="316800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258512C-11B7-4E4E-A0D2-55D8CCE3505F}"/>
                  </a:ext>
                </a:extLst>
              </p:cNvPr>
              <p:cNvSpPr/>
              <p:nvPr/>
            </p:nvSpPr>
            <p:spPr>
              <a:xfrm>
                <a:off x="4487467" y="4887476"/>
                <a:ext cx="157163" cy="316800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2E5EDB3-5186-4F0E-9543-48DB1BD0D495}"/>
                  </a:ext>
                </a:extLst>
              </p:cNvPr>
              <p:cNvSpPr/>
              <p:nvPr/>
            </p:nvSpPr>
            <p:spPr>
              <a:xfrm>
                <a:off x="4633320" y="4887476"/>
                <a:ext cx="157163" cy="316800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" name="Arrow: Pentagon 40">
                <a:extLst>
                  <a:ext uri="{FF2B5EF4-FFF2-40B4-BE49-F238E27FC236}">
                    <a16:creationId xmlns:a16="http://schemas.microsoft.com/office/drawing/2014/main" id="{E8D3C0F5-6478-4618-B9FC-D0AC688300A1}"/>
                  </a:ext>
                </a:extLst>
              </p:cNvPr>
              <p:cNvSpPr/>
              <p:nvPr/>
            </p:nvSpPr>
            <p:spPr>
              <a:xfrm>
                <a:off x="5799549" y="4887476"/>
                <a:ext cx="1062039" cy="316800"/>
              </a:xfrm>
              <a:prstGeom prst="homePlat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Enhancer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955C098-DD12-4FEC-87F4-9ADB0D3858AB}"/>
                  </a:ext>
                </a:extLst>
              </p:cNvPr>
              <p:cNvSpPr/>
              <p:nvPr/>
            </p:nvSpPr>
            <p:spPr>
              <a:xfrm>
                <a:off x="5465387" y="5673651"/>
                <a:ext cx="558000" cy="557198"/>
              </a:xfrm>
              <a:prstGeom prst="ellipse">
                <a:avLst/>
              </a:prstGeom>
              <a:solidFill>
                <a:srgbClr val="7079BA"/>
              </a:solidFill>
              <a:ln>
                <a:solidFill>
                  <a:srgbClr val="7079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TF</a:t>
                </a:r>
              </a:p>
            </p:txBody>
          </p:sp>
          <p:cxnSp>
            <p:nvCxnSpPr>
              <p:cNvPr id="44" name="Connector: Curved 43">
                <a:extLst>
                  <a:ext uri="{FF2B5EF4-FFF2-40B4-BE49-F238E27FC236}">
                    <a16:creationId xmlns:a16="http://schemas.microsoft.com/office/drawing/2014/main" id="{2D8165C7-8DC2-44C1-9E64-60D42A11B14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717259" y="5304557"/>
                <a:ext cx="675500" cy="647692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8CFB6CE-F4E4-4AD1-9C5A-07462433ACE9}"/>
                </a:ext>
              </a:extLst>
            </p:cNvPr>
            <p:cNvSpPr txBox="1"/>
            <p:nvPr/>
          </p:nvSpPr>
          <p:spPr>
            <a:xfrm>
              <a:off x="3154560" y="5256552"/>
              <a:ext cx="149007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1400" dirty="0"/>
                <a:t>Preferential</a:t>
              </a:r>
            </a:p>
            <a:p>
              <a:pPr algn="r"/>
              <a:r>
                <a:rPr lang="en-GB" sz="1400" dirty="0"/>
                <a:t>binding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C8E5E4B-2D47-4889-A852-76FA5A31F300}"/>
              </a:ext>
            </a:extLst>
          </p:cNvPr>
          <p:cNvSpPr txBox="1"/>
          <p:nvPr/>
        </p:nvSpPr>
        <p:spPr>
          <a:xfrm>
            <a:off x="6820200" y="1683427"/>
            <a:ext cx="418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3) STR variation under selection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2092D54-73E5-4A8A-B90E-00466E646DDF}"/>
              </a:ext>
            </a:extLst>
          </p:cNvPr>
          <p:cNvCxnSpPr>
            <a:cxnSpLocks/>
          </p:cNvCxnSpPr>
          <p:nvPr/>
        </p:nvCxnSpPr>
        <p:spPr>
          <a:xfrm>
            <a:off x="7155677" y="2905130"/>
            <a:ext cx="39933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Arrow: Pentagon 52">
            <a:extLst>
              <a:ext uri="{FF2B5EF4-FFF2-40B4-BE49-F238E27FC236}">
                <a16:creationId xmlns:a16="http://schemas.microsoft.com/office/drawing/2014/main" id="{C8138B65-9448-4995-9F5B-A77184571917}"/>
              </a:ext>
            </a:extLst>
          </p:cNvPr>
          <p:cNvSpPr/>
          <p:nvPr/>
        </p:nvSpPr>
        <p:spPr>
          <a:xfrm>
            <a:off x="7635497" y="2746730"/>
            <a:ext cx="1062039" cy="316800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Exon</a:t>
            </a:r>
          </a:p>
        </p:txBody>
      </p:sp>
      <p:sp>
        <p:nvSpPr>
          <p:cNvPr id="54" name="Arrow: Pentagon 53">
            <a:extLst>
              <a:ext uri="{FF2B5EF4-FFF2-40B4-BE49-F238E27FC236}">
                <a16:creationId xmlns:a16="http://schemas.microsoft.com/office/drawing/2014/main" id="{00FAA2A1-461A-449E-B4F3-F84812A3D56A}"/>
              </a:ext>
            </a:extLst>
          </p:cNvPr>
          <p:cNvSpPr/>
          <p:nvPr/>
        </p:nvSpPr>
        <p:spPr>
          <a:xfrm>
            <a:off x="9177356" y="2746730"/>
            <a:ext cx="1062039" cy="316800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1CD0EF0-21BB-46A0-8AE5-B36A4233A42E}"/>
              </a:ext>
            </a:extLst>
          </p:cNvPr>
          <p:cNvGrpSpPr/>
          <p:nvPr/>
        </p:nvGrpSpPr>
        <p:grpSpPr>
          <a:xfrm>
            <a:off x="9359506" y="2749057"/>
            <a:ext cx="576266" cy="316800"/>
            <a:chOff x="8973738" y="2691905"/>
            <a:chExt cx="576266" cy="3168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82DA39A-7582-472E-92D0-9C12F24AC588}"/>
                </a:ext>
              </a:extLst>
            </p:cNvPr>
            <p:cNvSpPr/>
            <p:nvPr/>
          </p:nvSpPr>
          <p:spPr>
            <a:xfrm>
              <a:off x="8973738" y="2691905"/>
              <a:ext cx="157163" cy="316800"/>
            </a:xfrm>
            <a:prstGeom prst="rect">
              <a:avLst/>
            </a:prstGeom>
            <a:solidFill>
              <a:srgbClr val="749F83"/>
            </a:solidFill>
            <a:ln>
              <a:solidFill>
                <a:srgbClr val="527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B6A0E61-C46D-4F5B-9B0E-9290094156D3}"/>
                </a:ext>
              </a:extLst>
            </p:cNvPr>
            <p:cNvSpPr/>
            <p:nvPr/>
          </p:nvSpPr>
          <p:spPr>
            <a:xfrm>
              <a:off x="9098159" y="2691905"/>
              <a:ext cx="157163" cy="316800"/>
            </a:xfrm>
            <a:prstGeom prst="rect">
              <a:avLst/>
            </a:prstGeom>
            <a:solidFill>
              <a:srgbClr val="749F83"/>
            </a:solidFill>
            <a:ln>
              <a:solidFill>
                <a:srgbClr val="527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FD7DD9B-4B3B-4024-B799-5A6270741962}"/>
                </a:ext>
              </a:extLst>
            </p:cNvPr>
            <p:cNvSpPr/>
            <p:nvPr/>
          </p:nvSpPr>
          <p:spPr>
            <a:xfrm>
              <a:off x="9246988" y="2691905"/>
              <a:ext cx="157163" cy="316800"/>
            </a:xfrm>
            <a:prstGeom prst="rect">
              <a:avLst/>
            </a:prstGeom>
            <a:solidFill>
              <a:srgbClr val="749F83"/>
            </a:solidFill>
            <a:ln>
              <a:solidFill>
                <a:srgbClr val="527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DD969DF-87F4-4656-ACA5-7587E3D28B4C}"/>
                </a:ext>
              </a:extLst>
            </p:cNvPr>
            <p:cNvSpPr/>
            <p:nvPr/>
          </p:nvSpPr>
          <p:spPr>
            <a:xfrm>
              <a:off x="9392841" y="2691905"/>
              <a:ext cx="157163" cy="316800"/>
            </a:xfrm>
            <a:prstGeom prst="rect">
              <a:avLst/>
            </a:prstGeom>
            <a:solidFill>
              <a:srgbClr val="749F83"/>
            </a:solidFill>
            <a:ln>
              <a:solidFill>
                <a:srgbClr val="527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B38739D0-AEB9-490E-BF85-BADB89992307}"/>
              </a:ext>
            </a:extLst>
          </p:cNvPr>
          <p:cNvCxnSpPr>
            <a:cxnSpLocks/>
          </p:cNvCxnSpPr>
          <p:nvPr/>
        </p:nvCxnSpPr>
        <p:spPr>
          <a:xfrm>
            <a:off x="8086734" y="3359949"/>
            <a:ext cx="1429938" cy="12774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469BFA7-125B-4942-BF62-41785BE96568}"/>
              </a:ext>
            </a:extLst>
          </p:cNvPr>
          <p:cNvCxnSpPr>
            <a:cxnSpLocks/>
          </p:cNvCxnSpPr>
          <p:nvPr/>
        </p:nvCxnSpPr>
        <p:spPr>
          <a:xfrm>
            <a:off x="7337827" y="5110172"/>
            <a:ext cx="39933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Arrow: Pentagon 63">
            <a:extLst>
              <a:ext uri="{FF2B5EF4-FFF2-40B4-BE49-F238E27FC236}">
                <a16:creationId xmlns:a16="http://schemas.microsoft.com/office/drawing/2014/main" id="{797270A7-2937-42B5-B239-F7A3391CECEF}"/>
              </a:ext>
            </a:extLst>
          </p:cNvPr>
          <p:cNvSpPr/>
          <p:nvPr/>
        </p:nvSpPr>
        <p:spPr>
          <a:xfrm>
            <a:off x="7817647" y="4951772"/>
            <a:ext cx="1062039" cy="316800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Exon</a:t>
            </a:r>
          </a:p>
        </p:txBody>
      </p:sp>
      <p:sp>
        <p:nvSpPr>
          <p:cNvPr id="65" name="Arrow: Pentagon 64">
            <a:extLst>
              <a:ext uri="{FF2B5EF4-FFF2-40B4-BE49-F238E27FC236}">
                <a16:creationId xmlns:a16="http://schemas.microsoft.com/office/drawing/2014/main" id="{CA2BBDB6-636C-457E-9052-862A25426BA7}"/>
              </a:ext>
            </a:extLst>
          </p:cNvPr>
          <p:cNvSpPr/>
          <p:nvPr/>
        </p:nvSpPr>
        <p:spPr>
          <a:xfrm>
            <a:off x="9359506" y="4951772"/>
            <a:ext cx="1834754" cy="316778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889E4E9-B3DC-4044-AF23-048F728CD1F0}"/>
              </a:ext>
            </a:extLst>
          </p:cNvPr>
          <p:cNvGrpSpPr/>
          <p:nvPr/>
        </p:nvGrpSpPr>
        <p:grpSpPr>
          <a:xfrm>
            <a:off x="9541656" y="4951772"/>
            <a:ext cx="576266" cy="316800"/>
            <a:chOff x="8973738" y="2691905"/>
            <a:chExt cx="576266" cy="31680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2DCA0F8-0A75-48C0-8A5F-BB70870A2D43}"/>
                </a:ext>
              </a:extLst>
            </p:cNvPr>
            <p:cNvSpPr/>
            <p:nvPr/>
          </p:nvSpPr>
          <p:spPr>
            <a:xfrm>
              <a:off x="8973738" y="2691905"/>
              <a:ext cx="157163" cy="316800"/>
            </a:xfrm>
            <a:prstGeom prst="rect">
              <a:avLst/>
            </a:prstGeom>
            <a:solidFill>
              <a:srgbClr val="749F83"/>
            </a:solidFill>
            <a:ln>
              <a:solidFill>
                <a:srgbClr val="527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19A6E78-C0B3-4DB5-9E91-93148A1999A7}"/>
                </a:ext>
              </a:extLst>
            </p:cNvPr>
            <p:cNvSpPr/>
            <p:nvPr/>
          </p:nvSpPr>
          <p:spPr>
            <a:xfrm>
              <a:off x="9098159" y="2691905"/>
              <a:ext cx="157163" cy="316800"/>
            </a:xfrm>
            <a:prstGeom prst="rect">
              <a:avLst/>
            </a:prstGeom>
            <a:solidFill>
              <a:srgbClr val="749F83"/>
            </a:solidFill>
            <a:ln>
              <a:solidFill>
                <a:srgbClr val="527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8584C7F-CDC7-4095-84AE-ACA20FAD6B8D}"/>
                </a:ext>
              </a:extLst>
            </p:cNvPr>
            <p:cNvSpPr/>
            <p:nvPr/>
          </p:nvSpPr>
          <p:spPr>
            <a:xfrm>
              <a:off x="9246988" y="2691905"/>
              <a:ext cx="157163" cy="316800"/>
            </a:xfrm>
            <a:prstGeom prst="rect">
              <a:avLst/>
            </a:prstGeom>
            <a:solidFill>
              <a:srgbClr val="749F83"/>
            </a:solidFill>
            <a:ln>
              <a:solidFill>
                <a:srgbClr val="527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F14A43D-E564-40FB-A287-E674EF57EDE1}"/>
                </a:ext>
              </a:extLst>
            </p:cNvPr>
            <p:cNvSpPr/>
            <p:nvPr/>
          </p:nvSpPr>
          <p:spPr>
            <a:xfrm>
              <a:off x="9392841" y="2691905"/>
              <a:ext cx="157163" cy="316800"/>
            </a:xfrm>
            <a:prstGeom prst="rect">
              <a:avLst/>
            </a:prstGeom>
            <a:solidFill>
              <a:srgbClr val="749F83"/>
            </a:solidFill>
            <a:ln>
              <a:solidFill>
                <a:srgbClr val="527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0AB3A06-1B37-4427-8B60-EAF1A372615E}"/>
              </a:ext>
            </a:extLst>
          </p:cNvPr>
          <p:cNvGrpSpPr/>
          <p:nvPr/>
        </p:nvGrpSpPr>
        <p:grpSpPr>
          <a:xfrm>
            <a:off x="10117922" y="4951772"/>
            <a:ext cx="576266" cy="316800"/>
            <a:chOff x="8973738" y="2691905"/>
            <a:chExt cx="576266" cy="3168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EE44870-087A-4E60-8D7B-BAF99164EBB8}"/>
                </a:ext>
              </a:extLst>
            </p:cNvPr>
            <p:cNvSpPr/>
            <p:nvPr/>
          </p:nvSpPr>
          <p:spPr>
            <a:xfrm>
              <a:off x="8973738" y="2691905"/>
              <a:ext cx="157163" cy="316800"/>
            </a:xfrm>
            <a:prstGeom prst="rect">
              <a:avLst/>
            </a:prstGeom>
            <a:solidFill>
              <a:srgbClr val="749F83"/>
            </a:solidFill>
            <a:ln>
              <a:solidFill>
                <a:srgbClr val="527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7F36FFC-2200-4B79-AD53-F986DCBB64F8}"/>
                </a:ext>
              </a:extLst>
            </p:cNvPr>
            <p:cNvSpPr/>
            <p:nvPr/>
          </p:nvSpPr>
          <p:spPr>
            <a:xfrm>
              <a:off x="9098159" y="2691905"/>
              <a:ext cx="157163" cy="316800"/>
            </a:xfrm>
            <a:prstGeom prst="rect">
              <a:avLst/>
            </a:prstGeom>
            <a:solidFill>
              <a:srgbClr val="749F83"/>
            </a:solidFill>
            <a:ln>
              <a:solidFill>
                <a:srgbClr val="527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9C5D363-D602-4F6B-80FC-4010EB9F3F3A}"/>
                </a:ext>
              </a:extLst>
            </p:cNvPr>
            <p:cNvSpPr/>
            <p:nvPr/>
          </p:nvSpPr>
          <p:spPr>
            <a:xfrm>
              <a:off x="9246988" y="2691905"/>
              <a:ext cx="157163" cy="316800"/>
            </a:xfrm>
            <a:prstGeom prst="rect">
              <a:avLst/>
            </a:prstGeom>
            <a:solidFill>
              <a:srgbClr val="749F83"/>
            </a:solidFill>
            <a:ln>
              <a:solidFill>
                <a:srgbClr val="527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4CC0AC3-F4D6-4F56-AEA8-3C5A335F5A2E}"/>
                </a:ext>
              </a:extLst>
            </p:cNvPr>
            <p:cNvSpPr/>
            <p:nvPr/>
          </p:nvSpPr>
          <p:spPr>
            <a:xfrm>
              <a:off x="9392841" y="2691905"/>
              <a:ext cx="157163" cy="316800"/>
            </a:xfrm>
            <a:prstGeom prst="rect">
              <a:avLst/>
            </a:prstGeom>
            <a:solidFill>
              <a:srgbClr val="749F83"/>
            </a:solidFill>
            <a:ln>
              <a:solidFill>
                <a:srgbClr val="527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B46F281C-9444-4C3A-8AA6-ECD66DD85C25}"/>
              </a:ext>
            </a:extLst>
          </p:cNvPr>
          <p:cNvSpPr txBox="1"/>
          <p:nvPr/>
        </p:nvSpPr>
        <p:spPr>
          <a:xfrm>
            <a:off x="8912128" y="3700269"/>
            <a:ext cx="17329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 dirty="0"/>
              <a:t>STR expansion </a:t>
            </a:r>
          </a:p>
          <a:p>
            <a:pPr algn="r"/>
            <a:r>
              <a:rPr lang="en-GB" sz="1400" dirty="0"/>
              <a:t>under selection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43766F-7FE8-4919-866B-7077B3C09928}"/>
              </a:ext>
            </a:extLst>
          </p:cNvPr>
          <p:cNvSpPr/>
          <p:nvPr/>
        </p:nvSpPr>
        <p:spPr>
          <a:xfrm>
            <a:off x="11832000" y="6490478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2390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FFE9-ACDF-42FE-A098-B19894B60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2762"/>
            <a:ext cx="12192000" cy="652557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STR variation and distribution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824C52-10E0-4999-A635-1428FFE053F7}"/>
              </a:ext>
            </a:extLst>
          </p:cNvPr>
          <p:cNvSpPr txBox="1"/>
          <p:nvPr/>
        </p:nvSpPr>
        <p:spPr>
          <a:xfrm>
            <a:off x="438549" y="1286419"/>
            <a:ext cx="10674549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/>
              <a:t>Short tandem repeats (= microsatellites) are the units of 1-6 bp that repeat head-to-tail in a tandem fashion.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0741F07-0DE5-4AE9-A7B1-4FC7334BB030}"/>
              </a:ext>
            </a:extLst>
          </p:cNvPr>
          <p:cNvGrpSpPr/>
          <p:nvPr/>
        </p:nvGrpSpPr>
        <p:grpSpPr>
          <a:xfrm>
            <a:off x="1157290" y="2621759"/>
            <a:ext cx="5765001" cy="1557335"/>
            <a:chOff x="1050131" y="2043113"/>
            <a:chExt cx="3993356" cy="87391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FCFA48F-7CB0-4637-88E7-35F0A2B8DFF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131" y="2471733"/>
              <a:ext cx="399335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B208F81-4AFB-46C8-ADAC-158FB3BAA5F9}"/>
                </a:ext>
              </a:extLst>
            </p:cNvPr>
            <p:cNvSpPr/>
            <p:nvPr/>
          </p:nvSpPr>
          <p:spPr>
            <a:xfrm>
              <a:off x="2040730" y="2313384"/>
              <a:ext cx="628650" cy="316705"/>
            </a:xfrm>
            <a:prstGeom prst="rect">
              <a:avLst/>
            </a:prstGeom>
            <a:solidFill>
              <a:srgbClr val="749F83"/>
            </a:solidFill>
            <a:ln>
              <a:solidFill>
                <a:srgbClr val="527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n w="0"/>
                  <a:solidFill>
                    <a:schemeClr val="tx1"/>
                  </a:solidFill>
                </a:rPr>
                <a:t>AGC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BFEA929-F708-4B4E-A66A-1E2D7D0B65FF}"/>
                </a:ext>
              </a:extLst>
            </p:cNvPr>
            <p:cNvSpPr/>
            <p:nvPr/>
          </p:nvSpPr>
          <p:spPr>
            <a:xfrm>
              <a:off x="1409698" y="2313384"/>
              <a:ext cx="628650" cy="316705"/>
            </a:xfrm>
            <a:prstGeom prst="rect">
              <a:avLst/>
            </a:prstGeom>
            <a:solidFill>
              <a:srgbClr val="749F83"/>
            </a:solidFill>
            <a:ln>
              <a:solidFill>
                <a:srgbClr val="527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n w="0"/>
                  <a:solidFill>
                    <a:schemeClr val="tx1"/>
                  </a:solidFill>
                </a:rPr>
                <a:t>AGC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1677FE8-7DC9-4826-A93D-2B1E2F4D7A30}"/>
                </a:ext>
              </a:extLst>
            </p:cNvPr>
            <p:cNvSpPr/>
            <p:nvPr/>
          </p:nvSpPr>
          <p:spPr>
            <a:xfrm>
              <a:off x="2670571" y="2313383"/>
              <a:ext cx="628650" cy="316705"/>
            </a:xfrm>
            <a:prstGeom prst="rect">
              <a:avLst/>
            </a:prstGeom>
            <a:solidFill>
              <a:srgbClr val="749F83"/>
            </a:solidFill>
            <a:ln>
              <a:solidFill>
                <a:srgbClr val="527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n w="0"/>
                  <a:solidFill>
                    <a:schemeClr val="tx1"/>
                  </a:solidFill>
                </a:rPr>
                <a:t>AGC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F05CAC-2529-4729-81D0-0A77EA1672DD}"/>
                </a:ext>
              </a:extLst>
            </p:cNvPr>
            <p:cNvSpPr/>
            <p:nvPr/>
          </p:nvSpPr>
          <p:spPr>
            <a:xfrm>
              <a:off x="3302794" y="2313382"/>
              <a:ext cx="628650" cy="316705"/>
            </a:xfrm>
            <a:prstGeom prst="rect">
              <a:avLst/>
            </a:prstGeom>
            <a:solidFill>
              <a:srgbClr val="749F83"/>
            </a:solidFill>
            <a:ln>
              <a:solidFill>
                <a:srgbClr val="527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n w="0"/>
                  <a:solidFill>
                    <a:schemeClr val="tx1"/>
                  </a:solidFill>
                </a:rPr>
                <a:t>AGC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32095B-03E6-4EDD-87F2-54FD47DC3144}"/>
                </a:ext>
              </a:extLst>
            </p:cNvPr>
            <p:cNvSpPr/>
            <p:nvPr/>
          </p:nvSpPr>
          <p:spPr>
            <a:xfrm>
              <a:off x="3935017" y="2313381"/>
              <a:ext cx="628650" cy="316705"/>
            </a:xfrm>
            <a:prstGeom prst="rect">
              <a:avLst/>
            </a:prstGeom>
            <a:solidFill>
              <a:srgbClr val="749F83"/>
            </a:solidFill>
            <a:ln>
              <a:solidFill>
                <a:srgbClr val="527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n w="0"/>
                  <a:solidFill>
                    <a:schemeClr val="tx1"/>
                  </a:solidFill>
                </a:rPr>
                <a:t>AGC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62F2DC4-F38A-47EA-A32F-9CEDF6F9165D}"/>
                </a:ext>
              </a:extLst>
            </p:cNvPr>
            <p:cNvCxnSpPr/>
            <p:nvPr/>
          </p:nvCxnSpPr>
          <p:spPr>
            <a:xfrm>
              <a:off x="1409698" y="2043113"/>
              <a:ext cx="17621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FECA25F-2F3C-4D74-9044-CD494BE3AC09}"/>
                </a:ext>
              </a:extLst>
            </p:cNvPr>
            <p:cNvCxnSpPr/>
            <p:nvPr/>
          </p:nvCxnSpPr>
          <p:spPr>
            <a:xfrm>
              <a:off x="2801540" y="2917032"/>
              <a:ext cx="17621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258637-4C93-4C18-96F1-3898CA069504}"/>
              </a:ext>
            </a:extLst>
          </p:cNvPr>
          <p:cNvGrpSpPr/>
          <p:nvPr/>
        </p:nvGrpSpPr>
        <p:grpSpPr>
          <a:xfrm>
            <a:off x="5316892" y="4796458"/>
            <a:ext cx="6351780" cy="1357311"/>
            <a:chOff x="1187999" y="1974963"/>
            <a:chExt cx="4399812" cy="76167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A427A0B-25D2-417B-B0E0-096BB5D02907}"/>
                </a:ext>
              </a:extLst>
            </p:cNvPr>
            <p:cNvCxnSpPr>
              <a:cxnSpLocks/>
            </p:cNvCxnSpPr>
            <p:nvPr/>
          </p:nvCxnSpPr>
          <p:spPr>
            <a:xfrm>
              <a:off x="1187999" y="2344085"/>
              <a:ext cx="43998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665FCD3-C234-47B7-A0CB-46D91B32BE52}"/>
                </a:ext>
              </a:extLst>
            </p:cNvPr>
            <p:cNvSpPr/>
            <p:nvPr/>
          </p:nvSpPr>
          <p:spPr>
            <a:xfrm>
              <a:off x="1697214" y="2185733"/>
              <a:ext cx="899730" cy="316705"/>
            </a:xfrm>
            <a:prstGeom prst="rect">
              <a:avLst/>
            </a:prstGeom>
            <a:solidFill>
              <a:srgbClr val="749F83"/>
            </a:solidFill>
            <a:ln>
              <a:solidFill>
                <a:srgbClr val="527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n w="0"/>
                  <a:solidFill>
                    <a:schemeClr val="tx1"/>
                  </a:solidFill>
                </a:rPr>
                <a:t>ACACAT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733B21F-F86C-4B2B-AE42-500DC4226C5F}"/>
                </a:ext>
              </a:extLst>
            </p:cNvPr>
            <p:cNvCxnSpPr/>
            <p:nvPr/>
          </p:nvCxnSpPr>
          <p:spPr>
            <a:xfrm>
              <a:off x="1330523" y="1974963"/>
              <a:ext cx="17621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4ED0E2A-F262-4927-952F-23702F2170D0}"/>
                </a:ext>
              </a:extLst>
            </p:cNvPr>
            <p:cNvCxnSpPr/>
            <p:nvPr/>
          </p:nvCxnSpPr>
          <p:spPr>
            <a:xfrm>
              <a:off x="3515342" y="2736636"/>
              <a:ext cx="17621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F053C94-F7CF-46C7-BA6A-4BA2E21966CC}"/>
              </a:ext>
            </a:extLst>
          </p:cNvPr>
          <p:cNvSpPr/>
          <p:nvPr/>
        </p:nvSpPr>
        <p:spPr>
          <a:xfrm>
            <a:off x="7350914" y="5172053"/>
            <a:ext cx="1298894" cy="564372"/>
          </a:xfrm>
          <a:prstGeom prst="rect">
            <a:avLst/>
          </a:prstGeom>
          <a:solidFill>
            <a:srgbClr val="749F83"/>
          </a:solidFill>
          <a:ln>
            <a:solidFill>
              <a:srgbClr val="527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</a:rPr>
              <a:t>ACACAT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2D58BD-784A-497A-B30C-FFF4AC6C0A5B}"/>
              </a:ext>
            </a:extLst>
          </p:cNvPr>
          <p:cNvSpPr/>
          <p:nvPr/>
        </p:nvSpPr>
        <p:spPr>
          <a:xfrm>
            <a:off x="8649808" y="5172053"/>
            <a:ext cx="1298894" cy="564372"/>
          </a:xfrm>
          <a:prstGeom prst="rect">
            <a:avLst/>
          </a:prstGeom>
          <a:solidFill>
            <a:srgbClr val="749F83"/>
          </a:solidFill>
          <a:ln>
            <a:solidFill>
              <a:srgbClr val="527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</a:rPr>
              <a:t>ACACAT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FE3B34-FC6F-444C-81D4-9424FA98A824}"/>
              </a:ext>
            </a:extLst>
          </p:cNvPr>
          <p:cNvSpPr/>
          <p:nvPr/>
        </p:nvSpPr>
        <p:spPr>
          <a:xfrm>
            <a:off x="9948702" y="5172053"/>
            <a:ext cx="1298894" cy="564372"/>
          </a:xfrm>
          <a:prstGeom prst="rect">
            <a:avLst/>
          </a:prstGeom>
          <a:solidFill>
            <a:srgbClr val="749F83"/>
          </a:solidFill>
          <a:ln>
            <a:solidFill>
              <a:srgbClr val="527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</a:rPr>
              <a:t>ACACAT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1ACB74-26A3-400B-B9D9-D2BF1DE5F973}"/>
              </a:ext>
            </a:extLst>
          </p:cNvPr>
          <p:cNvSpPr/>
          <p:nvPr/>
        </p:nvSpPr>
        <p:spPr>
          <a:xfrm>
            <a:off x="11832000" y="6490478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49602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FFE9-ACDF-42FE-A098-B19894B60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2762"/>
            <a:ext cx="12192000" cy="652557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STR variation and distribution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824C52-10E0-4999-A635-1428FFE053F7}"/>
              </a:ext>
            </a:extLst>
          </p:cNvPr>
          <p:cNvSpPr txBox="1"/>
          <p:nvPr/>
        </p:nvSpPr>
        <p:spPr>
          <a:xfrm>
            <a:off x="438549" y="1286419"/>
            <a:ext cx="10987110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GB" sz="2400" dirty="0"/>
              <a:t>They are ubiquitous in eukaryotic and prokaryotic genomes, with ~ 4,500,000 loci covering up to 2.5% of the human genome.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FAFCFC5-F5DC-4BF8-9590-F5F76C5D2B22}"/>
              </a:ext>
            </a:extLst>
          </p:cNvPr>
          <p:cNvGrpSpPr/>
          <p:nvPr/>
        </p:nvGrpSpPr>
        <p:grpSpPr>
          <a:xfrm>
            <a:off x="779423" y="2337684"/>
            <a:ext cx="6877683" cy="3700233"/>
            <a:chOff x="435769" y="1690688"/>
            <a:chExt cx="8134662" cy="4038599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871F109-C8B6-4257-8B7E-D7D7BF7008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489" t="32920" r="27402" b="28230"/>
            <a:stretch/>
          </p:blipFill>
          <p:spPr>
            <a:xfrm>
              <a:off x="550067" y="2008781"/>
              <a:ext cx="8020364" cy="3720506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B0BE289-7367-487C-8FC5-596ED998AA2F}"/>
                </a:ext>
              </a:extLst>
            </p:cNvPr>
            <p:cNvSpPr/>
            <p:nvPr/>
          </p:nvSpPr>
          <p:spPr>
            <a:xfrm>
              <a:off x="435769" y="1690688"/>
              <a:ext cx="885825" cy="3881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5ACD326-7602-4983-A796-2AC961F74C59}"/>
              </a:ext>
            </a:extLst>
          </p:cNvPr>
          <p:cNvSpPr txBox="1"/>
          <p:nvPr/>
        </p:nvSpPr>
        <p:spPr>
          <a:xfrm>
            <a:off x="136399" y="6392849"/>
            <a:ext cx="1098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Source: </a:t>
            </a:r>
            <a:r>
              <a:rPr lang="en-GB" dirty="0" err="1">
                <a:solidFill>
                  <a:schemeClr val="bg2">
                    <a:lumMod val="75000"/>
                  </a:schemeClr>
                </a:solidFill>
              </a:rPr>
              <a:t>Altemose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 N. A classical revival: Human satellite DNAs enter the genomics era. </a:t>
            </a:r>
            <a:r>
              <a:rPr lang="en-GB" i="1" dirty="0">
                <a:solidFill>
                  <a:schemeClr val="bg2">
                    <a:lumMod val="75000"/>
                  </a:schemeClr>
                </a:solidFill>
              </a:rPr>
              <a:t>Sem.in cell and dev. Bio. 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2022</a:t>
            </a:r>
            <a:endParaRPr lang="en-GB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784EE1-A00D-497E-8644-2407C4BD9A10}"/>
              </a:ext>
            </a:extLst>
          </p:cNvPr>
          <p:cNvSpPr txBox="1"/>
          <p:nvPr/>
        </p:nvSpPr>
        <p:spPr>
          <a:xfrm>
            <a:off x="7859947" y="3544452"/>
            <a:ext cx="34559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Ideogram of all human chromosomes (T2T-CHM13 ) with annotated human satellites of at least 10 kb length.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D4338C-2920-469E-A9CB-C12D79101EE9}"/>
              </a:ext>
            </a:extLst>
          </p:cNvPr>
          <p:cNvSpPr/>
          <p:nvPr/>
        </p:nvSpPr>
        <p:spPr>
          <a:xfrm>
            <a:off x="11832000" y="6490478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3099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FFE9-ACDF-42FE-A098-B19894B60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2762"/>
            <a:ext cx="12192000" cy="652557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STR variation and distribution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824C52-10E0-4999-A635-1428FFE053F7}"/>
              </a:ext>
            </a:extLst>
          </p:cNvPr>
          <p:cNvSpPr txBox="1"/>
          <p:nvPr/>
        </p:nvSpPr>
        <p:spPr>
          <a:xfrm>
            <a:off x="438549" y="1286419"/>
            <a:ext cx="10674549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/>
              <a:t>3.   They are non-randomly distributed in eukaryotic genomes.</a:t>
            </a:r>
          </a:p>
          <a:p>
            <a:pPr>
              <a:lnSpc>
                <a:spcPct val="150000"/>
              </a:lnSpc>
            </a:pPr>
            <a:endParaRPr lang="en-GB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F7FC9-FCA9-4410-BA74-B1E5D1D2C4AE}"/>
              </a:ext>
            </a:extLst>
          </p:cNvPr>
          <p:cNvSpPr txBox="1"/>
          <p:nvPr/>
        </p:nvSpPr>
        <p:spPr>
          <a:xfrm>
            <a:off x="136399" y="6392849"/>
            <a:ext cx="8290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Source: MSDB (</a:t>
            </a:r>
            <a:r>
              <a:rPr lang="en-GB" dirty="0" err="1">
                <a:solidFill>
                  <a:schemeClr val="bg2">
                    <a:lumMod val="75000"/>
                  </a:schemeClr>
                </a:solidFill>
              </a:rPr>
              <a:t>MicroSatellite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75000"/>
                  </a:schemeClr>
                </a:solidFill>
              </a:rPr>
              <a:t>DataBase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), </a:t>
            </a:r>
            <a:r>
              <a:rPr lang="en-GB" dirty="0" err="1">
                <a:solidFill>
                  <a:schemeClr val="bg2">
                    <a:lumMod val="75000"/>
                  </a:schemeClr>
                </a:solidFill>
              </a:rPr>
              <a:t>Avvaru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 A.K. et al. </a:t>
            </a:r>
            <a:r>
              <a:rPr lang="en-GB" i="1" dirty="0">
                <a:solidFill>
                  <a:schemeClr val="bg2">
                    <a:lumMod val="75000"/>
                  </a:schemeClr>
                </a:solidFill>
              </a:rPr>
              <a:t>Nucleic Acid Research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.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A8F10-4CD2-4D17-A12F-D79C1942AD90}"/>
              </a:ext>
            </a:extLst>
          </p:cNvPr>
          <p:cNvSpPr txBox="1"/>
          <p:nvPr/>
        </p:nvSpPr>
        <p:spPr>
          <a:xfrm>
            <a:off x="9001709" y="3206840"/>
            <a:ext cx="26264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Repeat combinations show various preferences in DNA localisation.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Mostly found in intergenic and intronic regions.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AD7A5B-EC64-4F0E-AC41-22920F235ABA}"/>
              </a:ext>
            </a:extLst>
          </p:cNvPr>
          <p:cNvSpPr/>
          <p:nvPr/>
        </p:nvSpPr>
        <p:spPr>
          <a:xfrm>
            <a:off x="8086477" y="2240113"/>
            <a:ext cx="1073426" cy="5030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D7AB17E-9CE9-4B09-AC70-3B21847A75B3}"/>
              </a:ext>
            </a:extLst>
          </p:cNvPr>
          <p:cNvGrpSpPr/>
          <p:nvPr/>
        </p:nvGrpSpPr>
        <p:grpSpPr>
          <a:xfrm>
            <a:off x="438549" y="2052158"/>
            <a:ext cx="8872428" cy="4152736"/>
            <a:chOff x="438549" y="2052158"/>
            <a:chExt cx="8872428" cy="415273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DD84EA2-9E4F-49E1-917A-4C17F8979A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797" t="27604" r="8418" b="14583"/>
            <a:stretch/>
          </p:blipFill>
          <p:spPr>
            <a:xfrm>
              <a:off x="438549" y="2240113"/>
              <a:ext cx="8508206" cy="3964781"/>
            </a:xfrm>
            <a:prstGeom prst="rect">
              <a:avLst/>
            </a:prstGeom>
            <a:solidFill>
              <a:srgbClr val="749F83"/>
            </a:solidFill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EB80D5-419B-457A-8851-02CF6C237F82}"/>
                </a:ext>
              </a:extLst>
            </p:cNvPr>
            <p:cNvSpPr/>
            <p:nvPr/>
          </p:nvSpPr>
          <p:spPr>
            <a:xfrm>
              <a:off x="8237551" y="2052158"/>
              <a:ext cx="1073426" cy="6910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35193DC-3075-48B2-86DE-601C68A0AEAC}"/>
              </a:ext>
            </a:extLst>
          </p:cNvPr>
          <p:cNvSpPr/>
          <p:nvPr/>
        </p:nvSpPr>
        <p:spPr>
          <a:xfrm>
            <a:off x="11832000" y="6490478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21035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FFE9-ACDF-42FE-A098-B19894B60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2762"/>
            <a:ext cx="12192000" cy="652557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STR variation and distribution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824C52-10E0-4999-A635-1428FFE053F7}"/>
              </a:ext>
            </a:extLst>
          </p:cNvPr>
          <p:cNvSpPr txBox="1"/>
          <p:nvPr/>
        </p:nvSpPr>
        <p:spPr>
          <a:xfrm>
            <a:off x="438549" y="1286419"/>
            <a:ext cx="10674549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/>
              <a:t>4.   STRs show high rates of length mutations with a preference for elongation.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80B9BC-AA48-44B8-8126-A0FE65B53AE1}"/>
              </a:ext>
            </a:extLst>
          </p:cNvPr>
          <p:cNvSpPr txBox="1"/>
          <p:nvPr/>
        </p:nvSpPr>
        <p:spPr>
          <a:xfrm>
            <a:off x="71562" y="6376947"/>
            <a:ext cx="1023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Source: </a:t>
            </a:r>
            <a:r>
              <a:rPr lang="en-GB" b="0" i="0" dirty="0" err="1">
                <a:solidFill>
                  <a:schemeClr val="bg2">
                    <a:lumMod val="75000"/>
                  </a:schemeClr>
                </a:solidFill>
                <a:effectLst/>
              </a:rPr>
              <a:t>Ellegren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GB" b="0" i="0" dirty="0">
                <a:solidFill>
                  <a:schemeClr val="bg2">
                    <a:lumMod val="75000"/>
                  </a:schemeClr>
                </a:solidFill>
                <a:effectLst/>
              </a:rPr>
              <a:t>H. Microsatellites: simple sequences with complex evolution. </a:t>
            </a:r>
            <a:r>
              <a:rPr lang="en-GB" b="0" i="1" dirty="0" err="1">
                <a:solidFill>
                  <a:schemeClr val="bg2">
                    <a:lumMod val="75000"/>
                  </a:schemeClr>
                </a:solidFill>
                <a:effectLst/>
              </a:rPr>
              <a:t>Nat.Rev.Genet</a:t>
            </a:r>
            <a:r>
              <a:rPr lang="en-GB" b="0" i="1" dirty="0">
                <a:solidFill>
                  <a:schemeClr val="bg2">
                    <a:lumMod val="75000"/>
                  </a:schemeClr>
                </a:solidFill>
                <a:effectLst/>
              </a:rPr>
              <a:t>. </a:t>
            </a:r>
            <a:r>
              <a:rPr lang="en-GB" b="0" i="0" dirty="0">
                <a:solidFill>
                  <a:schemeClr val="bg2">
                    <a:lumMod val="75000"/>
                  </a:schemeClr>
                </a:solidFill>
                <a:effectLst/>
              </a:rPr>
              <a:t>2004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746A6B-74FF-418A-BEAE-98A362EB60CF}"/>
              </a:ext>
            </a:extLst>
          </p:cNvPr>
          <p:cNvSpPr txBox="1"/>
          <p:nvPr/>
        </p:nvSpPr>
        <p:spPr>
          <a:xfrm>
            <a:off x="1946487" y="4674999"/>
            <a:ext cx="3672888" cy="975071"/>
          </a:xfrm>
          <a:prstGeom prst="rect">
            <a:avLst/>
          </a:prstGeom>
          <a:noFill/>
          <a:ln w="28575">
            <a:solidFill>
              <a:srgbClr val="749F83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Opportunity for modulating complex phenotypes through variation in repeat length.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C08FDCD-655F-4BF2-BDD7-4E35BA8582BD}"/>
              </a:ext>
            </a:extLst>
          </p:cNvPr>
          <p:cNvGrpSpPr/>
          <p:nvPr/>
        </p:nvGrpSpPr>
        <p:grpSpPr>
          <a:xfrm>
            <a:off x="739671" y="2728037"/>
            <a:ext cx="4710948" cy="1081778"/>
            <a:chOff x="1407381" y="4387836"/>
            <a:chExt cx="7009275" cy="197489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22BE37C-EA58-458A-933A-70ADB3DAD649}"/>
                </a:ext>
              </a:extLst>
            </p:cNvPr>
            <p:cNvGrpSpPr/>
            <p:nvPr/>
          </p:nvGrpSpPr>
          <p:grpSpPr>
            <a:xfrm>
              <a:off x="2651655" y="5798351"/>
              <a:ext cx="5765001" cy="564378"/>
              <a:chOff x="1050131" y="2313381"/>
              <a:chExt cx="3993356" cy="316708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3E63AB8-6C2D-4259-A999-4AF30FF82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131" y="2471733"/>
                <a:ext cx="399335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BC9F4A9-2FA7-4DC7-BEC7-33E4E6FCCC31}"/>
                  </a:ext>
                </a:extLst>
              </p:cNvPr>
              <p:cNvSpPr/>
              <p:nvPr/>
            </p:nvSpPr>
            <p:spPr>
              <a:xfrm>
                <a:off x="2040730" y="2313384"/>
                <a:ext cx="628650" cy="316705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ln w="0"/>
                    <a:solidFill>
                      <a:schemeClr val="tx1"/>
                    </a:solidFill>
                  </a:rPr>
                  <a:t>AGC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2B94C41-B636-4BAE-A6E7-8FF7B62E3214}"/>
                  </a:ext>
                </a:extLst>
              </p:cNvPr>
              <p:cNvSpPr/>
              <p:nvPr/>
            </p:nvSpPr>
            <p:spPr>
              <a:xfrm>
                <a:off x="1409698" y="2313384"/>
                <a:ext cx="628650" cy="316705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ln w="0"/>
                    <a:solidFill>
                      <a:schemeClr val="tx1"/>
                    </a:solidFill>
                  </a:rPr>
                  <a:t>AGC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B21668A-5B50-42E3-8DFA-7525A388527A}"/>
                  </a:ext>
                </a:extLst>
              </p:cNvPr>
              <p:cNvSpPr/>
              <p:nvPr/>
            </p:nvSpPr>
            <p:spPr>
              <a:xfrm>
                <a:off x="2670571" y="2313383"/>
                <a:ext cx="628650" cy="316705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ln w="0"/>
                    <a:solidFill>
                      <a:schemeClr val="tx1"/>
                    </a:solidFill>
                  </a:rPr>
                  <a:t>AGC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12A726C-8676-444D-9EC1-C03EB60484CD}"/>
                  </a:ext>
                </a:extLst>
              </p:cNvPr>
              <p:cNvSpPr/>
              <p:nvPr/>
            </p:nvSpPr>
            <p:spPr>
              <a:xfrm>
                <a:off x="3302794" y="2313382"/>
                <a:ext cx="628650" cy="316705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ln w="0"/>
                    <a:solidFill>
                      <a:schemeClr val="tx1"/>
                    </a:solidFill>
                  </a:rPr>
                  <a:t>AGC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235BD2D-02AC-42D5-B27F-5BC7F54D911B}"/>
                  </a:ext>
                </a:extLst>
              </p:cNvPr>
              <p:cNvSpPr/>
              <p:nvPr/>
            </p:nvSpPr>
            <p:spPr>
              <a:xfrm>
                <a:off x="3935017" y="2313381"/>
                <a:ext cx="628650" cy="316705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ln w="0"/>
                    <a:solidFill>
                      <a:schemeClr val="tx1"/>
                    </a:solidFill>
                  </a:rPr>
                  <a:t>AGC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5A7F6E-F9B6-4B79-9E0A-EAF845A20F6B}"/>
                </a:ext>
              </a:extLst>
            </p:cNvPr>
            <p:cNvGrpSpPr/>
            <p:nvPr/>
          </p:nvGrpSpPr>
          <p:grpSpPr>
            <a:xfrm>
              <a:off x="1768174" y="5100199"/>
              <a:ext cx="5765001" cy="564376"/>
              <a:chOff x="690564" y="2313382"/>
              <a:chExt cx="3993356" cy="316707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4C38660-49FE-422B-9BCB-445C23CA0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564" y="2471734"/>
                <a:ext cx="399335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C5DE1E6-6EDC-4DD8-AE57-C97BF9C7C13B}"/>
                  </a:ext>
                </a:extLst>
              </p:cNvPr>
              <p:cNvSpPr/>
              <p:nvPr/>
            </p:nvSpPr>
            <p:spPr>
              <a:xfrm>
                <a:off x="2040730" y="2313384"/>
                <a:ext cx="628650" cy="316705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ln w="0"/>
                    <a:solidFill>
                      <a:schemeClr val="tx1"/>
                    </a:solidFill>
                  </a:rPr>
                  <a:t>AGC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BC0CEAA-58AA-4BA3-947B-181168A7C2BD}"/>
                  </a:ext>
                </a:extLst>
              </p:cNvPr>
              <p:cNvSpPr/>
              <p:nvPr/>
            </p:nvSpPr>
            <p:spPr>
              <a:xfrm>
                <a:off x="1409698" y="2313384"/>
                <a:ext cx="628650" cy="316705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ln w="0"/>
                    <a:solidFill>
                      <a:schemeClr val="tx1"/>
                    </a:solidFill>
                  </a:rPr>
                  <a:t>AGC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7281434-1941-4758-86E8-648FF868EF67}"/>
                  </a:ext>
                </a:extLst>
              </p:cNvPr>
              <p:cNvSpPr/>
              <p:nvPr/>
            </p:nvSpPr>
            <p:spPr>
              <a:xfrm>
                <a:off x="2670571" y="2313383"/>
                <a:ext cx="628650" cy="316705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ln w="0"/>
                    <a:solidFill>
                      <a:schemeClr val="tx1"/>
                    </a:solidFill>
                  </a:rPr>
                  <a:t>AGC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741E737-6478-4E26-B8FE-D02E18583CB2}"/>
                  </a:ext>
                </a:extLst>
              </p:cNvPr>
              <p:cNvSpPr/>
              <p:nvPr/>
            </p:nvSpPr>
            <p:spPr>
              <a:xfrm>
                <a:off x="3302794" y="2313382"/>
                <a:ext cx="628650" cy="316705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ln w="0"/>
                    <a:solidFill>
                      <a:schemeClr val="tx1"/>
                    </a:solidFill>
                  </a:rPr>
                  <a:t>AGC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E7959E7-D00F-4F36-8578-877D04C31134}"/>
                </a:ext>
              </a:extLst>
            </p:cNvPr>
            <p:cNvGrpSpPr/>
            <p:nvPr/>
          </p:nvGrpSpPr>
          <p:grpSpPr>
            <a:xfrm>
              <a:off x="1407381" y="4387836"/>
              <a:ext cx="4365265" cy="564376"/>
              <a:chOff x="1425597" y="2313382"/>
              <a:chExt cx="3023774" cy="316707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09AE698-CF20-4397-AA77-C8792E9B7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5597" y="2471734"/>
                <a:ext cx="3023774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2753FFC-E353-403C-B4D5-39C5E5A138BD}"/>
                  </a:ext>
                </a:extLst>
              </p:cNvPr>
              <p:cNvSpPr/>
              <p:nvPr/>
            </p:nvSpPr>
            <p:spPr>
              <a:xfrm>
                <a:off x="2040730" y="2313384"/>
                <a:ext cx="628650" cy="316705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ln w="0"/>
                    <a:solidFill>
                      <a:schemeClr val="tx1"/>
                    </a:solidFill>
                  </a:rPr>
                  <a:t>AGC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A29D1E7-4CE6-48DC-84AD-13DAC35C2FDD}"/>
                  </a:ext>
                </a:extLst>
              </p:cNvPr>
              <p:cNvSpPr/>
              <p:nvPr/>
            </p:nvSpPr>
            <p:spPr>
              <a:xfrm>
                <a:off x="2670571" y="2313383"/>
                <a:ext cx="628650" cy="316705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ln w="0"/>
                    <a:solidFill>
                      <a:schemeClr val="tx1"/>
                    </a:solidFill>
                  </a:rPr>
                  <a:t>AGC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CA9C67E-2F8A-4E1F-850F-2CF3452AEFBB}"/>
                  </a:ext>
                </a:extLst>
              </p:cNvPr>
              <p:cNvSpPr/>
              <p:nvPr/>
            </p:nvSpPr>
            <p:spPr>
              <a:xfrm>
                <a:off x="3302794" y="2313382"/>
                <a:ext cx="628650" cy="316705"/>
              </a:xfrm>
              <a:prstGeom prst="rect">
                <a:avLst/>
              </a:prstGeom>
              <a:solidFill>
                <a:srgbClr val="749F83"/>
              </a:solidFill>
              <a:ln>
                <a:solidFill>
                  <a:srgbClr val="527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ln w="0"/>
                    <a:solidFill>
                      <a:schemeClr val="tx1"/>
                    </a:solidFill>
                  </a:rPr>
                  <a:t>AGC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19B474B-FEE3-4E6C-AA40-DB416E561BD3}"/>
              </a:ext>
            </a:extLst>
          </p:cNvPr>
          <p:cNvSpPr txBox="1"/>
          <p:nvPr/>
        </p:nvSpPr>
        <p:spPr>
          <a:xfrm>
            <a:off x="438549" y="2210083"/>
            <a:ext cx="6349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requent copy number changes and polyallelic nature </a:t>
            </a:r>
            <a:endParaRPr lang="en-GB" b="1" dirty="0"/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052EDA94-85C8-4216-9F03-C149D4F39E6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0548" y="3892237"/>
            <a:ext cx="1260168" cy="801745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49405D7-3ED6-46DF-A883-153C85F90413}"/>
              </a:ext>
            </a:extLst>
          </p:cNvPr>
          <p:cNvSpPr txBox="1"/>
          <p:nvPr/>
        </p:nvSpPr>
        <p:spPr>
          <a:xfrm>
            <a:off x="6825358" y="2321138"/>
            <a:ext cx="42877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polymorphism in STRs is associates with </a:t>
            </a:r>
            <a:r>
              <a:rPr lang="en-GB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variation in phenotypic traits 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is linked to</a:t>
            </a:r>
            <a:r>
              <a:rPr lang="en-GB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neurological diseases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GB" dirty="0"/>
          </a:p>
        </p:txBody>
      </p:sp>
      <p:pic>
        <p:nvPicPr>
          <p:cNvPr id="2050" name="Picture 2" descr="Huntington’s disease (HD) research">
            <a:extLst>
              <a:ext uri="{FF2B5EF4-FFF2-40B4-BE49-F238E27FC236}">
                <a16:creationId xmlns:a16="http://schemas.microsoft.com/office/drawing/2014/main" id="{54108B40-61CB-4430-97D1-E85B0DB12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812" y="3472591"/>
            <a:ext cx="3203538" cy="272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BEA989E-CE91-448A-B619-2BB0DC8C685B}"/>
              </a:ext>
            </a:extLst>
          </p:cNvPr>
          <p:cNvSpPr/>
          <p:nvPr/>
        </p:nvSpPr>
        <p:spPr>
          <a:xfrm>
            <a:off x="11832000" y="6490478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52241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FFE9-ACDF-42FE-A098-B19894B60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2762"/>
            <a:ext cx="12192000" cy="652557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Challenges in STRs sequence and function research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824C52-10E0-4999-A635-1428FFE053F7}"/>
              </a:ext>
            </a:extLst>
          </p:cNvPr>
          <p:cNvSpPr txBox="1"/>
          <p:nvPr/>
        </p:nvSpPr>
        <p:spPr>
          <a:xfrm>
            <a:off x="0" y="1286419"/>
            <a:ext cx="12191999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dirty="0"/>
              <a:t>How to study mechanisms behind the association of traits with STR variation?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02D3CF-D508-4582-9127-E45803938A34}"/>
              </a:ext>
            </a:extLst>
          </p:cNvPr>
          <p:cNvSpPr txBox="1"/>
          <p:nvPr/>
        </p:nvSpPr>
        <p:spPr>
          <a:xfrm>
            <a:off x="4943475" y="2648933"/>
            <a:ext cx="6286976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/>
              <a:t>The new T2T-CHM13 assembly with fully annotated microsatellites using long-read data. </a:t>
            </a:r>
          </a:p>
          <a:p>
            <a:pPr>
              <a:lnSpc>
                <a:spcPct val="150000"/>
              </a:lnSpc>
            </a:pPr>
            <a:endParaRPr lang="en-GB" sz="2000" dirty="0"/>
          </a:p>
          <a:p>
            <a:pPr>
              <a:lnSpc>
                <a:spcPct val="150000"/>
              </a:lnSpc>
            </a:pPr>
            <a:r>
              <a:rPr lang="en-GB" sz="2000" dirty="0"/>
              <a:t>New algorithms for alignment -&gt; better STR establishment. </a:t>
            </a:r>
          </a:p>
          <a:p>
            <a:pPr>
              <a:lnSpc>
                <a:spcPct val="150000"/>
              </a:lnSpc>
            </a:pPr>
            <a:endParaRPr lang="en-GB" sz="2000" dirty="0"/>
          </a:p>
          <a:p>
            <a:pPr>
              <a:lnSpc>
                <a:spcPct val="150000"/>
              </a:lnSpc>
            </a:pPr>
            <a:r>
              <a:rPr lang="en-GB" sz="2000" dirty="0"/>
              <a:t>New methods for the association studies.</a:t>
            </a:r>
          </a:p>
        </p:txBody>
      </p:sp>
      <p:pic>
        <p:nvPicPr>
          <p:cNvPr id="3074" name="Picture 2" descr="Solved Short tandem repeat (STR) analysis uses DNA loci that | Chegg.com">
            <a:extLst>
              <a:ext uri="{FF2B5EF4-FFF2-40B4-BE49-F238E27FC236}">
                <a16:creationId xmlns:a16="http://schemas.microsoft.com/office/drawing/2014/main" id="{08A0A7AA-51FA-4876-918B-96DE87E850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1" t="3304" r="15365"/>
          <a:stretch/>
        </p:blipFill>
        <p:spPr bwMode="auto">
          <a:xfrm>
            <a:off x="961549" y="2203151"/>
            <a:ext cx="3537509" cy="363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F11875-D5A1-439F-80A6-08820B4C456E}"/>
              </a:ext>
            </a:extLst>
          </p:cNvPr>
          <p:cNvSpPr txBox="1"/>
          <p:nvPr/>
        </p:nvSpPr>
        <p:spPr>
          <a:xfrm>
            <a:off x="0" y="6208016"/>
            <a:ext cx="12028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Source: </a:t>
            </a:r>
            <a:r>
              <a:rPr lang="en-GB" dirty="0" err="1">
                <a:solidFill>
                  <a:schemeClr val="bg2">
                    <a:lumMod val="75000"/>
                  </a:schemeClr>
                </a:solidFill>
              </a:rPr>
              <a:t>Jakubovsky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 et al. </a:t>
            </a:r>
            <a:r>
              <a:rPr lang="en-GB" i="0" dirty="0">
                <a:solidFill>
                  <a:schemeClr val="bg2">
                    <a:lumMod val="75000"/>
                  </a:schemeClr>
                </a:solidFill>
                <a:effectLst/>
              </a:rPr>
              <a:t>Properties of structural variants and short tandem repeats associated with gene expression and complex traits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GB" i="1" dirty="0" err="1">
                <a:solidFill>
                  <a:schemeClr val="bg2">
                    <a:lumMod val="75000"/>
                  </a:schemeClr>
                </a:solidFill>
              </a:rPr>
              <a:t>Nat.Communications</a:t>
            </a:r>
            <a:r>
              <a:rPr lang="en-GB" i="1" dirty="0">
                <a:solidFill>
                  <a:schemeClr val="bg2">
                    <a:lumMod val="75000"/>
                  </a:schemeClr>
                </a:solidFill>
              </a:rPr>
              <a:t>. 2020</a:t>
            </a:r>
            <a:endParaRPr lang="en-GB" i="0" dirty="0">
              <a:solidFill>
                <a:schemeClr val="bg2">
                  <a:lumMod val="75000"/>
                </a:schemeClr>
              </a:soli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B6AB-DBAE-4523-B6BB-7AEFAC123AC3}"/>
              </a:ext>
            </a:extLst>
          </p:cNvPr>
          <p:cNvSpPr/>
          <p:nvPr/>
        </p:nvSpPr>
        <p:spPr>
          <a:xfrm>
            <a:off x="11832000" y="6490478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75877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9299</TotalTime>
  <Words>1398</Words>
  <Application>Microsoft Macintosh PowerPoint</Application>
  <PresentationFormat>Widescreen</PresentationFormat>
  <Paragraphs>232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How short tandem repeats (STR)  contribute to variation in gene expression</vt:lpstr>
      <vt:lpstr>Short tandem repeats (STR) and their importance</vt:lpstr>
      <vt:lpstr>Short tandem repeats (STR) and their importance</vt:lpstr>
      <vt:lpstr>Short tandem repeats (STR) and their importance</vt:lpstr>
      <vt:lpstr>STR variation and distribution</vt:lpstr>
      <vt:lpstr>STR variation and distribution</vt:lpstr>
      <vt:lpstr>STR variation and distribution</vt:lpstr>
      <vt:lpstr>STR variation and distribution</vt:lpstr>
      <vt:lpstr>Challenges in STRs sequence and function research</vt:lpstr>
      <vt:lpstr>STRs as quantitative trait loci (QTL)</vt:lpstr>
      <vt:lpstr>Do STRs serve as regulatory DNA elements?</vt:lpstr>
      <vt:lpstr>Do STRs serve as regulatory DNA elements?</vt:lpstr>
      <vt:lpstr>Do STRs serve as regulatory DNA elements?</vt:lpstr>
      <vt:lpstr>Do STRs serve as regulatory DNA elements?</vt:lpstr>
      <vt:lpstr>Do STRs serve as regulatory DNA elements?</vt:lpstr>
      <vt:lpstr>Do STRs serve as regulatory DNA elements?</vt:lpstr>
      <vt:lpstr>Do STRs serve as regulatory DNA elements?</vt:lpstr>
      <vt:lpstr>Do STRs serve as regulatory DNA elements?</vt:lpstr>
      <vt:lpstr>Do STRs serve as regulatory DNA elements?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short tandem repeats (STRs) give rise to genetic and phenotypic diversity across species?</dc:title>
  <dc:creator>Anna Kalygina</dc:creator>
  <cp:lastModifiedBy>Калыгина Анна</cp:lastModifiedBy>
  <cp:revision>141</cp:revision>
  <dcterms:created xsi:type="dcterms:W3CDTF">2023-11-12T18:07:06Z</dcterms:created>
  <dcterms:modified xsi:type="dcterms:W3CDTF">2023-11-29T16:57:58Z</dcterms:modified>
</cp:coreProperties>
</file>