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  <a:srgbClr val="CF0418"/>
    <a:srgbClr val="D9D9D9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78AB0-F0C8-D7C8-7EC8-21D22DB3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6CD912-7962-52A3-DBA8-0F9F2CA6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30BCC-38AC-353A-34FD-3586860E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00854-DDF2-DA22-D5A6-0A755AEB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7651D-AFC4-1362-780C-194ABF34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19A42-7216-E515-AC87-A3C92ABB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9539C5-0844-6CE4-0AE7-F300CC80B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93CD8-B9AC-EEAC-EE0E-C4D4170B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0BBCE-F915-B505-8982-A275BDD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90FB8-1B9D-E928-809D-A3C9617F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03548-AE91-EE88-D34E-AD0CA9A75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7DB2C1-128D-EC9C-7950-DFDA66B98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87BCB-9D65-2E11-76A0-9557E3EE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070D4-3377-04DE-476F-D9F4FBC3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FF123-5C67-EFCB-540B-50E01C8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960C-43CA-5755-2185-151BD76A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A4433-50A5-267D-D69F-1B8AA863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F3C32-F4C5-848D-BBCA-EA4C6675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424C9-DD82-B510-B2FB-F7905D20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0A315-1450-B3B3-5BE5-1816C8D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063B2-D611-2CF3-373E-4272735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6D4832-C2EA-6740-C593-BCA82729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42CC50-1336-B8F3-D495-CBA8B962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33CEC-E06E-302F-2428-044E4170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C4616-E373-39A2-BAFF-6BE145A2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47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4020-5036-B3F5-4B20-5EC21387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E83A4-33FB-EB4E-A1F6-B2D3F8D03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E92FA2-07D5-DDD1-FFF7-CE5A126B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6BCF7-89F5-FF13-99DE-7E9EDCA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E71D31-2609-3A6D-E183-1B774293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F3712F-B8C1-96E0-B456-227F6828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8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40190-47F2-A5FE-871B-9BB41A7F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8D06F-2878-E1FC-F2F2-32C3EB53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21B14B-96D7-CA6A-B52D-7F116277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7B3C0B-3483-F1EC-02CB-31E251490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B2361A-22D4-64DA-E3B1-FA81AE5F8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6B9195-CE1D-9225-64E6-790C496B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840AC7-8EEA-BD4D-4134-392487CA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861C38-D1E5-FB24-2F69-7809A88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2CD12-9644-54B2-10B0-C82FB35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F52187-4568-DEF7-60EB-631CFB48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81F542-E4F8-D67F-91C8-3B81078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687C49-7DB8-FB0B-E76F-86BF0C6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4D80AE-000E-2FE7-D79E-90343515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DC1119-5BBD-E68F-E547-B68CC735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7BC5A-3317-7982-6257-D8C6B6A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44231-C46C-1258-F20F-2EA81A23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1929C-11EA-B32F-7071-13C996CF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C9809-BFB5-5A75-6DDE-425E80675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AD106B-194D-7A01-582D-4605880E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514274-4277-A03B-9C70-0277F1D2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FA46E0-6E25-DCA4-8A41-817950CE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39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BD1F-9061-EF18-6FA0-1A5FD489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AF1A46-1102-E169-2685-E8D6E2E1D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F6EADB-1CE3-14AA-1E1C-18B8838CB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A3484-E999-C20F-67DC-C67B4544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B5FC3B-4569-6650-A0DE-90669194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DEAAB-79A9-E8B9-37BF-D209F13D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8C06E-D0AC-9B5A-DA5D-D5E46E0F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9FEE8-1908-0647-043A-BC1C296F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A8840-BF7A-89BA-5EFD-3EAA7A3B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7438-6CBD-4C47-801E-D5AA57DF4D0D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69ECA-D661-E52B-DDF9-580699F7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E4E85-C072-9AEE-477F-B4A47271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0058-7D4C-4FB4-B7CF-2473C9FCB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1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EBC02-4B8B-DA2D-6D13-9A27B6F5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1896"/>
            <a:ext cx="12192000" cy="700723"/>
          </a:xfrm>
        </p:spPr>
        <p:txBody>
          <a:bodyPr>
            <a:normAutofit fontScale="90000"/>
          </a:bodyPr>
          <a:lstStyle/>
          <a:p>
            <a:r>
              <a:rPr lang="ru-RU" sz="4800" b="0" i="0" dirty="0">
                <a:solidFill>
                  <a:srgbClr val="CF0418"/>
                </a:solidFill>
                <a:effectLst/>
                <a:latin typeface="+mn-lt"/>
              </a:rPr>
              <a:t>Алгоритм Рабина-Карпа</a:t>
            </a:r>
            <a:endParaRPr lang="ru-RU" sz="4800" dirty="0">
              <a:solidFill>
                <a:srgbClr val="CF0418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E6565-B784-5BE3-D809-90C3BD5F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4" y="176875"/>
            <a:ext cx="1195852" cy="135311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37AF52-CBAD-9D27-72CC-CE10ADF191E9}"/>
              </a:ext>
            </a:extLst>
          </p:cNvPr>
          <p:cNvSpPr txBox="1">
            <a:spLocks/>
          </p:cNvSpPr>
          <p:nvPr/>
        </p:nvSpPr>
        <p:spPr>
          <a:xfrm>
            <a:off x="0" y="2728277"/>
            <a:ext cx="12192000" cy="700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+mn-lt"/>
              </a:rPr>
              <a:t>Касаткина Анна Николаевна, 23.Б10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695A93-488E-C3D1-B691-4922C8B72DBB}"/>
              </a:ext>
            </a:extLst>
          </p:cNvPr>
          <p:cNvSpPr txBox="1">
            <a:spLocks/>
          </p:cNvSpPr>
          <p:nvPr/>
        </p:nvSpPr>
        <p:spPr>
          <a:xfrm>
            <a:off x="0" y="5743174"/>
            <a:ext cx="12192000" cy="700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+mn-lt"/>
              </a:rPr>
              <a:t>Санкт-Петербург</a:t>
            </a:r>
          </a:p>
          <a:p>
            <a:r>
              <a:rPr lang="ru-RU" sz="1800" dirty="0">
                <a:latin typeface="+mn-lt"/>
              </a:rPr>
              <a:t>2023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B7AF815-CE70-A22E-C128-953115783012}"/>
              </a:ext>
            </a:extLst>
          </p:cNvPr>
          <p:cNvSpPr txBox="1">
            <a:spLocks/>
          </p:cNvSpPr>
          <p:nvPr/>
        </p:nvSpPr>
        <p:spPr>
          <a:xfrm>
            <a:off x="0" y="414103"/>
            <a:ext cx="12192000" cy="815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Санкт-Петербургский государственный университет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Программа «Технологии программирования»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2EAA5C-9AEB-F4DD-4D40-2C4EC6D39639}"/>
              </a:ext>
            </a:extLst>
          </p:cNvPr>
          <p:cNvCxnSpPr>
            <a:cxnSpLocks/>
          </p:cNvCxnSpPr>
          <p:nvPr/>
        </p:nvCxnSpPr>
        <p:spPr>
          <a:xfrm>
            <a:off x="2109470" y="2582619"/>
            <a:ext cx="7973060" cy="0"/>
          </a:xfrm>
          <a:prstGeom prst="line">
            <a:avLst/>
          </a:prstGeom>
          <a:ln w="12700">
            <a:solidFill>
              <a:srgbClr val="A3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1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Скользящий хеш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10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964E514-86FF-E8D0-FC04-3F24853C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463040"/>
            <a:ext cx="10515600" cy="4713923"/>
          </a:xfrm>
        </p:spPr>
        <p:txBody>
          <a:bodyPr>
            <a:normAutofit/>
          </a:bodyPr>
          <a:lstStyle/>
          <a:p>
            <a:pPr>
              <a:buClr>
                <a:srgbClr val="A30000"/>
              </a:buClr>
            </a:pPr>
            <a:r>
              <a:rPr lang="ru-RU" b="0" i="0" dirty="0">
                <a:effectLst/>
              </a:rPr>
              <a:t> Таким образом для вычисления нового хеша на основе старого требуется</a:t>
            </a:r>
            <a:r>
              <a:rPr lang="en-US" b="0" i="0" dirty="0">
                <a:effectLst/>
              </a:rPr>
              <a:t>:</a:t>
            </a:r>
          </a:p>
          <a:p>
            <a:pPr marL="514350" indent="-514350">
              <a:buClr>
                <a:srgbClr val="A30000"/>
              </a:buClr>
              <a:buFont typeface="+mj-lt"/>
              <a:buAutoNum type="arabicPeriod"/>
            </a:pPr>
            <a:r>
              <a:rPr lang="ru-RU" b="0" i="0" dirty="0">
                <a:effectLst/>
              </a:rPr>
              <a:t>Из старого хеша вычесть значение</a:t>
            </a:r>
            <a:endParaRPr lang="en-US" b="0" i="0" dirty="0">
              <a:effectLst/>
            </a:endParaRPr>
          </a:p>
          <a:p>
            <a:pPr marL="514350" indent="-514350">
              <a:buClr>
                <a:srgbClr val="A30000"/>
              </a:buClr>
              <a:buFont typeface="+mj-lt"/>
              <a:buAutoNum type="arabicPeriod"/>
            </a:pPr>
            <a:r>
              <a:rPr lang="ru-RU" b="0" i="0" dirty="0">
                <a:effectLst/>
              </a:rPr>
              <a:t>Полученный результат умножить на</a:t>
            </a:r>
            <a:endParaRPr lang="en-US" b="0" i="0" dirty="0">
              <a:effectLst/>
            </a:endParaRPr>
          </a:p>
          <a:p>
            <a:pPr marL="514350" indent="-514350">
              <a:buClr>
                <a:srgbClr val="A30000"/>
              </a:buClr>
              <a:buFont typeface="+mj-lt"/>
              <a:buAutoNum type="arabicPeriod"/>
            </a:pPr>
            <a:r>
              <a:rPr lang="ru-RU" b="0" i="0" dirty="0">
                <a:effectLst/>
              </a:rPr>
              <a:t>Прибавить значение</a:t>
            </a:r>
            <a:endParaRPr lang="en-US" b="0" i="0" dirty="0">
              <a:effectLst/>
            </a:endParaRPr>
          </a:p>
          <a:p>
            <a:pPr marL="514350" indent="-514350">
              <a:buClr>
                <a:srgbClr val="A30000"/>
              </a:buClr>
              <a:buFont typeface="+mj-lt"/>
              <a:buAutoNum type="arabicPeriod"/>
            </a:pPr>
            <a:r>
              <a:rPr lang="ru-RU" b="0" i="0" dirty="0">
                <a:effectLst/>
              </a:rPr>
              <a:t>Вычислить остаток от деления на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B9A0717-2D2C-2968-5A31-A2B87D80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30" b="68443"/>
          <a:stretch/>
        </p:blipFill>
        <p:spPr>
          <a:xfrm>
            <a:off x="6805541" y="2257425"/>
            <a:ext cx="1482658" cy="5983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FA1CED2-3C12-DF86-1E65-0108932D5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60" t="33958" r="26757" b="49439"/>
          <a:stretch/>
        </p:blipFill>
        <p:spPr>
          <a:xfrm>
            <a:off x="7088505" y="2884381"/>
            <a:ext cx="426720" cy="4292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B56F9-D84F-8DAC-DF5C-265B931C6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t="51431" r="68915" b="27719"/>
          <a:stretch/>
        </p:blipFill>
        <p:spPr>
          <a:xfrm>
            <a:off x="4678680" y="3367783"/>
            <a:ext cx="1381760" cy="4334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5F11833-8756-0DDD-0108-D808A446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52" t="75288" r="37443" b="691"/>
          <a:stretch/>
        </p:blipFill>
        <p:spPr>
          <a:xfrm>
            <a:off x="6638408" y="3936901"/>
            <a:ext cx="334265" cy="5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Сложность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11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964E514-86FF-E8D0-FC04-3F24853C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3915171"/>
            <a:ext cx="10515600" cy="2449452"/>
          </a:xfrm>
        </p:spPr>
        <p:txBody>
          <a:bodyPr>
            <a:normAutofit/>
          </a:bodyPr>
          <a:lstStyle/>
          <a:p>
            <a:pPr marL="0" indent="0">
              <a:buClr>
                <a:srgbClr val="A30000"/>
              </a:buClr>
              <a:buNone/>
            </a:pPr>
            <a:r>
              <a:rPr lang="ru-RU" i="0" dirty="0">
                <a:effectLst/>
              </a:rPr>
              <a:t>Для текста длины n и шаблона длины m</a:t>
            </a:r>
            <a:r>
              <a:rPr lang="en-US" i="0" dirty="0">
                <a:effectLst/>
              </a:rPr>
              <a:t>:</a:t>
            </a:r>
            <a:endParaRPr lang="en-US" sz="700" i="0" dirty="0">
              <a:effectLst/>
            </a:endParaRPr>
          </a:p>
          <a:p>
            <a:pPr lvl="1">
              <a:buClr>
                <a:srgbClr val="A30000"/>
              </a:buClr>
            </a:pPr>
            <a:r>
              <a:rPr lang="ru-RU" sz="2800" b="0" i="0" dirty="0">
                <a:effectLst/>
              </a:rPr>
              <a:t> Среднее и лучшее время исполнения равно O(n)</a:t>
            </a:r>
          </a:p>
          <a:p>
            <a:pPr lvl="1">
              <a:buClr>
                <a:srgbClr val="A30000"/>
              </a:buClr>
            </a:pPr>
            <a:r>
              <a:rPr lang="ru-RU" sz="2800" dirty="0"/>
              <a:t> В худшем случае O(n*m)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4E1651D-45DD-B30F-E0ED-9D4C7FEE4A1F}"/>
              </a:ext>
            </a:extLst>
          </p:cNvPr>
          <p:cNvSpPr txBox="1">
            <a:spLocks/>
          </p:cNvSpPr>
          <p:nvPr/>
        </p:nvSpPr>
        <p:spPr>
          <a:xfrm>
            <a:off x="924560" y="1437212"/>
            <a:ext cx="10515600" cy="303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30000"/>
              </a:buClr>
            </a:pPr>
            <a:r>
              <a:rPr lang="ru-RU" dirty="0"/>
              <a:t>Алгоритм редко используется для поиска одиночного шаблона, эффективен в поиске совпадений множественных шаблонов одинаковой длины</a:t>
            </a:r>
          </a:p>
          <a:p>
            <a:pPr>
              <a:buClr>
                <a:srgbClr val="A30000"/>
              </a:buClr>
            </a:pPr>
            <a:endParaRPr lang="ru-RU" sz="1400" dirty="0"/>
          </a:p>
          <a:p>
            <a:pPr>
              <a:buClr>
                <a:srgbClr val="A30000"/>
              </a:buClr>
            </a:pPr>
            <a:r>
              <a:rPr lang="ru-RU" dirty="0"/>
              <a:t>При хорошей хеш-функции работает за гарантированное время O(n) и вероятность ошибки можно сделать очень малой. </a:t>
            </a:r>
          </a:p>
          <a:p>
            <a:pPr>
              <a:buClr>
                <a:srgbClr val="A30000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2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CF0418"/>
                </a:solidFill>
                <a:effectLst/>
                <a:latin typeface="+mn-lt"/>
              </a:rPr>
              <a:t>Алгоритм Рабина-Карпа</a:t>
            </a:r>
            <a:endParaRPr lang="ru-RU" sz="3200" dirty="0">
              <a:solidFill>
                <a:srgbClr val="CF0418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2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964E514-86FF-E8D0-FC04-3F24853C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463040"/>
            <a:ext cx="10515600" cy="4713923"/>
          </a:xfrm>
        </p:spPr>
        <p:txBody>
          <a:bodyPr>
            <a:normAutofit/>
          </a:bodyPr>
          <a:lstStyle/>
          <a:p>
            <a:pPr>
              <a:buClr>
                <a:srgbClr val="A30000"/>
              </a:buClr>
            </a:pPr>
            <a:r>
              <a:rPr lang="ru-RU" b="0" i="0" dirty="0">
                <a:solidFill>
                  <a:srgbClr val="202122"/>
                </a:solidFill>
                <a:effectLst/>
              </a:rPr>
              <a:t> Был разработан в 1987 году Михаэлем Рабином и Ричардом Карпом</a:t>
            </a:r>
          </a:p>
          <a:p>
            <a:pPr>
              <a:lnSpc>
                <a:spcPct val="20000"/>
              </a:lnSpc>
              <a:buClr>
                <a:srgbClr val="A30000"/>
              </a:buClr>
            </a:pPr>
            <a:endParaRPr lang="ru-RU" b="0" i="0" dirty="0">
              <a:solidFill>
                <a:srgbClr val="202122"/>
              </a:solidFill>
              <a:effectLst/>
            </a:endParaRPr>
          </a:p>
          <a:p>
            <a:pPr>
              <a:buClr>
                <a:srgbClr val="A30000"/>
              </a:buClr>
            </a:pPr>
            <a:r>
              <a:rPr lang="ru-RU" dirty="0">
                <a:solidFill>
                  <a:srgbClr val="202122"/>
                </a:solidFill>
              </a:rPr>
              <a:t>Предназначен для п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оиска подстроки в тексте, используя хеширование</a:t>
            </a:r>
          </a:p>
          <a:p>
            <a:pPr>
              <a:lnSpc>
                <a:spcPct val="20000"/>
              </a:lnSpc>
              <a:buClr>
                <a:srgbClr val="A30000"/>
              </a:buClr>
            </a:pPr>
            <a:endParaRPr lang="ru-RU" dirty="0"/>
          </a:p>
          <a:p>
            <a:pPr>
              <a:buClr>
                <a:srgbClr val="A30000"/>
              </a:buClr>
            </a:pPr>
            <a:r>
              <a:rPr lang="ru-RU" dirty="0"/>
              <a:t>Одно из простейших практических применений алгоритма Рабина — Карпа состоит в определении плагиата</a:t>
            </a:r>
          </a:p>
        </p:txBody>
      </p:sp>
    </p:spTree>
    <p:extLst>
      <p:ext uri="{BB962C8B-B14F-4D97-AF65-F5344CB8AC3E}">
        <p14:creationId xmlns:p14="http://schemas.microsoft.com/office/powerpoint/2010/main" val="13068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Устройство алгоритма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A30000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3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964E514-86FF-E8D0-FC04-3F24853C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1463040"/>
            <a:ext cx="11267440" cy="4713923"/>
          </a:xfrm>
        </p:spPr>
        <p:txBody>
          <a:bodyPr>
            <a:normAutofit/>
          </a:bodyPr>
          <a:lstStyle/>
          <a:p>
            <a:pPr>
              <a:buClr>
                <a:srgbClr val="A30000"/>
              </a:buClr>
            </a:pPr>
            <a:r>
              <a:rPr lang="ru-RU" sz="3600" b="0" i="0" dirty="0">
                <a:solidFill>
                  <a:srgbClr val="202122"/>
                </a:solidFill>
                <a:effectLst/>
              </a:rPr>
              <a:t> Первый шаг - вычисление хеша искомого шаблона </a:t>
            </a:r>
          </a:p>
          <a:p>
            <a:pPr marL="0" indent="0">
              <a:lnSpc>
                <a:spcPct val="20000"/>
              </a:lnSpc>
              <a:buClr>
                <a:srgbClr val="A30000"/>
              </a:buClr>
              <a:buNone/>
            </a:pPr>
            <a:endParaRPr lang="ru-RU" b="0" i="0" dirty="0">
              <a:solidFill>
                <a:srgbClr val="202122"/>
              </a:solidFill>
              <a:effectLst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BDA3CF-F206-A9D9-5C05-F9E4B601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0" y="2682241"/>
            <a:ext cx="8987299" cy="33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C5F5B4-3C5D-0532-2784-E114F363F25A}"/>
              </a:ext>
            </a:extLst>
          </p:cNvPr>
          <p:cNvSpPr txBox="1"/>
          <p:nvPr/>
        </p:nvSpPr>
        <p:spPr>
          <a:xfrm>
            <a:off x="-7620" y="6540817"/>
            <a:ext cx="409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</p:spTree>
    <p:extLst>
      <p:ext uri="{BB962C8B-B14F-4D97-AF65-F5344CB8AC3E}">
        <p14:creationId xmlns:p14="http://schemas.microsoft.com/office/powerpoint/2010/main" val="313201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Устройство алгоритма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A30000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4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BDA3CF-F206-A9D9-5C05-F9E4B601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0" y="2682241"/>
            <a:ext cx="8987299" cy="3302000"/>
          </a:xfrm>
          <a:prstGeom prst="rect">
            <a:avLst/>
          </a:prstGeom>
        </p:spPr>
      </p:pic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D076DB8F-AD33-22A8-B3E0-8C5AAB39F0AB}"/>
              </a:ext>
            </a:extLst>
          </p:cNvPr>
          <p:cNvSpPr/>
          <p:nvPr/>
        </p:nvSpPr>
        <p:spPr>
          <a:xfrm rot="16200000" flipV="1">
            <a:off x="2591283" y="2778729"/>
            <a:ext cx="415850" cy="2082543"/>
          </a:xfrm>
          <a:prstGeom prst="leftBrace">
            <a:avLst>
              <a:gd name="adj1" fmla="val 4067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06A5B1-6769-9292-CDEB-5679C19B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69" y="4056643"/>
            <a:ext cx="2783078" cy="7130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68BEEC1-FECE-8F36-A31B-614D796AF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45"/>
          <a:stretch/>
        </p:blipFill>
        <p:spPr>
          <a:xfrm rot="5400000">
            <a:off x="1854766" y="2321692"/>
            <a:ext cx="466221" cy="410077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AF193FBB-38D0-F6DD-2EDF-A85307593952}"/>
              </a:ext>
            </a:extLst>
          </p:cNvPr>
          <p:cNvSpPr txBox="1">
            <a:spLocks/>
          </p:cNvSpPr>
          <p:nvPr/>
        </p:nvSpPr>
        <p:spPr>
          <a:xfrm>
            <a:off x="629920" y="1463040"/>
            <a:ext cx="1126744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30000"/>
              </a:buClr>
            </a:pPr>
            <a:r>
              <a:rPr lang="ru-RU" sz="3600" dirty="0">
                <a:solidFill>
                  <a:srgbClr val="202122"/>
                </a:solidFill>
              </a:rPr>
              <a:t> Вычисляем хеш первой подстроки</a:t>
            </a:r>
          </a:p>
          <a:p>
            <a:pPr marL="0" indent="0">
              <a:lnSpc>
                <a:spcPct val="20000"/>
              </a:lnSpc>
              <a:buClr>
                <a:srgbClr val="A30000"/>
              </a:buClr>
              <a:buFont typeface="Arial" panose="020B0604020202020204" pitchFamily="34" charset="0"/>
              <a:buNone/>
            </a:pPr>
            <a:endParaRPr lang="ru-RU" dirty="0">
              <a:solidFill>
                <a:srgbClr val="20212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12655-D011-1E8E-5AEC-BDA1E186177A}"/>
              </a:ext>
            </a:extLst>
          </p:cNvPr>
          <p:cNvSpPr txBox="1"/>
          <p:nvPr/>
        </p:nvSpPr>
        <p:spPr>
          <a:xfrm>
            <a:off x="-7620" y="6540817"/>
            <a:ext cx="409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</p:spTree>
    <p:extLst>
      <p:ext uri="{BB962C8B-B14F-4D97-AF65-F5344CB8AC3E}">
        <p14:creationId xmlns:p14="http://schemas.microsoft.com/office/powerpoint/2010/main" val="179705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Устройство алгоритма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A30000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5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964E514-86FF-E8D0-FC04-3F24853C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463040"/>
            <a:ext cx="11267440" cy="4713923"/>
          </a:xfrm>
        </p:spPr>
        <p:txBody>
          <a:bodyPr>
            <a:normAutofit/>
          </a:bodyPr>
          <a:lstStyle/>
          <a:p>
            <a:pPr>
              <a:buClr>
                <a:srgbClr val="A30000"/>
              </a:buClr>
            </a:pPr>
            <a:r>
              <a:rPr lang="en-US" sz="3600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sz="3600" b="0" i="0" dirty="0">
                <a:solidFill>
                  <a:srgbClr val="202122"/>
                </a:solidFill>
                <a:effectLst/>
              </a:rPr>
              <a:t>Сравниваем значения хеша подстроки и шаблона</a:t>
            </a:r>
          </a:p>
          <a:p>
            <a:pPr>
              <a:lnSpc>
                <a:spcPct val="20000"/>
              </a:lnSpc>
              <a:buClr>
                <a:srgbClr val="A30000"/>
              </a:buClr>
            </a:pPr>
            <a:endParaRPr lang="ru-RU" sz="3600" b="0" i="0" dirty="0">
              <a:solidFill>
                <a:srgbClr val="202122"/>
              </a:solidFill>
              <a:effectLst/>
            </a:endParaRPr>
          </a:p>
          <a:p>
            <a:pPr>
              <a:buClr>
                <a:srgbClr val="A30000"/>
              </a:buClr>
            </a:pPr>
            <a:r>
              <a:rPr lang="ru-RU" sz="3600" dirty="0">
                <a:solidFill>
                  <a:srgbClr val="202122"/>
                </a:solidFill>
              </a:rPr>
              <a:t> Если значения равны, посимвольно сравниваем строки для исключения возможности коллизии</a:t>
            </a:r>
          </a:p>
          <a:p>
            <a:pPr>
              <a:buClr>
                <a:srgbClr val="A30000"/>
              </a:buClr>
            </a:pPr>
            <a:endParaRPr lang="ru-RU" sz="3600" b="0" i="0" dirty="0">
              <a:solidFill>
                <a:srgbClr val="202122"/>
              </a:solidFill>
              <a:effectLst/>
            </a:endParaRPr>
          </a:p>
          <a:p>
            <a:pPr marL="0" indent="0">
              <a:lnSpc>
                <a:spcPct val="20000"/>
              </a:lnSpc>
              <a:buClr>
                <a:srgbClr val="A30000"/>
              </a:buClr>
              <a:buNone/>
            </a:pPr>
            <a:endParaRPr lang="ru-RU" b="0" i="0" dirty="0">
              <a:solidFill>
                <a:srgbClr val="202122"/>
              </a:solidFill>
              <a:effectLst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9858DA9-A7E6-34CE-FA83-41AC6FED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82" y="3642746"/>
            <a:ext cx="6980036" cy="23505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0CF627-BCA7-3290-F172-0D6B9446BE1D}"/>
              </a:ext>
            </a:extLst>
          </p:cNvPr>
          <p:cNvSpPr txBox="1"/>
          <p:nvPr/>
        </p:nvSpPr>
        <p:spPr>
          <a:xfrm>
            <a:off x="-7620" y="6540817"/>
            <a:ext cx="409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</p:spTree>
    <p:extLst>
      <p:ext uri="{BB962C8B-B14F-4D97-AF65-F5344CB8AC3E}">
        <p14:creationId xmlns:p14="http://schemas.microsoft.com/office/powerpoint/2010/main" val="30947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Устройство алгоритма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A30000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6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BDA3CF-F206-A9D9-5C05-F9E4B601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0" y="2682241"/>
            <a:ext cx="8987299" cy="3302000"/>
          </a:xfrm>
          <a:prstGeom prst="rect">
            <a:avLst/>
          </a:prstGeom>
        </p:spPr>
      </p:pic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D076DB8F-AD33-22A8-B3E0-8C5AAB39F0AB}"/>
              </a:ext>
            </a:extLst>
          </p:cNvPr>
          <p:cNvSpPr/>
          <p:nvPr/>
        </p:nvSpPr>
        <p:spPr>
          <a:xfrm rot="16200000" flipV="1">
            <a:off x="4054323" y="2777787"/>
            <a:ext cx="415850" cy="2082543"/>
          </a:xfrm>
          <a:prstGeom prst="leftBrace">
            <a:avLst>
              <a:gd name="adj1" fmla="val 4067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06A5B1-6769-9292-CDEB-5679C19B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09" y="4055701"/>
            <a:ext cx="2783078" cy="7130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68BEEC1-FECE-8F36-A31B-614D796AF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45"/>
          <a:stretch/>
        </p:blipFill>
        <p:spPr>
          <a:xfrm rot="5400000">
            <a:off x="3302566" y="2361929"/>
            <a:ext cx="466221" cy="410077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AF193FBB-38D0-F6DD-2EDF-A85307593952}"/>
              </a:ext>
            </a:extLst>
          </p:cNvPr>
          <p:cNvSpPr txBox="1">
            <a:spLocks/>
          </p:cNvSpPr>
          <p:nvPr/>
        </p:nvSpPr>
        <p:spPr>
          <a:xfrm>
            <a:off x="629920" y="1463040"/>
            <a:ext cx="1126744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30000"/>
              </a:buClr>
            </a:pPr>
            <a:r>
              <a:rPr lang="ru-RU" sz="3600" dirty="0">
                <a:solidFill>
                  <a:srgbClr val="202122"/>
                </a:solidFill>
              </a:rPr>
              <a:t> Продолжаем работу до следующего равенства</a:t>
            </a:r>
          </a:p>
          <a:p>
            <a:pPr marL="0" indent="0">
              <a:lnSpc>
                <a:spcPct val="20000"/>
              </a:lnSpc>
              <a:buClr>
                <a:srgbClr val="A30000"/>
              </a:buClr>
              <a:buFont typeface="Arial" panose="020B0604020202020204" pitchFamily="34" charset="0"/>
              <a:buNone/>
            </a:pPr>
            <a:endParaRPr lang="ru-RU" dirty="0">
              <a:solidFill>
                <a:srgbClr val="20212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7CF98-ED55-9A32-F2AA-C98072A99D9C}"/>
              </a:ext>
            </a:extLst>
          </p:cNvPr>
          <p:cNvSpPr txBox="1"/>
          <p:nvPr/>
        </p:nvSpPr>
        <p:spPr>
          <a:xfrm>
            <a:off x="-7620" y="6540817"/>
            <a:ext cx="409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</p:spTree>
    <p:extLst>
      <p:ext uri="{BB962C8B-B14F-4D97-AF65-F5344CB8AC3E}">
        <p14:creationId xmlns:p14="http://schemas.microsoft.com/office/powerpoint/2010/main" val="15318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Скользящий хеш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7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964E514-86FF-E8D0-FC04-3F24853C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463040"/>
            <a:ext cx="10515600" cy="4713923"/>
          </a:xfrm>
        </p:spPr>
        <p:txBody>
          <a:bodyPr>
            <a:normAutofit/>
          </a:bodyPr>
          <a:lstStyle/>
          <a:p>
            <a:pPr>
              <a:buClr>
                <a:srgbClr val="A30000"/>
              </a:buClr>
            </a:pPr>
            <a:r>
              <a:rPr lang="ru-RU" b="0" i="0" dirty="0">
                <a:solidFill>
                  <a:srgbClr val="202122"/>
                </a:solidFill>
                <a:effectLst/>
              </a:rPr>
              <a:t> Скользящий хеш (или кольцевой) — хеш-функция, вычисляемая на основе части диапазона входных данных, так что при сдвиге диапазона вычисление хеша будет зависеть от ранее вычисленного хеша и проходить гораздо быстрее.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0F5AF-0677-FFA5-2DAA-E7B43B0C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3247690"/>
            <a:ext cx="6014720" cy="13679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56272C-64FA-A3A9-3A49-C0D86BE7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4" y="5313960"/>
            <a:ext cx="11447780" cy="64987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278CCFB-DCF0-4172-635A-96B8F21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4950106"/>
            <a:ext cx="10213366" cy="4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Скользящий хеш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8</a:t>
            </a:r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A755E-4CF2-17E1-2B45-94769727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66" y="1915421"/>
            <a:ext cx="9493068" cy="30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3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AD70C1-F4CB-1E8F-F615-AB44FF416EAB}"/>
              </a:ext>
            </a:extLst>
          </p:cNvPr>
          <p:cNvSpPr/>
          <p:nvPr/>
        </p:nvSpPr>
        <p:spPr>
          <a:xfrm>
            <a:off x="0" y="0"/>
            <a:ext cx="12192000" cy="798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6C259-C694-FDAA-36EB-9C058D7E527B}"/>
              </a:ext>
            </a:extLst>
          </p:cNvPr>
          <p:cNvSpPr/>
          <p:nvPr/>
        </p:nvSpPr>
        <p:spPr>
          <a:xfrm>
            <a:off x="4084320" y="6562190"/>
            <a:ext cx="4030980" cy="2958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511AA2-C65C-43A5-57D9-030B91554394}"/>
              </a:ext>
            </a:extLst>
          </p:cNvPr>
          <p:cNvSpPr/>
          <p:nvPr/>
        </p:nvSpPr>
        <p:spPr>
          <a:xfrm>
            <a:off x="0" y="6562191"/>
            <a:ext cx="4084320" cy="295809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3A84C-DB4B-AEAE-6B07-C03526F9FFC0}"/>
              </a:ext>
            </a:extLst>
          </p:cNvPr>
          <p:cNvSpPr/>
          <p:nvPr/>
        </p:nvSpPr>
        <p:spPr>
          <a:xfrm>
            <a:off x="8115300" y="6562190"/>
            <a:ext cx="4084320" cy="295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AB6F1-88E0-AD4B-DE51-289BA7B9C21F}"/>
              </a:ext>
            </a:extLst>
          </p:cNvPr>
          <p:cNvSpPr txBox="1"/>
          <p:nvPr/>
        </p:nvSpPr>
        <p:spPr>
          <a:xfrm>
            <a:off x="243840" y="107107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F0418"/>
                </a:solidFill>
                <a:cs typeface="Times New Roman" panose="02020603050405020304" pitchFamily="18" charset="0"/>
              </a:rPr>
              <a:t>Скользящий хеш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6D6C-9647-E87D-ABBC-85FCC65A3909}"/>
              </a:ext>
            </a:extLst>
          </p:cNvPr>
          <p:cNvSpPr txBox="1"/>
          <p:nvPr/>
        </p:nvSpPr>
        <p:spPr>
          <a:xfrm>
            <a:off x="-7620" y="6540817"/>
            <a:ext cx="406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Касаткина Анна (СПбГУ)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43EAF-CD23-D391-B381-149B7A073B0F}"/>
              </a:ext>
            </a:extLst>
          </p:cNvPr>
          <p:cNvSpPr txBox="1"/>
          <p:nvPr/>
        </p:nvSpPr>
        <p:spPr>
          <a:xfrm>
            <a:off x="8122919" y="6540817"/>
            <a:ext cx="40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CF0418"/>
                </a:solidFill>
                <a:cs typeface="Times New Roman" panose="02020603050405020304" pitchFamily="18" charset="0"/>
              </a:rPr>
              <a:t>9 / 11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BB1B86A-31B6-89DE-F3E5-D0D589A96EE1}"/>
              </a:ext>
            </a:extLst>
          </p:cNvPr>
          <p:cNvSpPr txBox="1">
            <a:spLocks/>
          </p:cNvSpPr>
          <p:nvPr/>
        </p:nvSpPr>
        <p:spPr>
          <a:xfrm>
            <a:off x="924560" y="1463040"/>
            <a:ext cx="11267440" cy="3982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C1C6BB1-A6E6-3913-C313-D6EC4C518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"/>
          <a:stretch/>
        </p:blipFill>
        <p:spPr>
          <a:xfrm>
            <a:off x="1402080" y="1973241"/>
            <a:ext cx="9773219" cy="37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63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338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Алгоритм Рабина-Карпа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Рабина-Карпа</dc:title>
  <dc:creator>Аня Касаткина</dc:creator>
  <cp:lastModifiedBy>Аня Касаткина</cp:lastModifiedBy>
  <cp:revision>1</cp:revision>
  <dcterms:created xsi:type="dcterms:W3CDTF">2023-11-29T18:54:34Z</dcterms:created>
  <dcterms:modified xsi:type="dcterms:W3CDTF">2023-11-29T22:52:17Z</dcterms:modified>
</cp:coreProperties>
</file>