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589869" name="TextBox 1895589868"/>
          <p:cNvSpPr txBox="1"/>
          <p:nvPr/>
        </p:nvSpPr>
        <p:spPr bwMode="auto">
          <a:xfrm>
            <a:off x="410549" y="228600"/>
            <a:ext cx="6754664" cy="88870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1800" b="0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</a:rPr>
              <a:t>Кейс</a:t>
            </a:r>
            <a:r>
              <a:rPr sz="1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 dirty="0" smtClean="0">
                <a:solidFill>
                  <a:srgbClr val="FF0000"/>
                </a:solidFill>
                <a:latin typeface="Arial"/>
                <a:ea typeface="Arial"/>
                <a:cs typeface="Arial"/>
              </a:rPr>
              <a:t>1</a:t>
            </a:r>
            <a:endParaRPr dirty="0"/>
          </a:p>
          <a:p>
            <a:pPr>
              <a:defRPr/>
            </a:pPr>
            <a:r>
              <a:rPr sz="1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ТИП ДАШБОРДА: </a:t>
            </a:r>
            <a:r>
              <a:rPr lang="ru-RU" dirty="0" err="1">
                <a:solidFill>
                  <a:srgbClr val="FF0000"/>
                </a:solidFill>
                <a:latin typeface="Arial"/>
                <a:ea typeface="Arial"/>
                <a:cs typeface="Arial"/>
              </a:rPr>
              <a:t>Овервью</a:t>
            </a:r>
            <a:r>
              <a:rPr sz="1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/>
            </a:r>
            <a:br>
              <a:rPr sz="18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</a:rPr>
            </a:br>
            <a:endParaRPr dirty="0"/>
          </a:p>
        </p:txBody>
      </p:sp>
      <p:graphicFrame>
        <p:nvGraphicFramePr>
          <p:cNvPr id="2012053327" name="Таблица 20120533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40992"/>
              </p:ext>
            </p:extLst>
          </p:nvPr>
        </p:nvGraphicFramePr>
        <p:xfrm>
          <a:off x="255624" y="869041"/>
          <a:ext cx="11703048" cy="600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5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3801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dirty="0"/>
                    </a:p>
                    <a:p>
                      <a:pPr marL="0" algn="l" defTabSz="914400" rtl="0" eaLnBrk="1" latinLnBrk="0" hangingPunct="1">
                        <a:defRPr/>
                      </a:pPr>
                      <a:r>
                        <a:rPr sz="1200" b="0" i="0" u="none" kern="12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1. </a:t>
                      </a:r>
                      <a:r>
                        <a:rPr sz="1200" b="0" i="0" u="none" kern="120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Пользователи</a:t>
                      </a:r>
                      <a:r>
                        <a:rPr sz="1200" b="0" i="0" u="none" kern="1200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 и </a:t>
                      </a:r>
                      <a:r>
                        <a:rPr sz="1200" b="0" i="0" u="none" kern="1200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контекст</a:t>
                      </a:r>
                      <a:endParaRPr sz="1200" b="0" i="0" u="none" kern="1200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r>
                        <a:rPr lang="ru-RU" sz="1200" b="1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Пользователи: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Менеджеры продукта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Бренд-менеджеры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Аналитики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Маркетологи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endParaRPr lang="ru-RU" sz="1200" b="0" i="0" u="none" kern="1200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algn="l" defTabSz="914400" rtl="0" eaLnBrk="1" latinLnBrk="0" hangingPunct="1">
                        <a:defRPr/>
                      </a:pPr>
                      <a:r>
                        <a:rPr lang="ru-RU" sz="1200" b="1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Как будет использоваться: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Пользователи будут использовать </a:t>
                      </a:r>
                      <a:r>
                        <a:rPr lang="ru-RU" sz="1200" b="0" i="0" u="none" kern="120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дашборд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ежемесячно для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оперативного отслеживания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ключевых метрик и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презентации данных на встречах с </a:t>
                      </a:r>
                      <a:r>
                        <a:rPr lang="en-US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CEO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. </a:t>
                      </a: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 b="0" i="0" u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2. </a:t>
                      </a:r>
                      <a:r>
                        <a:rPr sz="1200" b="0" i="0" u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Понимание</a:t>
                      </a:r>
                      <a: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200" b="0" i="0" u="none" dirty="0" err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задачи</a:t>
                      </a:r>
                      <a:endParaRPr lang="ru-RU" sz="1200" b="0" i="0" u="none" dirty="0" smtClean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1. Отслеживание и анализ основных финансовых метрик по месяцам(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в первую очередь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оценка выполнения плана по росту выручки (5%) по компании и по отдельным категориям и брендам)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2. Выявление проблемных сегментов (категории и бренды) и разработка стратегии для их устранения.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3. Изучение</a:t>
                      </a:r>
                      <a:r>
                        <a:rPr lang="ru-RU" sz="12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 зависимости процента выкупа от стоимости товара(для дорогих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товаров с низким процентом выкупа разрабатываются </a:t>
                      </a:r>
                      <a:r>
                        <a:rPr lang="ru-RU" sz="1200" b="0" i="0" u="non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скидочные</a:t>
                      </a:r>
                      <a:r>
                        <a:rPr lang="ru-RU" sz="12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 предложения)</a:t>
                      </a:r>
                      <a:endParaRPr lang="ru-RU" sz="12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 dirty="0"/>
                    </a:p>
                    <a:p>
                      <a:pPr>
                        <a:defRPr/>
                      </a:pPr>
                      <a: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4. </a:t>
                      </a:r>
                      <a:r>
                        <a:rPr sz="1200" b="0" i="0" u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Вопросы</a:t>
                      </a:r>
                      <a: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 и </a:t>
                      </a:r>
                      <a:r>
                        <a:rPr sz="1200" b="0" i="0" u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бизнес-решения</a:t>
                      </a:r>
                      <a:endParaRPr sz="1200" b="0" i="0" u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lvl="1" indent="0" algn="l" defTabSz="914400" rtl="0" eaLnBrk="1" latinLnBrk="0" hangingPunct="1">
                        <a:buFont typeface="+mj-lt"/>
                        <a:buNone/>
                        <a:defRPr/>
                      </a:pPr>
                      <a:r>
                        <a:rPr lang="ru-RU" sz="1200" b="1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Вопросы:</a:t>
                      </a:r>
                    </a:p>
                    <a:p>
                      <a:pPr marL="0" lvl="1" indent="0" algn="l" defTabSz="914400" rtl="0" eaLnBrk="1" latinLnBrk="0" hangingPunct="1">
                        <a:buFont typeface="+mj-lt"/>
                        <a:buNone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1.Обшая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выручка компании за текущий и предыдущий месяцы(какая </a:t>
                      </a:r>
                      <a:r>
                        <a:rPr lang="ru-RU" sz="1200" b="0" i="0" u="none" kern="1200" dirty="0" err="1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она?какова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динамика?) </a:t>
                      </a:r>
                    </a:p>
                    <a:p>
                      <a:pPr marL="0" lvl="1" indent="0" algn="l" defTabSz="914400" rtl="0" eaLnBrk="1" latinLnBrk="0" hangingPunct="1">
                        <a:buFont typeface="+mj-lt"/>
                        <a:buNone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2.Продажи</a:t>
                      </a:r>
                      <a:r>
                        <a:rPr lang="ru-RU" sz="1200" b="0" i="0" u="non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по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категориям товаров(какие товары продаются хуже всего?)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3.Процент выкупа по брендам (какие</a:t>
                      </a:r>
                      <a:r>
                        <a:rPr lang="ru-RU" sz="1200" b="0" i="0" u="non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бренды имеют самый низкий процент выкупа?)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(целевое значение 95%)</a:t>
                      </a:r>
                    </a:p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4.Как цена товара влияет на процент выкупа?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1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Бизнес-решения: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-- Если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выручка и продажи не достигают целевых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значений- </a:t>
                      </a:r>
                      <a:r>
                        <a:rPr lang="ru-RU" sz="1200" b="0" i="0" u="non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запускаем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акции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и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скидки</a:t>
                      </a:r>
                      <a:r>
                        <a:rPr lang="ru-RU" sz="1200" b="0" i="0" u="none" kern="1200" baseline="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там, где есть проблемы.</a:t>
                      </a:r>
                      <a:endParaRPr lang="ru-RU" sz="1200" b="0" i="0" u="none" kern="1200" dirty="0" smtClean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171450" lvl="1" indent="-171450" algn="l" defTabSz="914400" rtl="0" eaLnBrk="1" latinLnBrk="0" hangingPunct="1">
                        <a:buFontTx/>
                        <a:buChar char="-"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Бренды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с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постоянными низкими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показателями могут быть исключены из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продажи </a:t>
                      </a: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sz="1600" dirty="0"/>
                    </a:p>
                    <a:p>
                      <a:pPr>
                        <a:defRPr/>
                      </a:pPr>
                      <a: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и </a:t>
                      </a:r>
                      <a:r>
                        <a:rPr sz="1200" b="0" i="0" u="none" dirty="0" err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визуализация</a:t>
                      </a:r>
                      <a:endParaRPr sz="1200" b="0" i="0" u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2286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Линейный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график выручки с отметками целевых значений (5% роста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).</a:t>
                      </a:r>
                      <a:r>
                        <a:rPr lang="ru-RU" sz="12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Лайнчарт</a:t>
                      </a:r>
                      <a:endParaRPr lang="ru-RU" sz="12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</a:endParaRPr>
                    </a:p>
                    <a:p>
                      <a:pPr marL="2286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Сравнительная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гистограмма продаж по категориям с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отметкой целевого значения (95%).</a:t>
                      </a:r>
                      <a:r>
                        <a:rPr lang="ru-RU" sz="12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Барчарт</a:t>
                      </a:r>
                      <a:endParaRPr lang="ru-RU" sz="1200" b="0" i="0" u="none" kern="1200" dirty="0" smtClean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</a:endParaRPr>
                    </a:p>
                    <a:p>
                      <a:pPr marL="2286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Таблица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с цветовым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кодированием</a:t>
                      </a:r>
                    </a:p>
                    <a:p>
                      <a:pPr marL="228600" marR="0" lvl="1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Диаграмма рассеяния</a:t>
                      </a:r>
                      <a:r>
                        <a:rPr lang="ru-RU" sz="1200" b="0" i="0" u="non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 (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цена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— процент 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выкупа)</a:t>
                      </a:r>
                      <a: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b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endParaRPr dirty="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852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200" b="0" i="0" u="none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. </a:t>
                      </a:r>
                      <a:r>
                        <a:rPr sz="1200" b="0" i="0" u="none" dirty="0" err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Метрики</a:t>
                      </a:r>
                      <a:r>
                        <a:rPr lang="ru-RU" sz="1200" b="0" i="0" u="none" baseline="0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 и </a:t>
                      </a:r>
                      <a:r>
                        <a:rPr sz="1200" b="0" i="0" u="none" dirty="0" err="1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срезы</a:t>
                      </a:r>
                      <a:endParaRPr sz="1200" dirty="0"/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1" i="0" u="none" kern="1200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Метрики: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общая выручка (рост </a:t>
                      </a:r>
                      <a:r>
                        <a:rPr lang="en-US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&gt;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=5%)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продажи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средняя цена товара</a:t>
                      </a:r>
                    </a:p>
                    <a:p>
                      <a:pPr marL="1714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процент выкупа товаров (95%план)</a:t>
                      </a:r>
                    </a:p>
                    <a:p>
                      <a:pPr>
                        <a:defRPr/>
                      </a:pPr>
                      <a: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br>
                        <a:rPr sz="1200" b="0" i="0" u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</a:br>
                      <a:endParaRPr dirty="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algn="ctr">
                      <a:noFill/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1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Срезы: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Категории и типы товаров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Бренды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Страны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Время(по месяцам)</a:t>
                      </a:r>
                    </a:p>
                    <a:p>
                      <a:pPr>
                        <a:defRPr/>
                      </a:pPr>
                      <a:r>
                        <a:rPr lang="ru-RU" sz="1200" b="1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Источники: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Таблица "</a:t>
                      </a:r>
                      <a:r>
                        <a:rPr lang="ru-RU" sz="12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Products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":</a:t>
                      </a:r>
                    </a:p>
                    <a:p>
                      <a:pPr marL="0" lvl="1" algn="l" defTabSz="914400" rtl="0" eaLnBrk="1" latinLnBrk="0" hangingPunct="1">
                        <a:defRPr/>
                      </a:pP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Таблица "</a:t>
                      </a:r>
                      <a:r>
                        <a:rPr lang="ru-RU" sz="1200" b="0" i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Dynamic</a:t>
                      </a:r>
                      <a:r>
                        <a:rPr lang="ru-RU" sz="12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":</a:t>
                      </a:r>
                    </a:p>
                    <a:p>
                      <a:pPr>
                        <a:defRPr/>
                      </a:pPr>
                      <a:endParaRPr dirty="0"/>
                    </a:p>
                  </a:txBody>
                  <a:tcPr>
                    <a:lnL algn="ctr">
                      <a:noFill/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dirty="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algn="ctr">
                      <a:noFill/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dirty="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algn="ctr">
                      <a:noFill/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281</Words>
  <Application>Microsoft Office PowerPoint</Application>
  <DocSecurity>0</DocSecurity>
  <PresentationFormat>Широкоэкранный</PresentationFormat>
  <Paragraphs>51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DejaVu Sans</vt:lpstr>
      <vt:lpstr>Symbol</vt:lpstr>
      <vt:lpstr>Times New Roman</vt:lpstr>
      <vt:lpstr>Wingdings</vt:lpstr>
      <vt:lpstr>Office Theme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Mihail Krotov</cp:lastModifiedBy>
  <cp:revision>20</cp:revision>
  <dcterms:created xsi:type="dcterms:W3CDTF">2023-08-25T13:22:51Z</dcterms:created>
  <dcterms:modified xsi:type="dcterms:W3CDTF">2025-05-30T08:08:11Z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