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E841791-5F57-4364-8EC6-7542B8A8E1E6}">
  <a:tblStyle styleId="{9E841791-5F57-4364-8EC6-7542B8A8E1E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Свойства </a:t>
            </a:r>
            <a:r>
              <a:rPr b="1" lang="ru">
                <a:solidFill>
                  <a:schemeClr val="dk1"/>
                </a:solidFill>
              </a:rPr>
              <a:t>horizontalAlignment </a:t>
            </a:r>
            <a:r>
              <a:rPr lang="ru">
                <a:solidFill>
                  <a:schemeClr val="dk1"/>
                </a:solidFill>
              </a:rPr>
              <a:t>и </a:t>
            </a:r>
            <a:r>
              <a:rPr b="1" lang="ru">
                <a:solidFill>
                  <a:schemeClr val="dk1"/>
                </a:solidFill>
              </a:rPr>
              <a:t>verticalAlignment</a:t>
            </a:r>
            <a:r>
              <a:rPr lang="ru">
                <a:solidFill>
                  <a:schemeClr val="dk1"/>
                </a:solidFill>
              </a:rPr>
              <a:t> позволяют выравнивать изображения по горизонтали и вертикали соответственно. </a:t>
            </a:r>
          </a:p>
          <a:p>
            <a:pPr lvl="0">
              <a:spcBef>
                <a:spcPts val="0"/>
              </a:spcBef>
              <a:buNone/>
            </a:pPr>
            <a:r>
              <a:rPr b="1" lang="ru">
                <a:solidFill>
                  <a:schemeClr val="dk1"/>
                </a:solidFill>
              </a:rPr>
              <a:t>horizontalAlignment </a:t>
            </a:r>
            <a:r>
              <a:rPr lang="ru">
                <a:solidFill>
                  <a:schemeClr val="dk1"/>
                </a:solidFill>
              </a:rPr>
              <a:t>может принимать значения </a:t>
            </a:r>
            <a:r>
              <a:rPr b="1" lang="ru"/>
              <a:t>Image.AlignLeft</a:t>
            </a:r>
            <a:r>
              <a:rPr lang="ru"/>
              <a:t>, </a:t>
            </a:r>
            <a:r>
              <a:rPr b="1" lang="ru"/>
              <a:t>Image.AlignRight</a:t>
            </a:r>
            <a:r>
              <a:rPr lang="ru"/>
              <a:t> и </a:t>
            </a:r>
            <a:r>
              <a:rPr b="1" lang="ru"/>
              <a:t>Image.AlignHCenter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verticalAlignment </a:t>
            </a:r>
            <a:r>
              <a:rPr lang="ru">
                <a:solidFill>
                  <a:schemeClr val="dk1"/>
                </a:solidFill>
              </a:rPr>
              <a:t>может принимать значения </a:t>
            </a:r>
            <a:r>
              <a:rPr b="1" lang="ru">
                <a:solidFill>
                  <a:schemeClr val="dk1"/>
                </a:solidFill>
              </a:rPr>
              <a:t>I</a:t>
            </a:r>
            <a:r>
              <a:rPr b="1" lang="ru"/>
              <a:t>mage.AlignTop</a:t>
            </a:r>
            <a:r>
              <a:rPr lang="ru"/>
              <a:t>, </a:t>
            </a:r>
            <a:r>
              <a:rPr b="1" lang="ru"/>
              <a:t>Image.AlignBottom</a:t>
            </a:r>
            <a:r>
              <a:rPr lang="ru"/>
              <a:t> и </a:t>
            </a:r>
            <a:r>
              <a:rPr b="1" lang="ru"/>
              <a:t>Image.AlignVCenter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Text </a:t>
            </a:r>
            <a:r>
              <a:rPr lang="ru"/>
              <a:t>– QML-компонент для отображения текста на экране.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Компонент поддерживает как обычный “plain” текст, так и “rich” текст, т.е. имеет поддержку HTML-тэгов.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Компонент </a:t>
            </a:r>
            <a:r>
              <a:rPr b="1" lang="ru"/>
              <a:t>Text </a:t>
            </a:r>
            <a:r>
              <a:rPr lang="ru"/>
              <a:t>позволяет только отображать текст, для редактирования необходимо использовать компонент </a:t>
            </a:r>
            <a:r>
              <a:rPr b="1" lang="ru"/>
              <a:t>TextEdit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Свойство </a:t>
            </a:r>
            <a:r>
              <a:rPr b="1" lang="ru"/>
              <a:t>lineCount</a:t>
            </a:r>
            <a:r>
              <a:rPr lang="ru"/>
              <a:t> используется в ситуации, когда ширина объекта </a:t>
            </a:r>
            <a:r>
              <a:rPr b="1" lang="ru"/>
              <a:t>Text </a:t>
            </a:r>
            <a:r>
              <a:rPr lang="ru"/>
              <a:t>строго определенная, а длина строки переданной в свойство </a:t>
            </a:r>
            <a:r>
              <a:rPr b="1" lang="ru"/>
              <a:t>text </a:t>
            </a:r>
            <a:r>
              <a:rPr lang="ru"/>
              <a:t>– нет. Т.е. возможна ситуация, когда строка не уберется в выделенную ширину и “отрежется” часть текста. Если же установлено свойство </a:t>
            </a:r>
            <a:r>
              <a:rPr b="1" lang="ru"/>
              <a:t>lineCount</a:t>
            </a:r>
            <a:r>
              <a:rPr lang="ru"/>
              <a:t> и его значение больше 1, то не помещающийся текст будет перенесен на следующую строку (или строки, если их несколько).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Свойства </a:t>
            </a:r>
            <a:r>
              <a:rPr b="1" lang="ru"/>
              <a:t>horizontalAlignment</a:t>
            </a:r>
            <a:r>
              <a:rPr lang="ru"/>
              <a:t> и</a:t>
            </a:r>
            <a:r>
              <a:rPr b="1" lang="ru"/>
              <a:t> verticalAlignment</a:t>
            </a:r>
            <a:r>
              <a:rPr lang="ru"/>
              <a:t> аналогичны таким же в классе </a:t>
            </a:r>
            <a:r>
              <a:rPr b="1" lang="ru"/>
              <a:t>Image</a:t>
            </a:r>
            <a:r>
              <a:rPr lang="ru"/>
              <a:t>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Свойство </a:t>
            </a:r>
            <a:r>
              <a:rPr b="1" lang="ru"/>
              <a:t>textFormat</a:t>
            </a:r>
            <a:r>
              <a:rPr lang="ru"/>
              <a:t> позволяет настраивать формат для отображения текста.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По умолчанию установлено значение </a:t>
            </a:r>
            <a:r>
              <a:rPr b="1" lang="ru"/>
              <a:t>Text.AutoText</a:t>
            </a:r>
            <a:r>
              <a:rPr lang="ru"/>
              <a:t>. С этим форматом компонент автоматически отобразит стилизованный текст, если таковой будет передан в свойство </a:t>
            </a:r>
            <a:r>
              <a:rPr b="1" lang="ru"/>
              <a:t>text</a:t>
            </a:r>
            <a:r>
              <a:rPr lang="ru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/>
              <a:t>Text.PlainText </a:t>
            </a:r>
            <a:r>
              <a:rPr lang="ru"/>
              <a:t>позволяет</a:t>
            </a:r>
            <a:r>
              <a:rPr b="1" lang="ru"/>
              <a:t> </a:t>
            </a:r>
            <a:r>
              <a:rPr lang="ru"/>
              <a:t>отображать ровно то, что передано в свойство </a:t>
            </a:r>
            <a:r>
              <a:rPr b="1" lang="ru"/>
              <a:t>text</a:t>
            </a:r>
            <a:r>
              <a:rPr lang="ru"/>
              <a:t>, игнорируя форматирование и HTML-тэги.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chemeClr val="dk1"/>
                </a:solidFill>
              </a:rPr>
              <a:t>Text.RichText </a:t>
            </a:r>
            <a:r>
              <a:rPr lang="ru">
                <a:solidFill>
                  <a:schemeClr val="dk1"/>
                </a:solidFill>
              </a:rPr>
              <a:t>поддерживает подмножество языка HTML 4, а значит позволяет использовать HTML-тэги внутри текста.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Полный список поддерживаемых тэгов можно найти в документации к компоненту </a:t>
            </a:r>
            <a:r>
              <a:rPr b="1" lang="ru">
                <a:solidFill>
                  <a:schemeClr val="dk1"/>
                </a:solidFill>
              </a:rPr>
              <a:t>Text</a:t>
            </a:r>
            <a:r>
              <a:rPr lang="ru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Одной из основных задач построения пользовательского интерфейса является размещение визуальных элементов на экране.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Для решения этой задачи существует несколько способов: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с помощью абсолютных координат – абсолютное позиционирование;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с помощью якорей – относительное позиционирование;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с помощью контейнеров.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Абсолютное позиционирование подразумевает, использование свойств </a:t>
            </a:r>
            <a:r>
              <a:rPr b="1" lang="ru">
                <a:solidFill>
                  <a:schemeClr val="dk1"/>
                </a:solidFill>
              </a:rPr>
              <a:t>x</a:t>
            </a:r>
            <a:r>
              <a:rPr lang="ru">
                <a:solidFill>
                  <a:schemeClr val="dk1"/>
                </a:solidFill>
              </a:rPr>
              <a:t> и </a:t>
            </a:r>
            <a:r>
              <a:rPr b="1" lang="ru">
                <a:solidFill>
                  <a:schemeClr val="dk1"/>
                </a:solidFill>
              </a:rPr>
              <a:t>y</a:t>
            </a:r>
            <a:r>
              <a:rPr lang="ru">
                <a:solidFill>
                  <a:schemeClr val="dk1"/>
                </a:solidFill>
              </a:rPr>
              <a:t>, для указания местоположения объектов на экране.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Система координат имеет вид представленный на слайде. Точка начала координат (0, 0) находится в левом верхнем углу экрана. Ось X имеет привычный вид и направлена вправо, а вот ось Y направлена вниз, а не вверх, как это принято в математике.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При разработке приложений такой способ размещения редко используется. Причина в том, что на разных устройствах одно и тоже (с точки зрения кода) расположение объектов может отличаться за счет разного разрешения и соотношения сторон экрана.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Относительное позиционирование объектов подразумевает использование якорей (свойств группы </a:t>
            </a:r>
            <a:r>
              <a:rPr b="1" lang="ru">
                <a:solidFill>
                  <a:schemeClr val="dk1"/>
                </a:solidFill>
              </a:rPr>
              <a:t>anchors</a:t>
            </a:r>
            <a:r>
              <a:rPr lang="ru">
                <a:solidFill>
                  <a:schemeClr val="dk1"/>
                </a:solidFill>
              </a:rPr>
              <a:t>).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 разработке приложений чаще применяется этот способ позиционирования.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Он позволяет настроить расположение объектов относительно других объектов, что не зависит от разрешения и соотношения сторон экранов устройств.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Anchors</a:t>
            </a:r>
            <a:r>
              <a:rPr lang="ru">
                <a:solidFill>
                  <a:schemeClr val="dk1"/>
                </a:solidFill>
              </a:rPr>
              <a:t> – группа свойств для размещения объекта относительно других объектов на экране.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Якоря бывают двух видов: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ru">
                <a:solidFill>
                  <a:schemeClr val="dk1"/>
                </a:solidFill>
              </a:rPr>
              <a:t>ссылающиеся на элемент: </a:t>
            </a:r>
            <a:r>
              <a:rPr b="1" lang="ru">
                <a:solidFill>
                  <a:schemeClr val="dk1"/>
                </a:solidFill>
              </a:rPr>
              <a:t>fill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b="1" lang="ru">
                <a:solidFill>
                  <a:schemeClr val="dk1"/>
                </a:solidFill>
              </a:rPr>
              <a:t>centerIn</a:t>
            </a:r>
            <a:r>
              <a:rPr lang="ru">
                <a:solidFill>
                  <a:schemeClr val="dk1"/>
                </a:solidFill>
              </a:rPr>
              <a:t>;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</a:pPr>
            <a:r>
              <a:rPr lang="ru">
                <a:solidFill>
                  <a:schemeClr val="dk1"/>
                </a:solidFill>
              </a:rPr>
              <a:t>ссылающиеся на другой якорь: </a:t>
            </a:r>
            <a:r>
              <a:rPr b="1" lang="ru">
                <a:solidFill>
                  <a:schemeClr val="dk1"/>
                </a:solidFill>
              </a:rPr>
              <a:t>top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b="1" lang="ru">
                <a:solidFill>
                  <a:schemeClr val="dk1"/>
                </a:solidFill>
              </a:rPr>
              <a:t>bottom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b="1" lang="ru">
                <a:solidFill>
                  <a:schemeClr val="dk1"/>
                </a:solidFill>
              </a:rPr>
              <a:t>left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b="1" lang="ru">
                <a:solidFill>
                  <a:schemeClr val="dk1"/>
                </a:solidFill>
              </a:rPr>
              <a:t>right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b="1" lang="ru">
                <a:solidFill>
                  <a:schemeClr val="dk1"/>
                </a:solidFill>
              </a:rPr>
              <a:t>anchors.verticalCenter</a:t>
            </a:r>
            <a:r>
              <a:rPr lang="ru">
                <a:solidFill>
                  <a:schemeClr val="dk1"/>
                </a:solidFill>
              </a:rPr>
              <a:t> и </a:t>
            </a:r>
            <a:r>
              <a:rPr b="1" lang="ru">
                <a:solidFill>
                  <a:schemeClr val="dk1"/>
                </a:solidFill>
              </a:rPr>
              <a:t>anchrors.horizontalCenter</a:t>
            </a:r>
            <a:r>
              <a:rPr lang="ru">
                <a:solidFill>
                  <a:schemeClr val="dk1"/>
                </a:solidFill>
              </a:rPr>
              <a:t>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Якоря </a:t>
            </a:r>
            <a:r>
              <a:rPr b="1" lang="ru">
                <a:solidFill>
                  <a:schemeClr val="dk1"/>
                </a:solidFill>
              </a:rPr>
              <a:t>top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b="1" lang="ru">
                <a:solidFill>
                  <a:schemeClr val="dk1"/>
                </a:solidFill>
              </a:rPr>
              <a:t>bottom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b="1" lang="ru">
                <a:solidFill>
                  <a:schemeClr val="dk1"/>
                </a:solidFill>
              </a:rPr>
              <a:t>left</a:t>
            </a:r>
            <a:r>
              <a:rPr lang="ru">
                <a:solidFill>
                  <a:schemeClr val="dk1"/>
                </a:solidFill>
              </a:rPr>
              <a:t> и </a:t>
            </a:r>
            <a:r>
              <a:rPr b="1" lang="ru">
                <a:solidFill>
                  <a:schemeClr val="dk1"/>
                </a:solidFill>
              </a:rPr>
              <a:t>right </a:t>
            </a:r>
            <a:r>
              <a:rPr lang="ru">
                <a:solidFill>
                  <a:schemeClr val="dk1"/>
                </a:solidFill>
              </a:rPr>
              <a:t>позволяют связать каждую из границ объекта с якорем другого объекта.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anchors.centerIn</a:t>
            </a:r>
            <a:r>
              <a:rPr lang="ru">
                <a:solidFill>
                  <a:schemeClr val="dk1"/>
                </a:solidFill>
              </a:rPr>
              <a:t> позволяет разместить объект в центре другого объекта.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anchors.fill</a:t>
            </a:r>
            <a:r>
              <a:rPr lang="ru">
                <a:solidFill>
                  <a:schemeClr val="dk1"/>
                </a:solidFill>
              </a:rPr>
              <a:t> позволяет заполнить другой объект текущим. </a:t>
            </a:r>
          </a:p>
          <a:p>
            <a:pPr lvl="0">
              <a:spcBef>
                <a:spcPts val="0"/>
              </a:spcBef>
              <a:buNone/>
            </a:pPr>
            <a:r>
              <a:rPr b="1" lang="ru">
                <a:solidFill>
                  <a:schemeClr val="dk1"/>
                </a:solidFill>
              </a:rPr>
              <a:t>anchors.verticalCenter</a:t>
            </a:r>
            <a:r>
              <a:rPr lang="ru">
                <a:solidFill>
                  <a:schemeClr val="dk1"/>
                </a:solidFill>
              </a:rPr>
              <a:t> и </a:t>
            </a:r>
            <a:r>
              <a:rPr b="1" lang="ru">
                <a:solidFill>
                  <a:schemeClr val="dk1"/>
                </a:solidFill>
              </a:rPr>
              <a:t>anchrors.horizontalCenter </a:t>
            </a:r>
            <a:r>
              <a:rPr lang="ru">
                <a:solidFill>
                  <a:schemeClr val="dk1"/>
                </a:solidFill>
              </a:rPr>
              <a:t>позволяют связать центр вертикали или горизонтали объекта с якорем другого объекта.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Свойства </a:t>
            </a:r>
            <a:r>
              <a:rPr b="1" lang="ru">
                <a:solidFill>
                  <a:schemeClr val="dk1"/>
                </a:solidFill>
              </a:rPr>
              <a:t>margins</a:t>
            </a:r>
            <a:r>
              <a:rPr lang="ru">
                <a:solidFill>
                  <a:schemeClr val="dk1"/>
                </a:solidFill>
              </a:rPr>
              <a:t> позволяют задать размер границ вокруг объекта.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Помимо абсолютного и относительного позиционирования, для размещения элементов на экране используются еще и контейнеры элементов, такие как </a:t>
            </a:r>
            <a:r>
              <a:rPr b="1" lang="ru"/>
              <a:t>Column</a:t>
            </a:r>
            <a:r>
              <a:rPr lang="ru"/>
              <a:t>, </a:t>
            </a:r>
            <a:r>
              <a:rPr b="1" lang="ru"/>
              <a:t>Row</a:t>
            </a:r>
            <a:r>
              <a:rPr lang="ru"/>
              <a:t>, </a:t>
            </a:r>
            <a:r>
              <a:rPr b="1" lang="ru"/>
              <a:t>Grid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Контейнеры облегчают жизнь разработчикам, когда необходимо расположить несколько элементов в определенном порядке.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Контейнеры имеют ограничения. Они </a:t>
            </a:r>
            <a:r>
              <a:rPr b="1" lang="ru"/>
              <a:t>не</a:t>
            </a:r>
            <a:r>
              <a:rPr lang="ru"/>
              <a:t> поддерживают изменение координат </a:t>
            </a:r>
            <a:r>
              <a:rPr b="1" lang="ru"/>
              <a:t>x</a:t>
            </a:r>
            <a:r>
              <a:rPr lang="ru"/>
              <a:t> и </a:t>
            </a:r>
            <a:r>
              <a:rPr b="1" lang="ru"/>
              <a:t>y</a:t>
            </a:r>
            <a:r>
              <a:rPr lang="ru"/>
              <a:t>, </a:t>
            </a:r>
            <a:r>
              <a:rPr lang="ru">
                <a:solidFill>
                  <a:schemeClr val="dk1"/>
                </a:solidFill>
              </a:rPr>
              <a:t>а также использование якорей</a:t>
            </a:r>
            <a:r>
              <a:rPr lang="ru"/>
              <a:t> для</a:t>
            </a:r>
            <a:r>
              <a:rPr lang="ru"/>
              <a:t> находящихся внутри элементов.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Column </a:t>
            </a:r>
            <a:r>
              <a:rPr lang="ru"/>
              <a:t>– контейнер для размещения элементов в столбец. </a:t>
            </a:r>
          </a:p>
          <a:p>
            <a:pPr lvl="0">
              <a:spcBef>
                <a:spcPts val="0"/>
              </a:spcBef>
              <a:buNone/>
            </a:pPr>
            <a:r>
              <a:rPr b="1" lang="ru"/>
              <a:t>Column</a:t>
            </a:r>
            <a:r>
              <a:rPr lang="ru"/>
              <a:t> (как и другие контейнеры) обладает свойством </a:t>
            </a:r>
            <a:r>
              <a:rPr b="1" lang="ru"/>
              <a:t>spacing</a:t>
            </a:r>
            <a:r>
              <a:rPr lang="ru"/>
              <a:t>, которое задает размер отступа между элементами в контейнере.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На слайде пример того, как создать столбец с двумя элементами </a:t>
            </a:r>
            <a:r>
              <a:rPr b="1" lang="ru"/>
              <a:t>Rectangle</a:t>
            </a:r>
            <a:r>
              <a:rPr lang="ru"/>
              <a:t> в нем.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Высота и ширина столбца могут быть </a:t>
            </a:r>
            <a:r>
              <a:rPr lang="ru"/>
              <a:t>подсчитаны</a:t>
            </a:r>
            <a:r>
              <a:rPr lang="ru"/>
              <a:t> автоматически из размеров элементов внутри: высота - как сумма высот элементов, ширина - как максимальная ширина элементов.</a:t>
            </a:r>
            <a:br>
              <a:rPr lang="ru"/>
            </a:br>
            <a:r>
              <a:rPr lang="ru"/>
              <a:t>В данном примере ширина столбца устанавливается нами, а его высота будет посчитана автоматически, когда прямоугольники будут созданы.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Item</a:t>
            </a:r>
            <a:r>
              <a:rPr lang="ru"/>
              <a:t> – самый примитивный визуальный элемент в QML. Часто используется в качестве контейнера для других элементов.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Все визуальные компоненты в QtQuick унаследованы от </a:t>
            </a:r>
            <a:r>
              <a:rPr b="1" lang="ru"/>
              <a:t>Item</a:t>
            </a:r>
            <a:r>
              <a:rPr lang="ru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Row</a:t>
            </a:r>
            <a:r>
              <a:rPr lang="ru"/>
              <a:t> – контейнер для размещения элементов в ряд.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Размеры контейнера также будут определены автоматически, с той лишь разницей, что здесь высота ряда – это максимальная высота среди элементов, а ширина ряда – это сумма ширин элементов в ряду.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Grid</a:t>
            </a:r>
            <a:r>
              <a:rPr lang="ru"/>
              <a:t> – контейнер для размещения элементов сеткой.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Положение элементов в сетке определяется автоматически слева направо и сверху вниз.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По-умолчанию </a:t>
            </a:r>
            <a:r>
              <a:rPr b="1" lang="ru"/>
              <a:t>Grid</a:t>
            </a:r>
            <a:r>
              <a:rPr lang="ru"/>
              <a:t> имеет 4 столбца и создает автоматически столько строк, сколько нужно, чтобы разместить все элементы внутри.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Для того, чтобы задать количество столбцов и строк для вручную</a:t>
            </a:r>
            <a:r>
              <a:rPr b="1" lang="ru"/>
              <a:t>,</a:t>
            </a:r>
            <a:r>
              <a:rPr lang="ru"/>
              <a:t> используются свойства </a:t>
            </a:r>
            <a:r>
              <a:rPr b="1" lang="ru"/>
              <a:t>columns</a:t>
            </a:r>
            <a:r>
              <a:rPr lang="ru"/>
              <a:t> и </a:t>
            </a:r>
            <a:r>
              <a:rPr b="1" lang="ru"/>
              <a:t>rows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Элементы пользовательского интерфейса отрисовываются рекурсивно. Сначала отрисовывается корневой элемент, затем первый дочерний элемент и его дочерние элементы, затем второй и так далее. Получается обход дерева в прямом порядке.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 данном примере дочерние элементы идут один за другим. Так как синий прямоугольник идёт после красного, то он будет отрисован позже.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 данном примере синий прямоугольник является дочерним элементом красного. В этом случае дочерний будет отрисован позже родительского.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Порядок отрисовки элементов можно изменять с помощью z-координаты. Она позволяет задать высоту элемента относительно родительского элемента и соседних. Чем выше значение, тем позднее будет отрисован элемент относительно других.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Пример, похожий на описанный ранее, но у красного прямоугольника установлено значение z-координаты равным 1. Так как у синего прямоугольника значение этой координаты по-умолчанию установлено равным 0, то он будет отрисован раньше красного.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 данном примере синий прямоугольник является дочерним элементом красного, но отрисован ниже. Видно, что у синего установлена отрицательная z-координата равная -1 против 0 по-умолчанию красного. Таким образом мы можем рисовать дочерние элементы раньше родительских.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Стоит заметить, что z-координата влияет на отображение только относительно соседних и родительского элемента. В данном примере зелёному прямоугольнику установлено значение z-координаты равное 2000, что значительно больше значения z-координаты синего. Но эти два прямоугольника не являются соседними и зелёный не является родительским для синего, поэтому установка координаты в данном случае не влияет на порядок отрисовки.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Отрисованными объектами можно манипулировать различным образом. Рассматривать будем три возможные операции: перемещение, масштабирование, вращение. Применять их можно присвоением одного из трёх объектов свойству transform. Для применения сразу нескольких операций присваивать необходимо массив объектов.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sz="1050">
                <a:solidFill>
                  <a:srgbClr val="333333"/>
                </a:solidFill>
              </a:rPr>
              <a:t>Хотя </a:t>
            </a:r>
            <a:r>
              <a:rPr b="1" lang="ru" sz="1050">
                <a:solidFill>
                  <a:srgbClr val="333333"/>
                </a:solidFill>
              </a:rPr>
              <a:t>Item</a:t>
            </a:r>
            <a:r>
              <a:rPr lang="ru" sz="1050">
                <a:solidFill>
                  <a:srgbClr val="333333"/>
                </a:solidFill>
              </a:rPr>
              <a:t> не имеет внешнего вида, он определяет свойства, которые являются общими для всех визуальных элементов, такие как позиция на экране (</a:t>
            </a:r>
            <a:r>
              <a:rPr b="1" lang="ru" sz="1050">
                <a:solidFill>
                  <a:srgbClr val="333333"/>
                </a:solidFill>
              </a:rPr>
              <a:t>x</a:t>
            </a:r>
            <a:r>
              <a:rPr lang="ru" sz="1050">
                <a:solidFill>
                  <a:srgbClr val="333333"/>
                </a:solidFill>
              </a:rPr>
              <a:t> и </a:t>
            </a:r>
            <a:r>
              <a:rPr b="1" lang="ru" sz="1050">
                <a:solidFill>
                  <a:srgbClr val="333333"/>
                </a:solidFill>
              </a:rPr>
              <a:t>y</a:t>
            </a:r>
            <a:r>
              <a:rPr lang="ru" sz="1050">
                <a:solidFill>
                  <a:srgbClr val="333333"/>
                </a:solidFill>
              </a:rPr>
              <a:t> координаты), размеры (ширина и высота), идентификатор объекта и др.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Перемещение задаётся объектом Translate. У объекта есть два свойства: x и y, которые используются для перемещения объекта вдоль осей x и y соответственно. Перемещение производится относительно уже заданных координат объекта.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Масштабирование задаётся с помощью объекта Scale. У объекта есть два свойства: xScale и yScale для масштабирования элемента относительно осей x и y соответственно. Значениями свойств являются множители, на которые необходимо увеличить ширину или высоту. Если задать масштабированию свойства origin.x или origin.y, то масштабирование будет осуществляться относительно заданной точки.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Для вращения элементов используется объект Rotation. По-умолчанию вращение производится вокруг оси z. Угол вращения задаётся свойством angle. Для того, чтобы вращать элемент относительно других осей, необходимо изменять значения свойств axis.x, axis.y, axis.y.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Свойство alwaysRunToEnd позволяет анимации завершиться до конца при вызова метода stop(), если значение установлено true, в противном случае анимация будет завершена мгновенно.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loops задаёт количество повторений анимации. Можно установить значением Animation.Infinite для бесконечного повторения анимации.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paused и running отражают приостановлена ли анимация и запущена ли она соответственно.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Метод start() начинает анимацию.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Методы pause() и resume() приостанавливают и возобновляют анимацию соответственно.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Метод complete() мгновенно завершает анимацию.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Метод stop() завершает анимацию мгновенно или дожидается её завершения в зависимости от свойства alwaysRunToEnd.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Метод restart() завершает и начинает анимацию с изначального состояния.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Анимацию можно осуществлять различными способами, перечисленными на слайде. Данные объекты позволяют задавать поведение анимации при изменении какого-либо свойства. Transition позволяет анимировать элементы при изменении его состояния (например, изменение координат элемента). SmoothedAnimation и SpringAnimation позволяют задать плавную анимацию и пружинообразную в зависимости от изменений свойства. Behavior позволяет задать анимацию по-умолчания для изменения какого-то свойства (например, при изменении координаты элемента будет осуществлена анимация вместо мгновенной отрисовки). SequentalAnimation и ParallelAnimation позволяют запустить несколько анимаций последовательно или параллельно соответственно. Анимации должны вставляться внутри тела этих объектов. На равне с действиями анимации могут использоваться PropertyAction, PauseAnimation и ScriptAction. PauseAnimation может использоваться для установки паузы в процессе анимации. PropertyAction и ScriptAction могут использоваться для установки свойства и запуска скрипта соответственно.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 зависимости от типа данных для анимации можно использовать разные объекты. То, для чего можно использовать анимации, видно на слайде. Одним из наиболее полезных является PropertyAnimation. Этот объект позволяет анимировать элемент в зависимости от изменения любого свойства.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 данном примере нарисован синий прямоугольник. С помощью ParallelAnimation выполняются две анимации параллельно: вращение прямоугольника и изменение свойства x. Как видно из примера в данном случае необходимо задать анимируемый объект с помощью target и в случае с PropertyAnimation задать и название свойства в виде строки. Диапазон изменения значений и продолжительность указывается в объектах с помощью соответствующих свойств. Анимацию можно воспроизвести вызвав метод start() на объекте и id animation.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Диалоги широко используются Sailfish приложениями для взаимодействия с пользователем. В частности они используются для ввода пользователем данных. Диалог является обычной страницей и может быть аналогично отображён приложением. Отличительной чертой диалогов является наличие кнопок “Отменить” и “Подтвердить” в шапке экрана. Вдобавок диалоги обладают сигналами, которые вызываются при нажатии на эти кнопки.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Метод open() используется для отображения диалога. По-умолчанию он отобразит диалог поверх текущей страницы с анимацией. Если первому параметру установить значение true, то диалог заменит текущую отображаемую страницу. Если второму параметру установить значение true, то диалог отобразится без анимации.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Методы accept() и reject() инициируют подтверждение и отмену соответственно. Также они закрывают диалог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Метод close() закрывает диалог.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Сигнал onOpened() будет вызван при открытии диалога.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Сигналы onAccepted() и onRejected() будут вызваны при подтверждении и отмене пользователем диалога.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Сигнал onDone() будет перед закрытием диалога до вызова onAccepted() и onRejected()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Данный диалог реализован в качестве примера. Ему установлен id dialog, для того, чтобы с ним можно было взаимодействовать. DialogHeader { } необходим, чтобы отображались кнопки “Отменить” и “Подтвердить”. Сам диалог содержит текстовое поле и при нажатии на кнопку “Подтвердить” содержимое поля отобразится в консоли.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Rectangle</a:t>
            </a:r>
            <a:r>
              <a:rPr lang="ru"/>
              <a:t> – компонент, отображающий прямоугольную область на экране.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Так как класс </a:t>
            </a:r>
            <a:r>
              <a:rPr b="1" lang="ru">
                <a:solidFill>
                  <a:schemeClr val="dk1"/>
                </a:solidFill>
              </a:rPr>
              <a:t>Rectangle</a:t>
            </a:r>
            <a:r>
              <a:rPr lang="ru">
                <a:solidFill>
                  <a:schemeClr val="dk1"/>
                </a:solidFill>
              </a:rPr>
              <a:t> является унаследованным от класса </a:t>
            </a:r>
            <a:r>
              <a:rPr b="1" lang="ru">
                <a:solidFill>
                  <a:schemeClr val="dk1"/>
                </a:solidFill>
              </a:rPr>
              <a:t>Item</a:t>
            </a:r>
            <a:r>
              <a:rPr lang="ru">
                <a:solidFill>
                  <a:schemeClr val="dk1"/>
                </a:solidFill>
              </a:rPr>
              <a:t>, то он обладает и всеми его свойствами, описанными ранее.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Взаимодействие в Sailfish OS основано на простых жестах, таких как </a:t>
            </a:r>
            <a:r>
              <a:rPr lang="ru">
                <a:solidFill>
                  <a:schemeClr val="dk1"/>
                </a:solidFill>
              </a:rPr>
              <a:t>«Нажатие», «Двойное нажатие», «Свайп от края экрана» и «Жесты навигации и действий».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Жесты позволяют взаимодействовать со всей поверхностью экрана. Это удобнее, чем нажимать на маленькие кнопки, пытаясь достать пальцем до самых отдаленных краев экрана.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«Нажатие» – привычный жест для всех пользователей мобильных устройств. Нажимают обычно на кнопки на экране, на элементы списка или пункты меню.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«Двойное нажатие» используется в Sailfish OS, чтобы разбудить устройство, когда оно заблокировано, а в приложениях двойное нажатие может быть использовано для увеличения изображения в дополнение к механизму pinch-to-zoom, который выполняется двумя пальцами.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Свайпы от краев экрана выполняют разные функции.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Свайп от верхнего края открывает верхнее меню, позволяющее сменить атмосферу или заблокировать устройство.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Когда вы внутри приложения, то свайп от левого или правого края экрана вернет вас на «Домашний» экран.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А свайп от нижнего края откроет список с установленными приложениями.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Чтобы выполнить жест </a:t>
            </a:r>
            <a:r>
              <a:rPr lang="ru">
                <a:solidFill>
                  <a:schemeClr val="dk1"/>
                </a:solidFill>
              </a:rPr>
              <a:t>«Свайп от края экрана» необходимо разместить палец на самом краю экрана и провести им к центру.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Жесты навигации и действий – это целая группа жестов, которые используются для навигации внутри приложений или доступа к действиям, которые не видны непосредственно в пользовательском интерфейсе.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Небольшая полоска в верхней части экрана свидетельствует о том, что здесь есть «вытягиваемое меню», которое содержит действия для страницы, на которой мы сейчас находимся. Для того, чтобы открыть меню, необходимо поставить палец на экран и потянуть вниз. Аналогичное меню можно вытянуть и с нижней части экрана, если оно там есть.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 приложении если перейти с одной страницы на другую, то можно увидеть точку в левом верхнем углу, что говорит о том, что мы находимся на странице нижнего уровня. Чтобы вернуться на предыдущую страницу необходимо либо нажать на точку в углу, либо поставить палец на экран и провести вправо.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Долгое нажатие на элементы списка открывает контекстное меню с действиями для каждого элемента. Обычно это такие действия как «Удалить», «Редактировать» и «Поделиться».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Чтобы создать «вытягиваемое меню», необходимо воспользоваться компонентом </a:t>
            </a:r>
            <a:r>
              <a:rPr b="1" lang="ru"/>
              <a:t>PullDownMenu</a:t>
            </a:r>
            <a:r>
              <a:rPr lang="ru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Компонент предоставляется библиотекой Sailfish Silica. Поскольку </a:t>
            </a:r>
            <a:r>
              <a:rPr b="1" lang="ru"/>
              <a:t>PullDownMenu</a:t>
            </a:r>
            <a:r>
              <a:rPr lang="ru"/>
              <a:t> вызывается с помощью определенного жеста, то и реализовать его можно только внутри компонента, который этот жест поддерживает.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Такими компонентами являются: </a:t>
            </a:r>
            <a:r>
              <a:rPr b="1" lang="ru"/>
              <a:t>SilicaFlickable</a:t>
            </a:r>
            <a:r>
              <a:rPr lang="ru"/>
              <a:t>, </a:t>
            </a:r>
            <a:r>
              <a:rPr b="1" lang="ru"/>
              <a:t>SilicaListView</a:t>
            </a:r>
            <a:r>
              <a:rPr lang="ru"/>
              <a:t>, </a:t>
            </a:r>
            <a:r>
              <a:rPr b="1" lang="ru"/>
              <a:t>SilicaGridView</a:t>
            </a:r>
            <a:r>
              <a:rPr lang="ru"/>
              <a:t> и </a:t>
            </a:r>
            <a:r>
              <a:rPr b="1" lang="ru"/>
              <a:t>SilicaWebView</a:t>
            </a:r>
            <a:r>
              <a:rPr lang="ru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Добавляя компонент </a:t>
            </a:r>
            <a:r>
              <a:rPr b="1" lang="ru"/>
              <a:t>PullDownMenu</a:t>
            </a:r>
            <a:r>
              <a:rPr lang="ru"/>
              <a:t> в наше приложение, мы тем самым определяем жест, который будет вызывать это самое меню.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Сам компонент </a:t>
            </a:r>
            <a:r>
              <a:rPr b="1" lang="ru">
                <a:solidFill>
                  <a:schemeClr val="dk1"/>
                </a:solidFill>
              </a:rPr>
              <a:t>PullDownMenu </a:t>
            </a:r>
            <a:r>
              <a:rPr lang="ru"/>
              <a:t>является контейнером для компонентов </a:t>
            </a:r>
            <a:r>
              <a:rPr b="1" lang="ru"/>
              <a:t>MenuItem</a:t>
            </a:r>
            <a:r>
              <a:rPr lang="ru"/>
              <a:t>, которые являются элементами меню.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Чтобы обработать нажатие на элемент меню, необходимо обработать его сигнал </a:t>
            </a:r>
            <a:r>
              <a:rPr b="1" lang="ru"/>
              <a:t>onClicked()</a:t>
            </a:r>
            <a:r>
              <a:rPr lang="ru"/>
              <a:t> и в обработчике описать действия, которые будут выполнены. В данном случае в консоль будет выведено сообщение о том, на какой элемент меню нажали.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Компонент </a:t>
            </a:r>
            <a:r>
              <a:rPr b="1" lang="ru"/>
              <a:t>Dialog</a:t>
            </a:r>
            <a:r>
              <a:rPr lang="ru"/>
              <a:t> использует жесты для того, чтобы принять или отменить изменения внесенные пользователем.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Для того, чтобы отменить изменения необходимо поставить палец на экран и потянуть вправо, а для того, чтобы принять изменения – влево. В обоих случаях будет автоматически совершен переход на предыдущую страницу (на ту, из которой был открыт диалог).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Также принять или отменить изменения можно, используя кнопки «Accept» и «Cancel» соответственно.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Стоит отметить, что если к диалогу не добавить компонент </a:t>
            </a:r>
            <a:r>
              <a:rPr b="1" lang="ru"/>
              <a:t>DialogHeader</a:t>
            </a:r>
            <a:r>
              <a:rPr lang="ru"/>
              <a:t>, то заголовка диалога с кнопками не будет на экране. Но небольшие точки в левом и правом верхних углах останутся и жесты будут работать.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Обработка жестов для диалога подразумевает обработку сигналов </a:t>
            </a:r>
            <a:r>
              <a:rPr b="1" lang="ru"/>
              <a:t>onAccepted()</a:t>
            </a:r>
            <a:r>
              <a:rPr lang="ru"/>
              <a:t> и </a:t>
            </a:r>
            <a:r>
              <a:rPr b="1" lang="ru"/>
              <a:t>onRejected()</a:t>
            </a:r>
            <a:r>
              <a:rPr lang="ru"/>
              <a:t>. В обработчиках сигналов описываются действия, которые необходимо совершить.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На данном слайде действие – вывести в консоль сообщение о том, какой сигнал был обработан.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Rectangle</a:t>
            </a:r>
            <a:r>
              <a:rPr lang="ru"/>
              <a:t> обладает собственными свойствами,</a:t>
            </a:r>
            <a:r>
              <a:rPr lang="ru">
                <a:solidFill>
                  <a:schemeClr val="dk1"/>
                </a:solidFill>
              </a:rPr>
              <a:t> позволяющими заполнять объект сплошным цветом или градиентом, а также настраивать границу и радиус закругления углов.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Свойство </a:t>
            </a:r>
            <a:r>
              <a:rPr b="1" lang="ru">
                <a:solidFill>
                  <a:schemeClr val="dk1"/>
                </a:solidFill>
              </a:rPr>
              <a:t>color</a:t>
            </a:r>
            <a:r>
              <a:rPr lang="ru">
                <a:solidFill>
                  <a:schemeClr val="dk1"/>
                </a:solidFill>
              </a:rPr>
              <a:t> определяет цвет прямоугольника, который отрисовывается. В качестве параметра здесь используется QML-тип “color”, который может быть представлен в виде строки с именем цвета (“red”, “green”, “black”) или же в виде строки с шестнадцатеричным кодом.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Свойство </a:t>
            </a:r>
            <a:r>
              <a:rPr b="1" lang="ru">
                <a:solidFill>
                  <a:schemeClr val="dk1"/>
                </a:solidFill>
              </a:rPr>
              <a:t>gradient</a:t>
            </a:r>
            <a:r>
              <a:rPr lang="ru">
                <a:solidFill>
                  <a:schemeClr val="dk1"/>
                </a:solidFill>
              </a:rPr>
              <a:t> принимает в качестве аргумента объект </a:t>
            </a:r>
            <a:r>
              <a:rPr b="1" lang="ru">
                <a:solidFill>
                  <a:schemeClr val="dk1"/>
                </a:solidFill>
              </a:rPr>
              <a:t>Gradient</a:t>
            </a:r>
            <a:r>
              <a:rPr lang="ru">
                <a:solidFill>
                  <a:schemeClr val="dk1"/>
                </a:solidFill>
              </a:rPr>
              <a:t> как представлено на слайде. </a:t>
            </a:r>
            <a:r>
              <a:rPr b="1" lang="ru">
                <a:solidFill>
                  <a:schemeClr val="dk1"/>
                </a:solidFill>
              </a:rPr>
              <a:t>Gradient </a:t>
            </a:r>
            <a:r>
              <a:rPr lang="ru">
                <a:solidFill>
                  <a:schemeClr val="dk1"/>
                </a:solidFill>
              </a:rPr>
              <a:t>служит контейнером для объектов </a:t>
            </a:r>
            <a:r>
              <a:rPr b="1" lang="ru">
                <a:solidFill>
                  <a:schemeClr val="dk1"/>
                </a:solidFill>
              </a:rPr>
              <a:t>GradientStop</a:t>
            </a:r>
            <a:r>
              <a:rPr lang="ru">
                <a:solidFill>
                  <a:schemeClr val="dk1"/>
                </a:solidFill>
              </a:rPr>
              <a:t>, определяющих цвет и его позицию в градиенте.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Если у объекта определены оба свойства, то приоритет отдается градиенту.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Image</a:t>
            </a:r>
            <a:r>
              <a:rPr lang="ru"/>
              <a:t> – QML-компонент для отображения изображения на экране.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Компонент способен отображать любой формат изображений, который поддерживается в Qt, как растровую графику - PNG, JPEG форматы, так и векторную - SVG формат.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Свойство </a:t>
            </a:r>
            <a:r>
              <a:rPr b="1" lang="ru"/>
              <a:t>source</a:t>
            </a:r>
            <a:r>
              <a:rPr lang="ru"/>
              <a:t> может принимать как абсолютный так и относительный путь до файла с изображением.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Свойство </a:t>
            </a:r>
            <a:r>
              <a:rPr b="1" lang="ru"/>
              <a:t>fillMode</a:t>
            </a:r>
            <a:r>
              <a:rPr lang="ru"/>
              <a:t> определяет поведение объекта в случае, если исходное изображение имеет размер отличный от того, который выделен под объект.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Свойства </a:t>
            </a:r>
            <a:r>
              <a:rPr b="1" lang="ru"/>
              <a:t>horizontalAlignment </a:t>
            </a:r>
            <a:r>
              <a:rPr lang="ru"/>
              <a:t>и </a:t>
            </a:r>
            <a:r>
              <a:rPr b="1" lang="ru"/>
              <a:t>verticalAlignment</a:t>
            </a:r>
            <a:r>
              <a:rPr lang="ru"/>
              <a:t> определяют способ выравнивания изображения по горизонтали и вертикали соответственно.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Свойство </a:t>
            </a:r>
            <a:r>
              <a:rPr b="1" lang="ru"/>
              <a:t>filleMode</a:t>
            </a:r>
            <a:r>
              <a:rPr lang="ru"/>
              <a:t> может принимать следующие значения: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Image.Stretch</a:t>
            </a:r>
            <a:r>
              <a:rPr lang="ru"/>
              <a:t> – масштабирует изображение по всей выделенной под него области;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Image.PreserveAspectFit</a:t>
            </a:r>
            <a:r>
              <a:rPr lang="ru"/>
              <a:t>  – масштабирует равномерно без обрезания частей изображения;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Image.PreserveAspectCrop</a:t>
            </a:r>
            <a:r>
              <a:rPr lang="ru"/>
              <a:t> – масштабирует изображение равномерно, заполняя выделенную область полностью и отрезая части при необходимости;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Image.Tile</a:t>
            </a:r>
            <a:r>
              <a:rPr lang="ru"/>
              <a:t> – заполняет всю выделенную область изображением, дублируюя его при необходимости по горизонтали и вертикали.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Image.TileVertically</a:t>
            </a:r>
            <a:r>
              <a:rPr lang="ru"/>
              <a:t> и </a:t>
            </a:r>
            <a:r>
              <a:rPr b="1" lang="ru"/>
              <a:t>Image.TileHorizontally</a:t>
            </a:r>
            <a:r>
              <a:rPr lang="ru"/>
              <a:t> – выполняют ту же задачу, что и </a:t>
            </a:r>
            <a:r>
              <a:rPr b="1" lang="ru"/>
              <a:t>Image.Tile</a:t>
            </a:r>
            <a:r>
              <a:rPr lang="ru"/>
              <a:t>, с той лишь разницей, что они дублируют изображение только по вертикали или только по горизонтали соответственно.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doc.qt.io/qt-5/qml-qtquick-animation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doc.qt.io/qt-5/qmlexampletoggleswitch.html#transition" TargetMode="External"/><Relationship Id="rId4" Type="http://schemas.openxmlformats.org/officeDocument/2006/relationships/hyperlink" Target="http://doc.qt.io/qt-5/qml-qtquick-sequentialanimation.html" TargetMode="External"/><Relationship Id="rId11" Type="http://schemas.openxmlformats.org/officeDocument/2006/relationships/hyperlink" Target="http://doc.qt.io/qt-5/qml-qtquick-scriptaction.html" TargetMode="External"/><Relationship Id="rId10" Type="http://schemas.openxmlformats.org/officeDocument/2006/relationships/hyperlink" Target="http://doc.qt.io/qt-5/qml-qtquick-springanimation.html" TargetMode="External"/><Relationship Id="rId9" Type="http://schemas.openxmlformats.org/officeDocument/2006/relationships/hyperlink" Target="http://doc.qt.io/qt-5/qml-qtquick-smoothedanimation.html" TargetMode="External"/><Relationship Id="rId5" Type="http://schemas.openxmlformats.org/officeDocument/2006/relationships/hyperlink" Target="http://doc.qt.io/qt-5/qml-qtquick-parallelanimation.html" TargetMode="External"/><Relationship Id="rId6" Type="http://schemas.openxmlformats.org/officeDocument/2006/relationships/hyperlink" Target="http://doc.qt.io/qt-5/qml-qtquick-behavior.html" TargetMode="External"/><Relationship Id="rId7" Type="http://schemas.openxmlformats.org/officeDocument/2006/relationships/hyperlink" Target="http://doc.qt.io/qt-5/qml-qtquick-propertyaction.html" TargetMode="External"/><Relationship Id="rId8" Type="http://schemas.openxmlformats.org/officeDocument/2006/relationships/hyperlink" Target="http://doc.qt.io/qt-5/qml-qtquick-pauseanimation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doc.qt.io/qt-5/qml-qtquick-anchoranimation.html" TargetMode="External"/><Relationship Id="rId4" Type="http://schemas.openxmlformats.org/officeDocument/2006/relationships/hyperlink" Target="http://doc.qt.io/qt-5/qml-qtquick-parentanimation.html" TargetMode="External"/><Relationship Id="rId10" Type="http://schemas.openxmlformats.org/officeDocument/2006/relationships/hyperlink" Target="http://doc.qt.io/qt-5/qml-qtquick-vector3danimation.html" TargetMode="External"/><Relationship Id="rId9" Type="http://schemas.openxmlformats.org/officeDocument/2006/relationships/hyperlink" Target="http://doc.qt.io/qt-5/qml-qtquick-rotationanimation.html" TargetMode="External"/><Relationship Id="rId5" Type="http://schemas.openxmlformats.org/officeDocument/2006/relationships/hyperlink" Target="http://doc.qt.io/qt-5/qml-qtquick-pathanimation.html" TargetMode="External"/><Relationship Id="rId6" Type="http://schemas.openxmlformats.org/officeDocument/2006/relationships/hyperlink" Target="http://doc.qt.io/qt-5/qml-qtquick-coloranimation.html" TargetMode="External"/><Relationship Id="rId7" Type="http://schemas.openxmlformats.org/officeDocument/2006/relationships/hyperlink" Target="http://doc.qt.io/qt-5/qml-qtquick-numberanimation.html" TargetMode="External"/><Relationship Id="rId8" Type="http://schemas.openxmlformats.org/officeDocument/2006/relationships/hyperlink" Target="http://doc.qt.io/qt-5/qml-qtquick-propertyanimation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Relationship Id="rId4" Type="http://schemas.openxmlformats.org/officeDocument/2006/relationships/image" Target="../media/image08.png"/><Relationship Id="rId5" Type="http://schemas.openxmlformats.org/officeDocument/2006/relationships/image" Target="../media/image09.png"/><Relationship Id="rId6" Type="http://schemas.openxmlformats.org/officeDocument/2006/relationships/image" Target="../media/image02.png"/><Relationship Id="rId7" Type="http://schemas.openxmlformats.org/officeDocument/2006/relationships/image" Target="../media/image04.png"/><Relationship Id="rId8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Основы конструирования интерфейсов пользователя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Image. Основные свойства. Выравнивание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"/>
              <a:t>horizontalAlignment</a:t>
            </a:r>
            <a:r>
              <a:rPr lang="ru"/>
              <a:t> : enumeration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ru"/>
              <a:t>Image.AlignLeft – выравнивание по левому краю;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ru"/>
              <a:t>Image.AlignRight – выравнивание по правому краю;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ru"/>
              <a:t>Image.AlignHCenter – выравнивание по центру горизонтали.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"/>
              <a:t>verticalAlignment</a:t>
            </a:r>
            <a:r>
              <a:rPr lang="ru"/>
              <a:t> : enumeration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ru"/>
              <a:t>Image.AlignTop – выравнивание по верхнему краю;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ru"/>
              <a:t>Image.AlignBottom – выравнивание по нижнему краю;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ru"/>
              <a:t>Image.AlignVCenter – выравнивание по центру вертикали.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Text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descr="declarative-text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424" y="5269700"/>
            <a:ext cx="2665150" cy="94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452500" y="1367575"/>
            <a:ext cx="8020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800080"/>
                </a:solidFill>
              </a:rPr>
              <a:t>Item</a:t>
            </a:r>
            <a:r>
              <a:rPr lang="ru" sz="2000">
                <a:solidFill>
                  <a:srgbClr val="C0C0C0"/>
                </a:solidFill>
              </a:rPr>
              <a:t> </a:t>
            </a:r>
            <a:r>
              <a:rPr lang="ru" sz="2000">
                <a:solidFill>
                  <a:schemeClr val="dk1"/>
                </a:solidFill>
              </a:rPr>
              <a:t>{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800080"/>
                </a:solidFill>
              </a:rPr>
              <a:t>Text</a:t>
            </a:r>
            <a:r>
              <a:rPr lang="ru" sz="2000">
                <a:solidFill>
                  <a:srgbClr val="C0C0C0"/>
                </a:solidFill>
              </a:rPr>
              <a:t> </a:t>
            </a:r>
            <a:r>
              <a:rPr lang="ru" sz="20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C0C0C0"/>
                </a:solidFill>
              </a:rPr>
              <a:t>       	</a:t>
            </a:r>
            <a:r>
              <a:rPr lang="ru" sz="2000">
                <a:solidFill>
                  <a:srgbClr val="800000"/>
                </a:solidFill>
              </a:rPr>
              <a:t>text</a:t>
            </a:r>
            <a:r>
              <a:rPr lang="ru" sz="2000">
                <a:solidFill>
                  <a:schemeClr val="dk1"/>
                </a:solidFill>
              </a:rPr>
              <a:t>:</a:t>
            </a:r>
            <a:r>
              <a:rPr lang="ru" sz="2000">
                <a:solidFill>
                  <a:srgbClr val="C0C0C0"/>
                </a:solidFill>
              </a:rPr>
              <a:t> </a:t>
            </a:r>
            <a:r>
              <a:rPr lang="ru" sz="2000">
                <a:solidFill>
                  <a:srgbClr val="008000"/>
                </a:solidFill>
              </a:rPr>
              <a:t>"Hello</a:t>
            </a:r>
            <a:r>
              <a:rPr lang="ru" sz="2000">
                <a:solidFill>
                  <a:srgbClr val="C0C0C0"/>
                </a:solidFill>
              </a:rPr>
              <a:t> </a:t>
            </a:r>
            <a:r>
              <a:rPr lang="ru" sz="2000">
                <a:solidFill>
                  <a:srgbClr val="008000"/>
                </a:solidFill>
              </a:rPr>
              <a:t>World!"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C0C0C0"/>
                </a:solidFill>
              </a:rPr>
              <a:t>       	</a:t>
            </a:r>
            <a:r>
              <a:rPr lang="ru" sz="2000">
                <a:solidFill>
                  <a:srgbClr val="800000"/>
                </a:solidFill>
              </a:rPr>
              <a:t>font.family</a:t>
            </a:r>
            <a:r>
              <a:rPr lang="ru" sz="2000">
                <a:solidFill>
                  <a:schemeClr val="dk1"/>
                </a:solidFill>
              </a:rPr>
              <a:t>:</a:t>
            </a:r>
            <a:r>
              <a:rPr lang="ru" sz="2000">
                <a:solidFill>
                  <a:srgbClr val="C0C0C0"/>
                </a:solidFill>
              </a:rPr>
              <a:t> </a:t>
            </a:r>
            <a:r>
              <a:rPr lang="ru" sz="2000">
                <a:solidFill>
                  <a:srgbClr val="008000"/>
                </a:solidFill>
              </a:rPr>
              <a:t>"Helvetica"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C0C0C0"/>
                </a:solidFill>
              </a:rPr>
              <a:t>       	</a:t>
            </a:r>
            <a:r>
              <a:rPr lang="ru" sz="2000">
                <a:solidFill>
                  <a:srgbClr val="800000"/>
                </a:solidFill>
              </a:rPr>
              <a:t>font.pointSize</a:t>
            </a:r>
            <a:r>
              <a:rPr lang="ru" sz="2000">
                <a:solidFill>
                  <a:schemeClr val="dk1"/>
                </a:solidFill>
              </a:rPr>
              <a:t>:</a:t>
            </a:r>
            <a:r>
              <a:rPr lang="ru" sz="2000">
                <a:solidFill>
                  <a:srgbClr val="C0C0C0"/>
                </a:solidFill>
              </a:rPr>
              <a:t> </a:t>
            </a:r>
            <a:r>
              <a:rPr lang="ru" sz="2000">
                <a:solidFill>
                  <a:schemeClr val="dk1"/>
                </a:solidFill>
              </a:rPr>
              <a:t>24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C0C0C0"/>
                </a:solidFill>
              </a:rPr>
              <a:t>       	</a:t>
            </a:r>
            <a:r>
              <a:rPr lang="ru" sz="2000">
                <a:solidFill>
                  <a:srgbClr val="800000"/>
                </a:solidFill>
              </a:rPr>
              <a:t>color</a:t>
            </a:r>
            <a:r>
              <a:rPr lang="ru" sz="2000">
                <a:solidFill>
                  <a:schemeClr val="dk1"/>
                </a:solidFill>
              </a:rPr>
              <a:t>:</a:t>
            </a:r>
            <a:r>
              <a:rPr lang="ru" sz="2000">
                <a:solidFill>
                  <a:srgbClr val="C0C0C0"/>
                </a:solidFill>
              </a:rPr>
              <a:t> </a:t>
            </a:r>
            <a:r>
              <a:rPr lang="ru" sz="2000">
                <a:solidFill>
                  <a:srgbClr val="008000"/>
                </a:solidFill>
              </a:rPr>
              <a:t>"red"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C0C0C0"/>
                </a:solidFill>
              </a:rPr>
              <a:t>    	</a:t>
            </a:r>
            <a:r>
              <a:rPr lang="ru" sz="20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C0C0C0"/>
                </a:solidFill>
              </a:rPr>
              <a:t>    	</a:t>
            </a:r>
            <a:r>
              <a:rPr lang="ru" sz="2000">
                <a:solidFill>
                  <a:srgbClr val="800080"/>
                </a:solidFill>
              </a:rPr>
              <a:t>Text</a:t>
            </a:r>
            <a:r>
              <a:rPr lang="ru" sz="2000">
                <a:solidFill>
                  <a:srgbClr val="C0C0C0"/>
                </a:solidFill>
              </a:rPr>
              <a:t> </a:t>
            </a:r>
            <a:r>
              <a:rPr lang="ru" sz="20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C0C0C0"/>
                </a:solidFill>
              </a:rPr>
              <a:t>       	</a:t>
            </a:r>
            <a:r>
              <a:rPr lang="ru" sz="2000">
                <a:solidFill>
                  <a:srgbClr val="800000"/>
                </a:solidFill>
              </a:rPr>
              <a:t>text</a:t>
            </a:r>
            <a:r>
              <a:rPr lang="ru" sz="2000">
                <a:solidFill>
                  <a:schemeClr val="dk1"/>
                </a:solidFill>
              </a:rPr>
              <a:t>:</a:t>
            </a:r>
            <a:r>
              <a:rPr lang="ru" sz="2000">
                <a:solidFill>
                  <a:srgbClr val="C0C0C0"/>
                </a:solidFill>
              </a:rPr>
              <a:t> </a:t>
            </a:r>
            <a:r>
              <a:rPr lang="ru" sz="2000">
                <a:solidFill>
                  <a:srgbClr val="008000"/>
                </a:solidFill>
              </a:rPr>
              <a:t>"&lt;b&gt;Hello&lt;/b&gt;</a:t>
            </a:r>
            <a:r>
              <a:rPr lang="ru" sz="2000">
                <a:solidFill>
                  <a:srgbClr val="C0C0C0"/>
                </a:solidFill>
              </a:rPr>
              <a:t> </a:t>
            </a:r>
            <a:r>
              <a:rPr lang="ru" sz="2000">
                <a:solidFill>
                  <a:srgbClr val="008000"/>
                </a:solidFill>
              </a:rPr>
              <a:t>&lt;i&gt;World!&lt;/i&gt;"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C0C0C0"/>
                </a:solidFill>
              </a:rPr>
              <a:t>    	</a:t>
            </a:r>
            <a:r>
              <a:rPr lang="ru" sz="20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0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rgbClr val="80008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Text. Основные свойства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ru"/>
              <a:t>color</a:t>
            </a:r>
            <a:r>
              <a:rPr lang="ru"/>
              <a:t> : color – цвет текста;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font</a:t>
            </a:r>
            <a:r>
              <a:rPr lang="ru"/>
              <a:t> – группа свойств для настройки шрифта: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ru"/>
              <a:t>font.family</a:t>
            </a:r>
            <a:r>
              <a:rPr lang="ru"/>
              <a:t> : string – название семейства шрифтов;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ru"/>
              <a:t>font.pixelSize</a:t>
            </a:r>
            <a:r>
              <a:rPr lang="ru"/>
              <a:t> : int – размер шрифта в пикселях;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ru"/>
              <a:t>font.pointSize</a:t>
            </a:r>
            <a:r>
              <a:rPr lang="ru"/>
              <a:t> : int – размер шрифта в точках;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ru"/>
              <a:t>font.bold</a:t>
            </a:r>
            <a:r>
              <a:rPr lang="ru"/>
              <a:t> : bool – определяет выделен ли текст </a:t>
            </a:r>
            <a:r>
              <a:rPr b="1" lang="ru"/>
              <a:t>жирным</a:t>
            </a:r>
            <a:r>
              <a:rPr lang="ru"/>
              <a:t>;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ru"/>
              <a:t>font.italic</a:t>
            </a:r>
            <a:r>
              <a:rPr lang="ru"/>
              <a:t> : bool – определяет выделен ли текст </a:t>
            </a:r>
            <a:r>
              <a:rPr i="1" lang="ru"/>
              <a:t>курсивом</a:t>
            </a:r>
            <a:r>
              <a:rPr lang="ru"/>
              <a:t>;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ru"/>
              <a:t>font.underline</a:t>
            </a:r>
            <a:r>
              <a:rPr lang="ru"/>
              <a:t> : bool – определяет </a:t>
            </a:r>
            <a:r>
              <a:rPr lang="ru" u="sng"/>
              <a:t>подчеркнутый</a:t>
            </a:r>
            <a:r>
              <a:rPr lang="ru"/>
              <a:t> ли текст;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b="1" lang="ru"/>
              <a:t>lineCount</a:t>
            </a:r>
            <a:r>
              <a:rPr lang="ru"/>
              <a:t> : int – количество строк, которое может занимать текст;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b="1" lang="ru"/>
              <a:t>text</a:t>
            </a:r>
            <a:r>
              <a:rPr lang="ru"/>
              <a:t> : string – отображаемый текст;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b="1" lang="ru"/>
              <a:t>textFormat</a:t>
            </a:r>
            <a:r>
              <a:rPr lang="ru"/>
              <a:t> : enumeration – формат отображаемого текста;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b="1" lang="ru"/>
              <a:t>horizontalAlignment</a:t>
            </a:r>
            <a:r>
              <a:rPr lang="ru"/>
              <a:t> : enumeration – выравнивание по горизонтали;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b="1" lang="ru"/>
              <a:t>verticalAlignment</a:t>
            </a:r>
            <a:r>
              <a:rPr lang="ru"/>
              <a:t> : enumeration – выравнивание по вертикали.</a:t>
            </a: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Text. Основные свойства. Формат текста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5299625" y="1559675"/>
            <a:ext cx="3532800" cy="28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/>
              <a:t>textFormat</a:t>
            </a:r>
            <a:r>
              <a:rPr lang="ru"/>
              <a:t> : enumeration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b="1" lang="ru"/>
              <a:t>Text.AutoText</a:t>
            </a:r>
            <a:r>
              <a:rPr lang="ru"/>
              <a:t>;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b="1" lang="ru"/>
              <a:t>Text.PlainText</a:t>
            </a:r>
            <a:r>
              <a:rPr lang="ru"/>
              <a:t>;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b="1" lang="ru"/>
              <a:t>Text.RichText</a:t>
            </a:r>
            <a:r>
              <a:rPr lang="ru"/>
              <a:t>.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descr="declarative-textformat.png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687" y="4408775"/>
            <a:ext cx="3532674" cy="121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472625" y="1356875"/>
            <a:ext cx="4827300" cy="4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800080"/>
                </a:solidFill>
              </a:rPr>
              <a:t>Item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800080"/>
                </a:solidFill>
              </a:rPr>
              <a:t>Text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	</a:t>
            </a:r>
            <a:r>
              <a:rPr lang="ru" sz="1700">
                <a:solidFill>
                  <a:srgbClr val="800000"/>
                </a:solidFill>
              </a:rPr>
              <a:t>font.pointSize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24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	</a:t>
            </a:r>
            <a:r>
              <a:rPr lang="ru" sz="1700">
                <a:solidFill>
                  <a:srgbClr val="800000"/>
                </a:solidFill>
              </a:rPr>
              <a:t>text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008000"/>
                </a:solidFill>
              </a:rPr>
              <a:t>"&lt;b&gt;Hello&lt;/b&gt;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008000"/>
                </a:solidFill>
              </a:rPr>
              <a:t>&lt;i&gt;World!&lt;/i&gt;"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	</a:t>
            </a:r>
            <a:r>
              <a:rPr lang="ru" sz="17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	</a:t>
            </a:r>
            <a:r>
              <a:rPr lang="ru" sz="1700">
                <a:solidFill>
                  <a:srgbClr val="800080"/>
                </a:solidFill>
              </a:rPr>
              <a:t>Text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	</a:t>
            </a:r>
            <a:r>
              <a:rPr lang="ru" sz="1700">
                <a:solidFill>
                  <a:srgbClr val="800000"/>
                </a:solidFill>
              </a:rPr>
              <a:t>font.pointSize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24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	</a:t>
            </a:r>
            <a:r>
              <a:rPr lang="ru" sz="1700">
                <a:solidFill>
                  <a:srgbClr val="800000"/>
                </a:solidFill>
              </a:rPr>
              <a:t>textFormat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800080"/>
                </a:solidFill>
              </a:rPr>
              <a:t>Text</a:t>
            </a:r>
            <a:r>
              <a:rPr lang="ru" sz="1700">
                <a:solidFill>
                  <a:schemeClr val="dk1"/>
                </a:solidFill>
              </a:rPr>
              <a:t>.RichText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</a:t>
            </a:r>
            <a:r>
              <a:rPr lang="ru" sz="1700">
                <a:solidFill>
                  <a:srgbClr val="800000"/>
                </a:solidFill>
              </a:rPr>
              <a:t>text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008000"/>
                </a:solidFill>
              </a:rPr>
              <a:t>"&lt;b&gt;Hello&lt;/b&gt;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008000"/>
                </a:solidFill>
              </a:rPr>
              <a:t>&lt;i&gt;World!&lt;/i&gt;"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	</a:t>
            </a:r>
            <a:r>
              <a:rPr lang="ru" sz="17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	</a:t>
            </a:r>
            <a:r>
              <a:rPr lang="ru" sz="1700">
                <a:solidFill>
                  <a:srgbClr val="800080"/>
                </a:solidFill>
              </a:rPr>
              <a:t>Text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	</a:t>
            </a:r>
            <a:r>
              <a:rPr lang="ru" sz="1700">
                <a:solidFill>
                  <a:srgbClr val="800000"/>
                </a:solidFill>
              </a:rPr>
              <a:t>font.pointSize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24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	</a:t>
            </a:r>
            <a:r>
              <a:rPr lang="ru" sz="1700">
                <a:solidFill>
                  <a:srgbClr val="800000"/>
                </a:solidFill>
              </a:rPr>
              <a:t>textFormat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800080"/>
                </a:solidFill>
              </a:rPr>
              <a:t>Text</a:t>
            </a:r>
            <a:r>
              <a:rPr lang="ru" sz="1700">
                <a:solidFill>
                  <a:schemeClr val="dk1"/>
                </a:solidFill>
              </a:rPr>
              <a:t>.PlainText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	</a:t>
            </a:r>
            <a:r>
              <a:rPr lang="ru" sz="1700">
                <a:solidFill>
                  <a:srgbClr val="800000"/>
                </a:solidFill>
              </a:rPr>
              <a:t>text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008000"/>
                </a:solidFill>
              </a:rPr>
              <a:t>"&lt;b&gt;Hello&lt;/b&gt;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008000"/>
                </a:solidFill>
              </a:rPr>
              <a:t>&lt;i&gt;World!&lt;/i&gt;"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	</a:t>
            </a:r>
            <a:r>
              <a:rPr lang="ru" sz="17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chemeClr val="dk1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Позиционирование элементов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Существует три вида позиционирования элементов на экране: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абсолютное</a:t>
            </a:r>
            <a:r>
              <a:rPr lang="ru"/>
              <a:t> – c использованием абсолютных координат </a:t>
            </a:r>
            <a:r>
              <a:rPr b="1" lang="ru"/>
              <a:t>x</a:t>
            </a:r>
            <a:r>
              <a:rPr lang="ru"/>
              <a:t> и </a:t>
            </a:r>
            <a:r>
              <a:rPr b="1" lang="ru"/>
              <a:t>y</a:t>
            </a:r>
            <a:r>
              <a:rPr lang="ru"/>
              <a:t>;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относительное</a:t>
            </a:r>
            <a:r>
              <a:rPr lang="ru"/>
              <a:t> – с использованием якорей (</a:t>
            </a:r>
            <a:r>
              <a:rPr b="1" lang="ru"/>
              <a:t>anchors</a:t>
            </a:r>
            <a:r>
              <a:rPr lang="ru"/>
              <a:t>);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контейнерами</a:t>
            </a:r>
            <a:r>
              <a:rPr lang="ru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Абсолютное позиционирование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descr="axis.png"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62" y="1356876"/>
            <a:ext cx="7006486" cy="486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Относительное позиционирование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descr="edge1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624" y="5063175"/>
            <a:ext cx="1534256" cy="76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dge3.png"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624" y="4672224"/>
            <a:ext cx="1552750" cy="154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452400" y="1356875"/>
            <a:ext cx="4061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0080"/>
                </a:solidFill>
              </a:rPr>
              <a:t>Item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0080"/>
                </a:solidFill>
              </a:rPr>
              <a:t>Rectangle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		</a:t>
            </a:r>
            <a:r>
              <a:rPr lang="ru" sz="1600">
                <a:solidFill>
                  <a:srgbClr val="800000"/>
                </a:solidFill>
              </a:rPr>
              <a:t>id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i="1" lang="ru" sz="1600">
                <a:solidFill>
                  <a:schemeClr val="dk1"/>
                </a:solidFill>
              </a:rPr>
              <a:t>rect1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		</a:t>
            </a:r>
            <a:r>
              <a:rPr lang="ru" sz="1600">
                <a:solidFill>
                  <a:srgbClr val="008000"/>
                </a:solidFill>
              </a:rPr>
              <a:t>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	</a:t>
            </a:r>
            <a:r>
              <a:rPr lang="ru" sz="16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	</a:t>
            </a:r>
            <a:r>
              <a:rPr lang="ru" sz="1600">
                <a:solidFill>
                  <a:srgbClr val="800080"/>
                </a:solidFill>
              </a:rPr>
              <a:t>Rectangle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		</a:t>
            </a:r>
            <a:r>
              <a:rPr lang="ru" sz="1600">
                <a:solidFill>
                  <a:srgbClr val="800000"/>
                </a:solidFill>
              </a:rPr>
              <a:t>id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i="1" lang="ru" sz="1600">
                <a:solidFill>
                  <a:schemeClr val="dk1"/>
                </a:solidFill>
              </a:rPr>
              <a:t>rect2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		</a:t>
            </a:r>
            <a:r>
              <a:rPr lang="ru" sz="1600">
                <a:solidFill>
                  <a:srgbClr val="800000"/>
                </a:solidFill>
              </a:rPr>
              <a:t>anchors.left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i="1" lang="ru" sz="1600">
                <a:solidFill>
                  <a:schemeClr val="dk1"/>
                </a:solidFill>
              </a:rPr>
              <a:t>rect1</a:t>
            </a:r>
            <a:r>
              <a:rPr lang="ru" sz="1600">
                <a:solidFill>
                  <a:schemeClr val="dk1"/>
                </a:solidFill>
              </a:rPr>
              <a:t>.right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		</a:t>
            </a:r>
            <a:r>
              <a:rPr lang="ru" sz="1600">
                <a:solidFill>
                  <a:srgbClr val="008000"/>
                </a:solidFill>
              </a:rPr>
              <a:t>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	</a:t>
            </a:r>
            <a:r>
              <a:rPr lang="ru" sz="16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4513800" y="1264675"/>
            <a:ext cx="3958800" cy="3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0080"/>
                </a:solidFill>
              </a:rPr>
              <a:t>Item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	</a:t>
            </a:r>
            <a:r>
              <a:rPr lang="ru" sz="1600">
                <a:solidFill>
                  <a:srgbClr val="800080"/>
                </a:solidFill>
              </a:rPr>
              <a:t>Rectangle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		</a:t>
            </a:r>
            <a:r>
              <a:rPr lang="ru" sz="1600">
                <a:solidFill>
                  <a:srgbClr val="800000"/>
                </a:solidFill>
              </a:rPr>
              <a:t>id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i="1" lang="ru" sz="1600">
                <a:solidFill>
                  <a:schemeClr val="dk1"/>
                </a:solidFill>
              </a:rPr>
              <a:t>rect1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		</a:t>
            </a:r>
            <a:r>
              <a:rPr lang="ru" sz="1600">
                <a:solidFill>
                  <a:srgbClr val="008000"/>
                </a:solidFill>
              </a:rPr>
              <a:t>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	</a:t>
            </a:r>
            <a:r>
              <a:rPr lang="ru" sz="16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	</a:t>
            </a:r>
            <a:r>
              <a:rPr lang="ru" sz="1600">
                <a:solidFill>
                  <a:srgbClr val="800080"/>
                </a:solidFill>
              </a:rPr>
              <a:t>Rectangle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		</a:t>
            </a:r>
            <a:r>
              <a:rPr lang="ru" sz="1600">
                <a:solidFill>
                  <a:srgbClr val="800000"/>
                </a:solidFill>
              </a:rPr>
              <a:t>id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i="1" lang="ru" sz="1600">
                <a:solidFill>
                  <a:schemeClr val="dk1"/>
                </a:solidFill>
              </a:rPr>
              <a:t>rect2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		</a:t>
            </a:r>
            <a:r>
              <a:rPr lang="ru" sz="1600">
                <a:solidFill>
                  <a:srgbClr val="800000"/>
                </a:solidFill>
              </a:rPr>
              <a:t>anchors.left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i="1" lang="ru" sz="1600">
                <a:solidFill>
                  <a:schemeClr val="dk1"/>
                </a:solidFill>
              </a:rPr>
              <a:t>rect1</a:t>
            </a:r>
            <a:r>
              <a:rPr lang="ru" sz="1600">
                <a:solidFill>
                  <a:schemeClr val="dk1"/>
                </a:solidFill>
              </a:rPr>
              <a:t>.right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		</a:t>
            </a:r>
            <a:r>
              <a:rPr lang="ru" sz="1600">
                <a:solidFill>
                  <a:srgbClr val="800000"/>
                </a:solidFill>
              </a:rPr>
              <a:t>anchors.top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i="1" lang="ru" sz="1600">
                <a:solidFill>
                  <a:schemeClr val="dk1"/>
                </a:solidFill>
              </a:rPr>
              <a:t>rect1</a:t>
            </a:r>
            <a:r>
              <a:rPr lang="ru" sz="1600">
                <a:solidFill>
                  <a:schemeClr val="dk1"/>
                </a:solidFill>
              </a:rPr>
              <a:t>.bottom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		</a:t>
            </a:r>
            <a:r>
              <a:rPr lang="ru" sz="1600">
                <a:solidFill>
                  <a:srgbClr val="008000"/>
                </a:solidFill>
              </a:rPr>
              <a:t>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	</a:t>
            </a:r>
            <a:r>
              <a:rPr lang="ru" sz="16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Относительное позиционирование. </a:t>
            </a:r>
            <a:r>
              <a:rPr lang="ru"/>
              <a:t>Anchors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536625"/>
            <a:ext cx="4966200" cy="468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b="1" lang="ru"/>
              <a:t>anchors.top</a:t>
            </a:r>
            <a:r>
              <a:rPr lang="ru"/>
              <a:t> : </a:t>
            </a:r>
            <a:r>
              <a:rPr lang="ru">
                <a:solidFill>
                  <a:srgbClr val="404244"/>
                </a:solidFill>
                <a:highlight>
                  <a:srgbClr val="FFFFFF"/>
                </a:highlight>
              </a:rPr>
              <a:t>AnchorLine</a:t>
            </a:r>
            <a:r>
              <a:rPr lang="ru"/>
              <a:t>;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b="1" lang="ru"/>
              <a:t>anchors.bottom </a:t>
            </a:r>
            <a:r>
              <a:rPr lang="ru"/>
              <a:t>: </a:t>
            </a:r>
            <a:r>
              <a:rPr lang="ru">
                <a:solidFill>
                  <a:srgbClr val="404244"/>
                </a:solidFill>
                <a:highlight>
                  <a:srgbClr val="FFFFFF"/>
                </a:highlight>
              </a:rPr>
              <a:t>AnchorLine</a:t>
            </a:r>
            <a:r>
              <a:rPr lang="ru"/>
              <a:t>;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b="1" lang="ru"/>
              <a:t>anchors.left</a:t>
            </a:r>
            <a:r>
              <a:rPr lang="ru"/>
              <a:t> : </a:t>
            </a:r>
            <a:r>
              <a:rPr lang="ru">
                <a:solidFill>
                  <a:srgbClr val="404244"/>
                </a:solidFill>
                <a:highlight>
                  <a:srgbClr val="FFFFFF"/>
                </a:highlight>
              </a:rPr>
              <a:t>AnchorLine</a:t>
            </a:r>
            <a:r>
              <a:rPr lang="ru"/>
              <a:t>;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b="1" lang="ru"/>
              <a:t>anchors.right</a:t>
            </a:r>
            <a:r>
              <a:rPr lang="ru"/>
              <a:t> : </a:t>
            </a:r>
            <a:r>
              <a:rPr lang="ru">
                <a:solidFill>
                  <a:srgbClr val="404244"/>
                </a:solidFill>
                <a:highlight>
                  <a:srgbClr val="FFFFFF"/>
                </a:highlight>
              </a:rPr>
              <a:t>AnchorLine</a:t>
            </a:r>
            <a:r>
              <a:rPr lang="ru"/>
              <a:t>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b="1" lang="ru"/>
              <a:t>anchors.centerIn </a:t>
            </a:r>
            <a:r>
              <a:rPr lang="ru"/>
              <a:t>: Item;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b="1" lang="ru"/>
              <a:t>anchors.fill</a:t>
            </a:r>
            <a:r>
              <a:rPr lang="ru"/>
              <a:t> : Item;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b="1" lang="ru"/>
              <a:t>anchors.verticalCenter</a:t>
            </a:r>
            <a:r>
              <a:rPr lang="ru"/>
              <a:t> : </a:t>
            </a:r>
            <a:r>
              <a:rPr lang="ru">
                <a:solidFill>
                  <a:srgbClr val="404244"/>
                </a:solidFill>
                <a:highlight>
                  <a:srgbClr val="FFFFFF"/>
                </a:highlight>
              </a:rPr>
              <a:t>AnchorLine</a:t>
            </a:r>
            <a:r>
              <a:rPr lang="ru"/>
              <a:t>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b="1" lang="ru"/>
              <a:t>anchrors.horizontalCenter</a:t>
            </a:r>
            <a:r>
              <a:rPr lang="ru"/>
              <a:t> : </a:t>
            </a:r>
            <a:r>
              <a:rPr lang="ru">
                <a:solidFill>
                  <a:srgbClr val="404244"/>
                </a:solidFill>
                <a:highlight>
                  <a:srgbClr val="FFFFFF"/>
                </a:highlight>
              </a:rPr>
              <a:t>AnchorLine;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b="1" lang="ru">
                <a:solidFill>
                  <a:srgbClr val="404244"/>
                </a:solidFill>
                <a:highlight>
                  <a:srgbClr val="FFFFFF"/>
                </a:highlight>
              </a:rPr>
              <a:t>anchors.margins</a:t>
            </a:r>
            <a:r>
              <a:rPr lang="ru">
                <a:solidFill>
                  <a:srgbClr val="404244"/>
                </a:solidFill>
                <a:highlight>
                  <a:srgbClr val="FFFFFF"/>
                </a:highlight>
              </a:rPr>
              <a:t> : real;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b="1" lang="ru">
                <a:solidFill>
                  <a:srgbClr val="404244"/>
                </a:solidFill>
                <a:highlight>
                  <a:srgbClr val="FFFFFF"/>
                </a:highlight>
              </a:rPr>
              <a:t>anchors.topMargin</a:t>
            </a:r>
            <a:r>
              <a:rPr lang="ru">
                <a:solidFill>
                  <a:srgbClr val="404244"/>
                </a:solidFill>
                <a:highlight>
                  <a:srgbClr val="FFFFFF"/>
                </a:highlight>
              </a:rPr>
              <a:t> : real;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b="1" lang="ru">
                <a:solidFill>
                  <a:srgbClr val="404244"/>
                </a:solidFill>
                <a:highlight>
                  <a:srgbClr val="FFFFFF"/>
                </a:highlight>
              </a:rPr>
              <a:t>anchors.bottomMargin</a:t>
            </a:r>
            <a:r>
              <a:rPr lang="ru">
                <a:solidFill>
                  <a:srgbClr val="404244"/>
                </a:solidFill>
                <a:highlight>
                  <a:srgbClr val="FFFFFF"/>
                </a:highlight>
              </a:rPr>
              <a:t> : real;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b="1" lang="ru">
                <a:solidFill>
                  <a:srgbClr val="404244"/>
                </a:solidFill>
                <a:highlight>
                  <a:srgbClr val="FFFFFF"/>
                </a:highlight>
              </a:rPr>
              <a:t>anchors.leftMargin</a:t>
            </a:r>
            <a:r>
              <a:rPr lang="ru">
                <a:solidFill>
                  <a:srgbClr val="404244"/>
                </a:solidFill>
                <a:highlight>
                  <a:srgbClr val="FFFFFF"/>
                </a:highlight>
              </a:rPr>
              <a:t> : real;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b="1" lang="ru">
                <a:solidFill>
                  <a:srgbClr val="404244"/>
                </a:solidFill>
                <a:highlight>
                  <a:srgbClr val="FFFFFF"/>
                </a:highlight>
              </a:rPr>
              <a:t>anchors.rightMargin</a:t>
            </a:r>
            <a:r>
              <a:rPr lang="ru">
                <a:solidFill>
                  <a:srgbClr val="404244"/>
                </a:solidFill>
                <a:highlight>
                  <a:srgbClr val="FFFFFF"/>
                </a:highlight>
              </a:rPr>
              <a:t> : real, etc.</a:t>
            </a: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descr="edges_qml.png"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712" y="1450799"/>
            <a:ext cx="3629475" cy="2408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gins_qml.png"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025" y="3859362"/>
            <a:ext cx="3949650" cy="199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Контейнеры элементов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ru"/>
              <a:t>Column</a:t>
            </a:r>
            <a:r>
              <a:rPr lang="ru"/>
              <a:t> – компонент для размещения элементов в столбец;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Row</a:t>
            </a:r>
            <a:r>
              <a:rPr lang="ru"/>
              <a:t> – для размещения элементов в ряд;</a:t>
            </a:r>
          </a:p>
          <a:p>
            <a:pPr indent="-228600" lvl="0" marL="457200">
              <a:spcBef>
                <a:spcPts val="0"/>
              </a:spcBef>
            </a:pPr>
            <a:r>
              <a:rPr b="1" lang="ru"/>
              <a:t>Grid </a:t>
            </a:r>
            <a:r>
              <a:rPr lang="ru"/>
              <a:t>– для размещения элементов сеткой.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Контейнеры элементов. Column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descr="qml-column.png" id="200" name="Shape 200"/>
          <p:cNvPicPr preferRelativeResize="0"/>
          <p:nvPr/>
        </p:nvPicPr>
        <p:blipFill rotWithShape="1">
          <a:blip r:embed="rId3">
            <a:alphaModFix/>
          </a:blip>
          <a:srcRect b="34258" l="0" r="0" t="0"/>
          <a:stretch/>
        </p:blipFill>
        <p:spPr>
          <a:xfrm>
            <a:off x="6251399" y="2963752"/>
            <a:ext cx="2580949" cy="9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311700" y="1356875"/>
            <a:ext cx="5939700" cy="53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800080"/>
                </a:solidFill>
              </a:rPr>
              <a:t>Column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rgbClr val="800000"/>
                </a:solidFill>
              </a:rPr>
              <a:t>width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300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rgbClr val="800000"/>
                </a:solidFill>
              </a:rPr>
              <a:t>spacing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5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rgbClr val="800080"/>
                </a:solidFill>
              </a:rPr>
              <a:t>Rectangle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color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"lightblue"</a:t>
            </a:r>
            <a:r>
              <a:rPr lang="ru">
                <a:solidFill>
                  <a:schemeClr val="dk1"/>
                </a:solidFill>
              </a:rPr>
              <a:t>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radius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10.0; </a:t>
            </a:r>
            <a:r>
              <a:rPr lang="ru">
                <a:solidFill>
                  <a:srgbClr val="800000"/>
                </a:solidFill>
              </a:rPr>
              <a:t>width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i="1" lang="ru">
                <a:solidFill>
                  <a:schemeClr val="dk1"/>
                </a:solidFill>
              </a:rPr>
              <a:t>parent</a:t>
            </a:r>
            <a:r>
              <a:rPr lang="ru">
                <a:solidFill>
                  <a:schemeClr val="dk1"/>
                </a:solidFill>
              </a:rPr>
              <a:t>.width;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height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50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80"/>
                </a:solidFill>
              </a:rPr>
              <a:t>Text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    		</a:t>
            </a:r>
            <a:r>
              <a:rPr lang="ru">
                <a:solidFill>
                  <a:srgbClr val="800000"/>
                </a:solidFill>
              </a:rPr>
              <a:t>anchors.centerIn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i="1" lang="ru">
                <a:solidFill>
                  <a:schemeClr val="dk1"/>
                </a:solidFill>
              </a:rPr>
              <a:t>parent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    		</a:t>
            </a:r>
            <a:r>
              <a:rPr lang="ru">
                <a:solidFill>
                  <a:srgbClr val="800000"/>
                </a:solidFill>
              </a:rPr>
              <a:t>font.pointSize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24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    		</a:t>
            </a:r>
            <a:r>
              <a:rPr lang="ru">
                <a:solidFill>
                  <a:srgbClr val="800000"/>
                </a:solidFill>
              </a:rPr>
              <a:t>text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"Books"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rgbClr val="800080"/>
                </a:solidFill>
              </a:rPr>
              <a:t>Rectangle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color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"gold"</a:t>
            </a:r>
            <a:r>
              <a:rPr lang="ru">
                <a:solidFill>
                  <a:schemeClr val="dk1"/>
                </a:solidFill>
              </a:rPr>
              <a:t>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radius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10.0; </a:t>
            </a:r>
            <a:r>
              <a:rPr lang="ru">
                <a:solidFill>
                  <a:srgbClr val="800000"/>
                </a:solidFill>
              </a:rPr>
              <a:t>width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i="1" lang="ru">
                <a:solidFill>
                  <a:schemeClr val="dk1"/>
                </a:solidFill>
              </a:rPr>
              <a:t>parent</a:t>
            </a:r>
            <a:r>
              <a:rPr lang="ru">
                <a:solidFill>
                  <a:schemeClr val="dk1"/>
                </a:solidFill>
              </a:rPr>
              <a:t>.width;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height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50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80"/>
                </a:solidFill>
              </a:rPr>
              <a:t>Text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    		</a:t>
            </a:r>
            <a:r>
              <a:rPr lang="ru">
                <a:solidFill>
                  <a:srgbClr val="800000"/>
                </a:solidFill>
              </a:rPr>
              <a:t>anchors.centerIn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i="1" lang="ru">
                <a:solidFill>
                  <a:schemeClr val="dk1"/>
                </a:solidFill>
              </a:rPr>
              <a:t>parent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    		</a:t>
            </a:r>
            <a:r>
              <a:rPr lang="ru">
                <a:solidFill>
                  <a:srgbClr val="800000"/>
                </a:solidFill>
              </a:rPr>
              <a:t>font.pointSize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24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    		</a:t>
            </a:r>
            <a:r>
              <a:rPr lang="ru">
                <a:solidFill>
                  <a:srgbClr val="800000"/>
                </a:solidFill>
              </a:rPr>
              <a:t>text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"Music"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80008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Item</a:t>
            </a:r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21550" y="1356700"/>
            <a:ext cx="3421200" cy="486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ru" sz="2000">
                <a:solidFill>
                  <a:srgbClr val="800080"/>
                </a:solidFill>
              </a:rPr>
              <a:t>Item</a:t>
            </a:r>
            <a:r>
              <a:rPr lang="ru" sz="2000">
                <a:solidFill>
                  <a:srgbClr val="C0C0C0"/>
                </a:solidFill>
              </a:rPr>
              <a:t> </a:t>
            </a:r>
            <a:r>
              <a:rPr lang="ru" sz="2000">
                <a:solidFill>
                  <a:schemeClr val="dk1"/>
                </a:solidFill>
              </a:rPr>
              <a:t>{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ru" sz="2000">
                <a:solidFill>
                  <a:srgbClr val="800000"/>
                </a:solidFill>
              </a:rPr>
              <a:t>id</a:t>
            </a:r>
            <a:r>
              <a:rPr lang="ru" sz="2000">
                <a:solidFill>
                  <a:schemeClr val="dk1"/>
                </a:solidFill>
              </a:rPr>
              <a:t>:</a:t>
            </a:r>
            <a:r>
              <a:rPr lang="ru" sz="2000">
                <a:solidFill>
                  <a:srgbClr val="C0C0C0"/>
                </a:solidFill>
              </a:rPr>
              <a:t> </a:t>
            </a:r>
            <a:r>
              <a:rPr i="1" lang="ru" sz="2000">
                <a:solidFill>
                  <a:schemeClr val="dk1"/>
                </a:solidFill>
              </a:rPr>
              <a:t>item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ru" sz="2000">
                <a:solidFill>
                  <a:srgbClr val="800000"/>
                </a:solidFill>
              </a:rPr>
              <a:t>x</a:t>
            </a:r>
            <a:r>
              <a:rPr lang="ru" sz="2000">
                <a:solidFill>
                  <a:schemeClr val="dk1"/>
                </a:solidFill>
              </a:rPr>
              <a:t>:</a:t>
            </a:r>
            <a:r>
              <a:rPr lang="ru" sz="2000">
                <a:solidFill>
                  <a:srgbClr val="C0C0C0"/>
                </a:solidFill>
              </a:rPr>
              <a:t> </a:t>
            </a:r>
            <a:r>
              <a:rPr lang="ru" sz="2000">
                <a:solidFill>
                  <a:schemeClr val="dk1"/>
                </a:solidFill>
              </a:rPr>
              <a:t>10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ru" sz="2000">
                <a:solidFill>
                  <a:srgbClr val="800000"/>
                </a:solidFill>
              </a:rPr>
              <a:t>y</a:t>
            </a:r>
            <a:r>
              <a:rPr lang="ru" sz="2000">
                <a:solidFill>
                  <a:schemeClr val="dk1"/>
                </a:solidFill>
              </a:rPr>
              <a:t>:</a:t>
            </a:r>
            <a:r>
              <a:rPr lang="ru" sz="2000">
                <a:solidFill>
                  <a:srgbClr val="C0C0C0"/>
                </a:solidFill>
              </a:rPr>
              <a:t> </a:t>
            </a:r>
            <a:r>
              <a:rPr lang="ru" sz="2000">
                <a:solidFill>
                  <a:schemeClr val="dk1"/>
                </a:solidFill>
              </a:rPr>
              <a:t>10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ru" sz="2000">
                <a:solidFill>
                  <a:srgbClr val="800000"/>
                </a:solidFill>
              </a:rPr>
              <a:t>width</a:t>
            </a:r>
            <a:r>
              <a:rPr lang="ru" sz="2000">
                <a:solidFill>
                  <a:schemeClr val="dk1"/>
                </a:solidFill>
              </a:rPr>
              <a:t>:</a:t>
            </a:r>
            <a:r>
              <a:rPr lang="ru" sz="2000">
                <a:solidFill>
                  <a:srgbClr val="C0C0C0"/>
                </a:solidFill>
              </a:rPr>
              <a:t> </a:t>
            </a:r>
            <a:r>
              <a:rPr lang="ru" sz="2000">
                <a:solidFill>
                  <a:schemeClr val="dk1"/>
                </a:solidFill>
              </a:rPr>
              <a:t>100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ru" sz="2000">
                <a:solidFill>
                  <a:srgbClr val="800000"/>
                </a:solidFill>
              </a:rPr>
              <a:t>height</a:t>
            </a:r>
            <a:r>
              <a:rPr lang="ru" sz="2000">
                <a:solidFill>
                  <a:schemeClr val="dk1"/>
                </a:solidFill>
              </a:rPr>
              <a:t>:</a:t>
            </a:r>
            <a:r>
              <a:rPr lang="ru" sz="2000">
                <a:solidFill>
                  <a:srgbClr val="C0C0C0"/>
                </a:solidFill>
              </a:rPr>
              <a:t> </a:t>
            </a:r>
            <a:r>
              <a:rPr lang="ru" sz="2000">
                <a:solidFill>
                  <a:schemeClr val="dk1"/>
                </a:solidFill>
              </a:rPr>
              <a:t>50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0C0C0"/>
                </a:solidFill>
              </a:rPr>
              <a:t>   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ru" sz="2000">
                <a:solidFill>
                  <a:srgbClr val="800080"/>
                </a:solidFill>
              </a:rPr>
              <a:t>Rectangle</a:t>
            </a:r>
            <a:r>
              <a:rPr lang="ru" sz="2000">
                <a:solidFill>
                  <a:srgbClr val="C0C0C0"/>
                </a:solidFill>
              </a:rPr>
              <a:t> </a:t>
            </a:r>
            <a:r>
              <a:rPr lang="ru" sz="20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ru" sz="2000">
                <a:solidFill>
                  <a:srgbClr val="C0C0C0"/>
                </a:solidFill>
              </a:rPr>
              <a:t>       	</a:t>
            </a:r>
            <a:r>
              <a:rPr lang="ru" sz="2000">
                <a:solidFill>
                  <a:srgbClr val="800000"/>
                </a:solidFill>
              </a:rPr>
              <a:t>id</a:t>
            </a:r>
            <a:r>
              <a:rPr lang="ru" sz="2000">
                <a:solidFill>
                  <a:schemeClr val="dk1"/>
                </a:solidFill>
              </a:rPr>
              <a:t>:</a:t>
            </a:r>
            <a:r>
              <a:rPr lang="ru" sz="2000">
                <a:solidFill>
                  <a:srgbClr val="C0C0C0"/>
                </a:solidFill>
              </a:rPr>
              <a:t> </a:t>
            </a:r>
            <a:r>
              <a:rPr i="1" lang="ru" sz="2000">
                <a:solidFill>
                  <a:schemeClr val="dk1"/>
                </a:solidFill>
              </a:rPr>
              <a:t>rectangle</a:t>
            </a:r>
          </a:p>
          <a:p>
            <a:pPr indent="3873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ru" sz="2000">
                <a:solidFill>
                  <a:srgbClr val="800000"/>
                </a:solidFill>
              </a:rPr>
              <a:t>width</a:t>
            </a:r>
            <a:r>
              <a:rPr lang="ru" sz="2000">
                <a:solidFill>
                  <a:schemeClr val="dk1"/>
                </a:solidFill>
              </a:rPr>
              <a:t>:</a:t>
            </a:r>
            <a:r>
              <a:rPr lang="ru" sz="2000">
                <a:solidFill>
                  <a:srgbClr val="C0C0C0"/>
                </a:solidFill>
              </a:rPr>
              <a:t> </a:t>
            </a:r>
            <a:r>
              <a:rPr lang="ru" sz="2000">
                <a:solidFill>
                  <a:schemeClr val="dk1"/>
                </a:solidFill>
              </a:rPr>
              <a:t>50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ru" sz="2000">
                <a:solidFill>
                  <a:schemeClr val="dk1"/>
                </a:solidFill>
              </a:rPr>
              <a:t>        	</a:t>
            </a:r>
            <a:r>
              <a:rPr lang="ru" sz="2000">
                <a:solidFill>
                  <a:srgbClr val="800000"/>
                </a:solidFill>
              </a:rPr>
              <a:t>height</a:t>
            </a:r>
            <a:r>
              <a:rPr lang="ru" sz="2000">
                <a:solidFill>
                  <a:schemeClr val="dk1"/>
                </a:solidFill>
              </a:rPr>
              <a:t>:</a:t>
            </a:r>
            <a:r>
              <a:rPr lang="ru" sz="2000">
                <a:solidFill>
                  <a:srgbClr val="C0C0C0"/>
                </a:solidFill>
              </a:rPr>
              <a:t> </a:t>
            </a:r>
            <a:r>
              <a:rPr lang="ru" sz="2000">
                <a:solidFill>
                  <a:schemeClr val="dk1"/>
                </a:solidFill>
              </a:rPr>
              <a:t>50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ru" sz="2000">
                <a:solidFill>
                  <a:srgbClr val="C0C0C0"/>
                </a:solidFill>
              </a:rPr>
              <a:t>    	</a:t>
            </a:r>
            <a:r>
              <a:rPr lang="ru" sz="20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ru" sz="2000">
                <a:solidFill>
                  <a:schemeClr val="dk1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descr="Item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300" y="1356700"/>
            <a:ext cx="4947999" cy="486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Контейнеры элементов. Row</a:t>
            </a: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descr="qml-row.png"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150" y="5354975"/>
            <a:ext cx="2509575" cy="86264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421550" y="1356875"/>
            <a:ext cx="80508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0080"/>
                </a:solidFill>
              </a:rPr>
              <a:t>Rectangle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	</a:t>
            </a:r>
            <a:r>
              <a:rPr lang="ru" sz="1600">
                <a:solidFill>
                  <a:srgbClr val="800000"/>
                </a:solidFill>
              </a:rPr>
              <a:t>width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320;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height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110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	</a:t>
            </a:r>
            <a:r>
              <a:rPr lang="ru" sz="1600">
                <a:solidFill>
                  <a:srgbClr val="800000"/>
                </a:solidFill>
              </a:rPr>
              <a:t>color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"#c0c0c0"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	</a:t>
            </a:r>
            <a:r>
              <a:rPr lang="ru" sz="1600">
                <a:solidFill>
                  <a:srgbClr val="800080"/>
                </a:solidFill>
              </a:rPr>
              <a:t>Row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 		</a:t>
            </a:r>
            <a:r>
              <a:rPr lang="ru" sz="1600">
                <a:solidFill>
                  <a:srgbClr val="800000"/>
                </a:solidFill>
              </a:rPr>
              <a:t>anchors.horizontalCenter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i="1" lang="ru" sz="1600">
                <a:solidFill>
                  <a:schemeClr val="dk1"/>
                </a:solidFill>
              </a:rPr>
              <a:t>parent</a:t>
            </a:r>
            <a:r>
              <a:rPr lang="ru" sz="1600">
                <a:solidFill>
                  <a:schemeClr val="dk1"/>
                </a:solidFill>
              </a:rPr>
              <a:t>.horizontalCenter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 		</a:t>
            </a:r>
            <a:r>
              <a:rPr lang="ru" sz="1600">
                <a:solidFill>
                  <a:srgbClr val="800000"/>
                </a:solidFill>
              </a:rPr>
              <a:t>anchors.verticalCenter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i="1" lang="ru" sz="1600">
                <a:solidFill>
                  <a:schemeClr val="dk1"/>
                </a:solidFill>
              </a:rPr>
              <a:t>parent</a:t>
            </a:r>
            <a:r>
              <a:rPr lang="ru" sz="1600">
                <a:solidFill>
                  <a:schemeClr val="dk1"/>
                </a:solidFill>
              </a:rPr>
              <a:t>.verticalCenter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 		</a:t>
            </a:r>
            <a:r>
              <a:rPr lang="ru" sz="1600">
                <a:solidFill>
                  <a:srgbClr val="800000"/>
                </a:solidFill>
              </a:rPr>
              <a:t>spacing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5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 		</a:t>
            </a:r>
            <a:r>
              <a:rPr lang="ru" sz="1600">
                <a:solidFill>
                  <a:srgbClr val="800080"/>
                </a:solidFill>
              </a:rPr>
              <a:t>Rectangle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width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100;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height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100;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radius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20.0;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color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"#024c1c"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 		</a:t>
            </a:r>
            <a:r>
              <a:rPr lang="ru" sz="1600">
                <a:solidFill>
                  <a:srgbClr val="800080"/>
                </a:solidFill>
              </a:rPr>
              <a:t>Rectangle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width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100;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height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100;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radius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20.0;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color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"#42a51c"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 		</a:t>
            </a:r>
            <a:r>
              <a:rPr lang="ru" sz="1600">
                <a:solidFill>
                  <a:srgbClr val="800080"/>
                </a:solidFill>
              </a:rPr>
              <a:t>Rectangle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width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100;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height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100;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radius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20.0;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color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"white"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	</a:t>
            </a:r>
            <a:r>
              <a:rPr lang="ru" sz="16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Контейнеры элементов. Grid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descr="qml-grid-spacing.png"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999" y="2790273"/>
            <a:ext cx="1277449" cy="127744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311700" y="1356875"/>
            <a:ext cx="6883200" cy="4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800080"/>
                </a:solidFill>
              </a:rPr>
              <a:t>Rectangle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	</a:t>
            </a:r>
            <a:r>
              <a:rPr lang="ru" sz="1700">
                <a:solidFill>
                  <a:srgbClr val="800000"/>
                </a:solidFill>
              </a:rPr>
              <a:t>width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112;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800000"/>
                </a:solidFill>
              </a:rPr>
              <a:t>height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112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	</a:t>
            </a:r>
            <a:r>
              <a:rPr lang="ru" sz="1700">
                <a:solidFill>
                  <a:srgbClr val="800000"/>
                </a:solidFill>
              </a:rPr>
              <a:t>color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008000"/>
                </a:solidFill>
              </a:rPr>
              <a:t>"#303030"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7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	</a:t>
            </a:r>
            <a:r>
              <a:rPr lang="ru" sz="1700">
                <a:solidFill>
                  <a:srgbClr val="800080"/>
                </a:solidFill>
              </a:rPr>
              <a:t>Grid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	</a:t>
            </a:r>
            <a:r>
              <a:rPr lang="ru" sz="1700">
                <a:solidFill>
                  <a:srgbClr val="800000"/>
                </a:solidFill>
              </a:rPr>
              <a:t>anchors.horizontalCenter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i="1" lang="ru" sz="1700">
                <a:solidFill>
                  <a:schemeClr val="dk1"/>
                </a:solidFill>
              </a:rPr>
              <a:t>parent</a:t>
            </a:r>
            <a:r>
              <a:rPr lang="ru" sz="1700">
                <a:solidFill>
                  <a:schemeClr val="dk1"/>
                </a:solidFill>
              </a:rPr>
              <a:t>.horizontalCenter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	</a:t>
            </a:r>
            <a:r>
              <a:rPr lang="ru" sz="1700">
                <a:solidFill>
                  <a:srgbClr val="800000"/>
                </a:solidFill>
              </a:rPr>
              <a:t>anchors.verticalCenter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i="1" lang="ru" sz="1700">
                <a:solidFill>
                  <a:schemeClr val="dk1"/>
                </a:solidFill>
              </a:rPr>
              <a:t>parent</a:t>
            </a:r>
            <a:r>
              <a:rPr lang="ru" sz="1700">
                <a:solidFill>
                  <a:schemeClr val="dk1"/>
                </a:solidFill>
              </a:rPr>
              <a:t>.verticalCenter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	</a:t>
            </a:r>
            <a:r>
              <a:rPr lang="ru" sz="1700">
                <a:solidFill>
                  <a:srgbClr val="800000"/>
                </a:solidFill>
              </a:rPr>
              <a:t>columns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	</a:t>
            </a:r>
            <a:r>
              <a:rPr lang="ru" sz="1700">
                <a:solidFill>
                  <a:srgbClr val="800000"/>
                </a:solidFill>
              </a:rPr>
              <a:t>rows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	</a:t>
            </a:r>
            <a:r>
              <a:rPr lang="ru" sz="1700">
                <a:solidFill>
                  <a:srgbClr val="800000"/>
                </a:solidFill>
              </a:rPr>
              <a:t>spacing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6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	</a:t>
            </a:r>
            <a:r>
              <a:rPr lang="ru" sz="1700">
                <a:solidFill>
                  <a:srgbClr val="800080"/>
                </a:solidFill>
              </a:rPr>
              <a:t>Rectangle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{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800000"/>
                </a:solidFill>
              </a:rPr>
              <a:t>color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008000"/>
                </a:solidFill>
              </a:rPr>
              <a:t>"#aa6666"</a:t>
            </a:r>
            <a:r>
              <a:rPr lang="ru" sz="1700">
                <a:solidFill>
                  <a:schemeClr val="dk1"/>
                </a:solidFill>
              </a:rPr>
              <a:t>;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800000"/>
                </a:solidFill>
              </a:rPr>
              <a:t>width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50;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800000"/>
                </a:solidFill>
              </a:rPr>
              <a:t>height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50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	</a:t>
            </a:r>
            <a:r>
              <a:rPr lang="ru" sz="1700">
                <a:solidFill>
                  <a:srgbClr val="800080"/>
                </a:solidFill>
              </a:rPr>
              <a:t>Rectangle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{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800000"/>
                </a:solidFill>
              </a:rPr>
              <a:t>color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008000"/>
                </a:solidFill>
              </a:rPr>
              <a:t>"#aaaa66"</a:t>
            </a:r>
            <a:r>
              <a:rPr lang="ru" sz="1700">
                <a:solidFill>
                  <a:schemeClr val="dk1"/>
                </a:solidFill>
              </a:rPr>
              <a:t>;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800000"/>
                </a:solidFill>
              </a:rPr>
              <a:t>width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50;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800000"/>
                </a:solidFill>
              </a:rPr>
              <a:t>height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50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	</a:t>
            </a:r>
            <a:r>
              <a:rPr lang="ru" sz="1700">
                <a:solidFill>
                  <a:srgbClr val="800080"/>
                </a:solidFill>
              </a:rPr>
              <a:t>Rectangle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{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800000"/>
                </a:solidFill>
              </a:rPr>
              <a:t>color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008000"/>
                </a:solidFill>
              </a:rPr>
              <a:t>"#9999aa"</a:t>
            </a:r>
            <a:r>
              <a:rPr lang="ru" sz="1700">
                <a:solidFill>
                  <a:schemeClr val="dk1"/>
                </a:solidFill>
              </a:rPr>
              <a:t>;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800000"/>
                </a:solidFill>
              </a:rPr>
              <a:t>width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50;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800000"/>
                </a:solidFill>
              </a:rPr>
              <a:t>height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50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	</a:t>
            </a:r>
            <a:r>
              <a:rPr lang="ru" sz="1700">
                <a:solidFill>
                  <a:srgbClr val="800080"/>
                </a:solidFill>
              </a:rPr>
              <a:t>Rectangle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{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800000"/>
                </a:solidFill>
              </a:rPr>
              <a:t>color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008000"/>
                </a:solidFill>
              </a:rPr>
              <a:t>"#6666aa"</a:t>
            </a:r>
            <a:r>
              <a:rPr lang="ru" sz="1700">
                <a:solidFill>
                  <a:schemeClr val="dk1"/>
                </a:solidFill>
              </a:rPr>
              <a:t>;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800000"/>
                </a:solidFill>
              </a:rPr>
              <a:t>width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50;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800000"/>
                </a:solidFill>
              </a:rPr>
              <a:t>height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50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	</a:t>
            </a:r>
            <a:r>
              <a:rPr lang="ru" sz="17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chemeClr val="dk1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Порядок отрисовки элементов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Элементы пользовательского интерфейса отрисовываются рекурсивно, согласно древовидной структуры. Порядок </a:t>
            </a:r>
            <a:r>
              <a:rPr lang="ru"/>
              <a:t>отрисовки </a:t>
            </a:r>
            <a:r>
              <a:rPr lang="ru"/>
              <a:t>внутри любого контейнера следующий: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ru"/>
              <a:t>Текущий родительский элемент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ru"/>
              <a:t>Первый внутренний элемент со своими внутренними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ru"/>
              <a:t>Последующие внутренние элементы со своими внутренними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Порядок отрисовки элементов</a:t>
            </a: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230" name="Shape 230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800080"/>
                </a:solidFill>
              </a:rPr>
              <a:t>Item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800080"/>
                </a:solidFill>
              </a:rPr>
              <a:t>Rectangle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color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"red"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width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height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rgbClr val="800080"/>
                </a:solidFill>
              </a:rPr>
              <a:t>Rectangle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color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"blue"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x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50;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y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50;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width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height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rgbClr val="FFFFFF"/>
              </a:solidFill>
            </a:endParaRP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6624"/>
            <a:ext cx="3999900" cy="39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Порядок отрисовки элементов</a:t>
            </a: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238" name="Shape 238"/>
          <p:cNvSpPr txBox="1"/>
          <p:nvPr>
            <p:ph idx="2" type="body"/>
          </p:nvPr>
        </p:nvSpPr>
        <p:spPr>
          <a:xfrm>
            <a:off x="4832225" y="1509650"/>
            <a:ext cx="3999900" cy="45552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00080"/>
                </a:solidFill>
              </a:rPr>
              <a:t>Item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rgbClr val="800080"/>
                </a:solidFill>
              </a:rPr>
              <a:t>Rectangle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color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"red"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width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height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80"/>
                </a:solidFill>
              </a:rPr>
              <a:t>Rectangle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    		</a:t>
            </a:r>
            <a:r>
              <a:rPr lang="ru">
                <a:solidFill>
                  <a:srgbClr val="800000"/>
                </a:solidFill>
              </a:rPr>
              <a:t>color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"blue"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    		</a:t>
            </a:r>
            <a:r>
              <a:rPr lang="ru">
                <a:solidFill>
                  <a:srgbClr val="800000"/>
                </a:solidFill>
              </a:rPr>
              <a:t>x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50;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y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50</a:t>
            </a:r>
            <a:r>
              <a:rPr lang="ru">
                <a:solidFill>
                  <a:srgbClr val="C0C0C0"/>
                </a:solidFill>
              </a:rPr>
              <a:t> </a:t>
            </a:r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00000"/>
                </a:solidFill>
              </a:rPr>
              <a:t>width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height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}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6624"/>
            <a:ext cx="3999900" cy="39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Z-координата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Координата служит для изменения порядка отрисовки элементов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Чем выше значение, тем выше будет отрисован элемент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Координата влияет только на порядок отрисовки относительно соседних элементов и родительского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По-умолчанию принимает значение 0</a:t>
            </a: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Порядок отрисовки элементов с z-координатой</a:t>
            </a: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253" name="Shape 25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00080"/>
                </a:solidFill>
              </a:rPr>
              <a:t>Item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rgbClr val="800080"/>
                </a:solidFill>
              </a:rPr>
              <a:t>Rectangle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z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color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"red"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width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height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rgbClr val="800080"/>
                </a:solidFill>
              </a:rPr>
              <a:t>Rectangle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color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"blue"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x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50;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y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50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00000"/>
                </a:solidFill>
              </a:rPr>
              <a:t>width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height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rgbClr val="FFFFFF"/>
              </a:solidFill>
            </a:endParaRP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6624"/>
            <a:ext cx="3999900" cy="39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Порядок отрисовки элементов</a:t>
            </a:r>
            <a:r>
              <a:rPr lang="ru"/>
              <a:t> с z-координатой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261" name="Shape 261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00080"/>
                </a:solidFill>
              </a:rPr>
              <a:t>Item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rgbClr val="800080"/>
                </a:solidFill>
              </a:rPr>
              <a:t>Rectangle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color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"red"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width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height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80"/>
                </a:solidFill>
              </a:rPr>
              <a:t>Rectangle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    		</a:t>
            </a:r>
            <a:r>
              <a:rPr lang="ru">
                <a:solidFill>
                  <a:srgbClr val="800000"/>
                </a:solidFill>
              </a:rPr>
              <a:t>z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-1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    		</a:t>
            </a:r>
            <a:r>
              <a:rPr lang="ru">
                <a:solidFill>
                  <a:srgbClr val="800000"/>
                </a:solidFill>
              </a:rPr>
              <a:t>color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"blue"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    		</a:t>
            </a:r>
            <a:r>
              <a:rPr lang="ru">
                <a:solidFill>
                  <a:srgbClr val="800000"/>
                </a:solidFill>
              </a:rPr>
              <a:t>x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50;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y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50</a:t>
            </a:r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00000"/>
                </a:solidFill>
              </a:rPr>
              <a:t>width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height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rgbClr val="FFFFFF"/>
              </a:solidFill>
            </a:endParaRP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6624"/>
            <a:ext cx="3999900" cy="39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Порядок отрисовки элементов с z-координатой</a:t>
            </a: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269" name="Shape 26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00080"/>
                </a:solidFill>
              </a:rPr>
              <a:t>Item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	</a:t>
            </a:r>
            <a:r>
              <a:rPr lang="ru">
                <a:solidFill>
                  <a:srgbClr val="800080"/>
                </a:solidFill>
              </a:rPr>
              <a:t>Rectangle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 		</a:t>
            </a:r>
            <a:r>
              <a:rPr lang="ru">
                <a:solidFill>
                  <a:srgbClr val="800000"/>
                </a:solidFill>
              </a:rPr>
              <a:t>color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"red"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   	</a:t>
            </a:r>
            <a:r>
              <a:rPr lang="ru">
                <a:solidFill>
                  <a:srgbClr val="800000"/>
                </a:solidFill>
              </a:rPr>
              <a:t>width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height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   	</a:t>
            </a:r>
            <a:r>
              <a:rPr lang="ru">
                <a:solidFill>
                  <a:srgbClr val="800080"/>
                </a:solidFill>
              </a:rPr>
              <a:t>Rectangle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       		</a:t>
            </a:r>
            <a:r>
              <a:rPr lang="ru">
                <a:solidFill>
                  <a:srgbClr val="800000"/>
                </a:solidFill>
              </a:rPr>
              <a:t>color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"green"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       		</a:t>
            </a:r>
            <a:r>
              <a:rPr lang="ru">
                <a:solidFill>
                  <a:srgbClr val="800000"/>
                </a:solidFill>
              </a:rPr>
              <a:t>x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25;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y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25</a:t>
            </a:r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00000"/>
                </a:solidFill>
              </a:rPr>
              <a:t>width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height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       		</a:t>
            </a:r>
            <a:r>
              <a:rPr lang="ru">
                <a:solidFill>
                  <a:srgbClr val="800000"/>
                </a:solidFill>
              </a:rPr>
              <a:t>z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2000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   	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	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	</a:t>
            </a:r>
            <a:r>
              <a:rPr lang="ru">
                <a:solidFill>
                  <a:srgbClr val="800080"/>
                </a:solidFill>
              </a:rPr>
              <a:t>Rectangle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   	</a:t>
            </a:r>
            <a:r>
              <a:rPr lang="ru">
                <a:solidFill>
                  <a:srgbClr val="800000"/>
                </a:solidFill>
              </a:rPr>
              <a:t>color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"blue"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    	</a:t>
            </a:r>
            <a:r>
              <a:rPr lang="ru">
                <a:solidFill>
                  <a:srgbClr val="800000"/>
                </a:solidFill>
              </a:rPr>
              <a:t>x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50;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y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50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00000"/>
                </a:solidFill>
              </a:rPr>
              <a:t>width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height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   	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rgbClr val="FFFFFF"/>
              </a:solidFill>
            </a:endParaRP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536624"/>
            <a:ext cx="3999900" cy="4026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QML тип Transform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Положением объектов можно манипулировать с помощью свойства transform объектов унаследованных от Item. Возможно три типа манипуляций: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Translate - перемещение элемента вдоль осей x и 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Scale - изменение размера элемента по x и 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Rotation - изменение угла наклона вдоль осей x, y или z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Для применения нескольких типов сразу необходимо присвоить их в виде массива.</a:t>
            </a: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Item. Основные свойства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ru"/>
              <a:t>id </a:t>
            </a:r>
            <a:r>
              <a:rPr lang="ru"/>
              <a:t>– идентификатор объекта;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x</a:t>
            </a:r>
            <a:r>
              <a:rPr lang="ru"/>
              <a:t> : int – смещение объекта по оси X;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y</a:t>
            </a:r>
            <a:r>
              <a:rPr lang="ru"/>
              <a:t> : int – смещение объекта по оси Y;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z</a:t>
            </a:r>
            <a:r>
              <a:rPr lang="ru"/>
              <a:t> : int – смещение объекта по оси Z;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width</a:t>
            </a:r>
            <a:r>
              <a:rPr lang="ru"/>
              <a:t> : int – ширина объекта в пикселях;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height</a:t>
            </a:r>
            <a:r>
              <a:rPr lang="ru"/>
              <a:t> : int – высота объекта в пикселях;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parent</a:t>
            </a:r>
            <a:r>
              <a:rPr lang="ru"/>
              <a:t> : Item – ссылка на родительский объект;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visible</a:t>
            </a:r>
            <a:r>
              <a:rPr lang="ru"/>
              <a:t> : bool – является ли объект видимым;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anchors</a:t>
            </a:r>
            <a:r>
              <a:rPr lang="ru"/>
              <a:t> – группа свойств для позиционирования объекта на экране: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ru"/>
              <a:t>anchors.top</a:t>
            </a:r>
            <a:r>
              <a:rPr lang="ru"/>
              <a:t>, </a:t>
            </a:r>
            <a:r>
              <a:rPr b="1" lang="ru"/>
              <a:t>anchors.bottom</a:t>
            </a:r>
            <a:r>
              <a:rPr lang="ru"/>
              <a:t>, </a:t>
            </a:r>
            <a:r>
              <a:rPr b="1" lang="ru"/>
              <a:t>anchors.left</a:t>
            </a:r>
            <a:r>
              <a:rPr lang="ru"/>
              <a:t>, </a:t>
            </a:r>
            <a:r>
              <a:rPr b="1" lang="ru"/>
              <a:t>anchors.right</a:t>
            </a:r>
            <a:r>
              <a:rPr lang="ru"/>
              <a:t>;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ru"/>
              <a:t>anchors.verticalCenter</a:t>
            </a:r>
            <a:r>
              <a:rPr lang="ru"/>
              <a:t>, </a:t>
            </a:r>
            <a:r>
              <a:rPr b="1" lang="ru"/>
              <a:t>anchors.horizontalCenter</a:t>
            </a:r>
            <a:r>
              <a:rPr lang="ru"/>
              <a:t>;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ru"/>
              <a:t>anchors.fill</a:t>
            </a:r>
            <a:r>
              <a:rPr lang="ru"/>
              <a:t>, </a:t>
            </a:r>
            <a:r>
              <a:rPr b="1" lang="ru"/>
              <a:t>anchors.centerIn</a:t>
            </a:r>
            <a:r>
              <a:rPr lang="ru"/>
              <a:t>;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ru"/>
              <a:t>anchors.margins</a:t>
            </a:r>
            <a:r>
              <a:rPr lang="ru"/>
              <a:t>, </a:t>
            </a:r>
            <a:r>
              <a:rPr b="1" lang="ru"/>
              <a:t>anchors.topMargin</a:t>
            </a:r>
            <a:r>
              <a:rPr lang="ru"/>
              <a:t>, </a:t>
            </a:r>
            <a:r>
              <a:rPr b="1" lang="ru"/>
              <a:t>anchors.bottomMargin</a:t>
            </a:r>
            <a:r>
              <a:rPr lang="ru"/>
              <a:t>,</a:t>
            </a:r>
            <a:r>
              <a:rPr b="1" lang="ru"/>
              <a:t> anchors.leftMargin</a:t>
            </a:r>
            <a:r>
              <a:rPr lang="ru"/>
              <a:t>, </a:t>
            </a:r>
            <a:r>
              <a:rPr b="1" lang="ru"/>
              <a:t>anchors.rightMargin</a:t>
            </a:r>
            <a:r>
              <a:rPr lang="ru"/>
              <a:t>.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Перемещение</a:t>
            </a: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6625"/>
            <a:ext cx="3999900" cy="19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>
            <p:ph idx="2" type="body"/>
          </p:nvPr>
        </p:nvSpPr>
        <p:spPr>
          <a:xfrm>
            <a:off x="311700" y="4743625"/>
            <a:ext cx="8160900" cy="13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Для Translate доступно два атрибута: </a:t>
            </a:r>
            <a:r>
              <a:rPr i="1" lang="ru">
                <a:solidFill>
                  <a:srgbClr val="000000"/>
                </a:solidFill>
              </a:rPr>
              <a:t>x</a:t>
            </a:r>
            <a:r>
              <a:rPr lang="ru">
                <a:solidFill>
                  <a:srgbClr val="000000"/>
                </a:solidFill>
              </a:rPr>
              <a:t> и </a:t>
            </a:r>
            <a:r>
              <a:rPr i="1" lang="ru">
                <a:solidFill>
                  <a:srgbClr val="000000"/>
                </a:solidFill>
              </a:rPr>
              <a:t>y. </a:t>
            </a:r>
            <a:r>
              <a:rPr lang="ru">
                <a:solidFill>
                  <a:srgbClr val="000000"/>
                </a:solidFill>
              </a:rPr>
              <a:t>С их помощью можно сдвигать элемент по оси x или y соответственно.</a:t>
            </a:r>
          </a:p>
        </p:txBody>
      </p:sp>
      <p:sp>
        <p:nvSpPr>
          <p:cNvPr id="286" name="Shape 28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800080"/>
                </a:solidFill>
              </a:rPr>
              <a:t>Item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rgbClr val="800080"/>
                </a:solidFill>
              </a:rPr>
              <a:t>Rectangle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color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"blue"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width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height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transform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80"/>
                </a:solidFill>
              </a:rPr>
              <a:t>Translate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y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20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rgbClr val="800080"/>
                </a:solidFill>
              </a:rPr>
              <a:t>Rectangle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color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"red"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x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100; </a:t>
            </a:r>
            <a:r>
              <a:rPr lang="ru">
                <a:solidFill>
                  <a:srgbClr val="800000"/>
                </a:solidFill>
              </a:rPr>
              <a:t>width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height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transform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80"/>
                </a:solidFill>
              </a:rPr>
              <a:t>Translate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y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-20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Масштабирование</a:t>
            </a:r>
          </a:p>
        </p:txBody>
      </p:sp>
      <p:sp>
        <p:nvSpPr>
          <p:cNvPr id="292" name="Shape 292"/>
          <p:cNvSpPr txBox="1"/>
          <p:nvPr>
            <p:ph idx="2" type="body"/>
          </p:nvPr>
        </p:nvSpPr>
        <p:spPr>
          <a:xfrm>
            <a:off x="4615550" y="1536625"/>
            <a:ext cx="42168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800080"/>
                </a:solidFill>
              </a:rPr>
              <a:t>Item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rgbClr val="800080"/>
                </a:solidFill>
              </a:rPr>
              <a:t>Rectangle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color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"red"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width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height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rgbClr val="800080"/>
                </a:solidFill>
              </a:rPr>
              <a:t>Rectangle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color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"blue"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x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width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height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transform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80"/>
                </a:solidFill>
              </a:rPr>
              <a:t>Scale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  <a:r>
              <a:rPr lang="ru">
                <a:solidFill>
                  <a:srgbClr val="C0C0C0"/>
                </a:solidFill>
              </a:rPr>
              <a:t> </a:t>
            </a:r>
          </a:p>
          <a:p>
            <a:pPr indent="38735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800000"/>
                </a:solidFill>
              </a:rPr>
              <a:t>xScale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1.5;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yScale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rgbClr val="C0C0C0"/>
                </a:solidFill>
              </a:rPr>
              <a:t> </a:t>
            </a:r>
          </a:p>
          <a:p>
            <a:pPr indent="-6985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6625"/>
            <a:ext cx="3999900" cy="31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>
            <p:ph idx="2" type="body"/>
          </p:nvPr>
        </p:nvSpPr>
        <p:spPr>
          <a:xfrm>
            <a:off x="311700" y="4743625"/>
            <a:ext cx="8160900" cy="13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Для Scale доступно два атрибута: xScale и yScale, которые используются для масштабирования элемента относительно оси x и y соответственно. Точку, относительно которой нужно совершать масштабирование можно указать с помощью свойств origin.x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Вращение</a:t>
            </a:r>
          </a:p>
        </p:txBody>
      </p:sp>
      <p:sp>
        <p:nvSpPr>
          <p:cNvPr id="301" name="Shape 301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800080"/>
                </a:solidFill>
              </a:rPr>
              <a:t>Item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rgbClr val="800080"/>
                </a:solidFill>
              </a:rPr>
              <a:t>Rectangle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color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"red"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width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height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rgbClr val="800080"/>
                </a:solidFill>
              </a:rPr>
              <a:t>Rectangle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color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"blue"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x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y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</a:t>
            </a:r>
          </a:p>
          <a:p>
            <a:pPr indent="3873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800000"/>
                </a:solidFill>
              </a:rPr>
              <a:t>width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height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		</a:t>
            </a:r>
            <a:r>
              <a:rPr lang="ru">
                <a:solidFill>
                  <a:srgbClr val="800000"/>
                </a:solidFill>
              </a:rPr>
              <a:t>transform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80"/>
                </a:solidFill>
              </a:rPr>
              <a:t>Rotation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angle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54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	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6625"/>
            <a:ext cx="3999899" cy="399989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>
            <p:ph idx="2" type="body"/>
          </p:nvPr>
        </p:nvSpPr>
        <p:spPr>
          <a:xfrm>
            <a:off x="311700" y="5536525"/>
            <a:ext cx="8160900" cy="96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Для Rotation можно указывать как угол поворота, так и ось, относительно которой необходимо совершать вращение. Ось вращения указывается с помощью свойств axis.x, axis.y и axis.z. Точку вращения можно задать с помощью свойств origin.x и origin.y. По-умолчанию вращение происходит вокруг оси z.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Анимация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Объект </a:t>
            </a:r>
            <a:r>
              <a:rPr lang="ru" u="sng">
                <a:solidFill>
                  <a:schemeClr val="hlink"/>
                </a:solidFill>
                <a:hlinkClick r:id="rId3"/>
              </a:rPr>
              <a:t>Animation</a:t>
            </a:r>
            <a:r>
              <a:rPr lang="ru"/>
              <a:t> служит родителем для других объектов, которые позволяют осуществлять анимацию элементов интерфейса пользователя. У объекта есть свойства: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alwaysRunToEnd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loops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paused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и методы: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312" name="Shape 312"/>
          <p:cNvSpPr txBox="1"/>
          <p:nvPr>
            <p:ph idx="4294967295" type="body"/>
          </p:nvPr>
        </p:nvSpPr>
        <p:spPr>
          <a:xfrm>
            <a:off x="2556900" y="4589825"/>
            <a:ext cx="1996500" cy="16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resume()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start()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stop()</a:t>
            </a:r>
          </a:p>
        </p:txBody>
      </p:sp>
      <p:sp>
        <p:nvSpPr>
          <p:cNvPr id="313" name="Shape 313"/>
          <p:cNvSpPr txBox="1"/>
          <p:nvPr>
            <p:ph idx="4294967295" type="body"/>
          </p:nvPr>
        </p:nvSpPr>
        <p:spPr>
          <a:xfrm>
            <a:off x="311700" y="4589825"/>
            <a:ext cx="2245200" cy="16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complete()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pause()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restart()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Анимация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536624"/>
            <a:ext cx="8520600" cy="489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2000"/>
              </a:spcBef>
              <a:spcAft>
                <a:spcPts val="1700"/>
              </a:spcAft>
              <a:buClr>
                <a:srgbClr val="404244"/>
              </a:buClr>
            </a:pPr>
            <a:r>
              <a:rPr b="1" lang="ru" u="sng">
                <a:solidFill>
                  <a:schemeClr val="hlink"/>
                </a:solidFill>
                <a:hlinkClick r:id="rId3"/>
              </a:rPr>
              <a:t>Transition</a:t>
            </a:r>
            <a:r>
              <a:rPr lang="ru">
                <a:solidFill>
                  <a:srgbClr val="404244"/>
                </a:solidFill>
              </a:rPr>
              <a:t> - анимирует перемещения при изменении состояния</a:t>
            </a:r>
          </a:p>
          <a:p>
            <a:pPr indent="-228600" lvl="0" marL="457200" rtl="0">
              <a:lnSpc>
                <a:spcPct val="115000"/>
              </a:lnSpc>
              <a:spcBef>
                <a:spcPts val="2000"/>
              </a:spcBef>
              <a:spcAft>
                <a:spcPts val="1700"/>
              </a:spcAft>
              <a:buClr>
                <a:srgbClr val="404244"/>
              </a:buClr>
            </a:pPr>
            <a:r>
              <a:rPr b="1" lang="ru" u="sng">
                <a:solidFill>
                  <a:schemeClr val="hlink"/>
                </a:solidFill>
                <a:hlinkClick r:id="rId4"/>
              </a:rPr>
              <a:t>SequentialAnimation</a:t>
            </a:r>
            <a:r>
              <a:rPr lang="ru">
                <a:solidFill>
                  <a:srgbClr val="404244"/>
                </a:solidFill>
              </a:rPr>
              <a:t> - позволяет запускать несколько анимаций последовательно</a:t>
            </a:r>
          </a:p>
          <a:p>
            <a:pPr indent="-228600" lvl="0" marL="457200" rtl="0">
              <a:lnSpc>
                <a:spcPct val="115000"/>
              </a:lnSpc>
              <a:spcBef>
                <a:spcPts val="2000"/>
              </a:spcBef>
              <a:spcAft>
                <a:spcPts val="1700"/>
              </a:spcAft>
              <a:buClr>
                <a:srgbClr val="404244"/>
              </a:buClr>
            </a:pPr>
            <a:r>
              <a:rPr b="1" lang="ru" u="sng">
                <a:solidFill>
                  <a:schemeClr val="hlink"/>
                </a:solidFill>
                <a:hlinkClick r:id="rId5"/>
              </a:rPr>
              <a:t>ParallelAnimation</a:t>
            </a:r>
            <a:r>
              <a:rPr lang="ru">
                <a:solidFill>
                  <a:srgbClr val="404244"/>
                </a:solidFill>
              </a:rPr>
              <a:t> - позволяет запускать несколько анимаций параллельно</a:t>
            </a:r>
          </a:p>
          <a:p>
            <a:pPr indent="-228600" lvl="0" marL="457200" rtl="0">
              <a:lnSpc>
                <a:spcPct val="115000"/>
              </a:lnSpc>
              <a:spcBef>
                <a:spcPts val="2000"/>
              </a:spcBef>
              <a:spcAft>
                <a:spcPts val="1700"/>
              </a:spcAft>
              <a:buClr>
                <a:srgbClr val="404244"/>
              </a:buClr>
            </a:pPr>
            <a:r>
              <a:rPr b="1" lang="ru" u="sng">
                <a:solidFill>
                  <a:schemeClr val="hlink"/>
                </a:solidFill>
                <a:hlinkClick r:id="rId6"/>
              </a:rPr>
              <a:t>Behavior</a:t>
            </a:r>
            <a:r>
              <a:rPr lang="ru">
                <a:solidFill>
                  <a:srgbClr val="404244"/>
                </a:solidFill>
              </a:rPr>
              <a:t> - устанавливает анимацию по-умолчанию для изменения свойств</a:t>
            </a:r>
          </a:p>
          <a:p>
            <a:pPr indent="-228600" lvl="0" marL="457200" rtl="0">
              <a:lnSpc>
                <a:spcPct val="115000"/>
              </a:lnSpc>
              <a:spcBef>
                <a:spcPts val="2000"/>
              </a:spcBef>
              <a:spcAft>
                <a:spcPts val="1700"/>
              </a:spcAft>
              <a:buClr>
                <a:srgbClr val="404244"/>
              </a:buClr>
            </a:pPr>
            <a:r>
              <a:rPr b="1" lang="ru" u="sng">
                <a:solidFill>
                  <a:schemeClr val="hlink"/>
                </a:solidFill>
                <a:hlinkClick r:id="rId7"/>
              </a:rPr>
              <a:t>PropertyAction</a:t>
            </a:r>
            <a:r>
              <a:rPr lang="ru">
                <a:solidFill>
                  <a:srgbClr val="404244"/>
                </a:solidFill>
              </a:rPr>
              <a:t> - немедленно устанавливает значение свойства в процессе анимации</a:t>
            </a:r>
          </a:p>
          <a:p>
            <a:pPr indent="-228600" lvl="0" marL="457200" rtl="0">
              <a:lnSpc>
                <a:spcPct val="115000"/>
              </a:lnSpc>
              <a:spcBef>
                <a:spcPts val="2000"/>
              </a:spcBef>
              <a:spcAft>
                <a:spcPts val="1700"/>
              </a:spcAft>
              <a:buClr>
                <a:srgbClr val="404244"/>
              </a:buClr>
            </a:pPr>
            <a:r>
              <a:rPr b="1" lang="ru" u="sng">
                <a:solidFill>
                  <a:schemeClr val="hlink"/>
                </a:solidFill>
                <a:hlinkClick r:id="rId8"/>
              </a:rPr>
              <a:t>PauseAnimation</a:t>
            </a:r>
            <a:r>
              <a:rPr lang="ru">
                <a:solidFill>
                  <a:srgbClr val="404244"/>
                </a:solidFill>
              </a:rPr>
              <a:t> - устанавливает паузу в процессе анимации</a:t>
            </a:r>
          </a:p>
          <a:p>
            <a:pPr indent="-228600" lvl="0" marL="457200" rtl="0">
              <a:lnSpc>
                <a:spcPct val="115000"/>
              </a:lnSpc>
              <a:spcBef>
                <a:spcPts val="2000"/>
              </a:spcBef>
              <a:spcAft>
                <a:spcPts val="1700"/>
              </a:spcAft>
              <a:buClr>
                <a:srgbClr val="404244"/>
              </a:buClr>
            </a:pPr>
            <a:r>
              <a:rPr b="1" lang="ru" u="sng">
                <a:solidFill>
                  <a:schemeClr val="hlink"/>
                </a:solidFill>
                <a:hlinkClick r:id="rId9"/>
              </a:rPr>
              <a:t>SmoothedAnimation</a:t>
            </a:r>
            <a:r>
              <a:rPr lang="ru">
                <a:solidFill>
                  <a:srgbClr val="404244"/>
                </a:solidFill>
              </a:rPr>
              <a:t> - позволяет плавно реагировать на изменения значения свойства</a:t>
            </a:r>
          </a:p>
          <a:p>
            <a:pPr indent="-228600" lvl="0" marL="457200" rtl="0">
              <a:lnSpc>
                <a:spcPct val="115000"/>
              </a:lnSpc>
              <a:spcBef>
                <a:spcPts val="2000"/>
              </a:spcBef>
              <a:spcAft>
                <a:spcPts val="1700"/>
              </a:spcAft>
              <a:buClr>
                <a:srgbClr val="404244"/>
              </a:buClr>
            </a:pPr>
            <a:r>
              <a:rPr b="1" lang="ru" u="sng">
                <a:solidFill>
                  <a:schemeClr val="hlink"/>
                </a:solidFill>
                <a:hlinkClick r:id="rId10"/>
              </a:rPr>
              <a:t>SpringAnimation</a:t>
            </a:r>
            <a:r>
              <a:rPr lang="ru">
                <a:solidFill>
                  <a:srgbClr val="404244"/>
                </a:solidFill>
              </a:rPr>
              <a:t> - позволяет реагировать на изменения значение свойства с пружинным поведением</a:t>
            </a:r>
          </a:p>
          <a:p>
            <a:pPr indent="-228600" lvl="0" marL="457200" rtl="0">
              <a:lnSpc>
                <a:spcPct val="115000"/>
              </a:lnSpc>
              <a:spcBef>
                <a:spcPts val="2000"/>
              </a:spcBef>
              <a:spcAft>
                <a:spcPts val="1700"/>
              </a:spcAft>
              <a:buClr>
                <a:srgbClr val="404244"/>
              </a:buClr>
            </a:pPr>
            <a:r>
              <a:rPr b="1" lang="ru" u="sng">
                <a:solidFill>
                  <a:schemeClr val="hlink"/>
                </a:solidFill>
                <a:hlinkClick r:id="rId11"/>
              </a:rPr>
              <a:t>ScriptAction</a:t>
            </a:r>
            <a:r>
              <a:rPr lang="ru">
                <a:solidFill>
                  <a:srgbClr val="404244"/>
                </a:solidFill>
              </a:rPr>
              <a:t> - исполняет скрипты в процессе анимации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Анимация на основе типов данных</a:t>
            </a: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365171" y="1662378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2000"/>
              </a:spcBef>
              <a:spcAft>
                <a:spcPts val="1700"/>
              </a:spcAft>
              <a:buClr>
                <a:srgbClr val="404244"/>
              </a:buClr>
            </a:pPr>
            <a:r>
              <a:rPr b="1" lang="ru" u="sng">
                <a:solidFill>
                  <a:schemeClr val="accent5"/>
                </a:solidFill>
                <a:hlinkClick r:id="rId3"/>
              </a:rPr>
              <a:t>AnchorAnimation</a:t>
            </a:r>
            <a:r>
              <a:rPr lang="ru"/>
              <a:t> - анимирует изменения якорей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 u="sng">
                <a:solidFill>
                  <a:schemeClr val="accent5"/>
                </a:solidFill>
                <a:hlinkClick r:id="rId4"/>
              </a:rPr>
              <a:t>ParentAnimation</a:t>
            </a:r>
            <a:r>
              <a:rPr lang="ru"/>
              <a:t> - анимирует изменения родителя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 u="sng">
                <a:solidFill>
                  <a:schemeClr val="accent5"/>
                </a:solidFill>
                <a:hlinkClick r:id="rId5"/>
              </a:rPr>
              <a:t>PathAnimation</a:t>
            </a:r>
            <a:r>
              <a:rPr lang="ru"/>
              <a:t> - анимирует объект вдоль пути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 u="sng">
                <a:solidFill>
                  <a:schemeClr val="accent5"/>
                </a:solidFill>
                <a:hlinkClick r:id="rId6"/>
              </a:rPr>
              <a:t>ColorAnimation</a:t>
            </a:r>
            <a:r>
              <a:rPr lang="ru"/>
              <a:t> - анимирует изменения цвета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 u="sng">
                <a:solidFill>
                  <a:schemeClr val="accent5"/>
                </a:solidFill>
                <a:hlinkClick r:id="rId7"/>
              </a:rPr>
              <a:t>NumberAnimation</a:t>
            </a:r>
            <a:r>
              <a:rPr lang="ru"/>
              <a:t> - анимирует изменения числовых значений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 u="sng">
                <a:solidFill>
                  <a:schemeClr val="accent5"/>
                </a:solidFill>
                <a:hlinkClick r:id="rId8"/>
              </a:rPr>
              <a:t>PropertyAnimation</a:t>
            </a:r>
            <a:r>
              <a:rPr lang="ru"/>
              <a:t> - анимирует изменения свойств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 u="sng">
                <a:solidFill>
                  <a:schemeClr val="accent5"/>
                </a:solidFill>
                <a:hlinkClick r:id="rId9"/>
              </a:rPr>
              <a:t>RotationAnimation</a:t>
            </a:r>
            <a:r>
              <a:rPr lang="ru"/>
              <a:t> - анимирует вращение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 u="sng">
                <a:solidFill>
                  <a:schemeClr val="accent5"/>
                </a:solidFill>
                <a:hlinkClick r:id="rId10"/>
              </a:rPr>
              <a:t>Vector3dAnimation</a:t>
            </a:r>
            <a:r>
              <a:rPr lang="ru"/>
              <a:t> - </a:t>
            </a:r>
            <a:r>
              <a:rPr lang="ru">
                <a:solidFill>
                  <a:srgbClr val="404244"/>
                </a:solidFill>
              </a:rPr>
              <a:t>анимирует изменения значений QVector3d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Пример анимации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800080"/>
                </a:solidFill>
              </a:rPr>
              <a:t>Rectangle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</a:t>
            </a:r>
            <a:r>
              <a:rPr lang="ru" sz="1400">
                <a:solidFill>
                  <a:srgbClr val="800000"/>
                </a:solidFill>
              </a:rPr>
              <a:t>id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i="1" lang="ru" sz="1400">
                <a:solidFill>
                  <a:schemeClr val="dk1"/>
                </a:solidFill>
              </a:rPr>
              <a:t>blueRect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</a:t>
            </a:r>
            <a:r>
              <a:rPr lang="ru" sz="1400">
                <a:solidFill>
                  <a:srgbClr val="800000"/>
                </a:solidFill>
              </a:rPr>
              <a:t>color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008000"/>
                </a:solidFill>
              </a:rPr>
              <a:t>"blue"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</a:t>
            </a:r>
            <a:r>
              <a:rPr lang="ru" sz="1400">
                <a:solidFill>
                  <a:srgbClr val="800000"/>
                </a:solidFill>
              </a:rPr>
              <a:t>x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50;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00"/>
                </a:solidFill>
              </a:rPr>
              <a:t>y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50;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00"/>
                </a:solidFill>
              </a:rPr>
              <a:t>width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100;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00"/>
                </a:solidFill>
              </a:rPr>
              <a:t>height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100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</a:t>
            </a:r>
            <a:r>
              <a:rPr lang="ru" sz="1400">
                <a:solidFill>
                  <a:srgbClr val="800000"/>
                </a:solidFill>
              </a:rPr>
              <a:t>transform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80"/>
                </a:solidFill>
              </a:rPr>
              <a:t>Rotation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  <a:r>
              <a:rPr lang="ru" sz="1400">
                <a:solidFill>
                  <a:srgbClr val="800000"/>
                </a:solidFill>
              </a:rPr>
              <a:t>id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i="1" lang="ru" sz="1400">
                <a:solidFill>
                  <a:schemeClr val="dk1"/>
                </a:solidFill>
              </a:rPr>
              <a:t>rotation</a:t>
            </a:r>
            <a:r>
              <a:rPr lang="ru" sz="1400">
                <a:solidFill>
                  <a:schemeClr val="dk1"/>
                </a:solidFill>
              </a:rPr>
              <a:t>;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00"/>
                </a:solidFill>
              </a:rPr>
              <a:t>origin.x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50;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00"/>
                </a:solidFill>
              </a:rPr>
              <a:t>origin.y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50}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</a:t>
            </a:r>
            <a:r>
              <a:rPr lang="ru" sz="1400">
                <a:solidFill>
                  <a:srgbClr val="800080"/>
                </a:solidFill>
              </a:rPr>
              <a:t>ParallelAnimation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</a:t>
            </a:r>
            <a:r>
              <a:rPr lang="ru" sz="1400">
                <a:solidFill>
                  <a:srgbClr val="800000"/>
                </a:solidFill>
              </a:rPr>
              <a:t>id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i="1" lang="ru" sz="1400">
                <a:solidFill>
                  <a:schemeClr val="dk1"/>
                </a:solidFill>
              </a:rPr>
              <a:t>animation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</a:t>
            </a:r>
            <a:r>
              <a:rPr lang="ru" sz="1400">
                <a:solidFill>
                  <a:srgbClr val="800080"/>
                </a:solidFill>
              </a:rPr>
              <a:t>RotationAnimation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   </a:t>
            </a:r>
            <a:r>
              <a:rPr lang="ru" sz="1400">
                <a:solidFill>
                  <a:srgbClr val="800000"/>
                </a:solidFill>
              </a:rPr>
              <a:t>target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i="1" lang="ru" sz="1400">
                <a:solidFill>
                  <a:schemeClr val="dk1"/>
                </a:solidFill>
              </a:rPr>
              <a:t>rotation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   </a:t>
            </a:r>
            <a:r>
              <a:rPr lang="ru" sz="1400">
                <a:solidFill>
                  <a:srgbClr val="800000"/>
                </a:solidFill>
              </a:rPr>
              <a:t>from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0;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00"/>
                </a:solidFill>
              </a:rPr>
              <a:t>to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360;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00"/>
                </a:solidFill>
              </a:rPr>
              <a:t>duration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2000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</a:t>
            </a: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</a:t>
            </a:r>
            <a:r>
              <a:rPr lang="ru" sz="1400">
                <a:solidFill>
                  <a:srgbClr val="800080"/>
                </a:solidFill>
              </a:rPr>
              <a:t>PropertyAnimation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   </a:t>
            </a:r>
            <a:r>
              <a:rPr lang="ru" sz="1400">
                <a:solidFill>
                  <a:srgbClr val="800000"/>
                </a:solidFill>
              </a:rPr>
              <a:t>target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i="1" lang="ru" sz="1400">
                <a:solidFill>
                  <a:schemeClr val="dk1"/>
                </a:solidFill>
              </a:rPr>
              <a:t>blueRect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   </a:t>
            </a:r>
            <a:r>
              <a:rPr lang="ru" sz="1400">
                <a:solidFill>
                  <a:srgbClr val="800000"/>
                </a:solidFill>
              </a:rPr>
              <a:t>property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008000"/>
                </a:solidFill>
              </a:rPr>
              <a:t>"x"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   </a:t>
            </a:r>
            <a:r>
              <a:rPr lang="ru" sz="1400">
                <a:solidFill>
                  <a:srgbClr val="800000"/>
                </a:solidFill>
              </a:rPr>
              <a:t>from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50;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00"/>
                </a:solidFill>
              </a:rPr>
              <a:t>to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100;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00"/>
                </a:solidFill>
              </a:rPr>
              <a:t>duration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2000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</a:t>
            </a: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</a:t>
            </a: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 u="sng">
              <a:solidFill>
                <a:schemeClr val="dk1"/>
              </a:solidFill>
            </a:endParaRP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Диалоги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/>
              <a:t>Для ввода данных пользователем используются диалоги.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ru" sz="1800"/>
              <a:t>Диалог является отображается как обычная страница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ru" sz="1800"/>
              <a:t>Есть возможность установить обработчики на согласие и на отмену ввода данных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ru" sz="1800"/>
              <a:t>После согласия данные могут быть извлечены из свойств диалога</a:t>
            </a: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187" y="1536625"/>
            <a:ext cx="2562319" cy="45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Взаимодействие с диалогами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536629"/>
            <a:ext cx="3999900" cy="21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None/>
            </a:pPr>
            <a:r>
              <a:rPr lang="ru" sz="1800"/>
              <a:t>Методы: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ru" sz="1800"/>
              <a:t>open(replace, immediate)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ru" sz="1800"/>
              <a:t>accept()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ru" sz="1800"/>
              <a:t>reject()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ru" sz="1800"/>
              <a:t>close()</a:t>
            </a:r>
          </a:p>
        </p:txBody>
      </p:sp>
      <p:sp>
        <p:nvSpPr>
          <p:cNvPr id="349" name="Shape 349"/>
          <p:cNvSpPr txBox="1"/>
          <p:nvPr>
            <p:ph idx="2" type="body"/>
          </p:nvPr>
        </p:nvSpPr>
        <p:spPr>
          <a:xfrm>
            <a:off x="4832400" y="1536629"/>
            <a:ext cx="3999900" cy="21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/>
              <a:t>Сигналы: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ru" sz="1800"/>
              <a:t>onOpened()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ru" sz="1800"/>
              <a:t>onAccepted()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ru" sz="1800"/>
              <a:t>onRejected()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ru" sz="1800"/>
              <a:t>onDone()</a:t>
            </a:r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311700" y="3666625"/>
            <a:ext cx="8160600" cy="242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Пример диалога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800080"/>
                </a:solidFill>
              </a:rPr>
              <a:t>Dialog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</a:t>
            </a:r>
            <a:r>
              <a:rPr lang="ru">
                <a:solidFill>
                  <a:srgbClr val="800000"/>
                </a:solidFill>
              </a:rPr>
              <a:t>id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i="1" lang="ru">
                <a:solidFill>
                  <a:schemeClr val="dk1"/>
                </a:solidFill>
              </a:rPr>
              <a:t>dialog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</a:t>
            </a:r>
            <a:r>
              <a:rPr lang="ru">
                <a:solidFill>
                  <a:srgbClr val="800080"/>
                </a:solidFill>
              </a:rPr>
              <a:t>Column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</a:t>
            </a:r>
            <a:r>
              <a:rPr lang="ru">
                <a:solidFill>
                  <a:srgbClr val="800000"/>
                </a:solidFill>
              </a:rPr>
              <a:t>anchors.fill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i="1" lang="ru">
                <a:solidFill>
                  <a:schemeClr val="dk1"/>
                </a:solidFill>
              </a:rPr>
              <a:t>parent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</a:t>
            </a:r>
            <a:r>
              <a:rPr lang="ru">
                <a:solidFill>
                  <a:srgbClr val="800000"/>
                </a:solidFill>
              </a:rPr>
              <a:t>width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i="1" lang="ru">
                <a:solidFill>
                  <a:schemeClr val="dk1"/>
                </a:solidFill>
              </a:rPr>
              <a:t>parent</a:t>
            </a:r>
            <a:r>
              <a:rPr lang="ru">
                <a:solidFill>
                  <a:schemeClr val="dk1"/>
                </a:solidFill>
              </a:rPr>
              <a:t>.width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</a:t>
            </a:r>
            <a:r>
              <a:rPr lang="ru">
                <a:solidFill>
                  <a:srgbClr val="800000"/>
                </a:solidFill>
              </a:rPr>
              <a:t>spacing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80"/>
                </a:solidFill>
              </a:rPr>
              <a:t>Theme</a:t>
            </a:r>
            <a:r>
              <a:rPr lang="ru">
                <a:solidFill>
                  <a:schemeClr val="dk1"/>
                </a:solidFill>
              </a:rPr>
              <a:t>.paddingMedium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</a:t>
            </a:r>
            <a:r>
              <a:rPr lang="ru">
                <a:solidFill>
                  <a:srgbClr val="800080"/>
                </a:solidFill>
              </a:rPr>
              <a:t>DialogHeader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</a:t>
            </a:r>
            <a:r>
              <a:rPr lang="ru">
                <a:solidFill>
                  <a:srgbClr val="800080"/>
                </a:solidFill>
              </a:rPr>
              <a:t>Label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   </a:t>
            </a:r>
            <a:r>
              <a:rPr lang="ru">
                <a:solidFill>
                  <a:srgbClr val="800000"/>
                </a:solidFill>
              </a:rPr>
              <a:t>x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80"/>
                </a:solidFill>
              </a:rPr>
              <a:t>Theme</a:t>
            </a:r>
            <a:r>
              <a:rPr lang="ru">
                <a:solidFill>
                  <a:schemeClr val="dk1"/>
                </a:solidFill>
              </a:rPr>
              <a:t>.paddingLarge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   </a:t>
            </a:r>
            <a:r>
              <a:rPr lang="ru">
                <a:solidFill>
                  <a:srgbClr val="800000"/>
                </a:solidFill>
              </a:rPr>
              <a:t>text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"Введите текст"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</a:t>
            </a:r>
            <a:r>
              <a:rPr lang="ru">
                <a:solidFill>
                  <a:srgbClr val="800080"/>
                </a:solidFill>
              </a:rPr>
              <a:t>TextField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   </a:t>
            </a:r>
            <a:r>
              <a:rPr lang="ru">
                <a:solidFill>
                  <a:srgbClr val="800000"/>
                </a:solidFill>
              </a:rPr>
              <a:t>id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i="1" lang="ru">
                <a:solidFill>
                  <a:schemeClr val="dk1"/>
                </a:solidFill>
              </a:rPr>
              <a:t>textField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    </a:t>
            </a:r>
            <a:r>
              <a:rPr lang="ru">
                <a:solidFill>
                  <a:srgbClr val="800000"/>
                </a:solidFill>
              </a:rPr>
              <a:t>width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i="1" lang="ru">
                <a:solidFill>
                  <a:schemeClr val="dk1"/>
                </a:solidFill>
              </a:rPr>
              <a:t>parent</a:t>
            </a:r>
            <a:r>
              <a:rPr lang="ru">
                <a:solidFill>
                  <a:schemeClr val="dk1"/>
                </a:solidFill>
              </a:rPr>
              <a:t>.width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   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</a:t>
            </a: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</a:t>
            </a:r>
            <a:r>
              <a:rPr lang="ru">
                <a:solidFill>
                  <a:srgbClr val="800000"/>
                </a:solidFill>
              </a:rPr>
              <a:t>onAccepted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i="1" lang="ru">
                <a:solidFill>
                  <a:srgbClr val="0055AF"/>
                </a:solidFill>
              </a:rPr>
              <a:t>console</a:t>
            </a:r>
            <a:r>
              <a:rPr lang="ru">
                <a:solidFill>
                  <a:schemeClr val="dk1"/>
                </a:solidFill>
              </a:rPr>
              <a:t>.log(</a:t>
            </a:r>
            <a:r>
              <a:rPr i="1" lang="ru">
                <a:solidFill>
                  <a:schemeClr val="dk1"/>
                </a:solidFill>
              </a:rPr>
              <a:t>textField</a:t>
            </a:r>
            <a:r>
              <a:rPr lang="ru">
                <a:solidFill>
                  <a:schemeClr val="dk1"/>
                </a:solidFill>
              </a:rPr>
              <a:t>.text)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187" y="1536625"/>
            <a:ext cx="2562312" cy="45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Rectangle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descr="declarative-rect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700" y="2725107"/>
            <a:ext cx="2142000" cy="21244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662275" y="1356875"/>
            <a:ext cx="3419100" cy="48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rgbClr val="800080"/>
                </a:solidFill>
              </a:rPr>
              <a:t>Rectangle</a:t>
            </a:r>
            <a:r>
              <a:rPr lang="ru" sz="2400">
                <a:solidFill>
                  <a:srgbClr val="C0C0C0"/>
                </a:solidFill>
              </a:rPr>
              <a:t> </a:t>
            </a:r>
            <a:r>
              <a:rPr lang="ru" sz="2400">
                <a:solidFill>
                  <a:schemeClr val="dk1"/>
                </a:solidFill>
              </a:rPr>
              <a:t>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rgbClr val="800000"/>
                </a:solidFill>
              </a:rPr>
              <a:t>width</a:t>
            </a:r>
            <a:r>
              <a:rPr lang="ru" sz="2400">
                <a:solidFill>
                  <a:schemeClr val="dk1"/>
                </a:solidFill>
              </a:rPr>
              <a:t>:</a:t>
            </a:r>
            <a:r>
              <a:rPr lang="ru" sz="2400">
                <a:solidFill>
                  <a:srgbClr val="C0C0C0"/>
                </a:solidFill>
              </a:rPr>
              <a:t> </a:t>
            </a:r>
            <a:r>
              <a:rPr lang="ru" sz="2400">
                <a:solidFill>
                  <a:schemeClr val="dk1"/>
                </a:solidFill>
              </a:rPr>
              <a:t>100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rgbClr val="800000"/>
                </a:solidFill>
              </a:rPr>
              <a:t>height</a:t>
            </a:r>
            <a:r>
              <a:rPr lang="ru" sz="2400">
                <a:solidFill>
                  <a:schemeClr val="dk1"/>
                </a:solidFill>
              </a:rPr>
              <a:t>:</a:t>
            </a:r>
            <a:r>
              <a:rPr lang="ru" sz="2400">
                <a:solidFill>
                  <a:srgbClr val="C0C0C0"/>
                </a:solidFill>
              </a:rPr>
              <a:t> </a:t>
            </a:r>
            <a:r>
              <a:rPr lang="ru" sz="2400">
                <a:solidFill>
                  <a:schemeClr val="dk1"/>
                </a:solidFill>
              </a:rPr>
              <a:t>100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rgbClr val="800000"/>
                </a:solidFill>
              </a:rPr>
              <a:t>color</a:t>
            </a:r>
            <a:r>
              <a:rPr lang="ru" sz="2400">
                <a:solidFill>
                  <a:schemeClr val="dk1"/>
                </a:solidFill>
              </a:rPr>
              <a:t>:</a:t>
            </a:r>
            <a:r>
              <a:rPr lang="ru" sz="2400">
                <a:solidFill>
                  <a:srgbClr val="C0C0C0"/>
                </a:solidFill>
              </a:rPr>
              <a:t> </a:t>
            </a:r>
            <a:r>
              <a:rPr lang="ru" sz="2400">
                <a:solidFill>
                  <a:srgbClr val="008000"/>
                </a:solidFill>
              </a:rPr>
              <a:t>"#FF0000"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rgbClr val="800000"/>
                </a:solidFill>
              </a:rPr>
              <a:t>border.color</a:t>
            </a:r>
            <a:r>
              <a:rPr lang="ru" sz="2400">
                <a:solidFill>
                  <a:schemeClr val="dk1"/>
                </a:solidFill>
              </a:rPr>
              <a:t>:</a:t>
            </a:r>
            <a:r>
              <a:rPr lang="ru" sz="2400">
                <a:solidFill>
                  <a:srgbClr val="C0C0C0"/>
                </a:solidFill>
              </a:rPr>
              <a:t> </a:t>
            </a:r>
            <a:r>
              <a:rPr lang="ru" sz="2400">
                <a:solidFill>
                  <a:srgbClr val="008000"/>
                </a:solidFill>
              </a:rPr>
              <a:t>"black"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rgbClr val="800000"/>
                </a:solidFill>
              </a:rPr>
              <a:t>border.width</a:t>
            </a:r>
            <a:r>
              <a:rPr lang="ru" sz="2400">
                <a:solidFill>
                  <a:schemeClr val="dk1"/>
                </a:solidFill>
              </a:rPr>
              <a:t>:</a:t>
            </a:r>
            <a:r>
              <a:rPr lang="ru" sz="2400">
                <a:solidFill>
                  <a:srgbClr val="C0C0C0"/>
                </a:solidFill>
              </a:rPr>
              <a:t> </a:t>
            </a:r>
            <a:r>
              <a:rPr lang="ru" sz="2400">
                <a:solidFill>
                  <a:schemeClr val="dk1"/>
                </a:solidFill>
              </a:rPr>
              <a:t>5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rgbClr val="800000"/>
                </a:solidFill>
              </a:rPr>
              <a:t>radius</a:t>
            </a:r>
            <a:r>
              <a:rPr lang="ru" sz="2400">
                <a:solidFill>
                  <a:schemeClr val="dk1"/>
                </a:solidFill>
              </a:rPr>
              <a:t>:</a:t>
            </a:r>
            <a:r>
              <a:rPr lang="ru" sz="2400">
                <a:solidFill>
                  <a:srgbClr val="C0C0C0"/>
                </a:solidFill>
              </a:rPr>
              <a:t> </a:t>
            </a:r>
            <a:r>
              <a:rPr lang="ru" sz="2400">
                <a:solidFill>
                  <a:schemeClr val="dk1"/>
                </a:solidFill>
              </a:rPr>
              <a:t>10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chemeClr val="dk1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Жесты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Tap;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Double Tab;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Edge Swipe;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Жесты навигации и действий.</a:t>
            </a: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descr="sailfishos2.0.jpg"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700" y="3136074"/>
            <a:ext cx="4108750" cy="308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Жесты. Edge Swipe</a:t>
            </a: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descr="edge-swipe.png"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562" y="1356874"/>
            <a:ext cx="4418881" cy="48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Жесты навигации и действий</a:t>
            </a: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descr="gestures-for-navigation-and-actions.png"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19482"/>
            <a:ext cx="8520598" cy="321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Обработка жестов. PullDownMenu  </a:t>
            </a:r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descr="pull_down_menu_view.png" id="38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849" y="1400760"/>
            <a:ext cx="2616449" cy="4816863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 txBox="1"/>
          <p:nvPr/>
        </p:nvSpPr>
        <p:spPr>
          <a:xfrm>
            <a:off x="431850" y="1356875"/>
            <a:ext cx="5784000" cy="4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700">
                <a:solidFill>
                  <a:srgbClr val="800080"/>
                </a:solidFill>
              </a:rPr>
              <a:t>SilicaListView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800000"/>
                </a:solidFill>
              </a:rPr>
              <a:t>      	anchors.fill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i="1" lang="ru" sz="1700">
                <a:solidFill>
                  <a:schemeClr val="dk1"/>
                </a:solidFill>
              </a:rPr>
              <a:t>parent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	</a:t>
            </a:r>
            <a:r>
              <a:rPr lang="ru" sz="1700">
                <a:solidFill>
                  <a:srgbClr val="800080"/>
                </a:solidFill>
              </a:rPr>
              <a:t>PullDownMenu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		</a:t>
            </a:r>
            <a:r>
              <a:rPr lang="ru" sz="1700">
                <a:solidFill>
                  <a:srgbClr val="800080"/>
                </a:solidFill>
              </a:rPr>
              <a:t>MenuItem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    		</a:t>
            </a:r>
            <a:r>
              <a:rPr lang="ru" sz="1700">
                <a:solidFill>
                  <a:srgbClr val="800000"/>
                </a:solidFill>
              </a:rPr>
              <a:t>text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008000"/>
                </a:solidFill>
              </a:rPr>
              <a:t>"Option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008000"/>
                </a:solidFill>
              </a:rPr>
              <a:t>1"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    		</a:t>
            </a:r>
            <a:r>
              <a:rPr lang="ru" sz="1700">
                <a:solidFill>
                  <a:srgbClr val="800000"/>
                </a:solidFill>
              </a:rPr>
              <a:t>onClicked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i="1" lang="ru" sz="1700">
                <a:solidFill>
                  <a:srgbClr val="0055AF"/>
                </a:solidFill>
              </a:rPr>
              <a:t>console</a:t>
            </a:r>
            <a:r>
              <a:rPr lang="ru" sz="1700">
                <a:solidFill>
                  <a:schemeClr val="dk1"/>
                </a:solidFill>
              </a:rPr>
              <a:t>.log(</a:t>
            </a:r>
            <a:r>
              <a:rPr lang="ru" sz="1700">
                <a:solidFill>
                  <a:srgbClr val="008000"/>
                </a:solidFill>
              </a:rPr>
              <a:t>"Option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008000"/>
                </a:solidFill>
              </a:rPr>
              <a:t>1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008000"/>
                </a:solidFill>
              </a:rPr>
              <a:t>is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008000"/>
                </a:solidFill>
              </a:rPr>
              <a:t>clicked"</a:t>
            </a:r>
            <a:r>
              <a:rPr lang="ru" sz="1700">
                <a:solidFill>
                  <a:schemeClr val="dk1"/>
                </a:solidFill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	</a:t>
            </a:r>
            <a:r>
              <a:rPr lang="ru" sz="17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	</a:t>
            </a:r>
            <a:r>
              <a:rPr lang="ru" sz="1700">
                <a:solidFill>
                  <a:srgbClr val="800080"/>
                </a:solidFill>
              </a:rPr>
              <a:t>MenuItem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    		</a:t>
            </a:r>
            <a:r>
              <a:rPr lang="ru" sz="1700">
                <a:solidFill>
                  <a:srgbClr val="800000"/>
                </a:solidFill>
              </a:rPr>
              <a:t>text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008000"/>
                </a:solidFill>
              </a:rPr>
              <a:t>"Option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008000"/>
                </a:solidFill>
              </a:rPr>
              <a:t>2"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    		</a:t>
            </a:r>
            <a:r>
              <a:rPr lang="ru" sz="1700">
                <a:solidFill>
                  <a:srgbClr val="800000"/>
                </a:solidFill>
              </a:rPr>
              <a:t>onClicked</a:t>
            </a:r>
            <a:r>
              <a:rPr lang="ru" sz="1700">
                <a:solidFill>
                  <a:schemeClr val="dk1"/>
                </a:solidFill>
              </a:rPr>
              <a:t>: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i="1" lang="ru" sz="1700">
                <a:solidFill>
                  <a:srgbClr val="0055AF"/>
                </a:solidFill>
              </a:rPr>
              <a:t>console</a:t>
            </a:r>
            <a:r>
              <a:rPr lang="ru" sz="1700">
                <a:solidFill>
                  <a:schemeClr val="dk1"/>
                </a:solidFill>
              </a:rPr>
              <a:t>.log(</a:t>
            </a:r>
            <a:r>
              <a:rPr lang="ru" sz="1700">
                <a:solidFill>
                  <a:srgbClr val="008000"/>
                </a:solidFill>
              </a:rPr>
              <a:t>"Option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008000"/>
                </a:solidFill>
              </a:rPr>
              <a:t>2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008000"/>
                </a:solidFill>
              </a:rPr>
              <a:t>is</a:t>
            </a:r>
            <a:r>
              <a:rPr lang="ru" sz="1700">
                <a:solidFill>
                  <a:srgbClr val="C0C0C0"/>
                </a:solidFill>
              </a:rPr>
              <a:t> </a:t>
            </a:r>
            <a:r>
              <a:rPr lang="ru" sz="1700">
                <a:solidFill>
                  <a:srgbClr val="008000"/>
                </a:solidFill>
              </a:rPr>
              <a:t>clicked"</a:t>
            </a:r>
            <a:r>
              <a:rPr lang="ru" sz="1700">
                <a:solidFill>
                  <a:schemeClr val="dk1"/>
                </a:solidFill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	</a:t>
            </a:r>
            <a:r>
              <a:rPr lang="ru" sz="17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    	</a:t>
            </a:r>
            <a:r>
              <a:rPr lang="ru" sz="1700">
                <a:solidFill>
                  <a:srgbClr val="008000"/>
                </a:solidFill>
              </a:rPr>
              <a:t>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rgbClr val="C0C0C0"/>
                </a:solidFill>
              </a:rPr>
              <a:t>    	</a:t>
            </a:r>
            <a:r>
              <a:rPr lang="ru" sz="17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ru" sz="1700">
                <a:solidFill>
                  <a:schemeClr val="dk1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Обработка жестов. Dialog</a:t>
            </a:r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descr="dialog_view.png"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559" y="1356825"/>
            <a:ext cx="2572789" cy="4860748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421550" y="1356750"/>
            <a:ext cx="5478000" cy="4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800080"/>
                </a:solidFill>
              </a:rPr>
              <a:t>Dialog</a:t>
            </a:r>
            <a:r>
              <a:rPr lang="ru" sz="1800">
                <a:solidFill>
                  <a:srgbClr val="C0C0C0"/>
                </a:solidFill>
              </a:rPr>
              <a:t> </a:t>
            </a:r>
            <a:r>
              <a:rPr lang="ru" sz="18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C0C0C0"/>
                </a:solidFill>
              </a:rPr>
              <a:t>    	</a:t>
            </a:r>
            <a:r>
              <a:rPr lang="ru" sz="1800">
                <a:solidFill>
                  <a:srgbClr val="800000"/>
                </a:solidFill>
              </a:rPr>
              <a:t>anchors.fill</a:t>
            </a:r>
            <a:r>
              <a:rPr lang="ru" sz="1800">
                <a:solidFill>
                  <a:schemeClr val="dk1"/>
                </a:solidFill>
              </a:rPr>
              <a:t>:</a:t>
            </a:r>
            <a:r>
              <a:rPr lang="ru" sz="1800">
                <a:solidFill>
                  <a:srgbClr val="C0C0C0"/>
                </a:solidFill>
              </a:rPr>
              <a:t> </a:t>
            </a:r>
            <a:r>
              <a:rPr i="1" lang="ru" sz="1800">
                <a:solidFill>
                  <a:schemeClr val="dk1"/>
                </a:solidFill>
              </a:rPr>
              <a:t>parent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C0C0C0"/>
                </a:solidFill>
              </a:rPr>
              <a:t>    	</a:t>
            </a:r>
            <a:r>
              <a:rPr lang="ru" sz="1800">
                <a:solidFill>
                  <a:srgbClr val="800080"/>
                </a:solidFill>
              </a:rPr>
              <a:t>DialogHeader</a:t>
            </a:r>
            <a:r>
              <a:rPr lang="ru" sz="1800">
                <a:solidFill>
                  <a:srgbClr val="C0C0C0"/>
                </a:solidFill>
              </a:rPr>
              <a:t> </a:t>
            </a:r>
            <a:r>
              <a:rPr lang="ru" sz="1800">
                <a:solidFill>
                  <a:schemeClr val="dk1"/>
                </a:solidFill>
              </a:rPr>
              <a:t>{</a:t>
            </a:r>
            <a:r>
              <a:rPr lang="ru" sz="1800">
                <a:solidFill>
                  <a:srgbClr val="C0C0C0"/>
                </a:solidFill>
              </a:rPr>
              <a:t> </a:t>
            </a:r>
            <a:r>
              <a:rPr lang="ru" sz="18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C0C0C0"/>
                </a:solidFill>
              </a:rPr>
              <a:t>    	</a:t>
            </a:r>
            <a:r>
              <a:rPr lang="ru" sz="1800">
                <a:solidFill>
                  <a:srgbClr val="800080"/>
                </a:solidFill>
              </a:rPr>
              <a:t>Column</a:t>
            </a:r>
            <a:r>
              <a:rPr lang="ru" sz="1800">
                <a:solidFill>
                  <a:srgbClr val="C0C0C0"/>
                </a:solidFill>
              </a:rPr>
              <a:t> </a:t>
            </a:r>
            <a:r>
              <a:rPr lang="ru" sz="18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C0C0C0"/>
                </a:solidFill>
              </a:rPr>
              <a:t>        	</a:t>
            </a:r>
            <a:r>
              <a:rPr lang="ru" sz="1800">
                <a:solidFill>
                  <a:srgbClr val="800000"/>
                </a:solidFill>
              </a:rPr>
              <a:t>width</a:t>
            </a:r>
            <a:r>
              <a:rPr lang="ru" sz="1800">
                <a:solidFill>
                  <a:schemeClr val="dk1"/>
                </a:solidFill>
              </a:rPr>
              <a:t>:</a:t>
            </a:r>
            <a:r>
              <a:rPr lang="ru" sz="1800">
                <a:solidFill>
                  <a:srgbClr val="C0C0C0"/>
                </a:solidFill>
              </a:rPr>
              <a:t> </a:t>
            </a:r>
            <a:r>
              <a:rPr i="1" lang="ru" sz="1800">
                <a:solidFill>
                  <a:schemeClr val="dk1"/>
                </a:solidFill>
              </a:rPr>
              <a:t>parent</a:t>
            </a:r>
            <a:r>
              <a:rPr lang="ru" sz="1800">
                <a:solidFill>
                  <a:schemeClr val="dk1"/>
                </a:solidFill>
              </a:rPr>
              <a:t>.width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C0C0C0"/>
                </a:solidFill>
              </a:rPr>
              <a:t>        	</a:t>
            </a:r>
            <a:r>
              <a:rPr lang="ru" sz="1800">
                <a:solidFill>
                  <a:srgbClr val="800080"/>
                </a:solidFill>
              </a:rPr>
              <a:t>TextField</a:t>
            </a:r>
            <a:r>
              <a:rPr lang="ru" sz="1800">
                <a:solidFill>
                  <a:srgbClr val="C0C0C0"/>
                </a:solidFill>
              </a:rPr>
              <a:t> </a:t>
            </a:r>
            <a:r>
              <a:rPr lang="ru" sz="18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C0C0C0"/>
                </a:solidFill>
              </a:rPr>
              <a:t>            		</a:t>
            </a:r>
            <a:r>
              <a:rPr lang="ru" sz="1800">
                <a:solidFill>
                  <a:srgbClr val="800000"/>
                </a:solidFill>
              </a:rPr>
              <a:t>width</a:t>
            </a:r>
            <a:r>
              <a:rPr lang="ru" sz="1800">
                <a:solidFill>
                  <a:schemeClr val="dk1"/>
                </a:solidFill>
              </a:rPr>
              <a:t>:</a:t>
            </a:r>
            <a:r>
              <a:rPr lang="ru" sz="1800">
                <a:solidFill>
                  <a:srgbClr val="C0C0C0"/>
                </a:solidFill>
              </a:rPr>
              <a:t> </a:t>
            </a:r>
            <a:r>
              <a:rPr i="1" lang="ru" sz="1800">
                <a:solidFill>
                  <a:schemeClr val="dk1"/>
                </a:solidFill>
              </a:rPr>
              <a:t>parent</a:t>
            </a:r>
            <a:r>
              <a:rPr lang="ru" sz="1800">
                <a:solidFill>
                  <a:schemeClr val="dk1"/>
                </a:solidFill>
              </a:rPr>
              <a:t>.width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C0C0C0"/>
                </a:solidFill>
              </a:rPr>
              <a:t>            		</a:t>
            </a:r>
            <a:r>
              <a:rPr lang="ru" sz="1800">
                <a:solidFill>
                  <a:srgbClr val="800000"/>
                </a:solidFill>
              </a:rPr>
              <a:t>placeholderText</a:t>
            </a:r>
            <a:r>
              <a:rPr lang="ru" sz="1800">
                <a:solidFill>
                  <a:schemeClr val="dk1"/>
                </a:solidFill>
              </a:rPr>
              <a:t>:</a:t>
            </a:r>
            <a:r>
              <a:rPr lang="ru" sz="1800">
                <a:solidFill>
                  <a:srgbClr val="C0C0C0"/>
                </a:solidFill>
              </a:rPr>
              <a:t> </a:t>
            </a:r>
            <a:r>
              <a:rPr lang="ru" sz="1800">
                <a:solidFill>
                  <a:srgbClr val="008000"/>
                </a:solidFill>
              </a:rPr>
              <a:t>"Input</a:t>
            </a:r>
            <a:r>
              <a:rPr lang="ru" sz="1800">
                <a:solidFill>
                  <a:srgbClr val="C0C0C0"/>
                </a:solidFill>
              </a:rPr>
              <a:t> </a:t>
            </a:r>
            <a:r>
              <a:rPr lang="ru" sz="1800">
                <a:solidFill>
                  <a:srgbClr val="008000"/>
                </a:solidFill>
              </a:rPr>
              <a:t>field</a:t>
            </a:r>
            <a:r>
              <a:rPr lang="ru" sz="1800">
                <a:solidFill>
                  <a:srgbClr val="C0C0C0"/>
                </a:solidFill>
              </a:rPr>
              <a:t> </a:t>
            </a:r>
            <a:r>
              <a:rPr lang="ru" sz="1800">
                <a:solidFill>
                  <a:srgbClr val="008000"/>
                </a:solidFill>
              </a:rPr>
              <a:t>1"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008000"/>
                </a:solidFill>
              </a:rPr>
              <a:t>            		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C0C0C0"/>
                </a:solidFill>
              </a:rPr>
              <a:t>        	</a:t>
            </a:r>
            <a:r>
              <a:rPr lang="ru" sz="18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C0C0C0"/>
                </a:solidFill>
              </a:rPr>
              <a:t>        	</a:t>
            </a:r>
            <a:r>
              <a:rPr lang="ru" sz="1800">
                <a:solidFill>
                  <a:srgbClr val="008000"/>
                </a:solidFill>
              </a:rPr>
              <a:t>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C0C0C0"/>
                </a:solidFill>
              </a:rPr>
              <a:t>    	</a:t>
            </a:r>
            <a:r>
              <a:rPr lang="ru" sz="18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C0C0C0"/>
                </a:solidFill>
              </a:rPr>
              <a:t>    	</a:t>
            </a:r>
            <a:r>
              <a:rPr lang="ru" sz="1800">
                <a:solidFill>
                  <a:srgbClr val="800000"/>
                </a:solidFill>
              </a:rPr>
              <a:t>onAccepted</a:t>
            </a:r>
            <a:r>
              <a:rPr lang="ru" sz="1800">
                <a:solidFill>
                  <a:schemeClr val="dk1"/>
                </a:solidFill>
              </a:rPr>
              <a:t>:</a:t>
            </a:r>
            <a:r>
              <a:rPr lang="ru" sz="1800">
                <a:solidFill>
                  <a:srgbClr val="C0C0C0"/>
                </a:solidFill>
              </a:rPr>
              <a:t> </a:t>
            </a:r>
            <a:r>
              <a:rPr i="1" lang="ru" sz="1800">
                <a:solidFill>
                  <a:srgbClr val="0055AF"/>
                </a:solidFill>
              </a:rPr>
              <a:t>console</a:t>
            </a:r>
            <a:r>
              <a:rPr lang="ru" sz="1800">
                <a:solidFill>
                  <a:schemeClr val="dk1"/>
                </a:solidFill>
              </a:rPr>
              <a:t>.log(</a:t>
            </a:r>
            <a:r>
              <a:rPr lang="ru" sz="1800">
                <a:solidFill>
                  <a:srgbClr val="008000"/>
                </a:solidFill>
              </a:rPr>
              <a:t>"Accepted"</a:t>
            </a:r>
            <a:r>
              <a:rPr lang="ru" sz="1800">
                <a:solidFill>
                  <a:schemeClr val="dk1"/>
                </a:solidFill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C0C0C0"/>
                </a:solidFill>
              </a:rPr>
              <a:t>    	</a:t>
            </a:r>
            <a:r>
              <a:rPr lang="ru" sz="1800">
                <a:solidFill>
                  <a:srgbClr val="800000"/>
                </a:solidFill>
              </a:rPr>
              <a:t>onRejected</a:t>
            </a:r>
            <a:r>
              <a:rPr lang="ru" sz="1800">
                <a:solidFill>
                  <a:schemeClr val="dk1"/>
                </a:solidFill>
              </a:rPr>
              <a:t>:</a:t>
            </a:r>
            <a:r>
              <a:rPr lang="ru" sz="1800">
                <a:solidFill>
                  <a:srgbClr val="C0C0C0"/>
                </a:solidFill>
              </a:rPr>
              <a:t> </a:t>
            </a:r>
            <a:r>
              <a:rPr i="1" lang="ru" sz="1800">
                <a:solidFill>
                  <a:srgbClr val="0055AF"/>
                </a:solidFill>
              </a:rPr>
              <a:t>console</a:t>
            </a:r>
            <a:r>
              <a:rPr lang="ru" sz="1800">
                <a:solidFill>
                  <a:schemeClr val="dk1"/>
                </a:solidFill>
              </a:rPr>
              <a:t>.log(</a:t>
            </a:r>
            <a:r>
              <a:rPr lang="ru" sz="1800">
                <a:solidFill>
                  <a:srgbClr val="008000"/>
                </a:solidFill>
              </a:rPr>
              <a:t>"Rejected"</a:t>
            </a:r>
            <a:r>
              <a:rPr lang="ru" sz="1800">
                <a:solidFill>
                  <a:schemeClr val="dk1"/>
                </a:solidFill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Rectangle. Основные свойства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ru"/>
              <a:t>color</a:t>
            </a:r>
            <a:r>
              <a:rPr lang="ru"/>
              <a:t> : color – цвет заливки прямоугольника;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gradient</a:t>
            </a:r>
            <a:r>
              <a:rPr lang="ru"/>
              <a:t> : Gradient – градиент заливки прямоугольника;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radius</a:t>
            </a:r>
            <a:r>
              <a:rPr lang="ru"/>
              <a:t> : real – радиус закругления углов;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border</a:t>
            </a:r>
            <a:r>
              <a:rPr lang="ru"/>
              <a:t> – группа свойств для установки границы;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ru"/>
              <a:t>border.width</a:t>
            </a:r>
            <a:r>
              <a:rPr lang="ru"/>
              <a:t> : int – толщина границы прямоугольника;</a:t>
            </a:r>
          </a:p>
          <a:p>
            <a:pPr indent="-228600" lvl="1" marL="914400">
              <a:spcBef>
                <a:spcPts val="0"/>
              </a:spcBef>
            </a:pPr>
            <a:r>
              <a:rPr b="1" lang="ru"/>
              <a:t>border.color</a:t>
            </a:r>
            <a:r>
              <a:rPr lang="ru"/>
              <a:t> : color – цвет границы прямоугольника.</a:t>
            </a: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Rectangle. Основные свойства. Цвета и градиент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descr="rects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3649" y="2167987"/>
            <a:ext cx="1228650" cy="25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24000" y="1356875"/>
            <a:ext cx="7179600" cy="4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0080"/>
                </a:solidFill>
              </a:rPr>
              <a:t>Item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0000"/>
                </a:solidFill>
              </a:rPr>
              <a:t>width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	</a:t>
            </a:r>
            <a:r>
              <a:rPr lang="ru" sz="1600">
                <a:solidFill>
                  <a:srgbClr val="800000"/>
                </a:solidFill>
              </a:rPr>
              <a:t>height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300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	</a:t>
            </a:r>
            <a:r>
              <a:rPr lang="ru" sz="1600">
                <a:solidFill>
                  <a:srgbClr val="800080"/>
                </a:solidFill>
              </a:rPr>
              <a:t>Rectangle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 		</a:t>
            </a:r>
            <a:r>
              <a:rPr lang="ru" sz="1600">
                <a:solidFill>
                  <a:srgbClr val="800000"/>
                </a:solidFill>
              </a:rPr>
              <a:t>y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0;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width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80;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height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80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 		</a:t>
            </a:r>
            <a:r>
              <a:rPr lang="ru" sz="1600">
                <a:solidFill>
                  <a:srgbClr val="800000"/>
                </a:solidFill>
              </a:rPr>
              <a:t>color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"lightsteelblue"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	</a:t>
            </a:r>
            <a:r>
              <a:rPr lang="ru" sz="16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	</a:t>
            </a:r>
            <a:r>
              <a:rPr lang="ru" sz="1600">
                <a:solidFill>
                  <a:srgbClr val="800080"/>
                </a:solidFill>
              </a:rPr>
              <a:t>Rectangle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 		</a:t>
            </a:r>
            <a:r>
              <a:rPr lang="ru" sz="1600">
                <a:solidFill>
                  <a:srgbClr val="800000"/>
                </a:solidFill>
              </a:rPr>
              <a:t>y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100;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width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80;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height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80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 		</a:t>
            </a:r>
            <a:r>
              <a:rPr lang="ru" sz="1600">
                <a:solidFill>
                  <a:srgbClr val="800000"/>
                </a:solidFill>
              </a:rPr>
              <a:t>gradient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80"/>
                </a:solidFill>
              </a:rPr>
              <a:t>Gradient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     		</a:t>
            </a:r>
            <a:r>
              <a:rPr lang="ru" sz="1600">
                <a:solidFill>
                  <a:srgbClr val="800080"/>
                </a:solidFill>
              </a:rPr>
              <a:t>GradientStop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position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0.0;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color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"lightsteelblue"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     		</a:t>
            </a:r>
            <a:r>
              <a:rPr lang="ru" sz="1600">
                <a:solidFill>
                  <a:srgbClr val="800080"/>
                </a:solidFill>
              </a:rPr>
              <a:t>GradientStop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position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1.0;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color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"#0000FF"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 		</a:t>
            </a:r>
            <a:r>
              <a:rPr lang="ru" sz="16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	</a:t>
            </a:r>
            <a:r>
              <a:rPr lang="ru" sz="16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Image</a:t>
            </a: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descr="declarative-qtlogo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599" y="3969124"/>
            <a:ext cx="1392799" cy="16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499425" y="1356875"/>
            <a:ext cx="5229000" cy="17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rgbClr val="800080"/>
                </a:solidFill>
              </a:rPr>
              <a:t>Image</a:t>
            </a:r>
            <a:r>
              <a:rPr lang="ru" sz="2400">
                <a:solidFill>
                  <a:srgbClr val="C0C0C0"/>
                </a:solidFill>
              </a:rPr>
              <a:t> </a:t>
            </a:r>
            <a:r>
              <a:rPr lang="ru" sz="2400">
                <a:solidFill>
                  <a:schemeClr val="dk1"/>
                </a:solidFill>
              </a:rPr>
              <a:t>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rgbClr val="800000"/>
                </a:solidFill>
              </a:rPr>
              <a:t>source</a:t>
            </a:r>
            <a:r>
              <a:rPr lang="ru" sz="2400">
                <a:solidFill>
                  <a:schemeClr val="dk1"/>
                </a:solidFill>
              </a:rPr>
              <a:t>:</a:t>
            </a:r>
            <a:r>
              <a:rPr lang="ru" sz="2400">
                <a:solidFill>
                  <a:srgbClr val="C0C0C0"/>
                </a:solidFill>
              </a:rPr>
              <a:t> </a:t>
            </a:r>
            <a:r>
              <a:rPr lang="ru" sz="2400">
                <a:solidFill>
                  <a:srgbClr val="008000"/>
                </a:solidFill>
              </a:rPr>
              <a:t>"pics/qtlogo.png"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chemeClr val="dk1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Image. Основные свойства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ru"/>
              <a:t>source</a:t>
            </a:r>
            <a:r>
              <a:rPr lang="ru"/>
              <a:t> : string – путь к файлу с изображением.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fillMode</a:t>
            </a:r>
            <a:r>
              <a:rPr lang="ru"/>
              <a:t> : enumeration – режим заполнения изображения.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ru"/>
              <a:t>horizontalAlignment</a:t>
            </a:r>
            <a:r>
              <a:rPr lang="ru"/>
              <a:t> : enumeration – выравнивание по горизонтали.</a:t>
            </a:r>
          </a:p>
          <a:p>
            <a:pPr indent="-228600" lvl="0" marL="457200">
              <a:spcBef>
                <a:spcPts val="0"/>
              </a:spcBef>
            </a:pPr>
            <a:r>
              <a:rPr b="1" lang="ru"/>
              <a:t>verticalAlignment</a:t>
            </a:r>
            <a:r>
              <a:rPr lang="ru"/>
              <a:t> : enumeration – выравнивание по вертикали.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Image. Основные свойства. Режим заполнения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536632"/>
            <a:ext cx="8520600" cy="52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fillMode </a:t>
            </a:r>
            <a:r>
              <a:rPr lang="ru"/>
              <a:t>: enumeration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graphicFrame>
        <p:nvGraphicFramePr>
          <p:cNvPr id="116" name="Shape 116"/>
          <p:cNvGraphicFramePr/>
          <p:nvPr/>
        </p:nvGraphicFramePr>
        <p:xfrm>
          <a:off x="413512" y="206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{9E841791-5F57-4364-8EC6-7542B8A8E1E6}</a:tableStyleId>
              </a:tblPr>
              <a:tblGrid>
                <a:gridCol w="2772325"/>
                <a:gridCol w="2772325"/>
                <a:gridCol w="2772325"/>
              </a:tblGrid>
              <a:tr h="211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ru"/>
                        <a:t>Image.Stretch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Image.PreserveAspectFit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Image.PreserveAspectCrop</a:t>
                      </a:r>
                    </a:p>
                  </a:txBody>
                  <a:tcPr marT="91425" marB="91425" marR="91425" marL="91425"/>
                </a:tc>
              </a:tr>
              <a:tr h="211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Image.Tile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Image.TileVertically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Image.TileHorizontally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declarative-qtlogo-stretch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275" y="2241075"/>
            <a:ext cx="1822124" cy="140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larative-qtlogo-preserveaspectfit.png" id="118" name="Shape 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0937" y="2241075"/>
            <a:ext cx="1822124" cy="140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larative-qtlogo-preserveaspectcrop.png" id="119" name="Shape 1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5587" y="2241075"/>
            <a:ext cx="1822124" cy="140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larative-qtlogo-tilehorizontally.png"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5825" y="4363500"/>
            <a:ext cx="1401650" cy="140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larative-qtlogo-tilevertically.png" id="121" name="Shape 1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1175" y="4363500"/>
            <a:ext cx="1401650" cy="140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larative-qtlogo-tile.png" id="122" name="Shape 1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96525" y="4363500"/>
            <a:ext cx="1401650" cy="14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