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1517B1-1B71-4072-8DAA-BE2E22232C37}" v="6" dt="2021-09-25T08:10:58.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Борисов Николай" userId="ad6769ca92cc633c" providerId="Windows Live" clId="Web-{951517B1-1B71-4072-8DAA-BE2E22232C37}"/>
    <pc:docChg chg="modSld">
      <pc:chgData name="Борисов Николай" userId="ad6769ca92cc633c" providerId="Windows Live" clId="Web-{951517B1-1B71-4072-8DAA-BE2E22232C37}" dt="2021-09-25T08:10:58.288" v="3" actId="20577"/>
      <pc:docMkLst>
        <pc:docMk/>
      </pc:docMkLst>
      <pc:sldChg chg="modSp">
        <pc:chgData name="Борисов Николай" userId="ad6769ca92cc633c" providerId="Windows Live" clId="Web-{951517B1-1B71-4072-8DAA-BE2E22232C37}" dt="2021-09-25T08:10:58.288" v="3" actId="20577"/>
        <pc:sldMkLst>
          <pc:docMk/>
          <pc:sldMk cId="0" sldId="267"/>
        </pc:sldMkLst>
        <pc:spChg chg="mod">
          <ac:chgData name="Борисов Николай" userId="ad6769ca92cc633c" providerId="Windows Live" clId="Web-{951517B1-1B71-4072-8DAA-BE2E22232C37}" dt="2021-09-25T08:10:58.288" v="3" actId="20577"/>
          <ac:spMkLst>
            <pc:docMk/>
            <pc:sldMk cId="0" sldId="267"/>
            <ac:spMk id="14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a:t>В Sailfish OS выделяются такие компоненты, которые можно отнести к группе “Элементы управления”.</a:t>
            </a:r>
          </a:p>
          <a:p>
            <a:pPr lvl="0">
              <a:spcBef>
                <a:spcPts val="0"/>
              </a:spcBef>
              <a:buNone/>
            </a:pPr>
            <a:r>
              <a:rPr lang="ru"/>
              <a:t>Они позволяют пользователям инициировать действия, изменять какие-нибудь значения и выбирать определенные разработчиками опции.</a:t>
            </a:r>
          </a:p>
          <a:p>
            <a:pPr lvl="0">
              <a:spcBef>
                <a:spcPts val="0"/>
              </a:spcBef>
              <a:buNone/>
            </a:pPr>
            <a:r>
              <a:rPr lang="ru"/>
              <a:t>Здесь присутствуют несколько типов кнопок, компоненты для выбора даты и времени, переключатели, шкала прогресса и др.</a:t>
            </a:r>
          </a:p>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a:t>color - задаёт как цвет фона, так и цвет текста кнопки. Свойство down отражает нажата ли кнопка в данный момент или нет. highlightColor и highlightBackground служат для установки цвета текста и фона соответственно. Свойству preferedWidth устанавливается предпочтительная ширина кнопки. Для установки ширины можно использовать как числовое значение так и одно из трёх определённых заранее. text - для установки текста. Свойству onClicked присваивается функция-обработчик, которая будет вызываться при нажатии на кнопку.</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a:t>В данном примере можно рассмотреть применение разных свойств. Цвет установлен жёлтый и видно, что применяется он как к фону, так и к тексту. Цвета текста и фона нажатой кнопки устанавливаются отдельно. Нажатие на кнопку отобразит в консоли “Кнопка нажата”</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a:t>Эта кнопка позволяет задать иконку вместо текста. Отображается такая кнопка в виде круга. Свойства down и onClicked те же самые, что и у обычной кнопки. Свойство highlighted отражает подсвечена ли кнопка (снизу) или нет (сверху). По-умолчанию привязано к свойству down. Свойство icon позволяет задать иконку для кнопки. В данном примере используется одна из встроенных иконок из Sailfish Silica.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a:t>Данная кнопка позволяет отображать дополнительную информацию в своём теле. Как правило эта кнопка используется для выбора какого-нибудь значения, которое будет отображаться на кнопке после выбора. Вместо текста здесь представлены 3 свойства: description, label, value. Свойство description содержит описание кнопки. Свойства label и value содержат текст кнопки и выбранное значение соответственно. Цвета текста и значения настраиваются свойствами labelColor и valueColor. Кнопка занимает полную ширину родителя по-умолчанию, отступы слева и справа можно добавить свойствами leftMargin и rightMargin.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a:t>Данный пример отражает расположение заданных текста, описания и значения кнопки. Нажатие кнопки изменит значение на текст “Другое значение”.</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b="1"/>
              <a:t>DatePicker</a:t>
            </a:r>
            <a:r>
              <a:rPr lang="ru"/>
              <a:t> – QML-компонент для выбора даты. </a:t>
            </a:r>
          </a:p>
          <a:p>
            <a:pPr lvl="0">
              <a:spcBef>
                <a:spcPts val="0"/>
              </a:spcBef>
              <a:buNone/>
            </a:pPr>
            <a:r>
              <a:rPr lang="ru"/>
              <a:t>Типом свойства </a:t>
            </a:r>
            <a:r>
              <a:rPr lang="ru" b="1"/>
              <a:t>date</a:t>
            </a:r>
            <a:r>
              <a:rPr lang="ru"/>
              <a:t> является QML-тип </a:t>
            </a:r>
            <a:r>
              <a:rPr lang="ru" b="1"/>
              <a:t>date</a:t>
            </a:r>
            <a:r>
              <a:rPr lang="ru"/>
              <a:t>, являющийся расширением </a:t>
            </a:r>
            <a:r>
              <a:rPr lang="ru" b="1"/>
              <a:t>JavaScript</a:t>
            </a:r>
            <a:r>
              <a:rPr lang="ru"/>
              <a:t> класса </a:t>
            </a:r>
            <a:r>
              <a:rPr lang="ru" b="1"/>
              <a:t>Date</a:t>
            </a:r>
            <a:r>
              <a:rPr lang="ru"/>
              <a:t>, и обладающий всеми его полями и методами. При этом установить дату в </a:t>
            </a:r>
            <a:r>
              <a:rPr lang="ru" b="1"/>
              <a:t>DatePicker</a:t>
            </a:r>
            <a:r>
              <a:rPr lang="ru"/>
              <a:t> можно только используя это свойство – </a:t>
            </a:r>
            <a:r>
              <a:rPr lang="ru" b="1"/>
              <a:t>day</a:t>
            </a:r>
            <a:r>
              <a:rPr lang="ru"/>
              <a:t>, </a:t>
            </a:r>
            <a:r>
              <a:rPr lang="ru" b="1"/>
              <a:t>month</a:t>
            </a:r>
            <a:r>
              <a:rPr lang="ru"/>
              <a:t> и </a:t>
            </a:r>
            <a:r>
              <a:rPr lang="ru" b="1"/>
              <a:t>year</a:t>
            </a:r>
            <a:r>
              <a:rPr lang="ru"/>
              <a:t> не позволяют выполнять запись, это свойства только для чтения и они будут обновлены каждый раз, когда изменяется свойство </a:t>
            </a:r>
            <a:r>
              <a:rPr lang="ru" b="1"/>
              <a:t>date</a:t>
            </a:r>
            <a:r>
              <a:rPr lang="ru"/>
              <a:t>.</a:t>
            </a:r>
          </a:p>
          <a:p>
            <a:pPr lvl="0">
              <a:spcBef>
                <a:spcPts val="0"/>
              </a:spcBef>
              <a:buNone/>
            </a:pPr>
            <a:r>
              <a:rPr lang="ru"/>
              <a:t>Свойства </a:t>
            </a:r>
            <a:r>
              <a:rPr lang="ru" b="1"/>
              <a:t>cellHeight</a:t>
            </a:r>
            <a:r>
              <a:rPr lang="ru"/>
              <a:t> и </a:t>
            </a:r>
            <a:r>
              <a:rPr lang="ru" b="1"/>
              <a:t>cellWidth</a:t>
            </a:r>
            <a:r>
              <a:rPr lang="ru"/>
              <a:t> определяют высоту и ширину ячеек с днями для выбора даты. Рекомендуется не менять их и использовать значения по умолчанию.</a:t>
            </a:r>
          </a:p>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a:t>На данном слайде изображен пример того, как создать объект </a:t>
            </a:r>
            <a:r>
              <a:rPr lang="ru" b="1"/>
              <a:t>DatePicker</a:t>
            </a:r>
            <a:r>
              <a:rPr lang="ru"/>
              <a:t>.</a:t>
            </a:r>
          </a:p>
          <a:p>
            <a:pPr lvl="0">
              <a:spcBef>
                <a:spcPts val="0"/>
              </a:spcBef>
              <a:buNone/>
            </a:pPr>
            <a:r>
              <a:rPr lang="ru"/>
              <a:t>Свойства </a:t>
            </a:r>
            <a:r>
              <a:rPr lang="ru" b="1"/>
              <a:t>daysVisible</a:t>
            </a:r>
            <a:r>
              <a:rPr lang="ru"/>
              <a:t> и </a:t>
            </a:r>
            <a:r>
              <a:rPr lang="ru" b="1"/>
              <a:t>weeksVisible</a:t>
            </a:r>
            <a:r>
              <a:rPr lang="ru"/>
              <a:t> позволяют отобразить названия дней недели сверху компонента и номера недель слева.</a:t>
            </a:r>
          </a:p>
          <a:p>
            <a:pPr lvl="0">
              <a:spcBef>
                <a:spcPts val="0"/>
              </a:spcBef>
              <a:buNone/>
            </a:pPr>
            <a:r>
              <a:rPr lang="ru"/>
              <a:t>Название месяца и год также отображаются слева и не нужно отдельно устанавливать для этого свойство </a:t>
            </a:r>
            <a:r>
              <a:rPr lang="ru" b="1"/>
              <a:t>monthYearVisisible</a:t>
            </a:r>
            <a:r>
              <a:rPr lang="ru"/>
              <a:t>, потому что оно по умолчанию имеет значение </a:t>
            </a:r>
            <a:r>
              <a:rPr lang="ru" b="1"/>
              <a:t>true</a:t>
            </a:r>
            <a:r>
              <a:rPr lang="ru"/>
              <a:t>.</a:t>
            </a:r>
          </a:p>
          <a:p>
            <a:pPr lvl="0">
              <a:spcBef>
                <a:spcPts val="0"/>
              </a:spcBef>
              <a:buNone/>
            </a:pPr>
            <a:r>
              <a:rPr lang="ru"/>
              <a:t>Также стоит обратить внимание на то, что на слайде отображен </a:t>
            </a:r>
            <a:r>
              <a:rPr lang="ru" b="1"/>
              <a:t>DatePicker</a:t>
            </a:r>
            <a:r>
              <a:rPr lang="ru"/>
              <a:t> с выбранным месяцем ноябрем, а в коде в конструктор класса </a:t>
            </a:r>
            <a:r>
              <a:rPr lang="ru" b="1"/>
              <a:t>Date</a:t>
            </a:r>
            <a:r>
              <a:rPr lang="ru"/>
              <a:t> в поле, отвечающее за месяц, передается число </a:t>
            </a:r>
            <a:r>
              <a:rPr lang="ru" b="1"/>
              <a:t>10</a:t>
            </a:r>
            <a:r>
              <a:rPr lang="ru"/>
              <a:t>, которое должно соответствовать октябрю.</a:t>
            </a:r>
          </a:p>
          <a:p>
            <a:pPr lvl="0">
              <a:spcBef>
                <a:spcPts val="0"/>
              </a:spcBef>
              <a:buNone/>
            </a:pPr>
            <a:r>
              <a:rPr lang="ru"/>
              <a:t>Причина в том, что </a:t>
            </a:r>
            <a:r>
              <a:rPr lang="ru" b="1"/>
              <a:t>JavaScript</a:t>
            </a:r>
            <a:r>
              <a:rPr lang="ru"/>
              <a:t> класс </a:t>
            </a:r>
            <a:r>
              <a:rPr lang="ru" b="1"/>
              <a:t>Date</a:t>
            </a:r>
            <a:r>
              <a:rPr lang="ru"/>
              <a:t> оперирует месяцами в диапазоне 0-11, где 0 – январь, а 11 – декабрь.</a:t>
            </a:r>
          </a:p>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b="1"/>
              <a:t>TimePicker</a:t>
            </a:r>
            <a:r>
              <a:rPr lang="ru"/>
              <a:t> – </a:t>
            </a:r>
            <a:r>
              <a:rPr lang="ru">
                <a:solidFill>
                  <a:schemeClr val="dk1"/>
                </a:solidFill>
              </a:rPr>
              <a:t>QML-компонент для выбора времени. </a:t>
            </a:r>
          </a:p>
          <a:p>
            <a:pPr lvl="0">
              <a:spcBef>
                <a:spcPts val="0"/>
              </a:spcBef>
              <a:buNone/>
            </a:pPr>
            <a:r>
              <a:rPr lang="ru">
                <a:solidFill>
                  <a:schemeClr val="dk1"/>
                </a:solidFill>
              </a:rPr>
              <a:t>В отличие от компонента </a:t>
            </a:r>
            <a:r>
              <a:rPr lang="ru" b="1">
                <a:solidFill>
                  <a:schemeClr val="dk1"/>
                </a:solidFill>
              </a:rPr>
              <a:t>DatePicker</a:t>
            </a:r>
            <a:r>
              <a:rPr lang="ru">
                <a:solidFill>
                  <a:schemeClr val="dk1"/>
                </a:solidFill>
              </a:rPr>
              <a:t> свойства </a:t>
            </a:r>
            <a:r>
              <a:rPr lang="ru" b="1">
                <a:solidFill>
                  <a:schemeClr val="dk1"/>
                </a:solidFill>
              </a:rPr>
              <a:t>hour</a:t>
            </a:r>
            <a:r>
              <a:rPr lang="ru">
                <a:solidFill>
                  <a:schemeClr val="dk1"/>
                </a:solidFill>
              </a:rPr>
              <a:t> и </a:t>
            </a:r>
            <a:r>
              <a:rPr lang="ru" b="1">
                <a:solidFill>
                  <a:schemeClr val="dk1"/>
                </a:solidFill>
              </a:rPr>
              <a:t>minute</a:t>
            </a:r>
            <a:r>
              <a:rPr lang="ru">
                <a:solidFill>
                  <a:schemeClr val="dk1"/>
                </a:solidFill>
              </a:rPr>
              <a:t> у </a:t>
            </a:r>
            <a:r>
              <a:rPr lang="ru" b="1">
                <a:solidFill>
                  <a:schemeClr val="dk1"/>
                </a:solidFill>
              </a:rPr>
              <a:t>TimePicker</a:t>
            </a:r>
            <a:r>
              <a:rPr lang="ru">
                <a:solidFill>
                  <a:schemeClr val="dk1"/>
                </a:solidFill>
              </a:rPr>
              <a:t> являются редактируемыми, поэтому устанавливать время можно используя как их так и свойство </a:t>
            </a:r>
            <a:r>
              <a:rPr lang="ru" b="1">
                <a:solidFill>
                  <a:schemeClr val="dk1"/>
                </a:solidFill>
              </a:rPr>
              <a:t>time</a:t>
            </a:r>
            <a:r>
              <a:rPr lang="ru">
                <a:solidFill>
                  <a:schemeClr val="dk1"/>
                </a:solidFill>
              </a:rPr>
              <a:t>. </a:t>
            </a:r>
          </a:p>
          <a:p>
            <a:pPr lvl="0">
              <a:spcBef>
                <a:spcPts val="0"/>
              </a:spcBef>
              <a:buNone/>
            </a:pPr>
            <a:r>
              <a:rPr lang="ru">
                <a:solidFill>
                  <a:schemeClr val="dk1"/>
                </a:solidFill>
              </a:rPr>
              <a:t>Свойство </a:t>
            </a:r>
            <a:r>
              <a:rPr lang="ru" b="1">
                <a:solidFill>
                  <a:schemeClr val="dk1"/>
                </a:solidFill>
              </a:rPr>
              <a:t>time</a:t>
            </a:r>
            <a:r>
              <a:rPr lang="ru">
                <a:solidFill>
                  <a:schemeClr val="dk1"/>
                </a:solidFill>
              </a:rPr>
              <a:t> имеет тип </a:t>
            </a:r>
            <a:r>
              <a:rPr lang="ru" b="1">
                <a:solidFill>
                  <a:schemeClr val="dk1"/>
                </a:solidFill>
              </a:rPr>
              <a:t>date</a:t>
            </a:r>
            <a:r>
              <a:rPr lang="ru">
                <a:solidFill>
                  <a:schemeClr val="dk1"/>
                </a:solidFill>
              </a:rPr>
              <a:t>, тот же, что и используется в </a:t>
            </a:r>
            <a:r>
              <a:rPr lang="ru" b="1">
                <a:solidFill>
                  <a:schemeClr val="dk1"/>
                </a:solidFill>
              </a:rPr>
              <a:t>DatePicker</a:t>
            </a:r>
            <a:r>
              <a:rPr lang="ru">
                <a:solidFill>
                  <a:schemeClr val="dk1"/>
                </a:solidFill>
              </a:rPr>
              <a:t> с той разницей, что здесь имеет значение лишь компонента времени.</a:t>
            </a:r>
          </a:p>
          <a:p>
            <a:pPr lvl="0">
              <a:spcBef>
                <a:spcPts val="0"/>
              </a:spcBef>
              <a:buNone/>
            </a:pPr>
            <a:r>
              <a:rPr lang="ru">
                <a:solidFill>
                  <a:schemeClr val="dk1"/>
                </a:solidFill>
              </a:rPr>
              <a:t>Также </a:t>
            </a:r>
            <a:r>
              <a:rPr lang="ru" b="1">
                <a:solidFill>
                  <a:schemeClr val="dk1"/>
                </a:solidFill>
              </a:rPr>
              <a:t>TimePicker</a:t>
            </a:r>
            <a:r>
              <a:rPr lang="ru">
                <a:solidFill>
                  <a:schemeClr val="dk1"/>
                </a:solidFill>
              </a:rPr>
              <a:t> имеет свойство </a:t>
            </a:r>
            <a:r>
              <a:rPr lang="ru" b="1">
                <a:solidFill>
                  <a:schemeClr val="dk1"/>
                </a:solidFill>
              </a:rPr>
              <a:t>hourMode</a:t>
            </a:r>
            <a:r>
              <a:rPr lang="ru">
                <a:solidFill>
                  <a:schemeClr val="dk1"/>
                </a:solidFill>
              </a:rPr>
              <a:t>, позволяющее устанавливать формат времени для компонента.</a:t>
            </a:r>
          </a:p>
          <a:p>
            <a:pPr lvl="0">
              <a:spcBef>
                <a:spcPts val="0"/>
              </a:spcBef>
              <a:buNone/>
            </a:pPr>
            <a:endParaRPr>
              <a:solidFill>
                <a:schemeClr val="dk1"/>
              </a:solidFill>
            </a:endParaRPr>
          </a:p>
          <a:p>
            <a:pPr lvl="0">
              <a:spcBef>
                <a:spcPts val="0"/>
              </a:spcBef>
              <a:buNone/>
            </a:pP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a:t>На слайде изображен пример создания компонента </a:t>
            </a:r>
            <a:r>
              <a:rPr lang="ru" b="1"/>
              <a:t>TimePicker</a:t>
            </a:r>
            <a:r>
              <a:rPr lang="ru"/>
              <a:t>.</a:t>
            </a:r>
          </a:p>
          <a:p>
            <a:pPr lvl="0">
              <a:spcBef>
                <a:spcPts val="0"/>
              </a:spcBef>
              <a:buNone/>
            </a:pPr>
            <a:r>
              <a:rPr lang="ru"/>
              <a:t>Сам </a:t>
            </a:r>
            <a:r>
              <a:rPr lang="ru" b="1">
                <a:solidFill>
                  <a:schemeClr val="dk1"/>
                </a:solidFill>
              </a:rPr>
              <a:t>TimePicker</a:t>
            </a:r>
            <a:r>
              <a:rPr lang="ru"/>
              <a:t> не поддерживает средств отображения выбранного времени. Поэтому создается объект </a:t>
            </a:r>
            <a:r>
              <a:rPr lang="ru" b="1"/>
              <a:t>Label</a:t>
            </a:r>
            <a:r>
              <a:rPr lang="ru"/>
              <a:t>, свойство </a:t>
            </a:r>
            <a:r>
              <a:rPr lang="ru" b="1"/>
              <a:t>text</a:t>
            </a:r>
            <a:r>
              <a:rPr lang="ru"/>
              <a:t> которого связано со свойством </a:t>
            </a:r>
            <a:r>
              <a:rPr lang="ru" b="1"/>
              <a:t>timeText</a:t>
            </a:r>
            <a:r>
              <a:rPr lang="ru"/>
              <a:t> компонента </a:t>
            </a:r>
            <a:r>
              <a:rPr lang="ru" b="1"/>
              <a:t>TimePicker</a:t>
            </a:r>
            <a:r>
              <a:rPr lang="ru"/>
              <a:t>. </a:t>
            </a:r>
            <a:r>
              <a:rPr lang="ru" b="1"/>
              <a:t>Label</a:t>
            </a:r>
            <a:r>
              <a:rPr lang="ru"/>
              <a:t> помещается в центре </a:t>
            </a:r>
            <a:r>
              <a:rPr lang="ru" b="1"/>
              <a:t>TimePicker</a:t>
            </a:r>
            <a:r>
              <a:rPr lang="ru"/>
              <a:t> и отображает текущее выбранное время. </a:t>
            </a:r>
          </a:p>
          <a:p>
            <a:pPr lvl="0">
              <a:spcBef>
                <a:spcPts val="0"/>
              </a:spcBef>
              <a:buNone/>
            </a:pPr>
            <a:r>
              <a:rPr lang="ru"/>
              <a:t>Пользователь может менять время на </a:t>
            </a:r>
            <a:r>
              <a:rPr lang="ru" b="1"/>
              <a:t>TimePicker</a:t>
            </a:r>
            <a:r>
              <a:rPr lang="ru"/>
              <a:t> перемещая по кругу светящиеся точки. Точка внутреннего круга отвечает за выбор часа, а точка внешнего – за выбор минуты.</a:t>
            </a:r>
          </a:p>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a:t>В Sailfish OS для отображения текста используются такие компоненты как </a:t>
            </a:r>
            <a:r>
              <a:rPr lang="ru" b="1"/>
              <a:t>Text </a:t>
            </a:r>
            <a:r>
              <a:rPr lang="ru"/>
              <a:t>и </a:t>
            </a:r>
            <a:r>
              <a:rPr lang="ru" b="1"/>
              <a:t>Label</a:t>
            </a:r>
            <a:r>
              <a:rPr lang="ru"/>
              <a:t>. </a:t>
            </a:r>
          </a:p>
          <a:p>
            <a:pPr lvl="0">
              <a:spcBef>
                <a:spcPts val="0"/>
              </a:spcBef>
              <a:buNone/>
            </a:pPr>
            <a:r>
              <a:rPr lang="ru"/>
              <a:t>А для ввода текста  – </a:t>
            </a:r>
            <a:r>
              <a:rPr lang="ru" b="1"/>
              <a:t>TextField</a:t>
            </a:r>
            <a:r>
              <a:rPr lang="ru"/>
              <a:t> и </a:t>
            </a:r>
            <a:r>
              <a:rPr lang="ru" b="1"/>
              <a:t>TextArea </a:t>
            </a:r>
            <a:r>
              <a:rPr lang="ru"/>
              <a:t>и </a:t>
            </a:r>
            <a:r>
              <a:rPr lang="ru" b="1"/>
              <a:t>SearchField</a:t>
            </a:r>
            <a:r>
              <a:rPr lang="ru"/>
              <a:t>.</a:t>
            </a:r>
          </a:p>
          <a:p>
            <a:pPr lvl="0">
              <a:spcBef>
                <a:spcPts val="0"/>
              </a:spcBef>
              <a:buNone/>
            </a:pPr>
            <a:r>
              <a:rPr lang="ru"/>
              <a:t>О компоненте </a:t>
            </a:r>
            <a:r>
              <a:rPr lang="ru" b="1"/>
              <a:t>Text </a:t>
            </a:r>
            <a:r>
              <a:rPr lang="ru"/>
              <a:t>подробнее было сказано в предыдущей лекции. Поэтому сразу о </a:t>
            </a:r>
            <a:r>
              <a:rPr lang="ru" b="1"/>
              <a:t>Label</a:t>
            </a:r>
            <a:r>
              <a:rPr lang="ru"/>
              <a:t>.</a:t>
            </a:r>
          </a:p>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a:t>ComboBox или выпадающий список позволяет выбирать один из нескольких элементов с помощью списка. Список отображается при нажатии на поле. Если элементов в списке будет слишком много, то они отобразятся на отдельном экране. Свойство currentIndex отражает индекс текущего выбранного элемента. А свойство currentItem отражает сам выбранный элемент. Свойства label и description задают текст и описания поля с выпадающим списком. Свойство value служит для отображения текущего выбранного значения в виде строки. В свойство menu необходимо добавить список элементов, из которых предстоит делать выбор.</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a:t>В данном примере реализовано поле с выпадающим списком из трёх элементов. Элементы представляют собой объекты MenuItem с установленным свойством text. Эти элементы помещаются внутрь ContextMenu и присваиваются свойству menu. В поле значения отображается текст выбранного элемента меню. Для обработки выбора элемента из меню используется сигнал onCurrentIndexChanged, который в данном примере используется для вывода индекса текущего выбранного элемента.</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b="1"/>
              <a:t>Switch</a:t>
            </a:r>
            <a:r>
              <a:rPr lang="ru"/>
              <a:t> – QML-компонент предоставляющий переключатель с возможностью отображения иконки.</a:t>
            </a:r>
          </a:p>
          <a:p>
            <a:pPr lvl="0">
              <a:spcBef>
                <a:spcPts val="0"/>
              </a:spcBef>
              <a:buNone/>
            </a:pPr>
            <a:r>
              <a:rPr lang="ru" b="1"/>
              <a:t>Switch</a:t>
            </a:r>
            <a:r>
              <a:rPr lang="ru"/>
              <a:t> унаследован от компонента MouseArea и наследует его свойства, методы и сигналы.</a:t>
            </a:r>
          </a:p>
          <a:p>
            <a:pPr lvl="0">
              <a:spcBef>
                <a:spcPts val="0"/>
              </a:spcBef>
              <a:buNone/>
            </a:pPr>
            <a:r>
              <a:rPr lang="ru"/>
              <a:t>Но </a:t>
            </a:r>
            <a:r>
              <a:rPr lang="ru" b="1"/>
              <a:t>Switch</a:t>
            </a:r>
            <a:r>
              <a:rPr lang="ru"/>
              <a:t> обладает и собственными свойствами.</a:t>
            </a:r>
          </a:p>
          <a:p>
            <a:pPr lvl="0">
              <a:spcBef>
                <a:spcPts val="0"/>
              </a:spcBef>
              <a:buNone/>
            </a:pPr>
            <a:r>
              <a:rPr lang="ru"/>
              <a:t>Свойство </a:t>
            </a:r>
            <a:r>
              <a:rPr lang="ru" b="1"/>
              <a:t>busy</a:t>
            </a:r>
            <a:r>
              <a:rPr lang="ru"/>
              <a:t> определяется находится переключатель в состоянии “занят” или нет. В этом состоянии переключатель должен мигать. Обычно он применяется в ситуации, когда изменение какой-либо настройки не должно (или не может) происходить мгновенно, но нужно показать индикацию процесса выполнения изменений. </a:t>
            </a:r>
          </a:p>
          <a:p>
            <a:pPr lvl="0">
              <a:spcBef>
                <a:spcPts val="0"/>
              </a:spcBef>
              <a:buNone/>
            </a:pPr>
            <a:r>
              <a:rPr lang="ru"/>
              <a:t>На слайде изображен простейший пример создания объекта </a:t>
            </a:r>
            <a:r>
              <a:rPr lang="ru" b="1"/>
              <a:t>Switch</a:t>
            </a:r>
            <a:r>
              <a:rPr lang="ru"/>
              <a:t> с иконкой. </a:t>
            </a:r>
          </a:p>
          <a:p>
            <a:pPr lvl="0">
              <a:spcBef>
                <a:spcPts val="0"/>
              </a:spcBef>
              <a:buNone/>
            </a:pPr>
            <a:r>
              <a:rPr lang="ru"/>
              <a:t>Текст объекта </a:t>
            </a:r>
            <a:r>
              <a:rPr lang="ru" b="1"/>
              <a:t>Label</a:t>
            </a:r>
            <a:r>
              <a:rPr lang="ru"/>
              <a:t> связан со свойством </a:t>
            </a:r>
            <a:r>
              <a:rPr lang="ru" b="1"/>
              <a:t>checked</a:t>
            </a:r>
            <a:r>
              <a:rPr lang="ru"/>
              <a:t> объекта </a:t>
            </a:r>
            <a:r>
              <a:rPr lang="ru" b="1"/>
              <a:t>Switch</a:t>
            </a:r>
            <a:r>
              <a:rPr lang="ru"/>
              <a:t> и меняется в зависимости от значения свойства.</a:t>
            </a:r>
          </a:p>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b="1"/>
              <a:t>TextSwitch</a:t>
            </a:r>
            <a:r>
              <a:rPr lang="ru"/>
              <a:t> – </a:t>
            </a:r>
            <a:r>
              <a:rPr lang="ru">
                <a:solidFill>
                  <a:schemeClr val="dk1"/>
                </a:solidFill>
              </a:rPr>
              <a:t>QML-компонент предоставляющий переключатель с возможностью отображения текстовой метки.</a:t>
            </a:r>
          </a:p>
          <a:p>
            <a:pPr lvl="0">
              <a:spcBef>
                <a:spcPts val="0"/>
              </a:spcBef>
              <a:buNone/>
            </a:pPr>
            <a:r>
              <a:rPr lang="ru"/>
              <a:t>В отличие от компонента </a:t>
            </a:r>
            <a:r>
              <a:rPr lang="ru" b="1"/>
              <a:t>Switch</a:t>
            </a:r>
            <a:r>
              <a:rPr lang="ru"/>
              <a:t> </a:t>
            </a:r>
            <a:r>
              <a:rPr lang="ru" b="1"/>
              <a:t>TextSwitch</a:t>
            </a:r>
            <a:r>
              <a:rPr lang="ru"/>
              <a:t> не имеет возможности отображать иконку.</a:t>
            </a:r>
          </a:p>
          <a:p>
            <a:pPr lvl="0">
              <a:spcBef>
                <a:spcPts val="0"/>
              </a:spcBef>
              <a:buNone/>
            </a:pPr>
            <a:r>
              <a:rPr lang="ru"/>
              <a:t>Он так же унаследован от </a:t>
            </a:r>
            <a:r>
              <a:rPr lang="ru" b="1"/>
              <a:t>MouseArea</a:t>
            </a:r>
            <a:r>
              <a:rPr lang="ru"/>
              <a:t> и обладает всеми его свойствами, методами и сигналами. </a:t>
            </a:r>
          </a:p>
          <a:p>
            <a:pPr lvl="0">
              <a:spcBef>
                <a:spcPts val="0"/>
              </a:spcBef>
              <a:buNone/>
            </a:pPr>
            <a:r>
              <a:rPr lang="ru" b="1"/>
              <a:t>TextSwitch</a:t>
            </a:r>
            <a:r>
              <a:rPr lang="ru"/>
              <a:t> имеет и собственные свойства.</a:t>
            </a:r>
          </a:p>
          <a:p>
            <a:pPr lvl="0">
              <a:spcBef>
                <a:spcPts val="0"/>
              </a:spcBef>
              <a:buNone/>
            </a:pPr>
            <a:r>
              <a:rPr lang="ru" b="1"/>
              <a:t>description</a:t>
            </a:r>
            <a:r>
              <a:rPr lang="ru"/>
              <a:t> – задает описание переключателя, используется как объяснение пользователю для чего данные переключатель нужен.</a:t>
            </a:r>
          </a:p>
          <a:p>
            <a:pPr lvl="0">
              <a:spcBef>
                <a:spcPts val="0"/>
              </a:spcBef>
              <a:buNone/>
            </a:pPr>
            <a:r>
              <a:rPr lang="ru"/>
              <a:t>Свойства </a:t>
            </a:r>
            <a:r>
              <a:rPr lang="ru" b="1"/>
              <a:t>leftMargin</a:t>
            </a:r>
            <a:r>
              <a:rPr lang="ru"/>
              <a:t> и </a:t>
            </a:r>
            <a:r>
              <a:rPr lang="ru" b="1"/>
              <a:t>rightMargin</a:t>
            </a:r>
            <a:r>
              <a:rPr lang="ru"/>
              <a:t> аналогичны таким же в группе свойств </a:t>
            </a:r>
            <a:r>
              <a:rPr lang="ru" b="1"/>
              <a:t>anchors</a:t>
            </a:r>
            <a:r>
              <a:rPr lang="ru"/>
              <a:t>. Они задают размер границы объекта переключателя слева и справа.</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a:t>В данном примере реализовано три простых переключателя с текстовыми метками. </a:t>
            </a:r>
          </a:p>
          <a:p>
            <a:pPr lvl="0">
              <a:spcBef>
                <a:spcPts val="0"/>
              </a:spcBef>
              <a:buNone/>
            </a:pPr>
            <a:r>
              <a:rPr lang="ru"/>
              <a:t>Первый переключатель простейший и имеет лишь текстовую метку.</a:t>
            </a:r>
          </a:p>
          <a:p>
            <a:pPr lvl="0">
              <a:spcBef>
                <a:spcPts val="0"/>
              </a:spcBef>
              <a:buNone/>
            </a:pPr>
            <a:r>
              <a:rPr lang="ru"/>
              <a:t>Второй – текстовую метку и довольно длинное описание.</a:t>
            </a:r>
          </a:p>
          <a:p>
            <a:pPr lvl="0">
              <a:spcBef>
                <a:spcPts val="0"/>
              </a:spcBef>
              <a:buNone/>
            </a:pPr>
            <a:r>
              <a:rPr lang="ru"/>
              <a:t>Третий – текстовую метку, а также этот переключатель находится в состоянии “занят”.</a:t>
            </a:r>
          </a:p>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b="1"/>
              <a:t>IconTextSwitch</a:t>
            </a:r>
            <a:r>
              <a:rPr lang="ru"/>
              <a:t> – </a:t>
            </a:r>
            <a:r>
              <a:rPr lang="ru">
                <a:solidFill>
                  <a:schemeClr val="dk1"/>
                </a:solidFill>
              </a:rPr>
              <a:t>QML-компонент предоставляющий переключатель с возможностью отображения иконки и текстовой метки.</a:t>
            </a:r>
          </a:p>
          <a:p>
            <a:pPr lvl="0">
              <a:spcBef>
                <a:spcPts val="0"/>
              </a:spcBef>
              <a:buNone/>
            </a:pPr>
            <a:r>
              <a:rPr lang="ru" b="1">
                <a:solidFill>
                  <a:schemeClr val="dk1"/>
                </a:solidFill>
              </a:rPr>
              <a:t>IconTextSwitch</a:t>
            </a:r>
            <a:r>
              <a:rPr lang="ru">
                <a:solidFill>
                  <a:schemeClr val="dk1"/>
                </a:solidFill>
              </a:rPr>
              <a:t> унаследован от компонента </a:t>
            </a:r>
            <a:r>
              <a:rPr lang="ru" b="1">
                <a:solidFill>
                  <a:schemeClr val="dk1"/>
                </a:solidFill>
              </a:rPr>
              <a:t>TextSwitch</a:t>
            </a:r>
            <a:r>
              <a:rPr lang="ru">
                <a:solidFill>
                  <a:schemeClr val="dk1"/>
                </a:solidFill>
              </a:rPr>
              <a:t> и обладает всеми его свойствами.</a:t>
            </a:r>
          </a:p>
          <a:p>
            <a:pPr lvl="0">
              <a:spcBef>
                <a:spcPts val="0"/>
              </a:spcBef>
              <a:buNone/>
            </a:pPr>
            <a:r>
              <a:rPr lang="ru">
                <a:solidFill>
                  <a:schemeClr val="dk1"/>
                </a:solidFill>
              </a:rPr>
              <a:t>Помимо этого </a:t>
            </a:r>
            <a:r>
              <a:rPr lang="ru" b="1">
                <a:solidFill>
                  <a:schemeClr val="dk1"/>
                </a:solidFill>
              </a:rPr>
              <a:t>IconTextSwitch</a:t>
            </a:r>
            <a:r>
              <a:rPr lang="ru">
                <a:solidFill>
                  <a:schemeClr val="dk1"/>
                </a:solidFill>
              </a:rPr>
              <a:t> имеет одно собственное свойство </a:t>
            </a:r>
            <a:r>
              <a:rPr lang="ru" b="1">
                <a:solidFill>
                  <a:schemeClr val="dk1"/>
                </a:solidFill>
              </a:rPr>
              <a:t>icon</a:t>
            </a:r>
            <a:r>
              <a:rPr lang="ru">
                <a:solidFill>
                  <a:schemeClr val="dk1"/>
                </a:solidFill>
              </a:rPr>
              <a:t>, позволяющее добавлять иконку к переключателю.</a:t>
            </a:r>
          </a:p>
          <a:p>
            <a:pPr lvl="0">
              <a:spcBef>
                <a:spcPts val="0"/>
              </a:spcBef>
              <a:buNone/>
            </a:pPr>
            <a:r>
              <a:rPr lang="ru">
                <a:solidFill>
                  <a:schemeClr val="dk1"/>
                </a:solidFill>
              </a:rPr>
              <a:t>На слайде изображен пример создания простейшего объекта </a:t>
            </a:r>
            <a:r>
              <a:rPr lang="ru" b="1">
                <a:solidFill>
                  <a:schemeClr val="dk1"/>
                </a:solidFill>
              </a:rPr>
              <a:t>IconTextSwitch</a:t>
            </a:r>
            <a:r>
              <a:rPr lang="ru">
                <a:solidFill>
                  <a:schemeClr val="dk1"/>
                </a:solidFill>
              </a:rPr>
              <a:t>, обладающего текстовой меткой, описанием и иконкой.</a:t>
            </a:r>
          </a:p>
          <a:p>
            <a:pPr lvl="0">
              <a:spcBef>
                <a:spcPts val="0"/>
              </a:spcBef>
              <a:buNone/>
            </a:pP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a:t>Slider представляет собой ползунок, с помощью которого можно выбрать какое-либо числовое значение в заданном диапазоне. Свойство down отражает нажат ли ползунок. С помощью свойства enabled можно запретить пользователю взаимодействовать с ползунком. Свойство handleVisible позволяет задать отображать ли ручку ползунка, с помощью которой пользователь может изменять значение. highlighted отражает подсвечен ли ползунок, по-умолчанию связан со свойством down. label позволяет задать текст, отображаемый под ползунком. maximumValue и minimumValue позволяют задать максимальное и минимальное значение, которое можно выбрать ползунком. С помощью свойства sliderValue можно получить и установить значение ползунка. Свойство stepSize позволяет задать шаг, с которым перемещается ползунок, когда его двигает пользователь. Свойство valueText устанавливает текст, отображаемый над ручкой ползунка.</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a:t>В данном примере ползунок позволяет установить значение от -10, до 40 с точностью до одного знака после точки. Начальное значение присваивается равным 10. Текущее значение отображается над ползунком благодаря установленному свойству valueText. Мы установили обработчик сигнала onValueChanged таким образом, что при изменениях положения ползунка текущее значение будет отображаться в консоли.</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b="1"/>
              <a:t>ProgressBar</a:t>
            </a:r>
            <a:r>
              <a:rPr lang="ru"/>
              <a:t> – QML-компонент, позволяющий отображать прогресс. </a:t>
            </a:r>
          </a:p>
          <a:p>
            <a:pPr lvl="0">
              <a:spcBef>
                <a:spcPts val="0"/>
              </a:spcBef>
              <a:buNone/>
            </a:pPr>
            <a:r>
              <a:rPr lang="ru" b="1"/>
              <a:t>ProgressBar</a:t>
            </a:r>
            <a:r>
              <a:rPr lang="ru"/>
              <a:t> позволяет отображать значение внутри отрезка, определенного свойствами </a:t>
            </a:r>
            <a:r>
              <a:rPr lang="ru" b="1"/>
              <a:t>minimumValue</a:t>
            </a:r>
            <a:r>
              <a:rPr lang="ru"/>
              <a:t> и </a:t>
            </a:r>
            <a:r>
              <a:rPr lang="ru" b="1"/>
              <a:t>maximumValue</a:t>
            </a:r>
            <a:r>
              <a:rPr lang="ru"/>
              <a:t>.</a:t>
            </a:r>
          </a:p>
          <a:p>
            <a:pPr lvl="0">
              <a:spcBef>
                <a:spcPts val="0"/>
              </a:spcBef>
              <a:buNone/>
            </a:pPr>
            <a:r>
              <a:rPr lang="ru"/>
              <a:t>Свойство </a:t>
            </a:r>
            <a:r>
              <a:rPr lang="ru" b="1"/>
              <a:t>valueText</a:t>
            </a:r>
            <a:r>
              <a:rPr lang="ru"/>
              <a:t> позволяет задать строковое представление текущего прогресса и отобразить его над </a:t>
            </a:r>
            <a:r>
              <a:rPr lang="ru" b="1"/>
              <a:t>ProgressBar</a:t>
            </a:r>
            <a:r>
              <a:rPr lang="ru"/>
              <a:t>. Если это свойство не задано, то текущий прогресс будет показан только полоской. </a:t>
            </a:r>
          </a:p>
          <a:p>
            <a:pPr lvl="0">
              <a:spcBef>
                <a:spcPts val="0"/>
              </a:spcBef>
              <a:buNone/>
            </a:pPr>
            <a:r>
              <a:rPr lang="ru"/>
              <a:t>Свойство </a:t>
            </a:r>
            <a:r>
              <a:rPr lang="ru" b="1"/>
              <a:t>indeterminate</a:t>
            </a:r>
            <a:r>
              <a:rPr lang="ru"/>
              <a:t> позволяет указать, что данный </a:t>
            </a:r>
            <a:r>
              <a:rPr lang="ru" b="1"/>
              <a:t>ProgressBar</a:t>
            </a:r>
            <a:r>
              <a:rPr lang="ru"/>
              <a:t> должен быть неопределенным, т.е. не иметь четких границ и значений прогресса. </a:t>
            </a:r>
          </a:p>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a:solidFill>
                  <a:schemeClr val="dk1"/>
                </a:solidFill>
              </a:rPr>
              <a:t>На слайде изображен пример создания двух компонентов </a:t>
            </a:r>
            <a:r>
              <a:rPr lang="ru" b="1">
                <a:solidFill>
                  <a:schemeClr val="dk1"/>
                </a:solidFill>
              </a:rPr>
              <a:t>ProgressBar</a:t>
            </a:r>
            <a:r>
              <a:rPr lang="ru">
                <a:solidFill>
                  <a:schemeClr val="dk1"/>
                </a:solidFill>
              </a:rPr>
              <a:t>.</a:t>
            </a:r>
          </a:p>
          <a:p>
            <a:pPr lvl="0">
              <a:spcBef>
                <a:spcPts val="0"/>
              </a:spcBef>
              <a:buNone/>
            </a:pPr>
            <a:r>
              <a:rPr lang="ru">
                <a:solidFill>
                  <a:schemeClr val="dk1"/>
                </a:solidFill>
              </a:rPr>
              <a:t>Первый имеет ограничение сверху значением 100 и снизу значением 0 (оно задано по умолчанию для </a:t>
            </a:r>
            <a:r>
              <a:rPr lang="ru" b="1">
                <a:solidFill>
                  <a:schemeClr val="dk1"/>
                </a:solidFill>
              </a:rPr>
              <a:t>minimumValue</a:t>
            </a:r>
            <a:r>
              <a:rPr lang="ru">
                <a:solidFill>
                  <a:schemeClr val="dk1"/>
                </a:solidFill>
              </a:rPr>
              <a:t>), отображает текущее значение прогресса сверху полоски и текстовую метку снизу.</a:t>
            </a:r>
          </a:p>
          <a:p>
            <a:pPr lvl="0">
              <a:spcBef>
                <a:spcPts val="0"/>
              </a:spcBef>
              <a:buNone/>
            </a:pPr>
            <a:r>
              <a:rPr lang="ru">
                <a:solidFill>
                  <a:schemeClr val="dk1"/>
                </a:solidFill>
              </a:rPr>
              <a:t>Второй отображает полоску с бесконечно двигающимся прогрессом. Это устанавливается с помощью свойства </a:t>
            </a:r>
            <a:r>
              <a:rPr lang="ru" b="1">
                <a:solidFill>
                  <a:schemeClr val="dk1"/>
                </a:solidFill>
              </a:rPr>
              <a:t>indeterminate</a:t>
            </a:r>
            <a:r>
              <a:rPr lang="ru">
                <a:solidFill>
                  <a:schemeClr val="dk1"/>
                </a:solidFill>
              </a:rPr>
              <a:t>.</a:t>
            </a:r>
          </a:p>
          <a:p>
            <a:pPr lvl="0">
              <a:spcBef>
                <a:spcPts val="0"/>
              </a:spcBef>
              <a:buClr>
                <a:schemeClr val="dk1"/>
              </a:buClr>
              <a:buSzPct val="100000"/>
              <a:buFont typeface="Arial"/>
              <a:buNone/>
            </a:pP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b="1"/>
              <a:t>Label </a:t>
            </a:r>
            <a:r>
              <a:rPr lang="ru"/>
              <a:t>– QML-компонент для отображения стилизованного текста в Sailfish OS.</a:t>
            </a:r>
          </a:p>
          <a:p>
            <a:pPr lvl="0">
              <a:spcBef>
                <a:spcPts val="0"/>
              </a:spcBef>
              <a:buNone/>
            </a:pPr>
            <a:r>
              <a:rPr lang="ru"/>
              <a:t>По умолчанию цвет текста и шрифт устанавливаются в соответствии с текущей атмосферой. </a:t>
            </a:r>
          </a:p>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b="1"/>
              <a:t>ProgressCircle</a:t>
            </a:r>
            <a:r>
              <a:rPr lang="ru"/>
              <a:t> – это тоже компонент для отображения прогресса, но в отличие от </a:t>
            </a:r>
            <a:r>
              <a:rPr lang="ru" b="1"/>
              <a:t>ProgressBar</a:t>
            </a:r>
            <a:r>
              <a:rPr lang="ru"/>
              <a:t> он отображает не горизонтальную полоску, а круг. </a:t>
            </a:r>
          </a:p>
          <a:p>
            <a:pPr lvl="0">
              <a:spcBef>
                <a:spcPts val="0"/>
              </a:spcBef>
              <a:buNone/>
            </a:pPr>
            <a:r>
              <a:rPr lang="ru" b="1"/>
              <a:t>ProgressCircle</a:t>
            </a:r>
            <a:r>
              <a:rPr lang="ru"/>
              <a:t> не имеет свойств для установки минимального и максимального значений. У него по умолчанию минимальное значение – это 0.0, а максимальное – 1.0.</a:t>
            </a:r>
          </a:p>
          <a:p>
            <a:pPr lvl="0">
              <a:spcBef>
                <a:spcPts val="0"/>
              </a:spcBef>
              <a:buNone/>
            </a:pPr>
            <a:r>
              <a:rPr lang="ru"/>
              <a:t>Также </a:t>
            </a:r>
            <a:r>
              <a:rPr lang="ru" b="1"/>
              <a:t>ProgressCircle</a:t>
            </a:r>
            <a:r>
              <a:rPr lang="ru"/>
              <a:t> не поддерживает отображение текущего значения прогресса в виде строки и отображение текстовой метки как у </a:t>
            </a:r>
            <a:r>
              <a:rPr lang="ru" b="1"/>
              <a:t>ProgressBar</a:t>
            </a:r>
            <a:r>
              <a:rPr lang="ru"/>
              <a:t>.</a:t>
            </a:r>
          </a:p>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b="1"/>
              <a:t>BusyIndicator</a:t>
            </a:r>
            <a:r>
              <a:rPr lang="ru"/>
              <a:t> – QML-компонент для отображения индикатора занятости приложения.</a:t>
            </a:r>
          </a:p>
          <a:p>
            <a:pPr lvl="0">
              <a:spcBef>
                <a:spcPts val="0"/>
              </a:spcBef>
              <a:buNone/>
            </a:pPr>
            <a:r>
              <a:rPr lang="ru"/>
              <a:t>Компонент представляет собой круг с анимацией движения. Обычно используется, когда необходимо во время загрузки данных отобразить, что приложение не зависло, а работает. </a:t>
            </a:r>
          </a:p>
          <a:p>
            <a:pPr lvl="0">
              <a:spcBef>
                <a:spcPts val="0"/>
              </a:spcBef>
              <a:buNone/>
            </a:pPr>
            <a:r>
              <a:rPr lang="ru"/>
              <a:t>Свойство </a:t>
            </a:r>
            <a:r>
              <a:rPr lang="ru" b="1"/>
              <a:t>running</a:t>
            </a:r>
            <a:r>
              <a:rPr lang="ru"/>
              <a:t> опредеяет должен ли индикатор быть запущенным. Анимация индикатора будет работать до тех пор, пока значение свойства </a:t>
            </a:r>
            <a:r>
              <a:rPr lang="ru" b="1"/>
              <a:t>running</a:t>
            </a:r>
            <a:r>
              <a:rPr lang="ru"/>
              <a:t> не будет </a:t>
            </a:r>
            <a:r>
              <a:rPr lang="ru" b="1"/>
              <a:t>false</a:t>
            </a:r>
            <a:r>
              <a:rPr lang="ru"/>
              <a:t>.</a:t>
            </a:r>
          </a:p>
          <a:p>
            <a:pPr lvl="0">
              <a:spcBef>
                <a:spcPts val="0"/>
              </a:spcBef>
              <a:buNone/>
            </a:pPr>
            <a:r>
              <a:rPr lang="ru"/>
              <a:t>Также компонент может иметь один из 4х возможных размеров. </a:t>
            </a:r>
          </a:p>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a:t>На слайде изображен пример создания 4-х компонентов BusyIndicator с 4-мя возможными размерами.</a:t>
            </a:r>
          </a:p>
          <a:p>
            <a:pPr lvl="0">
              <a:spcBef>
                <a:spcPts val="0"/>
              </a:spcBef>
              <a:buNone/>
            </a:pPr>
            <a:r>
              <a:rPr lang="ru"/>
              <a:t>У каждого компонента для свойства </a:t>
            </a:r>
            <a:r>
              <a:rPr lang="ru" b="1"/>
              <a:t>running</a:t>
            </a:r>
            <a:r>
              <a:rPr lang="ru"/>
              <a:t> установлено значение </a:t>
            </a:r>
            <a:r>
              <a:rPr lang="ru" b="1"/>
              <a:t>true</a:t>
            </a:r>
            <a:r>
              <a:rPr lang="ru"/>
              <a:t>. На стриншотах у каждого круга видна дуга яркого цвета, которая двигается по часовой стрелке до тех пор пока свойство </a:t>
            </a:r>
            <a:r>
              <a:rPr lang="ru" b="1"/>
              <a:t>running</a:t>
            </a:r>
            <a:r>
              <a:rPr lang="ru"/>
              <a:t> не будет иметь значение </a:t>
            </a:r>
            <a:r>
              <a:rPr lang="ru" b="1"/>
              <a:t>false</a:t>
            </a:r>
            <a:r>
              <a:rPr lang="ru"/>
              <a:t>. </a:t>
            </a:r>
          </a:p>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b="1">
                <a:solidFill>
                  <a:schemeClr val="dk1"/>
                </a:solidFill>
              </a:rPr>
              <a:t>Label</a:t>
            </a:r>
            <a:r>
              <a:rPr lang="ru">
                <a:solidFill>
                  <a:schemeClr val="dk1"/>
                </a:solidFill>
              </a:rPr>
              <a:t> унаследован от компонента </a:t>
            </a:r>
            <a:r>
              <a:rPr lang="ru" b="1">
                <a:solidFill>
                  <a:schemeClr val="dk1"/>
                </a:solidFill>
              </a:rPr>
              <a:t>Text</a:t>
            </a:r>
            <a:r>
              <a:rPr lang="ru">
                <a:solidFill>
                  <a:schemeClr val="dk1"/>
                </a:solidFill>
              </a:rPr>
              <a:t>, поэтому все его свойства, методы и сигналы так же доступны и для объектов </a:t>
            </a:r>
            <a:r>
              <a:rPr lang="ru" b="1">
                <a:solidFill>
                  <a:schemeClr val="dk1"/>
                </a:solidFill>
              </a:rPr>
              <a:t>Label</a:t>
            </a:r>
            <a:r>
              <a:rPr lang="ru">
                <a:solidFill>
                  <a:schemeClr val="dk1"/>
                </a:solidFill>
              </a:rPr>
              <a:t>.</a:t>
            </a:r>
          </a:p>
          <a:p>
            <a:pPr lvl="0">
              <a:spcBef>
                <a:spcPts val="0"/>
              </a:spcBef>
              <a:buNone/>
            </a:pPr>
            <a:r>
              <a:rPr lang="ru">
                <a:solidFill>
                  <a:schemeClr val="dk1"/>
                </a:solidFill>
              </a:rPr>
              <a:t>Однако у </a:t>
            </a:r>
            <a:r>
              <a:rPr lang="ru" b="1">
                <a:solidFill>
                  <a:schemeClr val="dk1"/>
                </a:solidFill>
              </a:rPr>
              <a:t>Label</a:t>
            </a:r>
            <a:r>
              <a:rPr lang="ru">
                <a:solidFill>
                  <a:schemeClr val="dk1"/>
                </a:solidFill>
              </a:rPr>
              <a:t> есть и свое собственное свойство </a:t>
            </a:r>
            <a:r>
              <a:rPr lang="ru" b="1">
                <a:solidFill>
                  <a:schemeClr val="dk1"/>
                </a:solidFill>
              </a:rPr>
              <a:t>truncationMode</a:t>
            </a:r>
            <a:r>
              <a:rPr lang="ru">
                <a:solidFill>
                  <a:schemeClr val="dk1"/>
                </a:solidFill>
              </a:rPr>
              <a:t>. </a:t>
            </a:r>
          </a:p>
          <a:p>
            <a:pPr lvl="0">
              <a:spcBef>
                <a:spcPts val="0"/>
              </a:spcBef>
              <a:buNone/>
            </a:pPr>
            <a:r>
              <a:rPr lang="ru" b="1">
                <a:solidFill>
                  <a:schemeClr val="dk1"/>
                </a:solidFill>
              </a:rPr>
              <a:t>TruncationMode</a:t>
            </a:r>
            <a:r>
              <a:rPr lang="ru">
                <a:solidFill>
                  <a:schemeClr val="dk1"/>
                </a:solidFill>
              </a:rPr>
              <a:t> определяет какой эффект будет применен к тексту, если строка не помещается в элемент </a:t>
            </a:r>
            <a:r>
              <a:rPr lang="ru" b="1">
                <a:solidFill>
                  <a:schemeClr val="dk1"/>
                </a:solidFill>
              </a:rPr>
              <a:t>Label</a:t>
            </a:r>
            <a:r>
              <a:rPr lang="ru">
                <a:solidFill>
                  <a:schemeClr val="dk1"/>
                </a:solidFill>
              </a:rPr>
              <a:t> полностью.</a:t>
            </a:r>
          </a:p>
          <a:p>
            <a:pPr lvl="0">
              <a:spcBef>
                <a:spcPts val="0"/>
              </a:spcBef>
              <a:buNone/>
            </a:pPr>
            <a:r>
              <a:rPr lang="ru">
                <a:solidFill>
                  <a:schemeClr val="dk1"/>
                </a:solidFill>
              </a:rPr>
              <a:t>Значение </a:t>
            </a:r>
            <a:r>
              <a:rPr lang="ru" b="1">
                <a:solidFill>
                  <a:schemeClr val="dk1"/>
                </a:solidFill>
              </a:rPr>
              <a:t>None</a:t>
            </a:r>
            <a:r>
              <a:rPr lang="ru">
                <a:solidFill>
                  <a:schemeClr val="dk1"/>
                </a:solidFill>
              </a:rPr>
              <a:t> используется по умолчанию и в этом случае текст будет просто обрезан в конце элемента </a:t>
            </a:r>
            <a:r>
              <a:rPr lang="ru" b="1">
                <a:solidFill>
                  <a:schemeClr val="dk1"/>
                </a:solidFill>
              </a:rPr>
              <a:t>Label</a:t>
            </a:r>
            <a:r>
              <a:rPr lang="ru">
                <a:solidFill>
                  <a:schemeClr val="dk1"/>
                </a:solidFill>
              </a:rPr>
              <a:t>.</a:t>
            </a:r>
          </a:p>
          <a:p>
            <a:pPr lvl="0">
              <a:spcBef>
                <a:spcPts val="0"/>
              </a:spcBef>
              <a:buNone/>
            </a:pPr>
            <a:r>
              <a:rPr lang="ru">
                <a:solidFill>
                  <a:schemeClr val="dk1"/>
                </a:solidFill>
              </a:rPr>
              <a:t>Значение </a:t>
            </a:r>
            <a:r>
              <a:rPr lang="ru" b="1">
                <a:solidFill>
                  <a:schemeClr val="dk1"/>
                </a:solidFill>
              </a:rPr>
              <a:t>Elide</a:t>
            </a:r>
            <a:r>
              <a:rPr lang="ru">
                <a:solidFill>
                  <a:schemeClr val="dk1"/>
                </a:solidFill>
              </a:rPr>
              <a:t> преобразует не умещающийся текст в троеточие в конце строки.</a:t>
            </a:r>
          </a:p>
          <a:p>
            <a:pPr lvl="0">
              <a:spcBef>
                <a:spcPts val="0"/>
              </a:spcBef>
              <a:buNone/>
            </a:pPr>
            <a:r>
              <a:rPr lang="ru">
                <a:solidFill>
                  <a:schemeClr val="dk1"/>
                </a:solidFill>
              </a:rPr>
              <a:t>Значение </a:t>
            </a:r>
            <a:r>
              <a:rPr lang="ru" b="1">
                <a:solidFill>
                  <a:schemeClr val="dk1"/>
                </a:solidFill>
              </a:rPr>
              <a:t>Fade</a:t>
            </a:r>
            <a:r>
              <a:rPr lang="ru">
                <a:solidFill>
                  <a:schemeClr val="dk1"/>
                </a:solidFill>
              </a:rPr>
              <a:t> делает конец строки расплывчатым как показано на слайде. </a:t>
            </a:r>
          </a:p>
          <a:p>
            <a:pPr lvl="0">
              <a:spcBef>
                <a:spcPts val="0"/>
              </a:spcBef>
              <a:buNone/>
            </a:pPr>
            <a:r>
              <a:rPr lang="ru">
                <a:solidFill>
                  <a:schemeClr val="dk1"/>
                </a:solidFill>
              </a:rPr>
              <a:t>При разработке под Sailfish OS принято использовать значение </a:t>
            </a:r>
            <a:r>
              <a:rPr lang="ru" b="1">
                <a:solidFill>
                  <a:schemeClr val="dk1"/>
                </a:solidFill>
              </a:rPr>
              <a:t>Fade</a:t>
            </a:r>
            <a:r>
              <a:rPr lang="ru">
                <a:solidFill>
                  <a:schemeClr val="dk1"/>
                </a:solidFill>
              </a:rPr>
              <a:t> для однострочного текста и </a:t>
            </a:r>
            <a:r>
              <a:rPr lang="ru" b="1">
                <a:solidFill>
                  <a:schemeClr val="dk1"/>
                </a:solidFill>
              </a:rPr>
              <a:t>Elide</a:t>
            </a:r>
            <a:r>
              <a:rPr lang="ru">
                <a:solidFill>
                  <a:schemeClr val="dk1"/>
                </a:solidFill>
              </a:rPr>
              <a:t> для многострочного.</a:t>
            </a:r>
          </a:p>
          <a:p>
            <a:pPr lvl="0">
              <a:spcBef>
                <a:spcPts val="0"/>
              </a:spcBef>
              <a:buClr>
                <a:schemeClr val="dk1"/>
              </a:buClr>
              <a:buSzPct val="100000"/>
              <a:buFont typeface="Arial"/>
              <a:buNone/>
            </a:pP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ru" b="1">
                <a:solidFill>
                  <a:schemeClr val="dk1"/>
                </a:solidFill>
              </a:rPr>
              <a:t>TextField</a:t>
            </a:r>
            <a:r>
              <a:rPr lang="ru">
                <a:solidFill>
                  <a:schemeClr val="dk1"/>
                </a:solidFill>
              </a:rPr>
              <a:t> – QML-компонент для ввода и редактирования однострочного текста.</a:t>
            </a:r>
          </a:p>
          <a:p>
            <a:pPr lvl="0">
              <a:spcBef>
                <a:spcPts val="0"/>
              </a:spcBef>
              <a:buNone/>
            </a:pPr>
            <a:r>
              <a:rPr lang="ru" b="1">
                <a:solidFill>
                  <a:schemeClr val="dk1"/>
                </a:solidFill>
              </a:rPr>
              <a:t>TextField</a:t>
            </a:r>
            <a:r>
              <a:rPr lang="ru">
                <a:solidFill>
                  <a:schemeClr val="dk1"/>
                </a:solidFill>
              </a:rPr>
              <a:t>, </a:t>
            </a:r>
            <a:r>
              <a:rPr lang="ru"/>
              <a:t>за исключением наследуемых свойств, обладает и собственными. Основные из них перечислены на слайде.</a:t>
            </a:r>
          </a:p>
          <a:p>
            <a:pPr lvl="0">
              <a:spcBef>
                <a:spcPts val="0"/>
              </a:spcBef>
              <a:buNone/>
            </a:pPr>
            <a:r>
              <a:rPr lang="ru" b="1"/>
              <a:t>label </a:t>
            </a:r>
            <a:r>
              <a:rPr lang="ru"/>
              <a:t>– является заголовком поля ввода и отображается под полем, когда поле ввода не пусто.</a:t>
            </a:r>
          </a:p>
          <a:p>
            <a:pPr lvl="0">
              <a:spcBef>
                <a:spcPts val="0"/>
              </a:spcBef>
              <a:buNone/>
            </a:pPr>
            <a:r>
              <a:rPr lang="ru" b="1"/>
              <a:t>placeholderText </a:t>
            </a:r>
            <a:r>
              <a:rPr lang="ru"/>
              <a:t>– текст, отображающийся, когда поле ввода пусто. Здесь принято писать подсказку для пользователя о том, что должно быть введено в данное поле.</a:t>
            </a:r>
          </a:p>
          <a:p>
            <a:pPr lvl="0">
              <a:spcBef>
                <a:spcPts val="0"/>
              </a:spcBef>
              <a:buNone/>
            </a:pPr>
            <a:r>
              <a:rPr lang="ru" b="1"/>
              <a:t>placeholderColor</a:t>
            </a:r>
            <a:r>
              <a:rPr lang="ru"/>
              <a:t> – цвет текста </a:t>
            </a:r>
            <a:r>
              <a:rPr lang="ru" b="1"/>
              <a:t>placeholderText</a:t>
            </a:r>
            <a:r>
              <a:rPr lang="ru"/>
              <a:t>.</a:t>
            </a:r>
          </a:p>
          <a:p>
            <a:pPr lvl="0">
              <a:spcBef>
                <a:spcPts val="0"/>
              </a:spcBef>
              <a:buNone/>
            </a:pPr>
            <a:r>
              <a:rPr lang="ru"/>
              <a:t>Свойства </a:t>
            </a:r>
            <a:r>
              <a:rPr lang="ru" b="1"/>
              <a:t>text</a:t>
            </a:r>
            <a:r>
              <a:rPr lang="ru"/>
              <a:t>, </a:t>
            </a:r>
            <a:r>
              <a:rPr lang="ru" b="1"/>
              <a:t>color</a:t>
            </a:r>
            <a:r>
              <a:rPr lang="ru"/>
              <a:t> и </a:t>
            </a:r>
            <a:r>
              <a:rPr lang="ru" b="1"/>
              <a:t>font</a:t>
            </a:r>
            <a:r>
              <a:rPr lang="ru"/>
              <a:t> знакомы по компоненту </a:t>
            </a:r>
            <a:r>
              <a:rPr lang="ru" b="1"/>
              <a:t>Text</a:t>
            </a:r>
            <a:r>
              <a:rPr lang="ru"/>
              <a:t>. </a:t>
            </a:r>
          </a:p>
          <a:p>
            <a:pPr lvl="0">
              <a:spcBef>
                <a:spcPts val="0"/>
              </a:spcBef>
              <a:buNone/>
            </a:pPr>
            <a:r>
              <a:rPr lang="ru"/>
              <a:t>Свойство </a:t>
            </a:r>
            <a:r>
              <a:rPr lang="ru" b="1"/>
              <a:t>inputMethodHints</a:t>
            </a:r>
            <a:r>
              <a:rPr lang="ru"/>
              <a:t> позволяет настроить подсказку для поля ввода о том, какой текст будет вводиться.</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ru" b="1"/>
              <a:t>inputMethodHints</a:t>
            </a:r>
            <a:r>
              <a:rPr lang="ru"/>
              <a:t> – свойство, позволяющее указать подсказку для поля ввода о том, какого рода текст будет вводиться.</a:t>
            </a:r>
          </a:p>
          <a:p>
            <a:pPr lvl="0" rtl="0">
              <a:spcBef>
                <a:spcPts val="0"/>
              </a:spcBef>
              <a:buNone/>
            </a:pPr>
            <a:r>
              <a:rPr lang="ru"/>
              <a:t>В зависимости от этого будет пользователю будет показана клавиатура необходимого типа, позволяющая ввести только символы, разрешенные свойством </a:t>
            </a:r>
            <a:r>
              <a:rPr lang="ru" b="1">
                <a:solidFill>
                  <a:schemeClr val="dk1"/>
                </a:solidFill>
              </a:rPr>
              <a:t>inputMethodHints.</a:t>
            </a:r>
          </a:p>
          <a:p>
            <a:pPr lvl="0" rtl="0">
              <a:spcBef>
                <a:spcPts val="0"/>
              </a:spcBef>
              <a:buNone/>
            </a:pPr>
            <a:r>
              <a:rPr lang="ru" b="1"/>
              <a:t>Qt.ImhDialableCharactersOnly</a:t>
            </a:r>
            <a:r>
              <a:rPr lang="ru"/>
              <a:t> – определяет поле ввода как поле для ввода телефонного номера. В результате при вводе текста в данное поле пользователь увидит клавиатуру, позволяющую вводить только символы, допустимые в номерах телефонов (цифры, дефис, круглые скобки).</a:t>
            </a:r>
          </a:p>
          <a:p>
            <a:pPr lvl="0" rtl="0">
              <a:spcBef>
                <a:spcPts val="0"/>
              </a:spcBef>
              <a:buNone/>
            </a:pPr>
            <a:r>
              <a:rPr lang="ru" b="1"/>
              <a:t>Qt.ImhDigitsOnly</a:t>
            </a:r>
            <a:r>
              <a:rPr lang="ru"/>
              <a:t> – позволяет вводить только целые числа.</a:t>
            </a:r>
          </a:p>
          <a:p>
            <a:pPr lvl="0" rtl="0">
              <a:spcBef>
                <a:spcPts val="0"/>
              </a:spcBef>
              <a:buNone/>
            </a:pPr>
            <a:r>
              <a:rPr lang="ru" b="1"/>
              <a:t>Qt.ImhEmailCharactersOnly</a:t>
            </a:r>
            <a:r>
              <a:rPr lang="ru"/>
              <a:t> – позволяет вводить только символы, допустимые в адресах электронной почты.</a:t>
            </a:r>
          </a:p>
          <a:p>
            <a:pPr lvl="0" rtl="0">
              <a:spcBef>
                <a:spcPts val="0"/>
              </a:spcBef>
              <a:buNone/>
            </a:pPr>
            <a:r>
              <a:rPr lang="ru" b="1"/>
              <a:t>Qt.ImhFormattedNumbersOnly</a:t>
            </a:r>
            <a:r>
              <a:rPr lang="ru"/>
              <a:t> – позволяет вводить только десятичные числа.</a:t>
            </a:r>
          </a:p>
          <a:p>
            <a:pPr lvl="0" rtl="0">
              <a:spcBef>
                <a:spcPts val="0"/>
              </a:spcBef>
              <a:buNone/>
            </a:pPr>
            <a:r>
              <a:rPr lang="ru" b="1"/>
              <a:t>Qt.ImhNoPredictiveText</a:t>
            </a:r>
            <a:r>
              <a:rPr lang="ru"/>
              <a:t> – отключает возможность предиктивного(интеллектуального) ввода.</a:t>
            </a:r>
          </a:p>
          <a:p>
            <a:pPr lvl="0" rtl="0">
              <a:spcBef>
                <a:spcPts val="0"/>
              </a:spcBef>
              <a:buNone/>
            </a:pPr>
            <a:r>
              <a:rPr lang="ru" b="1"/>
              <a:t>Qt.ImhUrlCharactersOnly</a:t>
            </a:r>
            <a:r>
              <a:rPr lang="ru"/>
              <a:t> – позволяет вводить только символы, допустимые в веб-адресах.</a:t>
            </a:r>
          </a:p>
          <a:p>
            <a:pPr lvl="0" rtl="0">
              <a:spcBef>
                <a:spcPts val="0"/>
              </a:spcBef>
              <a:buNone/>
            </a:pPr>
            <a:r>
              <a:rPr lang="ru" b="1"/>
              <a:t>Qt.ImhNoAutoUppercase</a:t>
            </a:r>
            <a:r>
              <a:rPr lang="ru"/>
              <a:t> – отключает автоматическое переключение в верхний регистр в начале предложения.</a:t>
            </a:r>
          </a:p>
          <a:p>
            <a:pPr lvl="0" rtl="0">
              <a:spcBef>
                <a:spcPts val="0"/>
              </a:spcBef>
              <a:buNone/>
            </a:pPr>
            <a:r>
              <a:rPr lang="ru"/>
              <a:t>Допустимо и использование сразу нескольких установок свойства одновременно с помощью символа “|”, как показано на слайде.</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a:t>В данном примере реализовано три компонента </a:t>
            </a:r>
            <a:r>
              <a:rPr lang="ru" b="1"/>
              <a:t>TextField</a:t>
            </a:r>
            <a:r>
              <a:rPr lang="ru"/>
              <a:t>. </a:t>
            </a:r>
          </a:p>
          <a:p>
            <a:pPr lvl="0">
              <a:spcBef>
                <a:spcPts val="0"/>
              </a:spcBef>
              <a:buNone/>
            </a:pPr>
            <a:r>
              <a:rPr lang="ru"/>
              <a:t>Первый – поле для ввода любого текста без ограничений – обладает практически всеми свойствами по умолчанию. Исключение – </a:t>
            </a:r>
            <a:r>
              <a:rPr lang="ru" b="1"/>
              <a:t>placeholderText</a:t>
            </a:r>
            <a:r>
              <a:rPr lang="ru"/>
              <a:t>. </a:t>
            </a:r>
          </a:p>
          <a:p>
            <a:pPr lvl="0">
              <a:spcBef>
                <a:spcPts val="0"/>
              </a:spcBef>
              <a:buNone/>
            </a:pPr>
            <a:r>
              <a:rPr lang="ru"/>
              <a:t>Здесь это свойство имеет то же значение, что и </a:t>
            </a:r>
            <a:r>
              <a:rPr lang="ru" b="1"/>
              <a:t>label.</a:t>
            </a:r>
            <a:r>
              <a:rPr lang="ru"/>
              <a:t> На картинке как раз отображается </a:t>
            </a:r>
            <a:r>
              <a:rPr lang="ru" b="1"/>
              <a:t>placeholderText</a:t>
            </a:r>
            <a:r>
              <a:rPr lang="ru"/>
              <a:t>, а не </a:t>
            </a:r>
            <a:r>
              <a:rPr lang="ru" b="1"/>
              <a:t>label</a:t>
            </a:r>
            <a:r>
              <a:rPr lang="ru"/>
              <a:t>, т.к. никакой текст еще не введен в поле.</a:t>
            </a:r>
          </a:p>
          <a:p>
            <a:pPr lvl="0">
              <a:spcBef>
                <a:spcPts val="0"/>
              </a:spcBef>
              <a:buNone/>
            </a:pPr>
            <a:r>
              <a:rPr lang="ru"/>
              <a:t>Второй – поле для ввода десятичных чисел, а чем свидетельствует свойство </a:t>
            </a:r>
            <a:r>
              <a:rPr lang="ru" b="1"/>
              <a:t>inputMethodHints</a:t>
            </a:r>
            <a:r>
              <a:rPr lang="ru"/>
              <a:t>.</a:t>
            </a:r>
          </a:p>
          <a:p>
            <a:pPr lvl="0">
              <a:spcBef>
                <a:spcPts val="0"/>
              </a:spcBef>
              <a:buNone/>
            </a:pPr>
            <a:r>
              <a:rPr lang="ru"/>
              <a:t>Третий – поле для ввода телефонного номера. Также у этого поля определены свойства </a:t>
            </a:r>
            <a:r>
              <a:rPr lang="ru" b="1"/>
              <a:t>color</a:t>
            </a:r>
            <a:r>
              <a:rPr lang="ru"/>
              <a:t> и </a:t>
            </a:r>
            <a:r>
              <a:rPr lang="ru" b="1"/>
              <a:t>placeholderColor</a:t>
            </a:r>
            <a:r>
              <a:rPr lang="ru"/>
              <a:t>. На картинке видно, что цвет подсказки третьего компонента отличается от цвета подсказок двух предыдущих. </a:t>
            </a:r>
          </a:p>
          <a:p>
            <a:pPr lvl="0">
              <a:spcBef>
                <a:spcPts val="0"/>
              </a:spcBef>
              <a:buNone/>
            </a:pPr>
            <a:r>
              <a:rPr lang="ru"/>
              <a:t>По умолчанию цвет текста и шрифт для </a:t>
            </a:r>
            <a:r>
              <a:rPr lang="ru" b="1">
                <a:solidFill>
                  <a:schemeClr val="dk1"/>
                </a:solidFill>
              </a:rPr>
              <a:t>TextField</a:t>
            </a:r>
            <a:r>
              <a:rPr lang="ru"/>
              <a:t> устанавливаются в соответствии с текущей атмосферой также как и для компонента </a:t>
            </a:r>
            <a:r>
              <a:rPr lang="ru" b="1"/>
              <a:t>Label</a:t>
            </a:r>
            <a:r>
              <a:rPr lang="ru"/>
              <a:t>.</a:t>
            </a:r>
          </a:p>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b="1"/>
              <a:t>TextArea</a:t>
            </a:r>
            <a:r>
              <a:rPr lang="ru"/>
              <a:t> – QML-компонент для ввода и редактирования многострочного текста.</a:t>
            </a:r>
          </a:p>
          <a:p>
            <a:pPr lvl="0">
              <a:spcBef>
                <a:spcPts val="0"/>
              </a:spcBef>
              <a:buNone/>
            </a:pPr>
            <a:r>
              <a:rPr lang="ru"/>
              <a:t>Компонент обладает теми же свойствами, что и </a:t>
            </a:r>
            <a:r>
              <a:rPr lang="ru" b="1"/>
              <a:t>TextField</a:t>
            </a:r>
            <a:r>
              <a:rPr lang="ru"/>
              <a:t>.</a:t>
            </a:r>
          </a:p>
          <a:p>
            <a:pPr lvl="0">
              <a:spcBef>
                <a:spcPts val="0"/>
              </a:spcBef>
              <a:buNone/>
            </a:pPr>
            <a:r>
              <a:rPr lang="ru"/>
              <a:t>Пример на слайде показывает как создать простейший объект </a:t>
            </a:r>
            <a:r>
              <a:rPr lang="ru" b="1"/>
              <a:t>TextArea</a:t>
            </a:r>
            <a:r>
              <a:rPr lang="ru"/>
              <a:t> с форматированием по умолчанию.</a:t>
            </a:r>
          </a:p>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ru" b="1"/>
              <a:t>SearchField</a:t>
            </a:r>
            <a:r>
              <a:rPr lang="ru"/>
              <a:t> – QML-компонент, отображающий однострочное поле для поиска.</a:t>
            </a:r>
          </a:p>
          <a:p>
            <a:pPr lvl="0">
              <a:spcBef>
                <a:spcPts val="0"/>
              </a:spcBef>
              <a:buNone/>
            </a:pPr>
            <a:r>
              <a:rPr lang="ru"/>
              <a:t>Поле выглядит как компонент </a:t>
            </a:r>
            <a:r>
              <a:rPr lang="ru" b="1"/>
              <a:t>TextField</a:t>
            </a:r>
            <a:r>
              <a:rPr lang="ru"/>
              <a:t> с иконкой поиска слева. Также, когда в поле введен текст, то появляется кнопка для его очистки.</a:t>
            </a:r>
          </a:p>
          <a:p>
            <a:pPr lvl="0">
              <a:spcBef>
                <a:spcPts val="0"/>
              </a:spcBef>
              <a:buNone/>
            </a:pPr>
            <a:r>
              <a:rPr lang="ru"/>
              <a:t>Пример показывает как создать простейшии поле поиска. </a:t>
            </a:r>
          </a:p>
          <a:p>
            <a:pPr lvl="0">
              <a:spcBef>
                <a:spcPts val="0"/>
              </a:spcBef>
              <a:buNone/>
            </a:pPr>
            <a:r>
              <a:rPr lang="ru"/>
              <a:t>Для обработки изменения текста в поле используется сигнал </a:t>
            </a:r>
            <a:r>
              <a:rPr lang="ru" b="1"/>
              <a:t>onTextChanged</a:t>
            </a:r>
            <a:r>
              <a:rPr lang="ru"/>
              <a:t>, в обработчике которого в данном случае происходит обновление списка.</a:t>
            </a:r>
          </a:p>
          <a:p>
            <a:pPr lvl="0">
              <a:spcBef>
                <a:spcPts val="0"/>
              </a:spcBef>
              <a:buNone/>
            </a:pPr>
            <a:r>
              <a:rPr lang="ru"/>
              <a:t>На скриншотах отображаются поле поиска и список в двух состояниях: </a:t>
            </a:r>
          </a:p>
          <a:p>
            <a:pPr marL="457200" lvl="0" indent="-228600" rtl="0">
              <a:spcBef>
                <a:spcPts val="0"/>
              </a:spcBef>
              <a:buAutoNum type="arabicPeriod"/>
            </a:pPr>
            <a:r>
              <a:rPr lang="ru"/>
              <a:t>Поле поиска пусто;</a:t>
            </a:r>
          </a:p>
          <a:p>
            <a:pPr marL="457200" lvl="0" indent="-228600" rtl="0">
              <a:spcBef>
                <a:spcPts val="0"/>
              </a:spcBef>
              <a:buAutoNum type="arabicPeriod"/>
            </a:pPr>
            <a:r>
              <a:rPr lang="ru"/>
              <a:t>В поле поиска содержит текст.</a:t>
            </a:r>
          </a:p>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992766"/>
            <a:ext cx="8520600" cy="27369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3778833"/>
            <a:ext cx="8520600" cy="10569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474833"/>
            <a:ext cx="8520600" cy="26181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4202966"/>
            <a:ext cx="8520600" cy="17343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867800"/>
            <a:ext cx="8520600" cy="11223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740800"/>
            <a:ext cx="2808000" cy="1007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852800"/>
            <a:ext cx="2808000" cy="42393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600200"/>
            <a:ext cx="6367800" cy="54543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66"/>
            <a:ext cx="4572000" cy="68580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644233"/>
            <a:ext cx="4045200" cy="19764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3737433"/>
            <a:ext cx="4045200" cy="16467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965433"/>
            <a:ext cx="3837000" cy="49269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5640766"/>
            <a:ext cx="5998800" cy="8067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a:t>
            </a:fld>
            <a:endParaRPr lang="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6"/>
            <a:ext cx="8520600" cy="7635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6217622"/>
            <a:ext cx="548700" cy="5247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ru" sz="1000">
                <a:solidFill>
                  <a:schemeClr val="dk2"/>
                </a:solidFill>
              </a:rPr>
              <a:t>‹#›</a:t>
            </a:fld>
            <a:endParaRPr lang="ru"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992766"/>
            <a:ext cx="8520600" cy="2736900"/>
          </a:xfrm>
          <a:prstGeom prst="rect">
            <a:avLst/>
          </a:prstGeom>
        </p:spPr>
        <p:txBody>
          <a:bodyPr lIns="91425" tIns="91425" rIns="91425" bIns="91425" anchor="b" anchorCtr="0">
            <a:noAutofit/>
          </a:bodyPr>
          <a:lstStyle/>
          <a:p>
            <a:pPr lvl="0">
              <a:spcBef>
                <a:spcPts val="0"/>
              </a:spcBef>
              <a:buNone/>
            </a:pPr>
            <a:r>
              <a:rPr lang="ru"/>
              <a:t>Типовые элементы интерфейса на мобильных устройствах</a:t>
            </a:r>
          </a:p>
        </p:txBody>
      </p:sp>
      <p:sp>
        <p:nvSpPr>
          <p:cNvPr id="55" name="Shape 55"/>
          <p:cNvSpPr txBox="1">
            <a:spLocks noGrp="1"/>
          </p:cNvSpPr>
          <p:nvPr>
            <p:ph type="subTitle" idx="1"/>
          </p:nvPr>
        </p:nvSpPr>
        <p:spPr>
          <a:xfrm>
            <a:off x="311700" y="3778833"/>
            <a:ext cx="8520600" cy="10569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Элементы управления</a:t>
            </a:r>
          </a:p>
        </p:txBody>
      </p:sp>
      <p:sp>
        <p:nvSpPr>
          <p:cNvPr id="127" name="Shape 127"/>
          <p:cNvSpPr txBox="1">
            <a:spLocks noGrp="1"/>
          </p:cNvSpPr>
          <p:nvPr>
            <p:ph type="body" idx="1"/>
          </p:nvPr>
        </p:nvSpPr>
        <p:spPr>
          <a:xfrm>
            <a:off x="311700" y="1356875"/>
            <a:ext cx="3927600" cy="4555200"/>
          </a:xfrm>
          <a:prstGeom prst="rect">
            <a:avLst/>
          </a:prstGeom>
        </p:spPr>
        <p:txBody>
          <a:bodyPr lIns="91425" tIns="91425" rIns="91425" bIns="91425" anchor="t" anchorCtr="0">
            <a:noAutofit/>
          </a:bodyPr>
          <a:lstStyle/>
          <a:p>
            <a:pPr marL="457200" lvl="0" indent="-228600" rtl="0">
              <a:spcBef>
                <a:spcPts val="0"/>
              </a:spcBef>
            </a:pPr>
            <a:r>
              <a:rPr lang="ru" b="1"/>
              <a:t>Button</a:t>
            </a:r>
            <a:r>
              <a:rPr lang="ru"/>
              <a:t>;</a:t>
            </a:r>
          </a:p>
          <a:p>
            <a:pPr marL="457200" lvl="0" indent="-228600" rtl="0">
              <a:spcBef>
                <a:spcPts val="0"/>
              </a:spcBef>
            </a:pPr>
            <a:r>
              <a:rPr lang="ru" b="1"/>
              <a:t>IconButton</a:t>
            </a:r>
            <a:r>
              <a:rPr lang="ru"/>
              <a:t>;</a:t>
            </a:r>
          </a:p>
          <a:p>
            <a:pPr marL="457200" lvl="0" indent="-228600" rtl="0">
              <a:spcBef>
                <a:spcPts val="0"/>
              </a:spcBef>
            </a:pPr>
            <a:r>
              <a:rPr lang="ru" b="1"/>
              <a:t>ValueButton</a:t>
            </a:r>
            <a:r>
              <a:rPr lang="ru"/>
              <a:t>;</a:t>
            </a:r>
          </a:p>
          <a:p>
            <a:pPr marL="457200" lvl="0" indent="-228600" rtl="0">
              <a:spcBef>
                <a:spcPts val="0"/>
              </a:spcBef>
            </a:pPr>
            <a:r>
              <a:rPr lang="ru" b="1"/>
              <a:t>DatePicker</a:t>
            </a:r>
            <a:r>
              <a:rPr lang="ru"/>
              <a:t>;</a:t>
            </a:r>
          </a:p>
          <a:p>
            <a:pPr marL="457200" lvl="0" indent="-228600" rtl="0">
              <a:spcBef>
                <a:spcPts val="0"/>
              </a:spcBef>
            </a:pPr>
            <a:r>
              <a:rPr lang="ru" b="1"/>
              <a:t>TimePicker</a:t>
            </a:r>
            <a:r>
              <a:rPr lang="ru"/>
              <a:t>;</a:t>
            </a:r>
          </a:p>
          <a:p>
            <a:pPr marL="457200" lvl="0" indent="-228600" rtl="0">
              <a:spcBef>
                <a:spcPts val="0"/>
              </a:spcBef>
            </a:pPr>
            <a:r>
              <a:rPr lang="ru" b="1"/>
              <a:t>ComboBox</a:t>
            </a:r>
            <a:r>
              <a:rPr lang="ru"/>
              <a:t>;</a:t>
            </a:r>
          </a:p>
          <a:p>
            <a:pPr marL="457200" lvl="0" indent="-228600" rtl="0">
              <a:spcBef>
                <a:spcPts val="0"/>
              </a:spcBef>
            </a:pPr>
            <a:r>
              <a:rPr lang="ru" b="1"/>
              <a:t>Switch</a:t>
            </a:r>
            <a:r>
              <a:rPr lang="ru"/>
              <a:t>;</a:t>
            </a:r>
          </a:p>
          <a:p>
            <a:pPr marL="457200" lvl="0" indent="-228600" rtl="0">
              <a:spcBef>
                <a:spcPts val="0"/>
              </a:spcBef>
            </a:pPr>
            <a:r>
              <a:rPr lang="ru" b="1"/>
              <a:t>TextSwitch</a:t>
            </a:r>
            <a:r>
              <a:rPr lang="ru"/>
              <a:t>;</a:t>
            </a:r>
          </a:p>
          <a:p>
            <a:pPr marL="457200" lvl="0" indent="-228600" rtl="0">
              <a:spcBef>
                <a:spcPts val="0"/>
              </a:spcBef>
            </a:pPr>
            <a:r>
              <a:rPr lang="ru" b="1"/>
              <a:t>IconTextSwitch</a:t>
            </a:r>
            <a:r>
              <a:rPr lang="ru"/>
              <a:t>;</a:t>
            </a:r>
          </a:p>
          <a:p>
            <a:pPr marL="457200" lvl="0" indent="-228600" rtl="0">
              <a:spcBef>
                <a:spcPts val="0"/>
              </a:spcBef>
            </a:pPr>
            <a:r>
              <a:rPr lang="ru" b="1"/>
              <a:t>Slider</a:t>
            </a:r>
            <a:r>
              <a:rPr lang="ru"/>
              <a:t>;</a:t>
            </a:r>
          </a:p>
          <a:p>
            <a:pPr marL="457200" lvl="0" indent="-228600" rtl="0">
              <a:spcBef>
                <a:spcPts val="0"/>
              </a:spcBef>
            </a:pPr>
            <a:r>
              <a:rPr lang="ru" b="1"/>
              <a:t>ProgressBar</a:t>
            </a:r>
            <a:r>
              <a:rPr lang="ru"/>
              <a:t>;</a:t>
            </a:r>
          </a:p>
          <a:p>
            <a:pPr marL="457200" lvl="0" indent="-228600" rtl="0">
              <a:spcBef>
                <a:spcPts val="0"/>
              </a:spcBef>
            </a:pPr>
            <a:r>
              <a:rPr lang="ru" b="1"/>
              <a:t>ProgressCircle</a:t>
            </a:r>
            <a:r>
              <a:rPr lang="ru"/>
              <a:t>;</a:t>
            </a:r>
          </a:p>
          <a:p>
            <a:pPr marL="457200" lvl="0" indent="-228600">
              <a:spcBef>
                <a:spcPts val="0"/>
              </a:spcBef>
            </a:pPr>
            <a:r>
              <a:rPr lang="ru" b="1"/>
              <a:t>BusyIndicator</a:t>
            </a:r>
            <a:r>
              <a:rPr lang="ru"/>
              <a:t>.</a:t>
            </a:r>
          </a:p>
        </p:txBody>
      </p:sp>
      <p:sp>
        <p:nvSpPr>
          <p:cNvPr id="128" name="Shape 128"/>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10</a:t>
            </a:fld>
            <a:endParaRPr lang="ru"/>
          </a:p>
        </p:txBody>
      </p:sp>
      <p:pic>
        <p:nvPicPr>
          <p:cNvPr id="129" name="Shape 129" descr="SailfishOS_logo.png"/>
          <p:cNvPicPr preferRelativeResize="0"/>
          <p:nvPr/>
        </p:nvPicPr>
        <p:blipFill>
          <a:blip r:embed="rId3">
            <a:alphaModFix/>
          </a:blip>
          <a:stretch>
            <a:fillRect/>
          </a:stretch>
        </p:blipFill>
        <p:spPr>
          <a:xfrm>
            <a:off x="5669461" y="3844224"/>
            <a:ext cx="3162837" cy="237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Button. Основные свойства</a:t>
            </a:r>
          </a:p>
        </p:txBody>
      </p:sp>
      <p:sp>
        <p:nvSpPr>
          <p:cNvPr id="135" name="Shape 135"/>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marL="457200" lvl="0" indent="-228600" rtl="0">
              <a:spcBef>
                <a:spcPts val="0"/>
              </a:spcBef>
            </a:pPr>
            <a:r>
              <a:rPr lang="ru" b="1"/>
              <a:t>color: </a:t>
            </a:r>
            <a:r>
              <a:rPr lang="ru"/>
              <a:t>color – цвет фона и текста кнопки</a:t>
            </a:r>
          </a:p>
          <a:p>
            <a:pPr marL="457200" lvl="0" indent="-228600" rtl="0">
              <a:spcBef>
                <a:spcPts val="0"/>
              </a:spcBef>
            </a:pPr>
            <a:r>
              <a:rPr lang="ru" b="1"/>
              <a:t>down:</a:t>
            </a:r>
            <a:r>
              <a:rPr lang="ru"/>
              <a:t> bool – если true, значит кнопка нажата, в противном случае - false</a:t>
            </a:r>
          </a:p>
          <a:p>
            <a:pPr marL="457200" lvl="0" indent="-228600" rtl="0">
              <a:spcBef>
                <a:spcPts val="0"/>
              </a:spcBef>
            </a:pPr>
            <a:r>
              <a:rPr lang="ru" b="1"/>
              <a:t>highlightBackgroundColor:</a:t>
            </a:r>
            <a:r>
              <a:rPr lang="ru"/>
              <a:t> color – цвет фона кнопки при нажатом положении</a:t>
            </a:r>
          </a:p>
          <a:p>
            <a:pPr marL="457200" lvl="0" indent="-228600" rtl="0">
              <a:spcBef>
                <a:spcPts val="0"/>
              </a:spcBef>
            </a:pPr>
            <a:r>
              <a:rPr lang="ru" b="1"/>
              <a:t>highlightColor:</a:t>
            </a:r>
            <a:r>
              <a:rPr lang="ru"/>
              <a:t> color – цвет текста кнопки при нажатом положении</a:t>
            </a:r>
          </a:p>
          <a:p>
            <a:pPr marL="457200" lvl="0" indent="-228600" rtl="0">
              <a:spcBef>
                <a:spcPts val="0"/>
              </a:spcBef>
            </a:pPr>
            <a:r>
              <a:rPr lang="ru" b="1"/>
              <a:t>preferredWidth:</a:t>
            </a:r>
            <a:r>
              <a:rPr lang="ru"/>
              <a:t> real – предпочитаемая ширина кнопки</a:t>
            </a:r>
          </a:p>
          <a:p>
            <a:pPr marL="914400" lvl="1" indent="-228600" rtl="0">
              <a:spcBef>
                <a:spcPts val="0"/>
              </a:spcBef>
            </a:pPr>
            <a:r>
              <a:rPr lang="ru"/>
              <a:t>Theme.buttonWidthSmall</a:t>
            </a:r>
          </a:p>
          <a:p>
            <a:pPr marL="914400" lvl="1" indent="-228600" rtl="0">
              <a:spcBef>
                <a:spcPts val="0"/>
              </a:spcBef>
            </a:pPr>
            <a:r>
              <a:rPr lang="ru"/>
              <a:t>Theme.buttonWidthMedium</a:t>
            </a:r>
          </a:p>
          <a:p>
            <a:pPr marL="914400" lvl="1" indent="-228600" rtl="0">
              <a:spcBef>
                <a:spcPts val="0"/>
              </a:spcBef>
            </a:pPr>
            <a:r>
              <a:rPr lang="ru"/>
              <a:t>Theme.buttonWidthLarge</a:t>
            </a:r>
          </a:p>
          <a:p>
            <a:pPr marL="457200" lvl="0" indent="-228600" rtl="0">
              <a:spcBef>
                <a:spcPts val="0"/>
              </a:spcBef>
            </a:pPr>
            <a:r>
              <a:rPr lang="ru" b="1"/>
              <a:t>text:</a:t>
            </a:r>
            <a:r>
              <a:rPr lang="ru"/>
              <a:t> string – текст кнопки</a:t>
            </a:r>
          </a:p>
          <a:p>
            <a:pPr marL="457200" lvl="0" indent="-228600">
              <a:spcBef>
                <a:spcPts val="0"/>
              </a:spcBef>
            </a:pPr>
            <a:r>
              <a:rPr lang="ru" b="1"/>
              <a:t>onClicked:</a:t>
            </a:r>
            <a:r>
              <a:rPr lang="ru"/>
              <a:t> function – функция-обработчик нажатия на кнопку</a:t>
            </a:r>
          </a:p>
        </p:txBody>
      </p:sp>
      <p:sp>
        <p:nvSpPr>
          <p:cNvPr id="136" name="Shape 136"/>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11</a:t>
            </a:fld>
            <a:endParaRPr lang="r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Button. Пример</a:t>
            </a:r>
          </a:p>
        </p:txBody>
      </p:sp>
      <p:sp>
        <p:nvSpPr>
          <p:cNvPr id="142" name="Shape 142"/>
          <p:cNvSpPr txBox="1">
            <a:spLocks noGrp="1"/>
          </p:cNvSpPr>
          <p:nvPr>
            <p:ph type="body" idx="1"/>
          </p:nvPr>
        </p:nvSpPr>
        <p:spPr>
          <a:xfrm>
            <a:off x="311700" y="1536625"/>
            <a:ext cx="4520700" cy="4555200"/>
          </a:xfrm>
          <a:prstGeom prst="rect">
            <a:avLst/>
          </a:prstGeom>
        </p:spPr>
        <p:txBody>
          <a:bodyPr lIns="91425" tIns="91425" rIns="91425" bIns="91425" anchor="t" anchorCtr="0">
            <a:noAutofit/>
          </a:bodyPr>
          <a:lstStyle/>
          <a:p>
            <a:pPr lvl="0" rtl="0">
              <a:spcBef>
                <a:spcPts val="0"/>
              </a:spcBef>
              <a:spcAft>
                <a:spcPts val="0"/>
              </a:spcAft>
              <a:buNone/>
            </a:pPr>
            <a:r>
              <a:rPr lang="ru" dirty="0" err="1">
                <a:solidFill>
                  <a:srgbClr val="800080"/>
                </a:solidFill>
              </a:rPr>
              <a:t>Button</a:t>
            </a:r>
            <a:r>
              <a:rPr lang="ru" dirty="0">
                <a:solidFill>
                  <a:srgbClr val="C0C0C0"/>
                </a:solidFill>
              </a:rPr>
              <a:t> </a:t>
            </a:r>
            <a:r>
              <a:rPr lang="ru" dirty="0">
                <a:solidFill>
                  <a:schemeClr val="dk1"/>
                </a:solidFill>
              </a:rPr>
              <a:t>{</a:t>
            </a:r>
          </a:p>
          <a:p>
            <a:pPr marL="457200">
              <a:spcAft>
                <a:spcPts val="0"/>
              </a:spcAft>
            </a:pPr>
            <a:r>
              <a:rPr lang="ru" dirty="0" err="1">
                <a:solidFill>
                  <a:srgbClr val="800000"/>
                </a:solidFill>
              </a:rPr>
              <a:t>anchors.horizontalCenter</a:t>
            </a:r>
            <a:r>
              <a:rPr lang="ru" dirty="0">
                <a:solidFill>
                  <a:schemeClr val="dk1"/>
                </a:solidFill>
              </a:rPr>
              <a:t>:</a:t>
            </a:r>
            <a:r>
              <a:rPr lang="ru" dirty="0">
                <a:solidFill>
                  <a:srgbClr val="C0C0C0"/>
                </a:solidFill>
              </a:rPr>
              <a:t> </a:t>
            </a:r>
            <a:r>
              <a:rPr lang="ru" i="1" dirty="0" err="1">
                <a:solidFill>
                  <a:schemeClr val="dk1"/>
                </a:solidFill>
              </a:rPr>
              <a:t>parent</a:t>
            </a:r>
            <a:r>
              <a:rPr lang="ru" dirty="0" err="1">
                <a:solidFill>
                  <a:schemeClr val="dk1"/>
                </a:solidFill>
              </a:rPr>
              <a:t>.horizontalCenter</a:t>
            </a:r>
            <a:endParaRPr lang="ru" dirty="0">
              <a:solidFill>
                <a:schemeClr val="dk1"/>
              </a:solidFill>
            </a:endParaRPr>
          </a:p>
          <a:p>
            <a:pPr marL="457200" lvl="0" indent="0">
              <a:lnSpc>
                <a:spcPct val="114999"/>
              </a:lnSpc>
              <a:spcBef>
                <a:spcPts val="0"/>
              </a:spcBef>
              <a:spcAft>
                <a:spcPts val="0"/>
              </a:spcAft>
              <a:buNone/>
            </a:pPr>
            <a:r>
              <a:rPr lang="ru" dirty="0" err="1">
                <a:solidFill>
                  <a:srgbClr val="800000"/>
                </a:solidFill>
              </a:rPr>
              <a:t>color</a:t>
            </a:r>
            <a:r>
              <a:rPr lang="ru" dirty="0">
                <a:solidFill>
                  <a:schemeClr val="dk1"/>
                </a:solidFill>
              </a:rPr>
              <a:t>:</a:t>
            </a:r>
            <a:r>
              <a:rPr lang="ru" dirty="0">
                <a:solidFill>
                  <a:srgbClr val="C0C0C0"/>
                </a:solidFill>
              </a:rPr>
              <a:t> </a:t>
            </a:r>
            <a:r>
              <a:rPr lang="ru" dirty="0">
                <a:solidFill>
                  <a:srgbClr val="008000"/>
                </a:solidFill>
              </a:rPr>
              <a:t>"</a:t>
            </a:r>
            <a:r>
              <a:rPr lang="ru" dirty="0" err="1">
                <a:solidFill>
                  <a:srgbClr val="008000"/>
                </a:solidFill>
              </a:rPr>
              <a:t>yellow</a:t>
            </a:r>
            <a:r>
              <a:rPr lang="ru" dirty="0">
                <a:solidFill>
                  <a:srgbClr val="008000"/>
                </a:solidFill>
              </a:rPr>
              <a:t>"</a:t>
            </a:r>
            <a:endParaRPr lang="ru" dirty="0"/>
          </a:p>
          <a:p>
            <a:pPr marL="457200" lvl="0" indent="0" rtl="0">
              <a:spcBef>
                <a:spcPts val="0"/>
              </a:spcBef>
              <a:spcAft>
                <a:spcPts val="0"/>
              </a:spcAft>
              <a:buNone/>
            </a:pPr>
            <a:r>
              <a:rPr lang="ru" dirty="0" err="1">
                <a:solidFill>
                  <a:srgbClr val="800000"/>
                </a:solidFill>
              </a:rPr>
              <a:t>highlightColor</a:t>
            </a:r>
            <a:r>
              <a:rPr lang="ru" dirty="0">
                <a:solidFill>
                  <a:schemeClr val="dk1"/>
                </a:solidFill>
              </a:rPr>
              <a:t>:</a:t>
            </a:r>
            <a:r>
              <a:rPr lang="ru" dirty="0">
                <a:solidFill>
                  <a:srgbClr val="C0C0C0"/>
                </a:solidFill>
              </a:rPr>
              <a:t> </a:t>
            </a:r>
            <a:r>
              <a:rPr lang="ru" dirty="0">
                <a:solidFill>
                  <a:srgbClr val="008000"/>
                </a:solidFill>
              </a:rPr>
              <a:t>"</a:t>
            </a:r>
            <a:r>
              <a:rPr lang="ru" dirty="0" err="1">
                <a:solidFill>
                  <a:srgbClr val="008000"/>
                </a:solidFill>
              </a:rPr>
              <a:t>red</a:t>
            </a:r>
            <a:r>
              <a:rPr lang="ru" dirty="0">
                <a:solidFill>
                  <a:srgbClr val="008000"/>
                </a:solidFill>
              </a:rPr>
              <a:t>"</a:t>
            </a:r>
          </a:p>
          <a:p>
            <a:pPr marL="457200">
              <a:spcAft>
                <a:spcPts val="0"/>
              </a:spcAft>
            </a:pPr>
            <a:r>
              <a:rPr lang="ru" dirty="0" err="1">
                <a:solidFill>
                  <a:srgbClr val="800000"/>
                </a:solidFill>
              </a:rPr>
              <a:t>highlightBackgroundColor</a:t>
            </a:r>
            <a:r>
              <a:rPr lang="ru" dirty="0">
                <a:solidFill>
                  <a:schemeClr val="dk1"/>
                </a:solidFill>
              </a:rPr>
              <a:t>:</a:t>
            </a:r>
            <a:r>
              <a:rPr lang="ru" dirty="0">
                <a:solidFill>
                  <a:srgbClr val="C0C0C0"/>
                </a:solidFill>
              </a:rPr>
              <a:t> </a:t>
            </a:r>
            <a:r>
              <a:rPr lang="ru" dirty="0">
                <a:solidFill>
                  <a:srgbClr val="008000"/>
                </a:solidFill>
              </a:rPr>
              <a:t>"</a:t>
            </a:r>
            <a:r>
              <a:rPr lang="ru" dirty="0" err="1">
                <a:solidFill>
                  <a:srgbClr val="008000"/>
                </a:solidFill>
              </a:rPr>
              <a:t>green</a:t>
            </a:r>
            <a:r>
              <a:rPr lang="ru" dirty="0">
                <a:solidFill>
                  <a:srgbClr val="008000"/>
                </a:solidFill>
              </a:rPr>
              <a:t>"</a:t>
            </a:r>
          </a:p>
          <a:p>
            <a:pPr marL="457200" lvl="0" indent="0">
              <a:lnSpc>
                <a:spcPct val="114999"/>
              </a:lnSpc>
              <a:spcBef>
                <a:spcPts val="0"/>
              </a:spcBef>
              <a:spcAft>
                <a:spcPts val="0"/>
              </a:spcAft>
              <a:buNone/>
            </a:pPr>
            <a:r>
              <a:rPr lang="ru" dirty="0" err="1">
                <a:solidFill>
                  <a:srgbClr val="800000"/>
                </a:solidFill>
              </a:rPr>
              <a:t>text</a:t>
            </a:r>
            <a:r>
              <a:rPr lang="ru" dirty="0">
                <a:solidFill>
                  <a:schemeClr val="dk1"/>
                </a:solidFill>
              </a:rPr>
              <a:t>:</a:t>
            </a:r>
            <a:r>
              <a:rPr lang="ru" dirty="0">
                <a:solidFill>
                  <a:srgbClr val="C0C0C0"/>
                </a:solidFill>
              </a:rPr>
              <a:t> </a:t>
            </a:r>
            <a:r>
              <a:rPr lang="ru" dirty="0">
                <a:solidFill>
                  <a:srgbClr val="008000"/>
                </a:solidFill>
              </a:rPr>
              <a:t>"Кнопка"</a:t>
            </a:r>
            <a:endParaRPr lang="ru"/>
          </a:p>
          <a:p>
            <a:pPr marL="457200" lvl="0" indent="0" rtl="0">
              <a:spcBef>
                <a:spcPts val="0"/>
              </a:spcBef>
              <a:spcAft>
                <a:spcPts val="0"/>
              </a:spcAft>
              <a:buNone/>
            </a:pPr>
            <a:r>
              <a:rPr lang="ru" dirty="0" err="1">
                <a:solidFill>
                  <a:srgbClr val="800000"/>
                </a:solidFill>
              </a:rPr>
              <a:t>onClicked</a:t>
            </a:r>
            <a:r>
              <a:rPr lang="ru" dirty="0">
                <a:solidFill>
                  <a:schemeClr val="dk1"/>
                </a:solidFill>
              </a:rPr>
              <a:t>:</a:t>
            </a:r>
            <a:r>
              <a:rPr lang="ru" dirty="0">
                <a:solidFill>
                  <a:srgbClr val="C0C0C0"/>
                </a:solidFill>
              </a:rPr>
              <a:t> </a:t>
            </a:r>
            <a:r>
              <a:rPr lang="ru" i="1" dirty="0">
                <a:solidFill>
                  <a:srgbClr val="0055AF"/>
                </a:solidFill>
              </a:rPr>
              <a:t>console</a:t>
            </a:r>
            <a:r>
              <a:rPr lang="ru" dirty="0">
                <a:solidFill>
                  <a:schemeClr val="dk1"/>
                </a:solidFill>
              </a:rPr>
              <a:t>.log(</a:t>
            </a:r>
            <a:r>
              <a:rPr lang="ru" dirty="0">
                <a:solidFill>
                  <a:srgbClr val="008000"/>
                </a:solidFill>
              </a:rPr>
              <a:t>"Кнопка</a:t>
            </a:r>
            <a:r>
              <a:rPr lang="ru" dirty="0">
                <a:solidFill>
                  <a:srgbClr val="C0C0C0"/>
                </a:solidFill>
              </a:rPr>
              <a:t> </a:t>
            </a:r>
            <a:r>
              <a:rPr lang="ru" dirty="0">
                <a:solidFill>
                  <a:srgbClr val="008000"/>
                </a:solidFill>
              </a:rPr>
              <a:t>нажата"</a:t>
            </a:r>
            <a:r>
              <a:rPr lang="ru" dirty="0">
                <a:solidFill>
                  <a:schemeClr val="dk1"/>
                </a:solidFill>
              </a:rPr>
              <a:t>)</a:t>
            </a:r>
          </a:p>
          <a:p>
            <a:pPr lvl="0" rtl="0">
              <a:spcBef>
                <a:spcPts val="0"/>
              </a:spcBef>
              <a:spcAft>
                <a:spcPts val="0"/>
              </a:spcAft>
              <a:buNone/>
            </a:pPr>
            <a:r>
              <a:rPr lang="ru" dirty="0">
                <a:solidFill>
                  <a:schemeClr val="dk1"/>
                </a:solidFill>
              </a:rPr>
              <a:t>}</a:t>
            </a:r>
          </a:p>
        </p:txBody>
      </p:sp>
      <p:sp>
        <p:nvSpPr>
          <p:cNvPr id="143" name="Shape 14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12</a:t>
            </a:fld>
            <a:endParaRPr lang="ru"/>
          </a:p>
        </p:txBody>
      </p:sp>
      <p:sp>
        <p:nvSpPr>
          <p:cNvPr id="144" name="Shape 144"/>
          <p:cNvSpPr txBox="1">
            <a:spLocks noGrp="1"/>
          </p:cNvSpPr>
          <p:nvPr>
            <p:ph type="body" idx="2"/>
          </p:nvPr>
        </p:nvSpPr>
        <p:spPr>
          <a:xfrm>
            <a:off x="4832400" y="1536632"/>
            <a:ext cx="3999900" cy="464100"/>
          </a:xfrm>
          <a:prstGeom prst="rect">
            <a:avLst/>
          </a:prstGeom>
        </p:spPr>
        <p:txBody>
          <a:bodyPr lIns="91425" tIns="91425" rIns="91425" bIns="91425" anchor="t" anchorCtr="0">
            <a:noAutofit/>
          </a:bodyPr>
          <a:lstStyle/>
          <a:p>
            <a:pPr lvl="0">
              <a:spcBef>
                <a:spcPts val="0"/>
              </a:spcBef>
              <a:buNone/>
            </a:pPr>
            <a:r>
              <a:rPr lang="ru"/>
              <a:t>Кнопка в обычном состоянии:</a:t>
            </a:r>
          </a:p>
        </p:txBody>
      </p:sp>
      <p:sp>
        <p:nvSpPr>
          <p:cNvPr id="145" name="Shape 145"/>
          <p:cNvSpPr txBox="1">
            <a:spLocks noGrp="1"/>
          </p:cNvSpPr>
          <p:nvPr>
            <p:ph type="body" idx="2"/>
          </p:nvPr>
        </p:nvSpPr>
        <p:spPr>
          <a:xfrm>
            <a:off x="4832400" y="3196957"/>
            <a:ext cx="3999900" cy="464100"/>
          </a:xfrm>
          <a:prstGeom prst="rect">
            <a:avLst/>
          </a:prstGeom>
        </p:spPr>
        <p:txBody>
          <a:bodyPr lIns="91425" tIns="91425" rIns="91425" bIns="91425" anchor="t" anchorCtr="0">
            <a:noAutofit/>
          </a:bodyPr>
          <a:lstStyle/>
          <a:p>
            <a:pPr lvl="0" rtl="0">
              <a:spcBef>
                <a:spcPts val="0"/>
              </a:spcBef>
              <a:buNone/>
            </a:pPr>
            <a:r>
              <a:rPr lang="ru"/>
              <a:t>Кнопка в нажатом состоянии:</a:t>
            </a:r>
          </a:p>
        </p:txBody>
      </p:sp>
      <p:pic>
        <p:nvPicPr>
          <p:cNvPr id="146" name="Shape 146"/>
          <p:cNvPicPr preferRelativeResize="0"/>
          <p:nvPr/>
        </p:nvPicPr>
        <p:blipFill>
          <a:blip r:embed="rId3">
            <a:alphaModFix/>
          </a:blip>
          <a:stretch>
            <a:fillRect/>
          </a:stretch>
        </p:blipFill>
        <p:spPr>
          <a:xfrm>
            <a:off x="4832400" y="3669999"/>
            <a:ext cx="3999900" cy="844428"/>
          </a:xfrm>
          <a:prstGeom prst="rect">
            <a:avLst/>
          </a:prstGeom>
          <a:noFill/>
          <a:ln>
            <a:noFill/>
          </a:ln>
        </p:spPr>
      </p:pic>
      <p:pic>
        <p:nvPicPr>
          <p:cNvPr id="147" name="Shape 147"/>
          <p:cNvPicPr preferRelativeResize="0"/>
          <p:nvPr/>
        </p:nvPicPr>
        <p:blipFill>
          <a:blip r:embed="rId4">
            <a:alphaModFix/>
          </a:blip>
          <a:stretch>
            <a:fillRect/>
          </a:stretch>
        </p:blipFill>
        <p:spPr>
          <a:xfrm>
            <a:off x="4832400" y="2000725"/>
            <a:ext cx="3999900" cy="8444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IconButton</a:t>
            </a:r>
          </a:p>
        </p:txBody>
      </p:sp>
      <p:sp>
        <p:nvSpPr>
          <p:cNvPr id="153" name="Shape 153"/>
          <p:cNvSpPr txBox="1">
            <a:spLocks noGrp="1"/>
          </p:cNvSpPr>
          <p:nvPr>
            <p:ph type="body" idx="1"/>
          </p:nvPr>
        </p:nvSpPr>
        <p:spPr>
          <a:xfrm>
            <a:off x="311700" y="3614900"/>
            <a:ext cx="4896300" cy="2476800"/>
          </a:xfrm>
          <a:prstGeom prst="rect">
            <a:avLst/>
          </a:prstGeom>
        </p:spPr>
        <p:txBody>
          <a:bodyPr lIns="91425" tIns="91425" rIns="91425" bIns="91425" anchor="t" anchorCtr="0">
            <a:noAutofit/>
          </a:bodyPr>
          <a:lstStyle/>
          <a:p>
            <a:pPr lvl="0" rtl="0">
              <a:spcBef>
                <a:spcPts val="0"/>
              </a:spcBef>
              <a:spcAft>
                <a:spcPts val="0"/>
              </a:spcAft>
              <a:buNone/>
            </a:pPr>
            <a:r>
              <a:rPr lang="ru">
                <a:solidFill>
                  <a:srgbClr val="800080"/>
                </a:solidFill>
              </a:rPr>
              <a:t>IconButton</a:t>
            </a:r>
            <a:r>
              <a:rPr lang="ru">
                <a:solidFill>
                  <a:srgbClr val="C0C0C0"/>
                </a:solidFill>
              </a:rPr>
              <a:t> </a:t>
            </a:r>
            <a:r>
              <a:rPr lang="ru">
                <a:solidFill>
                  <a:schemeClr val="dk1"/>
                </a:solidFill>
              </a:rPr>
              <a:t>{</a:t>
            </a:r>
          </a:p>
          <a:p>
            <a:pPr marL="457200" lvl="0" indent="0" rtl="0">
              <a:spcBef>
                <a:spcPts val="0"/>
              </a:spcBef>
              <a:spcAft>
                <a:spcPts val="0"/>
              </a:spcAft>
              <a:buNone/>
            </a:pPr>
            <a:r>
              <a:rPr lang="ru">
                <a:solidFill>
                  <a:srgbClr val="800000"/>
                </a:solidFill>
              </a:rPr>
              <a:t>anchors.horizontalCenter</a:t>
            </a:r>
            <a:r>
              <a:rPr lang="ru">
                <a:solidFill>
                  <a:schemeClr val="dk1"/>
                </a:solidFill>
              </a:rPr>
              <a:t>:</a:t>
            </a:r>
            <a:r>
              <a:rPr lang="ru">
                <a:solidFill>
                  <a:srgbClr val="C0C0C0"/>
                </a:solidFill>
              </a:rPr>
              <a:t> </a:t>
            </a:r>
            <a:r>
              <a:rPr lang="ru" i="1">
                <a:solidFill>
                  <a:schemeClr val="dk1"/>
                </a:solidFill>
              </a:rPr>
              <a:t>parent</a:t>
            </a:r>
            <a:r>
              <a:rPr lang="ru">
                <a:solidFill>
                  <a:schemeClr val="dk1"/>
                </a:solidFill>
              </a:rPr>
              <a:t>.horizontalCenter</a:t>
            </a:r>
          </a:p>
          <a:p>
            <a:pPr marL="457200" lvl="0" indent="0" rtl="0">
              <a:spcBef>
                <a:spcPts val="0"/>
              </a:spcBef>
              <a:spcAft>
                <a:spcPts val="0"/>
              </a:spcAft>
              <a:buNone/>
            </a:pPr>
            <a:r>
              <a:rPr lang="ru">
                <a:solidFill>
                  <a:srgbClr val="800000"/>
                </a:solidFill>
              </a:rPr>
              <a:t>icon.source</a:t>
            </a:r>
            <a:r>
              <a:rPr lang="ru">
                <a:solidFill>
                  <a:schemeClr val="dk1"/>
                </a:solidFill>
              </a:rPr>
              <a:t>:</a:t>
            </a:r>
            <a:r>
              <a:rPr lang="ru">
                <a:solidFill>
                  <a:srgbClr val="C0C0C0"/>
                </a:solidFill>
              </a:rPr>
              <a:t> </a:t>
            </a:r>
            <a:r>
              <a:rPr lang="ru">
                <a:solidFill>
                  <a:srgbClr val="008000"/>
                </a:solidFill>
              </a:rPr>
              <a:t>"image://theme/icon-m-play"</a:t>
            </a:r>
          </a:p>
          <a:p>
            <a:pPr lvl="0" indent="387350" rtl="0">
              <a:spcBef>
                <a:spcPts val="0"/>
              </a:spcBef>
              <a:spcAft>
                <a:spcPts val="0"/>
              </a:spcAft>
              <a:buClr>
                <a:schemeClr val="dk1"/>
              </a:buClr>
              <a:buSzPct val="78571"/>
              <a:buFont typeface="Arial"/>
              <a:buNone/>
            </a:pPr>
            <a:r>
              <a:rPr lang="ru">
                <a:solidFill>
                  <a:srgbClr val="800000"/>
                </a:solidFill>
              </a:rPr>
              <a:t>onClicked</a:t>
            </a:r>
            <a:r>
              <a:rPr lang="ru">
                <a:solidFill>
                  <a:schemeClr val="dk1"/>
                </a:solidFill>
              </a:rPr>
              <a:t>:</a:t>
            </a:r>
            <a:r>
              <a:rPr lang="ru">
                <a:solidFill>
                  <a:srgbClr val="C0C0C0"/>
                </a:solidFill>
              </a:rPr>
              <a:t> </a:t>
            </a:r>
            <a:r>
              <a:rPr lang="ru" i="1">
                <a:solidFill>
                  <a:srgbClr val="0055AF"/>
                </a:solidFill>
              </a:rPr>
              <a:t>console</a:t>
            </a:r>
            <a:r>
              <a:rPr lang="ru">
                <a:solidFill>
                  <a:schemeClr val="dk1"/>
                </a:solidFill>
              </a:rPr>
              <a:t>.log(</a:t>
            </a:r>
            <a:r>
              <a:rPr lang="ru">
                <a:solidFill>
                  <a:srgbClr val="008000"/>
                </a:solidFill>
              </a:rPr>
              <a:t>"Кнопка</a:t>
            </a:r>
            <a:r>
              <a:rPr lang="ru">
                <a:solidFill>
                  <a:srgbClr val="C0C0C0"/>
                </a:solidFill>
              </a:rPr>
              <a:t> </a:t>
            </a:r>
            <a:r>
              <a:rPr lang="ru">
                <a:solidFill>
                  <a:srgbClr val="008000"/>
                </a:solidFill>
              </a:rPr>
              <a:t>нажата"</a:t>
            </a:r>
            <a:r>
              <a:rPr lang="ru">
                <a:solidFill>
                  <a:schemeClr val="dk1"/>
                </a:solidFill>
              </a:rPr>
              <a:t>)</a:t>
            </a:r>
          </a:p>
          <a:p>
            <a:pPr lvl="0" rtl="0">
              <a:spcBef>
                <a:spcPts val="0"/>
              </a:spcBef>
              <a:spcAft>
                <a:spcPts val="0"/>
              </a:spcAft>
              <a:buClr>
                <a:schemeClr val="dk1"/>
              </a:buClr>
              <a:buSzPct val="78571"/>
              <a:buFont typeface="Arial"/>
              <a:buNone/>
            </a:pPr>
            <a:r>
              <a:rPr lang="ru">
                <a:solidFill>
                  <a:schemeClr val="dk1"/>
                </a:solidFill>
              </a:rPr>
              <a:t>}</a:t>
            </a:r>
          </a:p>
          <a:p>
            <a:pPr lvl="0">
              <a:spcBef>
                <a:spcPts val="0"/>
              </a:spcBef>
              <a:buNone/>
            </a:pPr>
            <a:endParaRPr/>
          </a:p>
        </p:txBody>
      </p:sp>
      <p:sp>
        <p:nvSpPr>
          <p:cNvPr id="154" name="Shape 154"/>
          <p:cNvSpPr txBox="1">
            <a:spLocks noGrp="1"/>
          </p:cNvSpPr>
          <p:nvPr>
            <p:ph type="body" idx="2"/>
          </p:nvPr>
        </p:nvSpPr>
        <p:spPr>
          <a:xfrm>
            <a:off x="5259525" y="3614900"/>
            <a:ext cx="3572700" cy="2476800"/>
          </a:xfrm>
          <a:prstGeom prst="rect">
            <a:avLst/>
          </a:prstGeom>
        </p:spPr>
        <p:txBody>
          <a:bodyPr lIns="91425" tIns="91425" rIns="91425" bIns="91425" anchor="t" anchorCtr="0">
            <a:noAutofit/>
          </a:bodyPr>
          <a:lstStyle/>
          <a:p>
            <a:pPr lvl="0">
              <a:spcBef>
                <a:spcPts val="0"/>
              </a:spcBef>
              <a:buNone/>
            </a:pPr>
            <a:endParaRPr/>
          </a:p>
        </p:txBody>
      </p:sp>
      <p:sp>
        <p:nvSpPr>
          <p:cNvPr id="155" name="Shape 15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13</a:t>
            </a:fld>
            <a:endParaRPr lang="ru"/>
          </a:p>
        </p:txBody>
      </p:sp>
      <p:sp>
        <p:nvSpPr>
          <p:cNvPr id="156" name="Shape 156"/>
          <p:cNvSpPr txBox="1">
            <a:spLocks noGrp="1"/>
          </p:cNvSpPr>
          <p:nvPr>
            <p:ph type="body" idx="1"/>
          </p:nvPr>
        </p:nvSpPr>
        <p:spPr>
          <a:xfrm>
            <a:off x="311700" y="1536629"/>
            <a:ext cx="8520600" cy="2078400"/>
          </a:xfrm>
          <a:prstGeom prst="rect">
            <a:avLst/>
          </a:prstGeom>
        </p:spPr>
        <p:txBody>
          <a:bodyPr lIns="91425" tIns="91425" rIns="91425" bIns="91425" anchor="t" anchorCtr="0">
            <a:noAutofit/>
          </a:bodyPr>
          <a:lstStyle/>
          <a:p>
            <a:pPr marL="457200" lvl="0" indent="-228600" rtl="0">
              <a:spcBef>
                <a:spcPts val="0"/>
              </a:spcBef>
            </a:pPr>
            <a:r>
              <a:rPr lang="ru" sz="1800" b="1"/>
              <a:t>down:</a:t>
            </a:r>
            <a:r>
              <a:rPr lang="ru" sz="1800"/>
              <a:t> bool –</a:t>
            </a:r>
            <a:r>
              <a:rPr lang="ru"/>
              <a:t> </a:t>
            </a:r>
            <a:r>
              <a:rPr lang="ru" sz="1800"/>
              <a:t>если true, значит кнопка нажата, в противном случае - false</a:t>
            </a:r>
          </a:p>
          <a:p>
            <a:pPr marL="457200" lvl="0" indent="-342900" rtl="0">
              <a:spcBef>
                <a:spcPts val="0"/>
              </a:spcBef>
              <a:buSzPct val="100000"/>
            </a:pPr>
            <a:r>
              <a:rPr lang="ru" sz="1800" b="1"/>
              <a:t>highlighted:</a:t>
            </a:r>
            <a:r>
              <a:rPr lang="ru" sz="1800"/>
              <a:t> bool – если true, значит кнопка подсвечена</a:t>
            </a:r>
          </a:p>
          <a:p>
            <a:pPr marL="457200" lvl="0" indent="-342900" rtl="0">
              <a:spcBef>
                <a:spcPts val="0"/>
              </a:spcBef>
              <a:buSzPct val="100000"/>
            </a:pPr>
            <a:r>
              <a:rPr lang="ru" sz="1800" b="1"/>
              <a:t>icon:</a:t>
            </a:r>
            <a:r>
              <a:rPr lang="ru" sz="1800"/>
              <a:t> Image – иконка, отображаемая кнопкой</a:t>
            </a:r>
          </a:p>
          <a:p>
            <a:pPr marL="457200" lvl="0" indent="-342900" rtl="0">
              <a:spcBef>
                <a:spcPts val="0"/>
              </a:spcBef>
              <a:buSzPct val="100000"/>
            </a:pPr>
            <a:r>
              <a:rPr lang="ru" sz="1800" b="1"/>
              <a:t>onClicked:</a:t>
            </a:r>
            <a:r>
              <a:rPr lang="ru" sz="1800"/>
              <a:t> function – функция-обработчик нажатия на кнопку</a:t>
            </a:r>
          </a:p>
        </p:txBody>
      </p:sp>
      <p:pic>
        <p:nvPicPr>
          <p:cNvPr id="157" name="Shape 157"/>
          <p:cNvPicPr preferRelativeResize="0"/>
          <p:nvPr/>
        </p:nvPicPr>
        <p:blipFill>
          <a:blip r:embed="rId3">
            <a:alphaModFix/>
          </a:blip>
          <a:stretch>
            <a:fillRect/>
          </a:stretch>
        </p:blipFill>
        <p:spPr>
          <a:xfrm>
            <a:off x="5259600" y="3614899"/>
            <a:ext cx="3572699" cy="818744"/>
          </a:xfrm>
          <a:prstGeom prst="rect">
            <a:avLst/>
          </a:prstGeom>
          <a:noFill/>
          <a:ln>
            <a:noFill/>
          </a:ln>
        </p:spPr>
      </p:pic>
      <p:pic>
        <p:nvPicPr>
          <p:cNvPr id="158" name="Shape 158"/>
          <p:cNvPicPr preferRelativeResize="0"/>
          <p:nvPr/>
        </p:nvPicPr>
        <p:blipFill>
          <a:blip r:embed="rId4">
            <a:alphaModFix/>
          </a:blip>
          <a:stretch>
            <a:fillRect/>
          </a:stretch>
        </p:blipFill>
        <p:spPr>
          <a:xfrm>
            <a:off x="5259597" y="5272950"/>
            <a:ext cx="3572702" cy="8187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ValueButton. Основные свойства</a:t>
            </a:r>
          </a:p>
        </p:txBody>
      </p:sp>
      <p:sp>
        <p:nvSpPr>
          <p:cNvPr id="164" name="Shape 16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14</a:t>
            </a:fld>
            <a:endParaRPr lang="ru"/>
          </a:p>
        </p:txBody>
      </p:sp>
      <p:sp>
        <p:nvSpPr>
          <p:cNvPr id="165" name="Shape 165"/>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ru"/>
              <a:t>Кнопка представлена в виде метки и значения. Она может служить для того, чтобы открывать форму для выбора значения и отображать уже выбранное.</a:t>
            </a:r>
          </a:p>
          <a:p>
            <a:pPr marL="457200" lvl="0" indent="-228600" rtl="0">
              <a:spcBef>
                <a:spcPts val="0"/>
              </a:spcBef>
            </a:pPr>
            <a:r>
              <a:rPr lang="ru" b="1"/>
              <a:t>description:</a:t>
            </a:r>
            <a:r>
              <a:rPr lang="ru"/>
              <a:t> string – описание кнопки</a:t>
            </a:r>
          </a:p>
          <a:p>
            <a:pPr marL="457200" lvl="0" indent="-228600" rtl="0">
              <a:spcBef>
                <a:spcPts val="0"/>
              </a:spcBef>
            </a:pPr>
            <a:r>
              <a:rPr lang="ru" b="1"/>
              <a:t>label:</a:t>
            </a:r>
            <a:r>
              <a:rPr lang="ru"/>
              <a:t> string – текст кнопки</a:t>
            </a:r>
          </a:p>
          <a:p>
            <a:pPr marL="457200" lvl="0" indent="-228600" rtl="0">
              <a:spcBef>
                <a:spcPts val="0"/>
              </a:spcBef>
            </a:pPr>
            <a:r>
              <a:rPr lang="ru" b="1"/>
              <a:t>labelColor:</a:t>
            </a:r>
            <a:r>
              <a:rPr lang="ru"/>
              <a:t> color – цвет текста кнопки</a:t>
            </a:r>
          </a:p>
          <a:p>
            <a:pPr marL="457200" lvl="0" indent="-228600" rtl="0">
              <a:spcBef>
                <a:spcPts val="0"/>
              </a:spcBef>
            </a:pPr>
            <a:r>
              <a:rPr lang="ru" b="1"/>
              <a:t>leftMargin:</a:t>
            </a:r>
            <a:r>
              <a:rPr lang="ru"/>
              <a:t> real – отступ слева</a:t>
            </a:r>
          </a:p>
          <a:p>
            <a:pPr marL="457200" lvl="0" indent="-228600" rtl="0">
              <a:spcBef>
                <a:spcPts val="0"/>
              </a:spcBef>
            </a:pPr>
            <a:r>
              <a:rPr lang="ru" b="1"/>
              <a:t>rightMargin:</a:t>
            </a:r>
            <a:r>
              <a:rPr lang="ru"/>
              <a:t> real – отступ справа</a:t>
            </a:r>
          </a:p>
          <a:p>
            <a:pPr marL="457200" lvl="0" indent="-228600" rtl="0">
              <a:spcBef>
                <a:spcPts val="0"/>
              </a:spcBef>
            </a:pPr>
            <a:r>
              <a:rPr lang="ru" b="1"/>
              <a:t>value:</a:t>
            </a:r>
            <a:r>
              <a:rPr lang="ru"/>
              <a:t> string – значение</a:t>
            </a:r>
          </a:p>
          <a:p>
            <a:pPr marL="457200" lvl="0" indent="-228600">
              <a:spcBef>
                <a:spcPts val="0"/>
              </a:spcBef>
            </a:pPr>
            <a:r>
              <a:rPr lang="ru" b="1"/>
              <a:t>valueColor:</a:t>
            </a:r>
            <a:r>
              <a:rPr lang="ru"/>
              <a:t> color - цвет значения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ValueButton. Пример</a:t>
            </a:r>
          </a:p>
        </p:txBody>
      </p:sp>
      <p:sp>
        <p:nvSpPr>
          <p:cNvPr id="171" name="Shape 171"/>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rtl="0">
              <a:spcBef>
                <a:spcPts val="0"/>
              </a:spcBef>
              <a:spcAft>
                <a:spcPts val="0"/>
              </a:spcAft>
              <a:buNone/>
            </a:pPr>
            <a:r>
              <a:rPr lang="ru" sz="1400">
                <a:solidFill>
                  <a:srgbClr val="800080"/>
                </a:solidFill>
              </a:rPr>
              <a:t>ValueButton</a:t>
            </a:r>
            <a:r>
              <a:rPr lang="ru" sz="1400">
                <a:solidFill>
                  <a:srgbClr val="C0C0C0"/>
                </a:solidFill>
              </a:rPr>
              <a:t> </a:t>
            </a:r>
            <a:r>
              <a:rPr lang="ru" sz="1400">
                <a:solidFill>
                  <a:schemeClr val="dk1"/>
                </a:solidFill>
              </a:rPr>
              <a:t>{</a:t>
            </a:r>
          </a:p>
          <a:p>
            <a:pPr marL="457200" lvl="0" indent="0" rtl="0">
              <a:spcBef>
                <a:spcPts val="0"/>
              </a:spcBef>
              <a:spcAft>
                <a:spcPts val="0"/>
              </a:spcAft>
              <a:buNone/>
            </a:pPr>
            <a:r>
              <a:rPr lang="ru" sz="1400">
                <a:solidFill>
                  <a:srgbClr val="800000"/>
                </a:solidFill>
              </a:rPr>
              <a:t>label</a:t>
            </a:r>
            <a:r>
              <a:rPr lang="ru" sz="1400">
                <a:solidFill>
                  <a:schemeClr val="dk1"/>
                </a:solidFill>
              </a:rPr>
              <a:t>:</a:t>
            </a:r>
            <a:r>
              <a:rPr lang="ru" sz="1400">
                <a:solidFill>
                  <a:srgbClr val="C0C0C0"/>
                </a:solidFill>
              </a:rPr>
              <a:t> </a:t>
            </a:r>
            <a:r>
              <a:rPr lang="ru" sz="1400">
                <a:solidFill>
                  <a:srgbClr val="008000"/>
                </a:solidFill>
              </a:rPr>
              <a:t>"Кнопка"</a:t>
            </a:r>
          </a:p>
          <a:p>
            <a:pPr marL="457200" lvl="0" indent="0" rtl="0">
              <a:spcBef>
                <a:spcPts val="0"/>
              </a:spcBef>
              <a:spcAft>
                <a:spcPts val="0"/>
              </a:spcAft>
              <a:buNone/>
            </a:pPr>
            <a:r>
              <a:rPr lang="ru" sz="1400">
                <a:solidFill>
                  <a:srgbClr val="800000"/>
                </a:solidFill>
              </a:rPr>
              <a:t>description</a:t>
            </a:r>
            <a:r>
              <a:rPr lang="ru" sz="1400">
                <a:solidFill>
                  <a:schemeClr val="dk1"/>
                </a:solidFill>
              </a:rPr>
              <a:t>:</a:t>
            </a:r>
            <a:r>
              <a:rPr lang="ru" sz="1400">
                <a:solidFill>
                  <a:srgbClr val="C0C0C0"/>
                </a:solidFill>
              </a:rPr>
              <a:t> </a:t>
            </a:r>
            <a:r>
              <a:rPr lang="ru" sz="1400">
                <a:solidFill>
                  <a:srgbClr val="008000"/>
                </a:solidFill>
              </a:rPr>
              <a:t>"Ёмкое</a:t>
            </a:r>
            <a:r>
              <a:rPr lang="ru" sz="1400">
                <a:solidFill>
                  <a:srgbClr val="C0C0C0"/>
                </a:solidFill>
              </a:rPr>
              <a:t> </a:t>
            </a:r>
            <a:r>
              <a:rPr lang="ru" sz="1400">
                <a:solidFill>
                  <a:srgbClr val="008000"/>
                </a:solidFill>
              </a:rPr>
              <a:t>описание</a:t>
            </a:r>
            <a:r>
              <a:rPr lang="ru" sz="1400">
                <a:solidFill>
                  <a:srgbClr val="C0C0C0"/>
                </a:solidFill>
              </a:rPr>
              <a:t> </a:t>
            </a:r>
            <a:r>
              <a:rPr lang="ru" sz="1400">
                <a:solidFill>
                  <a:srgbClr val="008000"/>
                </a:solidFill>
              </a:rPr>
              <a:t>назначения</a:t>
            </a:r>
            <a:r>
              <a:rPr lang="ru" sz="1400">
                <a:solidFill>
                  <a:srgbClr val="C0C0C0"/>
                </a:solidFill>
              </a:rPr>
              <a:t> </a:t>
            </a:r>
            <a:r>
              <a:rPr lang="ru" sz="1400">
                <a:solidFill>
                  <a:srgbClr val="008000"/>
                </a:solidFill>
              </a:rPr>
              <a:t>кнопки"</a:t>
            </a:r>
          </a:p>
          <a:p>
            <a:pPr marL="457200" lvl="0" indent="0" rtl="0">
              <a:spcBef>
                <a:spcPts val="0"/>
              </a:spcBef>
              <a:spcAft>
                <a:spcPts val="0"/>
              </a:spcAft>
              <a:buNone/>
            </a:pPr>
            <a:r>
              <a:rPr lang="ru" sz="1400">
                <a:solidFill>
                  <a:srgbClr val="800000"/>
                </a:solidFill>
              </a:rPr>
              <a:t>value</a:t>
            </a:r>
            <a:r>
              <a:rPr lang="ru" sz="1400">
                <a:solidFill>
                  <a:schemeClr val="dk1"/>
                </a:solidFill>
              </a:rPr>
              <a:t>:</a:t>
            </a:r>
            <a:r>
              <a:rPr lang="ru" sz="1400">
                <a:solidFill>
                  <a:srgbClr val="C0C0C0"/>
                </a:solidFill>
              </a:rPr>
              <a:t> </a:t>
            </a:r>
            <a:r>
              <a:rPr lang="ru" sz="1400">
                <a:solidFill>
                  <a:srgbClr val="008000"/>
                </a:solidFill>
              </a:rPr>
              <a:t>"Значение"</a:t>
            </a:r>
          </a:p>
          <a:p>
            <a:pPr marL="457200" lvl="0" indent="-69850" rtl="0">
              <a:spcBef>
                <a:spcPts val="0"/>
              </a:spcBef>
              <a:spcAft>
                <a:spcPts val="0"/>
              </a:spcAft>
              <a:buClr>
                <a:schemeClr val="dk1"/>
              </a:buClr>
              <a:buSzPct val="78571"/>
              <a:buFont typeface="Arial"/>
              <a:buNone/>
            </a:pPr>
            <a:r>
              <a:rPr lang="ru" sz="1400">
                <a:solidFill>
                  <a:srgbClr val="800000"/>
                </a:solidFill>
              </a:rPr>
              <a:t>onClicked</a:t>
            </a:r>
            <a:r>
              <a:rPr lang="ru" sz="1400">
                <a:solidFill>
                  <a:schemeClr val="dk1"/>
                </a:solidFill>
              </a:rPr>
              <a:t>:</a:t>
            </a:r>
            <a:r>
              <a:rPr lang="ru" sz="1400">
                <a:solidFill>
                  <a:srgbClr val="C0C0C0"/>
                </a:solidFill>
              </a:rPr>
              <a:t> </a:t>
            </a:r>
            <a:r>
              <a:rPr lang="ru" sz="1400" i="1">
                <a:solidFill>
                  <a:schemeClr val="dk1"/>
                </a:solidFill>
              </a:rPr>
              <a:t>value</a:t>
            </a:r>
            <a:r>
              <a:rPr lang="ru" sz="1400">
                <a:solidFill>
                  <a:srgbClr val="C0C0C0"/>
                </a:solidFill>
              </a:rPr>
              <a:t> </a:t>
            </a:r>
            <a:r>
              <a:rPr lang="ru" sz="1400">
                <a:solidFill>
                  <a:schemeClr val="dk1"/>
                </a:solidFill>
              </a:rPr>
              <a:t>=</a:t>
            </a:r>
            <a:r>
              <a:rPr lang="ru" sz="1400">
                <a:solidFill>
                  <a:srgbClr val="C0C0C0"/>
                </a:solidFill>
              </a:rPr>
              <a:t> </a:t>
            </a:r>
            <a:r>
              <a:rPr lang="ru" sz="1400">
                <a:solidFill>
                  <a:srgbClr val="008000"/>
                </a:solidFill>
              </a:rPr>
              <a:t>"Другое</a:t>
            </a:r>
            <a:r>
              <a:rPr lang="ru" sz="1400">
                <a:solidFill>
                  <a:srgbClr val="C0C0C0"/>
                </a:solidFill>
              </a:rPr>
              <a:t> </a:t>
            </a:r>
            <a:r>
              <a:rPr lang="ru" sz="1400">
                <a:solidFill>
                  <a:srgbClr val="008000"/>
                </a:solidFill>
              </a:rPr>
              <a:t>значение"</a:t>
            </a:r>
          </a:p>
          <a:p>
            <a:pPr lvl="0" rtl="0">
              <a:spcBef>
                <a:spcPts val="0"/>
              </a:spcBef>
              <a:spcAft>
                <a:spcPts val="0"/>
              </a:spcAft>
              <a:buClr>
                <a:schemeClr val="dk1"/>
              </a:buClr>
              <a:buSzPct val="78571"/>
              <a:buFont typeface="Arial"/>
              <a:buNone/>
            </a:pPr>
            <a:r>
              <a:rPr lang="ru" sz="1400">
                <a:solidFill>
                  <a:schemeClr val="dk1"/>
                </a:solidFill>
              </a:rPr>
              <a:t>}</a:t>
            </a:r>
          </a:p>
          <a:p>
            <a:pPr lvl="0">
              <a:spcBef>
                <a:spcPts val="0"/>
              </a:spcBef>
              <a:buNone/>
            </a:pPr>
            <a:endParaRPr/>
          </a:p>
        </p:txBody>
      </p:sp>
      <p:sp>
        <p:nvSpPr>
          <p:cNvPr id="172" name="Shape 17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15</a:t>
            </a:fld>
            <a:endParaRPr lang="ru"/>
          </a:p>
        </p:txBody>
      </p:sp>
      <p:pic>
        <p:nvPicPr>
          <p:cNvPr id="173" name="Shape 173"/>
          <p:cNvPicPr preferRelativeResize="0"/>
          <p:nvPr/>
        </p:nvPicPr>
        <p:blipFill>
          <a:blip r:embed="rId3">
            <a:alphaModFix/>
          </a:blip>
          <a:stretch>
            <a:fillRect/>
          </a:stretch>
        </p:blipFill>
        <p:spPr>
          <a:xfrm>
            <a:off x="311700" y="3843333"/>
            <a:ext cx="8520600" cy="22484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DatePicker. Основные свойства</a:t>
            </a:r>
          </a:p>
        </p:txBody>
      </p:sp>
      <p:sp>
        <p:nvSpPr>
          <p:cNvPr id="179" name="Shape 179"/>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marL="457200" lvl="0" indent="-228600" rtl="0">
              <a:spcBef>
                <a:spcPts val="0"/>
              </a:spcBef>
            </a:pPr>
            <a:r>
              <a:rPr lang="ru" b="1"/>
              <a:t>date</a:t>
            </a:r>
            <a:r>
              <a:rPr lang="ru"/>
              <a:t>: date – текущая выбранная дата;</a:t>
            </a:r>
          </a:p>
          <a:p>
            <a:pPr marL="457200" lvl="0" indent="-228600" rtl="0">
              <a:spcBef>
                <a:spcPts val="0"/>
              </a:spcBef>
            </a:pPr>
            <a:r>
              <a:rPr lang="ru" b="1"/>
              <a:t>daysVisible</a:t>
            </a:r>
            <a:r>
              <a:rPr lang="ru"/>
              <a:t>: bool – определяет отображаются ли дни недели;</a:t>
            </a:r>
          </a:p>
          <a:p>
            <a:pPr marL="457200" lvl="0" indent="-228600" rtl="0">
              <a:spcBef>
                <a:spcPts val="0"/>
              </a:spcBef>
            </a:pPr>
            <a:r>
              <a:rPr lang="ru" b="1"/>
              <a:t>weeksVisible</a:t>
            </a:r>
            <a:r>
              <a:rPr lang="ru"/>
              <a:t>: bool – определяет отображаются ли номера недель;</a:t>
            </a:r>
          </a:p>
          <a:p>
            <a:pPr marL="457200" lvl="0" indent="-228600" rtl="0">
              <a:spcBef>
                <a:spcPts val="0"/>
              </a:spcBef>
            </a:pPr>
            <a:r>
              <a:rPr lang="ru" b="1"/>
              <a:t>monthYearVisible</a:t>
            </a:r>
            <a:r>
              <a:rPr lang="ru"/>
              <a:t>: bool – определяет отображаются ли месяц и год;</a:t>
            </a:r>
          </a:p>
          <a:p>
            <a:pPr marL="457200" lvl="0" indent="-228600" rtl="0">
              <a:spcBef>
                <a:spcPts val="0"/>
              </a:spcBef>
            </a:pPr>
            <a:r>
              <a:rPr lang="ru" b="1"/>
              <a:t>cellHeight</a:t>
            </a:r>
            <a:r>
              <a:rPr lang="ru"/>
              <a:t>: real – высота ячейки выбора даты;</a:t>
            </a:r>
          </a:p>
          <a:p>
            <a:pPr marL="457200" lvl="0" indent="-228600" rtl="0">
              <a:spcBef>
                <a:spcPts val="0"/>
              </a:spcBef>
            </a:pPr>
            <a:r>
              <a:rPr lang="ru" b="1"/>
              <a:t>cellWidth</a:t>
            </a:r>
            <a:r>
              <a:rPr lang="ru"/>
              <a:t>: real – ширина ячейки выбора даты;</a:t>
            </a:r>
          </a:p>
          <a:p>
            <a:pPr marL="457200" lvl="0" indent="-228600" rtl="0">
              <a:spcBef>
                <a:spcPts val="0"/>
              </a:spcBef>
            </a:pPr>
            <a:r>
              <a:rPr lang="ru" b="1"/>
              <a:t>day</a:t>
            </a:r>
            <a:r>
              <a:rPr lang="ru"/>
              <a:t>: int – выбранный день месяца (1-31);</a:t>
            </a:r>
          </a:p>
          <a:p>
            <a:pPr marL="457200" lvl="0" indent="-228600" rtl="0">
              <a:spcBef>
                <a:spcPts val="0"/>
              </a:spcBef>
            </a:pPr>
            <a:r>
              <a:rPr lang="ru" b="1"/>
              <a:t>month</a:t>
            </a:r>
            <a:r>
              <a:rPr lang="ru"/>
              <a:t>: int – выбранный месяц (1-12);</a:t>
            </a:r>
          </a:p>
          <a:p>
            <a:pPr marL="457200" lvl="0" indent="-228600" rtl="0">
              <a:spcBef>
                <a:spcPts val="0"/>
              </a:spcBef>
            </a:pPr>
            <a:r>
              <a:rPr lang="ru" b="1"/>
              <a:t>year</a:t>
            </a:r>
            <a:r>
              <a:rPr lang="ru"/>
              <a:t>: int – выбранный год;</a:t>
            </a:r>
          </a:p>
          <a:p>
            <a:pPr marL="457200" lvl="0" indent="-228600">
              <a:spcBef>
                <a:spcPts val="0"/>
              </a:spcBef>
            </a:pPr>
            <a:r>
              <a:rPr lang="ru" b="1"/>
              <a:t>dateText</a:t>
            </a:r>
            <a:r>
              <a:rPr lang="ru"/>
              <a:t>: string – строковое представление даты.</a:t>
            </a:r>
          </a:p>
        </p:txBody>
      </p:sp>
      <p:sp>
        <p:nvSpPr>
          <p:cNvPr id="180" name="Shape 18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16</a:t>
            </a:fld>
            <a:endParaRPr lang="ru"/>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DatePicker. Пример</a:t>
            </a:r>
          </a:p>
        </p:txBody>
      </p:sp>
      <p:sp>
        <p:nvSpPr>
          <p:cNvPr id="186" name="Shape 186"/>
          <p:cNvSpPr txBox="1">
            <a:spLocks noGrp="1"/>
          </p:cNvSpPr>
          <p:nvPr>
            <p:ph type="body" idx="1"/>
          </p:nvPr>
        </p:nvSpPr>
        <p:spPr>
          <a:xfrm>
            <a:off x="311700" y="1536625"/>
            <a:ext cx="5064000" cy="1982100"/>
          </a:xfrm>
          <a:prstGeom prst="rect">
            <a:avLst/>
          </a:prstGeom>
        </p:spPr>
        <p:txBody>
          <a:bodyPr lIns="91425" tIns="91425" rIns="91425" bIns="91425" anchor="t" anchorCtr="0">
            <a:noAutofit/>
          </a:bodyPr>
          <a:lstStyle/>
          <a:p>
            <a:pPr lvl="0" rtl="0">
              <a:spcBef>
                <a:spcPts val="0"/>
              </a:spcBef>
              <a:spcAft>
                <a:spcPts val="0"/>
              </a:spcAft>
              <a:buClr>
                <a:schemeClr val="dk1"/>
              </a:buClr>
              <a:buSzPct val="55000"/>
              <a:buFont typeface="Arial"/>
              <a:buNone/>
            </a:pPr>
            <a:r>
              <a:rPr lang="ru" sz="2000">
                <a:solidFill>
                  <a:srgbClr val="800080"/>
                </a:solidFill>
              </a:rPr>
              <a:t>DatePicker</a:t>
            </a:r>
            <a:r>
              <a:rPr lang="ru" sz="2000">
                <a:solidFill>
                  <a:srgbClr val="C0C0C0"/>
                </a:solidFill>
              </a:rPr>
              <a:t> </a:t>
            </a:r>
            <a:r>
              <a:rPr lang="ru" sz="2000">
                <a:solidFill>
                  <a:schemeClr val="dk1"/>
                </a:solidFill>
              </a:rPr>
              <a:t>{</a:t>
            </a:r>
          </a:p>
          <a:p>
            <a:pPr lvl="0" indent="387350" rtl="0">
              <a:spcBef>
                <a:spcPts val="0"/>
              </a:spcBef>
              <a:spcAft>
                <a:spcPts val="0"/>
              </a:spcAft>
              <a:buClr>
                <a:schemeClr val="dk1"/>
              </a:buClr>
              <a:buSzPct val="55000"/>
              <a:buFont typeface="Arial"/>
              <a:buNone/>
            </a:pPr>
            <a:r>
              <a:rPr lang="ru" sz="2000">
                <a:solidFill>
                  <a:srgbClr val="800000"/>
                </a:solidFill>
              </a:rPr>
              <a:t>date</a:t>
            </a:r>
            <a:r>
              <a:rPr lang="ru" sz="2000">
                <a:solidFill>
                  <a:schemeClr val="dk1"/>
                </a:solidFill>
              </a:rPr>
              <a:t>:</a:t>
            </a:r>
            <a:r>
              <a:rPr lang="ru" sz="2000">
                <a:solidFill>
                  <a:srgbClr val="C0C0C0"/>
                </a:solidFill>
              </a:rPr>
              <a:t> </a:t>
            </a:r>
            <a:r>
              <a:rPr lang="ru" sz="2000">
                <a:solidFill>
                  <a:srgbClr val="808000"/>
                </a:solidFill>
              </a:rPr>
              <a:t>new</a:t>
            </a:r>
            <a:r>
              <a:rPr lang="ru" sz="2000">
                <a:solidFill>
                  <a:srgbClr val="C0C0C0"/>
                </a:solidFill>
              </a:rPr>
              <a:t> </a:t>
            </a:r>
            <a:r>
              <a:rPr lang="ru" sz="2000" i="1">
                <a:solidFill>
                  <a:srgbClr val="0055AF"/>
                </a:solidFill>
              </a:rPr>
              <a:t>Date</a:t>
            </a:r>
            <a:r>
              <a:rPr lang="ru" sz="2000">
                <a:solidFill>
                  <a:schemeClr val="dk1"/>
                </a:solidFill>
              </a:rPr>
              <a:t>(2012,</a:t>
            </a:r>
            <a:r>
              <a:rPr lang="ru" sz="2000">
                <a:solidFill>
                  <a:srgbClr val="C0C0C0"/>
                </a:solidFill>
              </a:rPr>
              <a:t> </a:t>
            </a:r>
            <a:r>
              <a:rPr lang="ru" sz="2000">
                <a:solidFill>
                  <a:schemeClr val="dk1"/>
                </a:solidFill>
              </a:rPr>
              <a:t>10,</a:t>
            </a:r>
            <a:r>
              <a:rPr lang="ru" sz="2000">
                <a:solidFill>
                  <a:srgbClr val="C0C0C0"/>
                </a:solidFill>
              </a:rPr>
              <a:t> </a:t>
            </a:r>
            <a:r>
              <a:rPr lang="ru" sz="2000">
                <a:solidFill>
                  <a:schemeClr val="dk1"/>
                </a:solidFill>
              </a:rPr>
              <a:t>23,</a:t>
            </a:r>
            <a:r>
              <a:rPr lang="ru" sz="2000">
                <a:solidFill>
                  <a:srgbClr val="C0C0C0"/>
                </a:solidFill>
              </a:rPr>
              <a:t> </a:t>
            </a:r>
            <a:r>
              <a:rPr lang="ru" sz="2000">
                <a:solidFill>
                  <a:schemeClr val="dk1"/>
                </a:solidFill>
              </a:rPr>
              <a:t>12,</a:t>
            </a:r>
            <a:r>
              <a:rPr lang="ru" sz="2000">
                <a:solidFill>
                  <a:srgbClr val="C0C0C0"/>
                </a:solidFill>
              </a:rPr>
              <a:t> </a:t>
            </a:r>
            <a:r>
              <a:rPr lang="ru" sz="2000">
                <a:solidFill>
                  <a:schemeClr val="dk1"/>
                </a:solidFill>
              </a:rPr>
              <a:t>0,</a:t>
            </a:r>
            <a:r>
              <a:rPr lang="ru" sz="2000">
                <a:solidFill>
                  <a:srgbClr val="C0C0C0"/>
                </a:solidFill>
              </a:rPr>
              <a:t> </a:t>
            </a:r>
            <a:r>
              <a:rPr lang="ru" sz="2000">
                <a:solidFill>
                  <a:schemeClr val="dk1"/>
                </a:solidFill>
              </a:rPr>
              <a:t>0)</a:t>
            </a:r>
          </a:p>
          <a:p>
            <a:pPr lvl="0" indent="387350" rtl="0">
              <a:spcBef>
                <a:spcPts val="0"/>
              </a:spcBef>
              <a:spcAft>
                <a:spcPts val="0"/>
              </a:spcAft>
              <a:buClr>
                <a:schemeClr val="dk1"/>
              </a:buClr>
              <a:buSzPct val="55000"/>
              <a:buFont typeface="Arial"/>
              <a:buNone/>
            </a:pPr>
            <a:r>
              <a:rPr lang="ru" sz="2000">
                <a:solidFill>
                  <a:srgbClr val="800000"/>
                </a:solidFill>
              </a:rPr>
              <a:t>daysVisible</a:t>
            </a:r>
            <a:r>
              <a:rPr lang="ru" sz="2000">
                <a:solidFill>
                  <a:schemeClr val="dk1"/>
                </a:solidFill>
              </a:rPr>
              <a:t>:</a:t>
            </a:r>
            <a:r>
              <a:rPr lang="ru" sz="2000">
                <a:solidFill>
                  <a:srgbClr val="C0C0C0"/>
                </a:solidFill>
              </a:rPr>
              <a:t> </a:t>
            </a:r>
            <a:r>
              <a:rPr lang="ru" sz="2000">
                <a:solidFill>
                  <a:schemeClr val="dk1"/>
                </a:solidFill>
              </a:rPr>
              <a:t>true</a:t>
            </a:r>
          </a:p>
          <a:p>
            <a:pPr lvl="0" indent="387350" rtl="0">
              <a:spcBef>
                <a:spcPts val="0"/>
              </a:spcBef>
              <a:spcAft>
                <a:spcPts val="0"/>
              </a:spcAft>
              <a:buClr>
                <a:schemeClr val="dk1"/>
              </a:buClr>
              <a:buSzPct val="55000"/>
              <a:buFont typeface="Arial"/>
              <a:buNone/>
            </a:pPr>
            <a:r>
              <a:rPr lang="ru" sz="2000">
                <a:solidFill>
                  <a:srgbClr val="800000"/>
                </a:solidFill>
              </a:rPr>
              <a:t>weeksVisible</a:t>
            </a:r>
            <a:r>
              <a:rPr lang="ru" sz="2000">
                <a:solidFill>
                  <a:schemeClr val="dk1"/>
                </a:solidFill>
              </a:rPr>
              <a:t>:</a:t>
            </a:r>
            <a:r>
              <a:rPr lang="ru" sz="2000">
                <a:solidFill>
                  <a:srgbClr val="C0C0C0"/>
                </a:solidFill>
              </a:rPr>
              <a:t> </a:t>
            </a:r>
            <a:r>
              <a:rPr lang="ru" sz="2000">
                <a:solidFill>
                  <a:schemeClr val="dk1"/>
                </a:solidFill>
              </a:rPr>
              <a:t>true</a:t>
            </a:r>
          </a:p>
          <a:p>
            <a:pPr lvl="0" rtl="0">
              <a:spcBef>
                <a:spcPts val="0"/>
              </a:spcBef>
              <a:spcAft>
                <a:spcPts val="0"/>
              </a:spcAft>
              <a:buClr>
                <a:schemeClr val="dk1"/>
              </a:buClr>
              <a:buSzPct val="55000"/>
              <a:buFont typeface="Arial"/>
              <a:buNone/>
            </a:pPr>
            <a:r>
              <a:rPr lang="ru" sz="2000">
                <a:solidFill>
                  <a:schemeClr val="dk1"/>
                </a:solidFill>
              </a:rPr>
              <a:t>}</a:t>
            </a:r>
          </a:p>
          <a:p>
            <a:pPr lvl="0">
              <a:spcBef>
                <a:spcPts val="0"/>
              </a:spcBef>
              <a:buNone/>
            </a:pPr>
            <a:endParaRPr/>
          </a:p>
        </p:txBody>
      </p:sp>
      <p:sp>
        <p:nvSpPr>
          <p:cNvPr id="187" name="Shape 18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17</a:t>
            </a:fld>
            <a:endParaRPr lang="ru"/>
          </a:p>
        </p:txBody>
      </p:sp>
      <p:pic>
        <p:nvPicPr>
          <p:cNvPr id="188" name="Shape 188" descr="date_picker.png"/>
          <p:cNvPicPr preferRelativeResize="0"/>
          <p:nvPr/>
        </p:nvPicPr>
        <p:blipFill>
          <a:blip r:embed="rId3">
            <a:alphaModFix/>
          </a:blip>
          <a:stretch>
            <a:fillRect/>
          </a:stretch>
        </p:blipFill>
        <p:spPr>
          <a:xfrm>
            <a:off x="4398250" y="2635900"/>
            <a:ext cx="4074199" cy="35817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TimePicker. Основные свойства</a:t>
            </a:r>
          </a:p>
        </p:txBody>
      </p:sp>
      <p:sp>
        <p:nvSpPr>
          <p:cNvPr id="194" name="Shape 194"/>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marL="457200" lvl="0" indent="-228600" rtl="0">
              <a:spcBef>
                <a:spcPts val="0"/>
              </a:spcBef>
            </a:pPr>
            <a:r>
              <a:rPr lang="ru" b="1"/>
              <a:t>time</a:t>
            </a:r>
            <a:r>
              <a:rPr lang="ru"/>
              <a:t>: date – текущее выбранное время;</a:t>
            </a:r>
          </a:p>
          <a:p>
            <a:pPr marL="457200" lvl="0" indent="-228600" rtl="0">
              <a:spcBef>
                <a:spcPts val="0"/>
              </a:spcBef>
            </a:pPr>
            <a:r>
              <a:rPr lang="ru" b="1"/>
              <a:t>hourMode</a:t>
            </a:r>
            <a:r>
              <a:rPr lang="ru"/>
              <a:t>: enumeration – определяет формат времени для компонента:</a:t>
            </a:r>
          </a:p>
          <a:p>
            <a:pPr marL="914400" lvl="1" indent="-228600" rtl="0">
              <a:spcBef>
                <a:spcPts val="0"/>
              </a:spcBef>
            </a:pPr>
            <a:r>
              <a:rPr lang="ru" b="1"/>
              <a:t>DateTime.DefaultHours</a:t>
            </a:r>
            <a:r>
              <a:rPr lang="ru"/>
              <a:t> – формат времени заданный на устройстве;</a:t>
            </a:r>
          </a:p>
          <a:p>
            <a:pPr marL="914400" lvl="1" indent="-228600" rtl="0">
              <a:spcBef>
                <a:spcPts val="0"/>
              </a:spcBef>
            </a:pPr>
            <a:r>
              <a:rPr lang="ru" b="1"/>
              <a:t>DateTime.TwentyFourHours</a:t>
            </a:r>
            <a:r>
              <a:rPr lang="ru"/>
              <a:t> – 24-часовой формат;</a:t>
            </a:r>
          </a:p>
          <a:p>
            <a:pPr marL="914400" lvl="1" indent="-228600" rtl="0">
              <a:spcBef>
                <a:spcPts val="0"/>
              </a:spcBef>
            </a:pPr>
            <a:r>
              <a:rPr lang="ru" b="1"/>
              <a:t>DateTime.TwelveHours</a:t>
            </a:r>
            <a:r>
              <a:rPr lang="ru"/>
              <a:t> – 12-часовой формат;</a:t>
            </a:r>
          </a:p>
          <a:p>
            <a:pPr marL="457200" lvl="0" indent="-228600" rtl="0">
              <a:spcBef>
                <a:spcPts val="0"/>
              </a:spcBef>
            </a:pPr>
            <a:r>
              <a:rPr lang="ru" b="1"/>
              <a:t>hour</a:t>
            </a:r>
            <a:r>
              <a:rPr lang="ru"/>
              <a:t>: int – текущий выбранный час (0-23 или 0-12);</a:t>
            </a:r>
          </a:p>
          <a:p>
            <a:pPr marL="457200" lvl="0" indent="-228600" rtl="0">
              <a:spcBef>
                <a:spcPts val="0"/>
              </a:spcBef>
            </a:pPr>
            <a:r>
              <a:rPr lang="ru" b="1"/>
              <a:t>minute</a:t>
            </a:r>
            <a:r>
              <a:rPr lang="ru"/>
              <a:t>: int – текущая выбранная минута (0-59);</a:t>
            </a:r>
          </a:p>
          <a:p>
            <a:pPr marL="457200" lvl="0" indent="-228600">
              <a:spcBef>
                <a:spcPts val="0"/>
              </a:spcBef>
            </a:pPr>
            <a:r>
              <a:rPr lang="ru" b="1"/>
              <a:t>timeText</a:t>
            </a:r>
            <a:r>
              <a:rPr lang="ru"/>
              <a:t>: string – строковое представление времени.</a:t>
            </a:r>
          </a:p>
        </p:txBody>
      </p:sp>
      <p:sp>
        <p:nvSpPr>
          <p:cNvPr id="195" name="Shape 19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18</a:t>
            </a:fld>
            <a:endParaRPr lang="ru"/>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TimePicker. Пример</a:t>
            </a:r>
          </a:p>
        </p:txBody>
      </p:sp>
      <p:sp>
        <p:nvSpPr>
          <p:cNvPr id="201" name="Shape 201"/>
          <p:cNvSpPr txBox="1">
            <a:spLocks noGrp="1"/>
          </p:cNvSpPr>
          <p:nvPr>
            <p:ph type="body" idx="1"/>
          </p:nvPr>
        </p:nvSpPr>
        <p:spPr>
          <a:xfrm>
            <a:off x="311700" y="1356875"/>
            <a:ext cx="5087400" cy="4860600"/>
          </a:xfrm>
          <a:prstGeom prst="rect">
            <a:avLst/>
          </a:prstGeom>
        </p:spPr>
        <p:txBody>
          <a:bodyPr lIns="91425" tIns="91425" rIns="91425" bIns="91425" anchor="ctr" anchorCtr="0">
            <a:noAutofit/>
          </a:bodyPr>
          <a:lstStyle/>
          <a:p>
            <a:pPr lvl="0" rtl="0">
              <a:spcBef>
                <a:spcPts val="0"/>
              </a:spcBef>
              <a:spcAft>
                <a:spcPts val="0"/>
              </a:spcAft>
              <a:buClr>
                <a:schemeClr val="dk1"/>
              </a:buClr>
              <a:buSzPct val="64705"/>
              <a:buFont typeface="Arial"/>
              <a:buNone/>
            </a:pPr>
            <a:r>
              <a:rPr lang="ru" sz="1700">
                <a:solidFill>
                  <a:srgbClr val="800080"/>
                </a:solidFill>
              </a:rPr>
              <a:t>Item</a:t>
            </a:r>
            <a:r>
              <a:rPr lang="ru" sz="1700">
                <a:solidFill>
                  <a:srgbClr val="C0C0C0"/>
                </a:solidFill>
              </a:rPr>
              <a:t> </a:t>
            </a:r>
            <a:r>
              <a:rPr lang="ru" sz="1700">
                <a:solidFill>
                  <a:schemeClr val="dk1"/>
                </a:solidFill>
              </a:rPr>
              <a:t>{</a:t>
            </a:r>
          </a:p>
          <a:p>
            <a:pPr lvl="0" indent="387350" rtl="0">
              <a:spcBef>
                <a:spcPts val="0"/>
              </a:spcBef>
              <a:spcAft>
                <a:spcPts val="0"/>
              </a:spcAft>
              <a:buClr>
                <a:schemeClr val="dk1"/>
              </a:buClr>
              <a:buSzPct val="64705"/>
              <a:buFont typeface="Arial"/>
              <a:buNone/>
            </a:pPr>
            <a:r>
              <a:rPr lang="ru" sz="1700">
                <a:solidFill>
                  <a:srgbClr val="800000"/>
                </a:solidFill>
              </a:rPr>
              <a:t>height</a:t>
            </a:r>
            <a:r>
              <a:rPr lang="ru" sz="1700">
                <a:solidFill>
                  <a:schemeClr val="dk1"/>
                </a:solidFill>
              </a:rPr>
              <a:t>:</a:t>
            </a:r>
            <a:r>
              <a:rPr lang="ru" sz="1700">
                <a:solidFill>
                  <a:srgbClr val="C0C0C0"/>
                </a:solidFill>
              </a:rPr>
              <a:t> </a:t>
            </a:r>
            <a:r>
              <a:rPr lang="ru" sz="1700" i="1">
                <a:solidFill>
                  <a:schemeClr val="dk1"/>
                </a:solidFill>
              </a:rPr>
              <a:t>timePicker</a:t>
            </a:r>
            <a:r>
              <a:rPr lang="ru" sz="1700">
                <a:solidFill>
                  <a:schemeClr val="dk1"/>
                </a:solidFill>
              </a:rPr>
              <a:t>.height</a:t>
            </a:r>
          </a:p>
          <a:p>
            <a:pPr lvl="0" indent="387350" rtl="0">
              <a:spcBef>
                <a:spcPts val="0"/>
              </a:spcBef>
              <a:spcAft>
                <a:spcPts val="0"/>
              </a:spcAft>
              <a:buClr>
                <a:schemeClr val="dk1"/>
              </a:buClr>
              <a:buSzPct val="64705"/>
              <a:buFont typeface="Arial"/>
              <a:buNone/>
            </a:pPr>
            <a:r>
              <a:rPr lang="ru" sz="1700">
                <a:solidFill>
                  <a:srgbClr val="800000"/>
                </a:solidFill>
              </a:rPr>
              <a:t>width</a:t>
            </a:r>
            <a:r>
              <a:rPr lang="ru" sz="1700">
                <a:solidFill>
                  <a:schemeClr val="dk1"/>
                </a:solidFill>
              </a:rPr>
              <a:t>:</a:t>
            </a:r>
            <a:r>
              <a:rPr lang="ru" sz="1700">
                <a:solidFill>
                  <a:srgbClr val="C0C0C0"/>
                </a:solidFill>
              </a:rPr>
              <a:t> </a:t>
            </a:r>
            <a:r>
              <a:rPr lang="ru" sz="1700" i="1">
                <a:solidFill>
                  <a:schemeClr val="dk1"/>
                </a:solidFill>
              </a:rPr>
              <a:t>parent</a:t>
            </a:r>
            <a:r>
              <a:rPr lang="ru" sz="1700">
                <a:solidFill>
                  <a:schemeClr val="dk1"/>
                </a:solidFill>
              </a:rPr>
              <a:t>.width</a:t>
            </a:r>
          </a:p>
          <a:p>
            <a:pPr lvl="0" indent="387350" rtl="0">
              <a:spcBef>
                <a:spcPts val="0"/>
              </a:spcBef>
              <a:spcAft>
                <a:spcPts val="0"/>
              </a:spcAft>
              <a:buClr>
                <a:schemeClr val="dk1"/>
              </a:buClr>
              <a:buSzPct val="64705"/>
              <a:buFont typeface="Arial"/>
              <a:buNone/>
            </a:pPr>
            <a:r>
              <a:rPr lang="ru" sz="1700">
                <a:solidFill>
                  <a:srgbClr val="800080"/>
                </a:solidFill>
              </a:rPr>
              <a:t>TimePicker</a:t>
            </a:r>
            <a:r>
              <a:rPr lang="ru" sz="1700">
                <a:solidFill>
                  <a:srgbClr val="C0C0C0"/>
                </a:solidFill>
              </a:rPr>
              <a:t> </a:t>
            </a:r>
            <a:r>
              <a:rPr lang="ru" sz="1700">
                <a:solidFill>
                  <a:schemeClr val="dk1"/>
                </a:solidFill>
              </a:rPr>
              <a:t>{</a:t>
            </a:r>
          </a:p>
          <a:p>
            <a:pPr marL="457200" lvl="0" indent="387350" rtl="0">
              <a:spcBef>
                <a:spcPts val="0"/>
              </a:spcBef>
              <a:spcAft>
                <a:spcPts val="0"/>
              </a:spcAft>
              <a:buClr>
                <a:schemeClr val="dk1"/>
              </a:buClr>
              <a:buSzPct val="64705"/>
              <a:buFont typeface="Arial"/>
              <a:buNone/>
            </a:pPr>
            <a:r>
              <a:rPr lang="ru" sz="1700">
                <a:solidFill>
                  <a:srgbClr val="800000"/>
                </a:solidFill>
              </a:rPr>
              <a:t>id</a:t>
            </a:r>
            <a:r>
              <a:rPr lang="ru" sz="1700">
                <a:solidFill>
                  <a:schemeClr val="dk1"/>
                </a:solidFill>
              </a:rPr>
              <a:t>:</a:t>
            </a:r>
            <a:r>
              <a:rPr lang="ru" sz="1700">
                <a:solidFill>
                  <a:srgbClr val="C0C0C0"/>
                </a:solidFill>
              </a:rPr>
              <a:t> </a:t>
            </a:r>
            <a:r>
              <a:rPr lang="ru" sz="1700" i="1">
                <a:solidFill>
                  <a:schemeClr val="dk1"/>
                </a:solidFill>
              </a:rPr>
              <a:t>timePicker</a:t>
            </a:r>
          </a:p>
          <a:p>
            <a:pPr marL="457200" lvl="0" indent="387350" rtl="0">
              <a:spcBef>
                <a:spcPts val="0"/>
              </a:spcBef>
              <a:spcAft>
                <a:spcPts val="0"/>
              </a:spcAft>
              <a:buClr>
                <a:schemeClr val="dk1"/>
              </a:buClr>
              <a:buSzPct val="64705"/>
              <a:buFont typeface="Arial"/>
              <a:buNone/>
            </a:pPr>
            <a:r>
              <a:rPr lang="ru" sz="1700">
                <a:solidFill>
                  <a:srgbClr val="800000"/>
                </a:solidFill>
              </a:rPr>
              <a:t>hour</a:t>
            </a:r>
            <a:r>
              <a:rPr lang="ru" sz="1700">
                <a:solidFill>
                  <a:schemeClr val="dk1"/>
                </a:solidFill>
              </a:rPr>
              <a:t>:</a:t>
            </a:r>
            <a:r>
              <a:rPr lang="ru" sz="1700">
                <a:solidFill>
                  <a:srgbClr val="C0C0C0"/>
                </a:solidFill>
              </a:rPr>
              <a:t> </a:t>
            </a:r>
            <a:r>
              <a:rPr lang="ru" sz="1700">
                <a:solidFill>
                  <a:schemeClr val="dk1"/>
                </a:solidFill>
              </a:rPr>
              <a:t>15</a:t>
            </a:r>
          </a:p>
          <a:p>
            <a:pPr marL="457200" lvl="0" indent="387350" rtl="0">
              <a:spcBef>
                <a:spcPts val="0"/>
              </a:spcBef>
              <a:spcAft>
                <a:spcPts val="0"/>
              </a:spcAft>
              <a:buClr>
                <a:schemeClr val="dk1"/>
              </a:buClr>
              <a:buSzPct val="64705"/>
              <a:buFont typeface="Arial"/>
              <a:buNone/>
            </a:pPr>
            <a:r>
              <a:rPr lang="ru" sz="1700">
                <a:solidFill>
                  <a:srgbClr val="800000"/>
                </a:solidFill>
              </a:rPr>
              <a:t>minute</a:t>
            </a:r>
            <a:r>
              <a:rPr lang="ru" sz="1700">
                <a:solidFill>
                  <a:schemeClr val="dk1"/>
                </a:solidFill>
              </a:rPr>
              <a:t>:</a:t>
            </a:r>
            <a:r>
              <a:rPr lang="ru" sz="1700">
                <a:solidFill>
                  <a:srgbClr val="C0C0C0"/>
                </a:solidFill>
              </a:rPr>
              <a:t> </a:t>
            </a:r>
            <a:r>
              <a:rPr lang="ru" sz="1700">
                <a:solidFill>
                  <a:schemeClr val="dk1"/>
                </a:solidFill>
              </a:rPr>
              <a:t>26</a:t>
            </a:r>
          </a:p>
          <a:p>
            <a:pPr lvl="0" indent="387350" rtl="0">
              <a:spcBef>
                <a:spcPts val="0"/>
              </a:spcBef>
              <a:spcAft>
                <a:spcPts val="0"/>
              </a:spcAft>
              <a:buClr>
                <a:schemeClr val="dk1"/>
              </a:buClr>
              <a:buSzPct val="64705"/>
              <a:buFont typeface="Arial"/>
              <a:buNone/>
            </a:pPr>
            <a:r>
              <a:rPr lang="ru" sz="1700">
                <a:solidFill>
                  <a:schemeClr val="dk1"/>
                </a:solidFill>
              </a:rPr>
              <a:t>}</a:t>
            </a:r>
          </a:p>
          <a:p>
            <a:pPr lvl="0" indent="387350" rtl="0">
              <a:spcBef>
                <a:spcPts val="0"/>
              </a:spcBef>
              <a:spcAft>
                <a:spcPts val="0"/>
              </a:spcAft>
              <a:buClr>
                <a:schemeClr val="dk1"/>
              </a:buClr>
              <a:buSzPct val="64705"/>
              <a:buFont typeface="Arial"/>
              <a:buNone/>
            </a:pPr>
            <a:r>
              <a:rPr lang="ru" sz="1700">
                <a:solidFill>
                  <a:srgbClr val="800080"/>
                </a:solidFill>
              </a:rPr>
              <a:t>Label</a:t>
            </a:r>
            <a:r>
              <a:rPr lang="ru" sz="1700">
                <a:solidFill>
                  <a:srgbClr val="C0C0C0"/>
                </a:solidFill>
              </a:rPr>
              <a:t> </a:t>
            </a:r>
            <a:r>
              <a:rPr lang="ru" sz="1700">
                <a:solidFill>
                  <a:schemeClr val="dk1"/>
                </a:solidFill>
              </a:rPr>
              <a:t>{</a:t>
            </a:r>
          </a:p>
          <a:p>
            <a:pPr marL="457200" lvl="0" indent="387350" rtl="0">
              <a:spcBef>
                <a:spcPts val="0"/>
              </a:spcBef>
              <a:spcAft>
                <a:spcPts val="0"/>
              </a:spcAft>
              <a:buClr>
                <a:schemeClr val="dk1"/>
              </a:buClr>
              <a:buSzPct val="64705"/>
              <a:buFont typeface="Arial"/>
              <a:buNone/>
            </a:pPr>
            <a:r>
              <a:rPr lang="ru" sz="1700">
                <a:solidFill>
                  <a:srgbClr val="800000"/>
                </a:solidFill>
              </a:rPr>
              <a:t>anchors.centerIn</a:t>
            </a:r>
            <a:r>
              <a:rPr lang="ru" sz="1700">
                <a:solidFill>
                  <a:schemeClr val="dk1"/>
                </a:solidFill>
              </a:rPr>
              <a:t>:</a:t>
            </a:r>
            <a:r>
              <a:rPr lang="ru" sz="1700">
                <a:solidFill>
                  <a:srgbClr val="C0C0C0"/>
                </a:solidFill>
              </a:rPr>
              <a:t> </a:t>
            </a:r>
            <a:r>
              <a:rPr lang="ru" sz="1700" i="1">
                <a:solidFill>
                  <a:schemeClr val="dk1"/>
                </a:solidFill>
              </a:rPr>
              <a:t>timePicker</a:t>
            </a:r>
          </a:p>
          <a:p>
            <a:pPr marL="457200" lvl="0" indent="387350" rtl="0">
              <a:spcBef>
                <a:spcPts val="0"/>
              </a:spcBef>
              <a:spcAft>
                <a:spcPts val="0"/>
              </a:spcAft>
              <a:buClr>
                <a:schemeClr val="dk1"/>
              </a:buClr>
              <a:buSzPct val="64705"/>
              <a:buFont typeface="Arial"/>
              <a:buNone/>
            </a:pPr>
            <a:r>
              <a:rPr lang="ru" sz="1700">
                <a:solidFill>
                  <a:srgbClr val="800000"/>
                </a:solidFill>
              </a:rPr>
              <a:t>text</a:t>
            </a:r>
            <a:r>
              <a:rPr lang="ru" sz="1700">
                <a:solidFill>
                  <a:schemeClr val="dk1"/>
                </a:solidFill>
              </a:rPr>
              <a:t>:</a:t>
            </a:r>
            <a:r>
              <a:rPr lang="ru" sz="1700">
                <a:solidFill>
                  <a:srgbClr val="C0C0C0"/>
                </a:solidFill>
              </a:rPr>
              <a:t> </a:t>
            </a:r>
            <a:r>
              <a:rPr lang="ru" sz="1700" i="1">
                <a:solidFill>
                  <a:schemeClr val="dk1"/>
                </a:solidFill>
              </a:rPr>
              <a:t>timePicker</a:t>
            </a:r>
            <a:r>
              <a:rPr lang="ru" sz="1700">
                <a:solidFill>
                  <a:schemeClr val="dk1"/>
                </a:solidFill>
              </a:rPr>
              <a:t>.timeText</a:t>
            </a:r>
          </a:p>
          <a:p>
            <a:pPr marL="457200" lvl="0" indent="387350" rtl="0">
              <a:spcBef>
                <a:spcPts val="0"/>
              </a:spcBef>
              <a:spcAft>
                <a:spcPts val="0"/>
              </a:spcAft>
              <a:buClr>
                <a:schemeClr val="dk1"/>
              </a:buClr>
              <a:buSzPct val="64705"/>
              <a:buFont typeface="Arial"/>
              <a:buNone/>
            </a:pPr>
            <a:r>
              <a:rPr lang="ru" sz="1700">
                <a:solidFill>
                  <a:srgbClr val="800000"/>
                </a:solidFill>
              </a:rPr>
              <a:t>font.pixelSize</a:t>
            </a:r>
            <a:r>
              <a:rPr lang="ru" sz="1700">
                <a:solidFill>
                  <a:schemeClr val="dk1"/>
                </a:solidFill>
              </a:rPr>
              <a:t>:</a:t>
            </a:r>
            <a:r>
              <a:rPr lang="ru" sz="1700">
                <a:solidFill>
                  <a:srgbClr val="C0C0C0"/>
                </a:solidFill>
              </a:rPr>
              <a:t> </a:t>
            </a:r>
            <a:r>
              <a:rPr lang="ru" sz="1700">
                <a:solidFill>
                  <a:srgbClr val="800080"/>
                </a:solidFill>
              </a:rPr>
              <a:t>Theme</a:t>
            </a:r>
            <a:r>
              <a:rPr lang="ru" sz="1700">
                <a:solidFill>
                  <a:schemeClr val="dk1"/>
                </a:solidFill>
              </a:rPr>
              <a:t>.fontSizeExtraLarge</a:t>
            </a:r>
          </a:p>
          <a:p>
            <a:pPr lvl="0" indent="387350" rtl="0">
              <a:spcBef>
                <a:spcPts val="0"/>
              </a:spcBef>
              <a:spcAft>
                <a:spcPts val="0"/>
              </a:spcAft>
              <a:buClr>
                <a:schemeClr val="dk1"/>
              </a:buClr>
              <a:buSzPct val="64705"/>
              <a:buFont typeface="Arial"/>
              <a:buNone/>
            </a:pPr>
            <a:r>
              <a:rPr lang="ru" sz="1700">
                <a:solidFill>
                  <a:schemeClr val="dk1"/>
                </a:solidFill>
              </a:rPr>
              <a:t>}</a:t>
            </a:r>
          </a:p>
          <a:p>
            <a:pPr marL="0" lvl="0" indent="0" rtl="0">
              <a:spcBef>
                <a:spcPts val="0"/>
              </a:spcBef>
              <a:spcAft>
                <a:spcPts val="0"/>
              </a:spcAft>
              <a:buNone/>
            </a:pPr>
            <a:r>
              <a:rPr lang="ru" sz="1700">
                <a:solidFill>
                  <a:schemeClr val="dk1"/>
                </a:solidFill>
              </a:rPr>
              <a:t>}</a:t>
            </a:r>
          </a:p>
        </p:txBody>
      </p:sp>
      <p:sp>
        <p:nvSpPr>
          <p:cNvPr id="202" name="Shape 20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19</a:t>
            </a:fld>
            <a:endParaRPr lang="ru"/>
          </a:p>
        </p:txBody>
      </p:sp>
      <p:pic>
        <p:nvPicPr>
          <p:cNvPr id="203" name="Shape 203" descr="time_picker.png"/>
          <p:cNvPicPr preferRelativeResize="0"/>
          <p:nvPr/>
        </p:nvPicPr>
        <p:blipFill>
          <a:blip r:embed="rId3">
            <a:alphaModFix/>
          </a:blip>
          <a:stretch>
            <a:fillRect/>
          </a:stretch>
        </p:blipFill>
        <p:spPr>
          <a:xfrm>
            <a:off x="5399200" y="1983475"/>
            <a:ext cx="3433099" cy="2891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Отображение и ввод текста</a:t>
            </a:r>
          </a:p>
        </p:txBody>
      </p:sp>
      <p:sp>
        <p:nvSpPr>
          <p:cNvPr id="61" name="Shape 61"/>
          <p:cNvSpPr txBox="1">
            <a:spLocks noGrp="1"/>
          </p:cNvSpPr>
          <p:nvPr>
            <p:ph type="body" idx="1"/>
          </p:nvPr>
        </p:nvSpPr>
        <p:spPr>
          <a:xfrm>
            <a:off x="311700" y="1536629"/>
            <a:ext cx="3348000" cy="2307600"/>
          </a:xfrm>
          <a:prstGeom prst="rect">
            <a:avLst/>
          </a:prstGeom>
        </p:spPr>
        <p:txBody>
          <a:bodyPr lIns="91425" tIns="91425" rIns="91425" bIns="91425" anchor="t" anchorCtr="0">
            <a:noAutofit/>
          </a:bodyPr>
          <a:lstStyle/>
          <a:p>
            <a:pPr marL="457200" lvl="0" indent="-228600" rtl="0">
              <a:spcBef>
                <a:spcPts val="0"/>
              </a:spcBef>
            </a:pPr>
            <a:r>
              <a:rPr lang="ru" b="1"/>
              <a:t>Text</a:t>
            </a:r>
            <a:r>
              <a:rPr lang="ru"/>
              <a:t>;</a:t>
            </a:r>
          </a:p>
          <a:p>
            <a:pPr marL="457200" lvl="0" indent="-228600" rtl="0">
              <a:spcBef>
                <a:spcPts val="0"/>
              </a:spcBef>
            </a:pPr>
            <a:r>
              <a:rPr lang="ru" b="1"/>
              <a:t>Label</a:t>
            </a:r>
            <a:r>
              <a:rPr lang="ru"/>
              <a:t>;</a:t>
            </a:r>
          </a:p>
          <a:p>
            <a:pPr marL="457200" lvl="0" indent="-228600" rtl="0">
              <a:spcBef>
                <a:spcPts val="0"/>
              </a:spcBef>
            </a:pPr>
            <a:r>
              <a:rPr lang="ru" b="1"/>
              <a:t>TextField</a:t>
            </a:r>
            <a:r>
              <a:rPr lang="ru"/>
              <a:t>;</a:t>
            </a:r>
          </a:p>
          <a:p>
            <a:pPr marL="457200" lvl="0" indent="-228600" rtl="0">
              <a:spcBef>
                <a:spcPts val="0"/>
              </a:spcBef>
            </a:pPr>
            <a:r>
              <a:rPr lang="ru" b="1"/>
              <a:t>TextArea</a:t>
            </a:r>
            <a:r>
              <a:rPr lang="ru"/>
              <a:t>;</a:t>
            </a:r>
          </a:p>
          <a:p>
            <a:pPr marL="457200" lvl="0" indent="-228600" rtl="0">
              <a:spcBef>
                <a:spcPts val="0"/>
              </a:spcBef>
            </a:pPr>
            <a:r>
              <a:rPr lang="ru" b="1"/>
              <a:t>SearchField</a:t>
            </a:r>
            <a:r>
              <a:rPr lang="ru"/>
              <a:t>.</a:t>
            </a:r>
          </a:p>
          <a:p>
            <a:pPr lvl="0">
              <a:spcBef>
                <a:spcPts val="0"/>
              </a:spcBef>
              <a:buNone/>
            </a:pPr>
            <a:endParaRPr/>
          </a:p>
        </p:txBody>
      </p:sp>
      <p:sp>
        <p:nvSpPr>
          <p:cNvPr id="62" name="Shape 6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2</a:t>
            </a:fld>
            <a:endParaRPr lang="ru"/>
          </a:p>
        </p:txBody>
      </p:sp>
      <p:pic>
        <p:nvPicPr>
          <p:cNvPr id="63" name="Shape 63" descr="SailfishOS_logo.png"/>
          <p:cNvPicPr preferRelativeResize="0"/>
          <p:nvPr/>
        </p:nvPicPr>
        <p:blipFill>
          <a:blip r:embed="rId3">
            <a:alphaModFix/>
          </a:blip>
          <a:stretch>
            <a:fillRect/>
          </a:stretch>
        </p:blipFill>
        <p:spPr>
          <a:xfrm>
            <a:off x="5669461" y="3844224"/>
            <a:ext cx="3162837" cy="2373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ComboBox. Основные свойства</a:t>
            </a:r>
          </a:p>
        </p:txBody>
      </p:sp>
      <p:sp>
        <p:nvSpPr>
          <p:cNvPr id="209" name="Shape 209"/>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rtl="0">
              <a:spcBef>
                <a:spcPts val="0"/>
              </a:spcBef>
              <a:buNone/>
            </a:pPr>
            <a:r>
              <a:rPr lang="ru"/>
              <a:t>ComboBox позволяет выбирать один элемент из нескольких.</a:t>
            </a:r>
          </a:p>
          <a:p>
            <a:pPr marL="457200" lvl="0" indent="-228600" rtl="0">
              <a:spcBef>
                <a:spcPts val="0"/>
              </a:spcBef>
            </a:pPr>
            <a:r>
              <a:rPr lang="ru" b="1"/>
              <a:t>currentIndex:</a:t>
            </a:r>
            <a:r>
              <a:rPr lang="ru"/>
              <a:t> int – индекс выбранного элемента</a:t>
            </a:r>
          </a:p>
          <a:p>
            <a:pPr marL="457200" lvl="0" indent="-228600" rtl="0">
              <a:spcBef>
                <a:spcPts val="0"/>
              </a:spcBef>
            </a:pPr>
            <a:r>
              <a:rPr lang="ru" b="1"/>
              <a:t>currentItem:</a:t>
            </a:r>
            <a:r>
              <a:rPr lang="ru"/>
              <a:t> Item – выбранный элемент</a:t>
            </a:r>
          </a:p>
          <a:p>
            <a:pPr marL="457200" lvl="0" indent="-228600" rtl="0">
              <a:spcBef>
                <a:spcPts val="0"/>
              </a:spcBef>
            </a:pPr>
            <a:r>
              <a:rPr lang="ru" b="1"/>
              <a:t>description:</a:t>
            </a:r>
            <a:r>
              <a:rPr lang="ru"/>
              <a:t> string – описание поля с выпадающим списком</a:t>
            </a:r>
          </a:p>
          <a:p>
            <a:pPr marL="457200" lvl="0" indent="-228600" rtl="0">
              <a:spcBef>
                <a:spcPts val="0"/>
              </a:spcBef>
            </a:pPr>
            <a:r>
              <a:rPr lang="ru" b="1"/>
              <a:t>label:</a:t>
            </a:r>
            <a:r>
              <a:rPr lang="ru"/>
              <a:t> string – текст поля с выпадающим списком</a:t>
            </a:r>
          </a:p>
          <a:p>
            <a:pPr marL="457200" lvl="0" indent="-228600" rtl="0">
              <a:spcBef>
                <a:spcPts val="0"/>
              </a:spcBef>
            </a:pPr>
            <a:r>
              <a:rPr lang="ru" b="1"/>
              <a:t>menu:</a:t>
            </a:r>
            <a:r>
              <a:rPr lang="ru"/>
              <a:t> Item – набор элементов для выбора</a:t>
            </a:r>
          </a:p>
          <a:p>
            <a:pPr marL="457200" lvl="0" indent="-228600">
              <a:spcBef>
                <a:spcPts val="0"/>
              </a:spcBef>
            </a:pPr>
            <a:r>
              <a:rPr lang="ru" b="1"/>
              <a:t>value:</a:t>
            </a:r>
            <a:r>
              <a:rPr lang="ru"/>
              <a:t> string – значение, отображаемое полем с выпадающим списком</a:t>
            </a:r>
          </a:p>
        </p:txBody>
      </p:sp>
      <p:sp>
        <p:nvSpPr>
          <p:cNvPr id="210" name="Shape 21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20</a:t>
            </a:fld>
            <a:endParaRPr lang="ru"/>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ComboBox. Пример</a:t>
            </a:r>
          </a:p>
        </p:txBody>
      </p:sp>
      <p:sp>
        <p:nvSpPr>
          <p:cNvPr id="216" name="Shape 216"/>
          <p:cNvSpPr txBox="1">
            <a:spLocks noGrp="1"/>
          </p:cNvSpPr>
          <p:nvPr>
            <p:ph type="body" idx="1"/>
          </p:nvPr>
        </p:nvSpPr>
        <p:spPr>
          <a:xfrm>
            <a:off x="311700" y="1536625"/>
            <a:ext cx="4813800" cy="4555200"/>
          </a:xfrm>
          <a:prstGeom prst="rect">
            <a:avLst/>
          </a:prstGeom>
        </p:spPr>
        <p:txBody>
          <a:bodyPr lIns="91425" tIns="91425" rIns="91425" bIns="91425" anchor="t" anchorCtr="0">
            <a:noAutofit/>
          </a:bodyPr>
          <a:lstStyle/>
          <a:p>
            <a:pPr lvl="0" rtl="0">
              <a:spcBef>
                <a:spcPts val="0"/>
              </a:spcBef>
              <a:spcAft>
                <a:spcPts val="0"/>
              </a:spcAft>
              <a:buClr>
                <a:schemeClr val="dk1"/>
              </a:buClr>
              <a:buSzPct val="78571"/>
              <a:buFont typeface="Arial"/>
              <a:buNone/>
            </a:pPr>
            <a:r>
              <a:rPr lang="ru">
                <a:solidFill>
                  <a:srgbClr val="800080"/>
                </a:solidFill>
              </a:rPr>
              <a:t>ComboBox</a:t>
            </a:r>
            <a:r>
              <a:rPr lang="ru">
                <a:solidFill>
                  <a:srgbClr val="C0C0C0"/>
                </a:solidFill>
              </a:rPr>
              <a:t> </a:t>
            </a:r>
            <a:r>
              <a:rPr lang="ru">
                <a:solidFill>
                  <a:schemeClr val="dk1"/>
                </a:solidFill>
              </a:rPr>
              <a:t>{</a:t>
            </a:r>
          </a:p>
          <a:p>
            <a:pPr lvl="0" indent="457200" rtl="0">
              <a:spcBef>
                <a:spcPts val="0"/>
              </a:spcBef>
              <a:spcAft>
                <a:spcPts val="0"/>
              </a:spcAft>
              <a:buNone/>
            </a:pPr>
            <a:r>
              <a:rPr lang="ru">
                <a:solidFill>
                  <a:srgbClr val="800000"/>
                </a:solidFill>
              </a:rPr>
              <a:t>label</a:t>
            </a:r>
            <a:r>
              <a:rPr lang="ru">
                <a:solidFill>
                  <a:schemeClr val="dk1"/>
                </a:solidFill>
              </a:rPr>
              <a:t>:</a:t>
            </a:r>
            <a:r>
              <a:rPr lang="ru">
                <a:solidFill>
                  <a:srgbClr val="C0C0C0"/>
                </a:solidFill>
              </a:rPr>
              <a:t> </a:t>
            </a:r>
            <a:r>
              <a:rPr lang="ru">
                <a:solidFill>
                  <a:srgbClr val="008000"/>
                </a:solidFill>
              </a:rPr>
              <a:t>"Выпадающий</a:t>
            </a:r>
            <a:r>
              <a:rPr lang="ru">
                <a:solidFill>
                  <a:srgbClr val="C0C0C0"/>
                </a:solidFill>
              </a:rPr>
              <a:t> </a:t>
            </a:r>
            <a:r>
              <a:rPr lang="ru">
                <a:solidFill>
                  <a:srgbClr val="008000"/>
                </a:solidFill>
              </a:rPr>
              <a:t>список"</a:t>
            </a:r>
          </a:p>
          <a:p>
            <a:pPr lvl="0" indent="457200" rtl="0">
              <a:spcBef>
                <a:spcPts val="0"/>
              </a:spcBef>
              <a:spcAft>
                <a:spcPts val="0"/>
              </a:spcAft>
              <a:buNone/>
            </a:pPr>
            <a:r>
              <a:rPr lang="ru">
                <a:solidFill>
                  <a:srgbClr val="800000"/>
                </a:solidFill>
              </a:rPr>
              <a:t>description</a:t>
            </a:r>
            <a:r>
              <a:rPr lang="ru">
                <a:solidFill>
                  <a:schemeClr val="dk1"/>
                </a:solidFill>
              </a:rPr>
              <a:t>:</a:t>
            </a:r>
            <a:r>
              <a:rPr lang="ru">
                <a:solidFill>
                  <a:srgbClr val="C0C0C0"/>
                </a:solidFill>
              </a:rPr>
              <a:t> </a:t>
            </a:r>
            <a:r>
              <a:rPr lang="ru">
                <a:solidFill>
                  <a:srgbClr val="008000"/>
                </a:solidFill>
              </a:rPr>
              <a:t>"Описание</a:t>
            </a:r>
            <a:r>
              <a:rPr lang="ru">
                <a:solidFill>
                  <a:srgbClr val="C0C0C0"/>
                </a:solidFill>
              </a:rPr>
              <a:t> </a:t>
            </a:r>
            <a:r>
              <a:rPr lang="ru">
                <a:solidFill>
                  <a:srgbClr val="008000"/>
                </a:solidFill>
              </a:rPr>
              <a:t>выпадающего</a:t>
            </a:r>
            <a:r>
              <a:rPr lang="ru">
                <a:solidFill>
                  <a:srgbClr val="C0C0C0"/>
                </a:solidFill>
              </a:rPr>
              <a:t> </a:t>
            </a:r>
            <a:r>
              <a:rPr lang="ru">
                <a:solidFill>
                  <a:srgbClr val="008000"/>
                </a:solidFill>
              </a:rPr>
              <a:t>списка"</a:t>
            </a:r>
          </a:p>
          <a:p>
            <a:pPr marL="457200" lvl="0" indent="457200" rtl="0">
              <a:spcBef>
                <a:spcPts val="0"/>
              </a:spcBef>
              <a:spcAft>
                <a:spcPts val="0"/>
              </a:spcAft>
              <a:buNone/>
            </a:pPr>
            <a:r>
              <a:rPr lang="ru">
                <a:solidFill>
                  <a:srgbClr val="800000"/>
                </a:solidFill>
              </a:rPr>
              <a:t>menu</a:t>
            </a:r>
            <a:r>
              <a:rPr lang="ru">
                <a:solidFill>
                  <a:schemeClr val="dk1"/>
                </a:solidFill>
              </a:rPr>
              <a:t>:</a:t>
            </a:r>
            <a:r>
              <a:rPr lang="ru">
                <a:solidFill>
                  <a:srgbClr val="C0C0C0"/>
                </a:solidFill>
              </a:rPr>
              <a:t> </a:t>
            </a:r>
            <a:r>
              <a:rPr lang="ru">
                <a:solidFill>
                  <a:srgbClr val="800080"/>
                </a:solidFill>
              </a:rPr>
              <a:t>ContextMenu</a:t>
            </a:r>
            <a:r>
              <a:rPr lang="ru">
                <a:solidFill>
                  <a:srgbClr val="C0C0C0"/>
                </a:solidFill>
              </a:rPr>
              <a:t> </a:t>
            </a:r>
            <a:r>
              <a:rPr lang="ru">
                <a:solidFill>
                  <a:schemeClr val="dk1"/>
                </a:solidFill>
              </a:rPr>
              <a:t>{</a:t>
            </a:r>
          </a:p>
          <a:p>
            <a:pPr marL="914400" lvl="0" indent="387350" rtl="0">
              <a:spcBef>
                <a:spcPts val="0"/>
              </a:spcBef>
              <a:spcAft>
                <a:spcPts val="0"/>
              </a:spcAft>
              <a:buClr>
                <a:schemeClr val="dk1"/>
              </a:buClr>
              <a:buSzPct val="78571"/>
              <a:buFont typeface="Arial"/>
              <a:buNone/>
            </a:pPr>
            <a:r>
              <a:rPr lang="ru">
                <a:solidFill>
                  <a:srgbClr val="800080"/>
                </a:solidFill>
              </a:rPr>
              <a:t>MenuItem</a:t>
            </a:r>
            <a:r>
              <a:rPr lang="ru">
                <a:solidFill>
                  <a:srgbClr val="C0C0C0"/>
                </a:solidFill>
              </a:rPr>
              <a:t> </a:t>
            </a:r>
            <a:r>
              <a:rPr lang="ru">
                <a:solidFill>
                  <a:schemeClr val="dk1"/>
                </a:solidFill>
              </a:rPr>
              <a:t>{</a:t>
            </a:r>
            <a:r>
              <a:rPr lang="ru">
                <a:solidFill>
                  <a:srgbClr val="C0C0C0"/>
                </a:solidFill>
              </a:rPr>
              <a:t> </a:t>
            </a:r>
            <a:r>
              <a:rPr lang="ru">
                <a:solidFill>
                  <a:srgbClr val="800000"/>
                </a:solidFill>
              </a:rPr>
              <a:t>text</a:t>
            </a:r>
            <a:r>
              <a:rPr lang="ru">
                <a:solidFill>
                  <a:schemeClr val="dk1"/>
                </a:solidFill>
              </a:rPr>
              <a:t>:</a:t>
            </a:r>
            <a:r>
              <a:rPr lang="ru">
                <a:solidFill>
                  <a:srgbClr val="C0C0C0"/>
                </a:solidFill>
              </a:rPr>
              <a:t> </a:t>
            </a:r>
            <a:r>
              <a:rPr lang="ru">
                <a:solidFill>
                  <a:srgbClr val="008000"/>
                </a:solidFill>
              </a:rPr>
              <a:t>"первый"</a:t>
            </a:r>
            <a:r>
              <a:rPr lang="ru">
                <a:solidFill>
                  <a:srgbClr val="C0C0C0"/>
                </a:solidFill>
              </a:rPr>
              <a:t> </a:t>
            </a:r>
            <a:r>
              <a:rPr lang="ru">
                <a:solidFill>
                  <a:schemeClr val="dk1"/>
                </a:solidFill>
              </a:rPr>
              <a:t>}</a:t>
            </a:r>
          </a:p>
          <a:p>
            <a:pPr marL="914400" lvl="0" indent="457200" rtl="0">
              <a:spcBef>
                <a:spcPts val="0"/>
              </a:spcBef>
              <a:spcAft>
                <a:spcPts val="0"/>
              </a:spcAft>
              <a:buNone/>
            </a:pPr>
            <a:r>
              <a:rPr lang="ru">
                <a:solidFill>
                  <a:srgbClr val="800080"/>
                </a:solidFill>
              </a:rPr>
              <a:t>MenuItem</a:t>
            </a:r>
            <a:r>
              <a:rPr lang="ru">
                <a:solidFill>
                  <a:srgbClr val="C0C0C0"/>
                </a:solidFill>
              </a:rPr>
              <a:t> </a:t>
            </a:r>
            <a:r>
              <a:rPr lang="ru">
                <a:solidFill>
                  <a:schemeClr val="dk1"/>
                </a:solidFill>
              </a:rPr>
              <a:t>{</a:t>
            </a:r>
            <a:r>
              <a:rPr lang="ru">
                <a:solidFill>
                  <a:srgbClr val="C0C0C0"/>
                </a:solidFill>
              </a:rPr>
              <a:t> </a:t>
            </a:r>
            <a:r>
              <a:rPr lang="ru">
                <a:solidFill>
                  <a:srgbClr val="800000"/>
                </a:solidFill>
              </a:rPr>
              <a:t>text</a:t>
            </a:r>
            <a:r>
              <a:rPr lang="ru">
                <a:solidFill>
                  <a:schemeClr val="dk1"/>
                </a:solidFill>
              </a:rPr>
              <a:t>:</a:t>
            </a:r>
            <a:r>
              <a:rPr lang="ru">
                <a:solidFill>
                  <a:srgbClr val="C0C0C0"/>
                </a:solidFill>
              </a:rPr>
              <a:t> </a:t>
            </a:r>
            <a:r>
              <a:rPr lang="ru">
                <a:solidFill>
                  <a:srgbClr val="008000"/>
                </a:solidFill>
              </a:rPr>
              <a:t>"второй"</a:t>
            </a:r>
            <a:r>
              <a:rPr lang="ru">
                <a:solidFill>
                  <a:srgbClr val="C0C0C0"/>
                </a:solidFill>
              </a:rPr>
              <a:t> </a:t>
            </a:r>
            <a:r>
              <a:rPr lang="ru">
                <a:solidFill>
                  <a:schemeClr val="dk1"/>
                </a:solidFill>
              </a:rPr>
              <a:t>}</a:t>
            </a:r>
          </a:p>
          <a:p>
            <a:pPr marL="914400" lvl="0" indent="457200" rtl="0">
              <a:spcBef>
                <a:spcPts val="0"/>
              </a:spcBef>
              <a:spcAft>
                <a:spcPts val="0"/>
              </a:spcAft>
              <a:buNone/>
            </a:pPr>
            <a:r>
              <a:rPr lang="ru">
                <a:solidFill>
                  <a:srgbClr val="800080"/>
                </a:solidFill>
              </a:rPr>
              <a:t>MenuItem</a:t>
            </a:r>
            <a:r>
              <a:rPr lang="ru">
                <a:solidFill>
                  <a:srgbClr val="C0C0C0"/>
                </a:solidFill>
              </a:rPr>
              <a:t> </a:t>
            </a:r>
            <a:r>
              <a:rPr lang="ru">
                <a:solidFill>
                  <a:schemeClr val="dk1"/>
                </a:solidFill>
              </a:rPr>
              <a:t>{</a:t>
            </a:r>
            <a:r>
              <a:rPr lang="ru">
                <a:solidFill>
                  <a:srgbClr val="C0C0C0"/>
                </a:solidFill>
              </a:rPr>
              <a:t> </a:t>
            </a:r>
            <a:r>
              <a:rPr lang="ru">
                <a:solidFill>
                  <a:srgbClr val="800000"/>
                </a:solidFill>
              </a:rPr>
              <a:t>text</a:t>
            </a:r>
            <a:r>
              <a:rPr lang="ru">
                <a:solidFill>
                  <a:schemeClr val="dk1"/>
                </a:solidFill>
              </a:rPr>
              <a:t>:</a:t>
            </a:r>
            <a:r>
              <a:rPr lang="ru">
                <a:solidFill>
                  <a:srgbClr val="C0C0C0"/>
                </a:solidFill>
              </a:rPr>
              <a:t> </a:t>
            </a:r>
            <a:r>
              <a:rPr lang="ru">
                <a:solidFill>
                  <a:srgbClr val="008000"/>
                </a:solidFill>
              </a:rPr>
              <a:t>"третий"</a:t>
            </a:r>
            <a:r>
              <a:rPr lang="ru">
                <a:solidFill>
                  <a:srgbClr val="C0C0C0"/>
                </a:solidFill>
              </a:rPr>
              <a:t> </a:t>
            </a:r>
            <a:r>
              <a:rPr lang="ru">
                <a:solidFill>
                  <a:schemeClr val="dk1"/>
                </a:solidFill>
              </a:rPr>
              <a:t>}</a:t>
            </a:r>
          </a:p>
          <a:p>
            <a:pPr marL="914400" lvl="0" indent="0" rtl="0">
              <a:spcBef>
                <a:spcPts val="0"/>
              </a:spcBef>
              <a:spcAft>
                <a:spcPts val="0"/>
              </a:spcAft>
              <a:buNone/>
            </a:pPr>
            <a:r>
              <a:rPr lang="ru">
                <a:solidFill>
                  <a:schemeClr val="dk1"/>
                </a:solidFill>
              </a:rPr>
              <a:t>}</a:t>
            </a:r>
          </a:p>
          <a:p>
            <a:pPr marL="457200" lvl="0" indent="-69850" rtl="0">
              <a:spcBef>
                <a:spcPts val="0"/>
              </a:spcBef>
              <a:spcAft>
                <a:spcPts val="0"/>
              </a:spcAft>
              <a:buClr>
                <a:schemeClr val="dk1"/>
              </a:buClr>
              <a:buSzPct val="78571"/>
              <a:buFont typeface="Arial"/>
              <a:buNone/>
            </a:pPr>
            <a:r>
              <a:rPr lang="ru">
                <a:solidFill>
                  <a:srgbClr val="800000"/>
                </a:solidFill>
              </a:rPr>
              <a:t>onCurrentIndexChanged</a:t>
            </a:r>
            <a:r>
              <a:rPr lang="ru">
                <a:solidFill>
                  <a:schemeClr val="dk1"/>
                </a:solidFill>
              </a:rPr>
              <a:t>:</a:t>
            </a:r>
            <a:r>
              <a:rPr lang="ru">
                <a:solidFill>
                  <a:srgbClr val="C0C0C0"/>
                </a:solidFill>
              </a:rPr>
              <a:t> </a:t>
            </a:r>
            <a:r>
              <a:rPr lang="ru" i="1">
                <a:solidFill>
                  <a:srgbClr val="0055AF"/>
                </a:solidFill>
              </a:rPr>
              <a:t>console</a:t>
            </a:r>
            <a:r>
              <a:rPr lang="ru">
                <a:solidFill>
                  <a:schemeClr val="dk1"/>
                </a:solidFill>
              </a:rPr>
              <a:t>.log(</a:t>
            </a:r>
            <a:r>
              <a:rPr lang="ru" i="1">
                <a:solidFill>
                  <a:schemeClr val="dk1"/>
                </a:solidFill>
              </a:rPr>
              <a:t>currentIndex</a:t>
            </a:r>
            <a:r>
              <a:rPr lang="ru">
                <a:solidFill>
                  <a:schemeClr val="dk1"/>
                </a:solidFill>
              </a:rPr>
              <a:t>)</a:t>
            </a:r>
          </a:p>
          <a:p>
            <a:pPr lvl="0" rtl="0">
              <a:spcBef>
                <a:spcPts val="0"/>
              </a:spcBef>
              <a:spcAft>
                <a:spcPts val="0"/>
              </a:spcAft>
              <a:buClr>
                <a:schemeClr val="dk1"/>
              </a:buClr>
              <a:buSzPct val="78571"/>
              <a:buFont typeface="Arial"/>
              <a:buNone/>
            </a:pPr>
            <a:r>
              <a:rPr lang="ru">
                <a:solidFill>
                  <a:schemeClr val="dk1"/>
                </a:solidFill>
              </a:rPr>
              <a:t>}</a:t>
            </a:r>
          </a:p>
          <a:p>
            <a:pPr lvl="0">
              <a:spcBef>
                <a:spcPts val="0"/>
              </a:spcBef>
              <a:buNone/>
            </a:pPr>
            <a:endParaRPr/>
          </a:p>
        </p:txBody>
      </p:sp>
      <p:sp>
        <p:nvSpPr>
          <p:cNvPr id="217" name="Shape 21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21</a:t>
            </a:fld>
            <a:endParaRPr lang="ru"/>
          </a:p>
        </p:txBody>
      </p:sp>
      <p:sp>
        <p:nvSpPr>
          <p:cNvPr id="218" name="Shape 218"/>
          <p:cNvSpPr txBox="1">
            <a:spLocks noGrp="1"/>
          </p:cNvSpPr>
          <p:nvPr>
            <p:ph type="body" idx="2"/>
          </p:nvPr>
        </p:nvSpPr>
        <p:spPr>
          <a:xfrm>
            <a:off x="5290450" y="1536625"/>
            <a:ext cx="3541800" cy="4555200"/>
          </a:xfrm>
          <a:prstGeom prst="rect">
            <a:avLst/>
          </a:prstGeom>
        </p:spPr>
        <p:txBody>
          <a:bodyPr lIns="91425" tIns="91425" rIns="91425" bIns="91425" anchor="t" anchorCtr="0">
            <a:noAutofit/>
          </a:bodyPr>
          <a:lstStyle/>
          <a:p>
            <a:pPr lvl="0">
              <a:spcBef>
                <a:spcPts val="0"/>
              </a:spcBef>
              <a:buNone/>
            </a:pPr>
            <a:endParaRPr/>
          </a:p>
        </p:txBody>
      </p:sp>
      <p:pic>
        <p:nvPicPr>
          <p:cNvPr id="219" name="Shape 219"/>
          <p:cNvPicPr preferRelativeResize="0"/>
          <p:nvPr/>
        </p:nvPicPr>
        <p:blipFill>
          <a:blip r:embed="rId3">
            <a:alphaModFix/>
          </a:blip>
          <a:stretch>
            <a:fillRect/>
          </a:stretch>
        </p:blipFill>
        <p:spPr>
          <a:xfrm>
            <a:off x="5290500" y="3484662"/>
            <a:ext cx="3541800" cy="2607161"/>
          </a:xfrm>
          <a:prstGeom prst="rect">
            <a:avLst/>
          </a:prstGeom>
          <a:noFill/>
          <a:ln>
            <a:noFill/>
          </a:ln>
        </p:spPr>
      </p:pic>
      <p:pic>
        <p:nvPicPr>
          <p:cNvPr id="220" name="Shape 220"/>
          <p:cNvPicPr preferRelativeResize="0"/>
          <p:nvPr/>
        </p:nvPicPr>
        <p:blipFill>
          <a:blip r:embed="rId4">
            <a:alphaModFix/>
          </a:blip>
          <a:stretch>
            <a:fillRect/>
          </a:stretch>
        </p:blipFill>
        <p:spPr>
          <a:xfrm>
            <a:off x="5290500" y="1536624"/>
            <a:ext cx="3541800" cy="9346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Switch</a:t>
            </a:r>
          </a:p>
        </p:txBody>
      </p:sp>
      <p:sp>
        <p:nvSpPr>
          <p:cNvPr id="226" name="Shape 226"/>
          <p:cNvSpPr txBox="1">
            <a:spLocks noGrp="1"/>
          </p:cNvSpPr>
          <p:nvPr>
            <p:ph type="body" idx="1"/>
          </p:nvPr>
        </p:nvSpPr>
        <p:spPr>
          <a:xfrm>
            <a:off x="311700" y="1356874"/>
            <a:ext cx="8520600" cy="1221600"/>
          </a:xfrm>
          <a:prstGeom prst="rect">
            <a:avLst/>
          </a:prstGeom>
        </p:spPr>
        <p:txBody>
          <a:bodyPr lIns="91425" tIns="91425" rIns="91425" bIns="91425" anchor="t" anchorCtr="0">
            <a:noAutofit/>
          </a:bodyPr>
          <a:lstStyle/>
          <a:p>
            <a:pPr marL="457200" lvl="0" indent="-228600" rtl="0">
              <a:spcBef>
                <a:spcPts val="0"/>
              </a:spcBef>
            </a:pPr>
            <a:r>
              <a:rPr lang="ru" b="1"/>
              <a:t>checked</a:t>
            </a:r>
            <a:r>
              <a:rPr lang="ru"/>
              <a:t>: bool – определяет включен переключатель или нет;</a:t>
            </a:r>
          </a:p>
          <a:p>
            <a:pPr marL="457200" lvl="0" indent="-228600" rtl="0">
              <a:spcBef>
                <a:spcPts val="0"/>
              </a:spcBef>
            </a:pPr>
            <a:r>
              <a:rPr lang="ru" b="1"/>
              <a:t>busy</a:t>
            </a:r>
            <a:r>
              <a:rPr lang="ru"/>
              <a:t>: bool – находится ли переключатель в состоянии «занят».</a:t>
            </a:r>
          </a:p>
          <a:p>
            <a:pPr marL="457200" lvl="0" indent="-228600" rtl="0">
              <a:spcBef>
                <a:spcPts val="0"/>
              </a:spcBef>
            </a:pPr>
            <a:r>
              <a:rPr lang="ru" b="1"/>
              <a:t>icon</a:t>
            </a:r>
            <a:r>
              <a:rPr lang="ru"/>
              <a:t>: Image – иконка отображающая вместе с переключателем.</a:t>
            </a:r>
          </a:p>
        </p:txBody>
      </p:sp>
      <p:sp>
        <p:nvSpPr>
          <p:cNvPr id="227" name="Shape 22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22</a:t>
            </a:fld>
            <a:endParaRPr lang="ru"/>
          </a:p>
        </p:txBody>
      </p:sp>
      <p:sp>
        <p:nvSpPr>
          <p:cNvPr id="228" name="Shape 228"/>
          <p:cNvSpPr txBox="1"/>
          <p:nvPr/>
        </p:nvSpPr>
        <p:spPr>
          <a:xfrm>
            <a:off x="311700" y="2578325"/>
            <a:ext cx="5847000" cy="36393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ru" sz="1600">
                <a:solidFill>
                  <a:srgbClr val="800080"/>
                </a:solidFill>
              </a:rPr>
              <a:t>Column</a:t>
            </a:r>
            <a:r>
              <a:rPr lang="ru" sz="1600">
                <a:solidFill>
                  <a:srgbClr val="C0C0C0"/>
                </a:solidFill>
              </a:rPr>
              <a:t> </a:t>
            </a:r>
            <a:r>
              <a:rPr lang="ru" sz="1600">
                <a:solidFill>
                  <a:schemeClr val="dk1"/>
                </a:solidFill>
              </a:rPr>
              <a:t>{</a:t>
            </a:r>
          </a:p>
          <a:p>
            <a:pPr lvl="0" indent="387350" rtl="0">
              <a:lnSpc>
                <a:spcPct val="115000"/>
              </a:lnSpc>
              <a:spcBef>
                <a:spcPts val="0"/>
              </a:spcBef>
              <a:buClr>
                <a:schemeClr val="dk1"/>
              </a:buClr>
              <a:buSzPct val="68750"/>
              <a:buFont typeface="Arial"/>
              <a:buNone/>
            </a:pPr>
            <a:r>
              <a:rPr lang="ru" sz="1600">
                <a:solidFill>
                  <a:srgbClr val="800000"/>
                </a:solidFill>
              </a:rPr>
              <a:t>anchors.horizontalCenter</a:t>
            </a:r>
            <a:r>
              <a:rPr lang="ru" sz="1600">
                <a:solidFill>
                  <a:schemeClr val="dk1"/>
                </a:solidFill>
              </a:rPr>
              <a:t>:</a:t>
            </a:r>
            <a:r>
              <a:rPr lang="ru" sz="1600">
                <a:solidFill>
                  <a:srgbClr val="C0C0C0"/>
                </a:solidFill>
              </a:rPr>
              <a:t> </a:t>
            </a:r>
            <a:r>
              <a:rPr lang="ru" sz="1600" i="1">
                <a:solidFill>
                  <a:schemeClr val="dk1"/>
                </a:solidFill>
              </a:rPr>
              <a:t>parent</a:t>
            </a:r>
            <a:r>
              <a:rPr lang="ru" sz="1600">
                <a:solidFill>
                  <a:schemeClr val="dk1"/>
                </a:solidFill>
              </a:rPr>
              <a:t>.horizontalCenter</a:t>
            </a:r>
          </a:p>
          <a:p>
            <a:pPr lvl="0" indent="387350" rtl="0">
              <a:lnSpc>
                <a:spcPct val="115000"/>
              </a:lnSpc>
              <a:spcBef>
                <a:spcPts val="0"/>
              </a:spcBef>
              <a:buClr>
                <a:schemeClr val="dk1"/>
              </a:buClr>
              <a:buSzPct val="68750"/>
              <a:buFont typeface="Arial"/>
              <a:buNone/>
            </a:pPr>
            <a:r>
              <a:rPr lang="ru" sz="1600">
                <a:solidFill>
                  <a:srgbClr val="800080"/>
                </a:solidFill>
              </a:rPr>
              <a:t>Switch</a:t>
            </a:r>
            <a:r>
              <a:rPr lang="ru" sz="1600">
                <a:solidFill>
                  <a:srgbClr val="C0C0C0"/>
                </a:solidFill>
              </a:rPr>
              <a:t> </a:t>
            </a:r>
            <a:r>
              <a:rPr lang="ru" sz="1600">
                <a:solidFill>
                  <a:schemeClr val="dk1"/>
                </a:solidFill>
              </a:rPr>
              <a:t>{</a:t>
            </a:r>
          </a:p>
          <a:p>
            <a:pPr marL="457200" lvl="0" indent="387350" rtl="0">
              <a:lnSpc>
                <a:spcPct val="115000"/>
              </a:lnSpc>
              <a:spcBef>
                <a:spcPts val="0"/>
              </a:spcBef>
              <a:buClr>
                <a:schemeClr val="dk1"/>
              </a:buClr>
              <a:buSzPct val="68750"/>
              <a:buFont typeface="Arial"/>
              <a:buNone/>
            </a:pPr>
            <a:r>
              <a:rPr lang="ru" sz="1600">
                <a:solidFill>
                  <a:srgbClr val="800000"/>
                </a:solidFill>
              </a:rPr>
              <a:t>id</a:t>
            </a:r>
            <a:r>
              <a:rPr lang="ru" sz="1600">
                <a:solidFill>
                  <a:schemeClr val="dk1"/>
                </a:solidFill>
              </a:rPr>
              <a:t>:</a:t>
            </a:r>
            <a:r>
              <a:rPr lang="ru" sz="1600">
                <a:solidFill>
                  <a:srgbClr val="C0C0C0"/>
                </a:solidFill>
              </a:rPr>
              <a:t> </a:t>
            </a:r>
            <a:r>
              <a:rPr lang="ru" sz="1600" i="1">
                <a:solidFill>
                  <a:schemeClr val="dk1"/>
                </a:solidFill>
              </a:rPr>
              <a:t>mute</a:t>
            </a:r>
          </a:p>
          <a:p>
            <a:pPr marL="457200" lvl="0" indent="387350" rtl="0">
              <a:lnSpc>
                <a:spcPct val="115000"/>
              </a:lnSpc>
              <a:spcBef>
                <a:spcPts val="0"/>
              </a:spcBef>
              <a:buClr>
                <a:schemeClr val="dk1"/>
              </a:buClr>
              <a:buSzPct val="68750"/>
              <a:buFont typeface="Arial"/>
              <a:buNone/>
            </a:pPr>
            <a:r>
              <a:rPr lang="ru" sz="1600">
                <a:solidFill>
                  <a:srgbClr val="800000"/>
                </a:solidFill>
              </a:rPr>
              <a:t>icon.source</a:t>
            </a:r>
            <a:r>
              <a:rPr lang="ru" sz="1600">
                <a:solidFill>
                  <a:schemeClr val="dk1"/>
                </a:solidFill>
              </a:rPr>
              <a:t>:</a:t>
            </a:r>
            <a:r>
              <a:rPr lang="ru" sz="1600">
                <a:solidFill>
                  <a:srgbClr val="C0C0C0"/>
                </a:solidFill>
              </a:rPr>
              <a:t> </a:t>
            </a:r>
            <a:r>
              <a:rPr lang="ru" sz="1600">
                <a:solidFill>
                  <a:srgbClr val="008000"/>
                </a:solidFill>
              </a:rPr>
              <a:t>"image://theme/icon-m-speaker-mute?"</a:t>
            </a:r>
          </a:p>
          <a:p>
            <a:pPr marL="914400" lvl="0" indent="457200" rtl="0">
              <a:lnSpc>
                <a:spcPct val="115000"/>
              </a:lnSpc>
              <a:spcBef>
                <a:spcPts val="0"/>
              </a:spcBef>
              <a:buNone/>
            </a:pPr>
            <a:r>
              <a:rPr lang="ru" sz="1600">
                <a:solidFill>
                  <a:schemeClr val="dk1"/>
                </a:solidFill>
              </a:rPr>
              <a:t>+</a:t>
            </a:r>
            <a:r>
              <a:rPr lang="ru" sz="1600">
                <a:solidFill>
                  <a:srgbClr val="C0C0C0"/>
                </a:solidFill>
              </a:rPr>
              <a:t> </a:t>
            </a:r>
            <a:r>
              <a:rPr lang="ru" sz="1600">
                <a:solidFill>
                  <a:schemeClr val="dk1"/>
                </a:solidFill>
              </a:rPr>
              <a:t>(</a:t>
            </a:r>
            <a:r>
              <a:rPr lang="ru" sz="1600" i="1">
                <a:solidFill>
                  <a:schemeClr val="dk1"/>
                </a:solidFill>
              </a:rPr>
              <a:t>checked</a:t>
            </a:r>
            <a:r>
              <a:rPr lang="ru" sz="1600">
                <a:solidFill>
                  <a:srgbClr val="C0C0C0"/>
                </a:solidFill>
              </a:rPr>
              <a:t> </a:t>
            </a:r>
            <a:r>
              <a:rPr lang="ru" sz="1600">
                <a:solidFill>
                  <a:schemeClr val="dk1"/>
                </a:solidFill>
              </a:rPr>
              <a:t>?</a:t>
            </a:r>
            <a:r>
              <a:rPr lang="ru" sz="1600">
                <a:solidFill>
                  <a:srgbClr val="C0C0C0"/>
                </a:solidFill>
              </a:rPr>
              <a:t> </a:t>
            </a:r>
            <a:r>
              <a:rPr lang="ru" sz="1600">
                <a:solidFill>
                  <a:srgbClr val="800080"/>
                </a:solidFill>
              </a:rPr>
              <a:t>Theme</a:t>
            </a:r>
            <a:r>
              <a:rPr lang="ru" sz="1600">
                <a:solidFill>
                  <a:schemeClr val="dk1"/>
                </a:solidFill>
              </a:rPr>
              <a:t>.highlightColor</a:t>
            </a:r>
            <a:r>
              <a:rPr lang="ru" sz="1600">
                <a:solidFill>
                  <a:srgbClr val="C0C0C0"/>
                </a:solidFill>
              </a:rPr>
              <a:t> </a:t>
            </a:r>
          </a:p>
          <a:p>
            <a:pPr marL="2286000" lvl="0" indent="-69850" rtl="0">
              <a:lnSpc>
                <a:spcPct val="115000"/>
              </a:lnSpc>
              <a:spcBef>
                <a:spcPts val="0"/>
              </a:spcBef>
              <a:buClr>
                <a:schemeClr val="dk1"/>
              </a:buClr>
              <a:buSzPct val="68750"/>
              <a:buFont typeface="Arial"/>
              <a:buNone/>
            </a:pPr>
            <a:r>
              <a:rPr lang="ru" sz="1600">
                <a:solidFill>
                  <a:schemeClr val="dk1"/>
                </a:solidFill>
              </a:rPr>
              <a:t>   :</a:t>
            </a:r>
            <a:r>
              <a:rPr lang="ru" sz="1600">
                <a:solidFill>
                  <a:srgbClr val="C0C0C0"/>
                </a:solidFill>
              </a:rPr>
              <a:t> </a:t>
            </a:r>
            <a:r>
              <a:rPr lang="ru" sz="1600">
                <a:solidFill>
                  <a:srgbClr val="800080"/>
                </a:solidFill>
              </a:rPr>
              <a:t>Theme</a:t>
            </a:r>
            <a:r>
              <a:rPr lang="ru" sz="1600">
                <a:solidFill>
                  <a:schemeClr val="dk1"/>
                </a:solidFill>
              </a:rPr>
              <a:t>.primaryColor)</a:t>
            </a:r>
          </a:p>
          <a:p>
            <a:pPr lvl="0" indent="387350" rtl="0">
              <a:lnSpc>
                <a:spcPct val="115000"/>
              </a:lnSpc>
              <a:spcBef>
                <a:spcPts val="0"/>
              </a:spcBef>
              <a:buClr>
                <a:schemeClr val="dk1"/>
              </a:buClr>
              <a:buSzPct val="68750"/>
              <a:buFont typeface="Arial"/>
              <a:buNone/>
            </a:pPr>
            <a:r>
              <a:rPr lang="ru" sz="1600">
                <a:solidFill>
                  <a:schemeClr val="dk1"/>
                </a:solidFill>
              </a:rPr>
              <a:t>}</a:t>
            </a:r>
          </a:p>
          <a:p>
            <a:pPr lvl="0" indent="387350" rtl="0">
              <a:lnSpc>
                <a:spcPct val="115000"/>
              </a:lnSpc>
              <a:spcBef>
                <a:spcPts val="0"/>
              </a:spcBef>
              <a:buClr>
                <a:schemeClr val="dk1"/>
              </a:buClr>
              <a:buSzPct val="68750"/>
              <a:buFont typeface="Arial"/>
              <a:buNone/>
            </a:pPr>
            <a:r>
              <a:rPr lang="ru" sz="1600">
                <a:solidFill>
                  <a:srgbClr val="800080"/>
                </a:solidFill>
              </a:rPr>
              <a:t>Label</a:t>
            </a:r>
            <a:r>
              <a:rPr lang="ru" sz="1600">
                <a:solidFill>
                  <a:srgbClr val="C0C0C0"/>
                </a:solidFill>
              </a:rPr>
              <a:t> </a:t>
            </a:r>
            <a:r>
              <a:rPr lang="ru" sz="1600">
                <a:solidFill>
                  <a:schemeClr val="dk1"/>
                </a:solidFill>
              </a:rPr>
              <a:t>{</a:t>
            </a:r>
          </a:p>
          <a:p>
            <a:pPr marL="457200" lvl="0" indent="387350" rtl="0">
              <a:lnSpc>
                <a:spcPct val="115000"/>
              </a:lnSpc>
              <a:spcBef>
                <a:spcPts val="0"/>
              </a:spcBef>
              <a:buClr>
                <a:schemeClr val="dk1"/>
              </a:buClr>
              <a:buSzPct val="68750"/>
              <a:buFont typeface="Arial"/>
              <a:buNone/>
            </a:pPr>
            <a:r>
              <a:rPr lang="ru" sz="1600">
                <a:solidFill>
                  <a:srgbClr val="800000"/>
                </a:solidFill>
              </a:rPr>
              <a:t>text</a:t>
            </a:r>
            <a:r>
              <a:rPr lang="ru" sz="1600">
                <a:solidFill>
                  <a:schemeClr val="dk1"/>
                </a:solidFill>
              </a:rPr>
              <a:t>:</a:t>
            </a:r>
            <a:r>
              <a:rPr lang="ru" sz="1600">
                <a:solidFill>
                  <a:srgbClr val="C0C0C0"/>
                </a:solidFill>
              </a:rPr>
              <a:t> </a:t>
            </a:r>
            <a:r>
              <a:rPr lang="ru" sz="1600">
                <a:solidFill>
                  <a:srgbClr val="008000"/>
                </a:solidFill>
              </a:rPr>
              <a:t>"The</a:t>
            </a:r>
            <a:r>
              <a:rPr lang="ru" sz="1600">
                <a:solidFill>
                  <a:srgbClr val="C0C0C0"/>
                </a:solidFill>
              </a:rPr>
              <a:t> </a:t>
            </a:r>
            <a:r>
              <a:rPr lang="ru" sz="1600">
                <a:solidFill>
                  <a:srgbClr val="008000"/>
                </a:solidFill>
              </a:rPr>
              <a:t>sound</a:t>
            </a:r>
            <a:r>
              <a:rPr lang="ru" sz="1600">
                <a:solidFill>
                  <a:srgbClr val="C0C0C0"/>
                </a:solidFill>
              </a:rPr>
              <a:t> </a:t>
            </a:r>
            <a:r>
              <a:rPr lang="ru" sz="1600">
                <a:solidFill>
                  <a:srgbClr val="008000"/>
                </a:solidFill>
              </a:rPr>
              <a:t>is</a:t>
            </a:r>
            <a:r>
              <a:rPr lang="ru" sz="1600">
                <a:solidFill>
                  <a:srgbClr val="C0C0C0"/>
                </a:solidFill>
              </a:rPr>
              <a:t> </a:t>
            </a:r>
            <a:r>
              <a:rPr lang="ru" sz="1600">
                <a:solidFill>
                  <a:srgbClr val="008000"/>
                </a:solidFill>
              </a:rPr>
              <a:t>"</a:t>
            </a:r>
            <a:r>
              <a:rPr lang="ru" sz="1600">
                <a:solidFill>
                  <a:srgbClr val="C0C0C0"/>
                </a:solidFill>
              </a:rPr>
              <a:t> </a:t>
            </a:r>
            <a:r>
              <a:rPr lang="ru" sz="1600">
                <a:solidFill>
                  <a:schemeClr val="dk1"/>
                </a:solidFill>
              </a:rPr>
              <a:t>+</a:t>
            </a:r>
            <a:r>
              <a:rPr lang="ru" sz="1600">
                <a:solidFill>
                  <a:srgbClr val="C0C0C0"/>
                </a:solidFill>
              </a:rPr>
              <a:t> </a:t>
            </a:r>
            <a:r>
              <a:rPr lang="ru" sz="1600">
                <a:solidFill>
                  <a:schemeClr val="dk1"/>
                </a:solidFill>
              </a:rPr>
              <a:t>(</a:t>
            </a:r>
            <a:r>
              <a:rPr lang="ru" sz="1600" i="1">
                <a:solidFill>
                  <a:schemeClr val="dk1"/>
                </a:solidFill>
              </a:rPr>
              <a:t>mute</a:t>
            </a:r>
            <a:r>
              <a:rPr lang="ru" sz="1600">
                <a:solidFill>
                  <a:schemeClr val="dk1"/>
                </a:solidFill>
              </a:rPr>
              <a:t>.checked</a:t>
            </a:r>
            <a:r>
              <a:rPr lang="ru" sz="1600">
                <a:solidFill>
                  <a:srgbClr val="C0C0C0"/>
                </a:solidFill>
              </a:rPr>
              <a:t> </a:t>
            </a:r>
            <a:r>
              <a:rPr lang="ru" sz="1600">
                <a:solidFill>
                  <a:schemeClr val="dk1"/>
                </a:solidFill>
              </a:rPr>
              <a:t>?</a:t>
            </a:r>
            <a:r>
              <a:rPr lang="ru" sz="1600">
                <a:solidFill>
                  <a:srgbClr val="C0C0C0"/>
                </a:solidFill>
              </a:rPr>
              <a:t> </a:t>
            </a:r>
            <a:r>
              <a:rPr lang="ru" sz="1600">
                <a:solidFill>
                  <a:srgbClr val="008000"/>
                </a:solidFill>
              </a:rPr>
              <a:t>"off"</a:t>
            </a:r>
            <a:r>
              <a:rPr lang="ru" sz="1600">
                <a:solidFill>
                  <a:srgbClr val="C0C0C0"/>
                </a:solidFill>
              </a:rPr>
              <a:t> </a:t>
            </a:r>
            <a:r>
              <a:rPr lang="ru" sz="1600">
                <a:solidFill>
                  <a:schemeClr val="dk1"/>
                </a:solidFill>
              </a:rPr>
              <a:t>:</a:t>
            </a:r>
            <a:r>
              <a:rPr lang="ru" sz="1600">
                <a:solidFill>
                  <a:srgbClr val="C0C0C0"/>
                </a:solidFill>
              </a:rPr>
              <a:t> </a:t>
            </a:r>
            <a:r>
              <a:rPr lang="ru" sz="1600">
                <a:solidFill>
                  <a:srgbClr val="008000"/>
                </a:solidFill>
              </a:rPr>
              <a:t>"on"</a:t>
            </a:r>
            <a:r>
              <a:rPr lang="ru" sz="1600">
                <a:solidFill>
                  <a:schemeClr val="dk1"/>
                </a:solidFill>
              </a:rPr>
              <a:t>)</a:t>
            </a:r>
          </a:p>
          <a:p>
            <a:pPr lvl="0" indent="387350" rtl="0">
              <a:lnSpc>
                <a:spcPct val="115000"/>
              </a:lnSpc>
              <a:spcBef>
                <a:spcPts val="0"/>
              </a:spcBef>
              <a:buClr>
                <a:schemeClr val="dk1"/>
              </a:buClr>
              <a:buSzPct val="68750"/>
              <a:buFont typeface="Arial"/>
              <a:buNone/>
            </a:pPr>
            <a:r>
              <a:rPr lang="ru" sz="1600">
                <a:solidFill>
                  <a:schemeClr val="dk1"/>
                </a:solidFill>
              </a:rPr>
              <a:t>}</a:t>
            </a:r>
          </a:p>
          <a:p>
            <a:pPr lvl="0" rtl="0">
              <a:lnSpc>
                <a:spcPct val="115000"/>
              </a:lnSpc>
              <a:spcBef>
                <a:spcPts val="0"/>
              </a:spcBef>
              <a:buClr>
                <a:schemeClr val="dk1"/>
              </a:buClr>
              <a:buSzPct val="68750"/>
              <a:buFont typeface="Arial"/>
              <a:buNone/>
            </a:pPr>
            <a:r>
              <a:rPr lang="ru" sz="1600">
                <a:solidFill>
                  <a:schemeClr val="dk1"/>
                </a:solidFill>
              </a:rPr>
              <a:t>}</a:t>
            </a:r>
          </a:p>
          <a:p>
            <a:pPr lvl="0">
              <a:spcBef>
                <a:spcPts val="0"/>
              </a:spcBef>
              <a:buNone/>
            </a:pPr>
            <a:endParaRPr/>
          </a:p>
        </p:txBody>
      </p:sp>
      <p:pic>
        <p:nvPicPr>
          <p:cNvPr id="229" name="Shape 229" descr="switch_off.png"/>
          <p:cNvPicPr preferRelativeResize="0"/>
          <p:nvPr/>
        </p:nvPicPr>
        <p:blipFill>
          <a:blip r:embed="rId3">
            <a:alphaModFix/>
          </a:blip>
          <a:stretch>
            <a:fillRect/>
          </a:stretch>
        </p:blipFill>
        <p:spPr>
          <a:xfrm>
            <a:off x="6158700" y="2578323"/>
            <a:ext cx="2673599" cy="1701361"/>
          </a:xfrm>
          <a:prstGeom prst="rect">
            <a:avLst/>
          </a:prstGeom>
          <a:noFill/>
          <a:ln>
            <a:noFill/>
          </a:ln>
        </p:spPr>
      </p:pic>
      <p:pic>
        <p:nvPicPr>
          <p:cNvPr id="230" name="Shape 230" descr="switch_on.png"/>
          <p:cNvPicPr preferRelativeResize="0"/>
          <p:nvPr/>
        </p:nvPicPr>
        <p:blipFill rotWithShape="1">
          <a:blip r:embed="rId4">
            <a:alphaModFix/>
          </a:blip>
          <a:srcRect/>
          <a:stretch/>
        </p:blipFill>
        <p:spPr>
          <a:xfrm>
            <a:off x="6158700" y="4516261"/>
            <a:ext cx="2673599" cy="170136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TextSwitch. Основные свойства</a:t>
            </a:r>
          </a:p>
        </p:txBody>
      </p:sp>
      <p:sp>
        <p:nvSpPr>
          <p:cNvPr id="236" name="Shape 236"/>
          <p:cNvSpPr txBox="1">
            <a:spLocks noGrp="1"/>
          </p:cNvSpPr>
          <p:nvPr>
            <p:ph type="body" idx="1"/>
          </p:nvPr>
        </p:nvSpPr>
        <p:spPr>
          <a:xfrm>
            <a:off x="311700" y="1356875"/>
            <a:ext cx="8520600" cy="4555200"/>
          </a:xfrm>
          <a:prstGeom prst="rect">
            <a:avLst/>
          </a:prstGeom>
        </p:spPr>
        <p:txBody>
          <a:bodyPr lIns="91425" tIns="91425" rIns="91425" bIns="91425" anchor="t" anchorCtr="0">
            <a:noAutofit/>
          </a:bodyPr>
          <a:lstStyle/>
          <a:p>
            <a:pPr marL="457200" lvl="0" indent="-228600" rtl="0">
              <a:spcBef>
                <a:spcPts val="0"/>
              </a:spcBef>
            </a:pPr>
            <a:r>
              <a:rPr lang="ru" b="1"/>
              <a:t>checked</a:t>
            </a:r>
            <a:r>
              <a:rPr lang="ru"/>
              <a:t>: bool – определяет включен переключатель или нет;</a:t>
            </a:r>
          </a:p>
          <a:p>
            <a:pPr marL="457200" lvl="0" indent="-228600" rtl="0">
              <a:spcBef>
                <a:spcPts val="0"/>
              </a:spcBef>
            </a:pPr>
            <a:r>
              <a:rPr lang="ru" b="1"/>
              <a:t>busy</a:t>
            </a:r>
            <a:r>
              <a:rPr lang="ru"/>
              <a:t>: bool – находится ли переключатель в состоянии «занят».</a:t>
            </a:r>
          </a:p>
          <a:p>
            <a:pPr marL="457200" lvl="0" indent="-228600" rtl="0">
              <a:spcBef>
                <a:spcPts val="0"/>
              </a:spcBef>
            </a:pPr>
            <a:r>
              <a:rPr lang="ru" b="1"/>
              <a:t>text</a:t>
            </a:r>
            <a:r>
              <a:rPr lang="ru"/>
              <a:t>: string – текст, отображаемый рядом с переключателем;</a:t>
            </a:r>
          </a:p>
          <a:p>
            <a:pPr marL="457200" lvl="0" indent="-228600" rtl="0">
              <a:spcBef>
                <a:spcPts val="0"/>
              </a:spcBef>
            </a:pPr>
            <a:r>
              <a:rPr lang="ru" b="1"/>
              <a:t>description</a:t>
            </a:r>
            <a:r>
              <a:rPr lang="ru"/>
              <a:t>: string – описание переключателя;</a:t>
            </a:r>
          </a:p>
          <a:p>
            <a:pPr marL="457200" lvl="0" indent="-228600" rtl="0">
              <a:spcBef>
                <a:spcPts val="0"/>
              </a:spcBef>
            </a:pPr>
            <a:r>
              <a:rPr lang="ru" b="1"/>
              <a:t>leftMargin</a:t>
            </a:r>
            <a:r>
              <a:rPr lang="ru"/>
              <a:t>: real – размер границы от левого края объекта;</a:t>
            </a:r>
          </a:p>
          <a:p>
            <a:pPr marL="457200" lvl="0" indent="-228600">
              <a:spcBef>
                <a:spcPts val="0"/>
              </a:spcBef>
            </a:pPr>
            <a:r>
              <a:rPr lang="ru" b="1"/>
              <a:t>rightMargin</a:t>
            </a:r>
            <a:r>
              <a:rPr lang="ru"/>
              <a:t>: real – размер границы от правого края объекта.</a:t>
            </a:r>
          </a:p>
        </p:txBody>
      </p:sp>
      <p:sp>
        <p:nvSpPr>
          <p:cNvPr id="237" name="Shape 23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23</a:t>
            </a:fld>
            <a:endParaRPr lang="r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TextSwitch. Пример</a:t>
            </a:r>
          </a:p>
        </p:txBody>
      </p:sp>
      <p:sp>
        <p:nvSpPr>
          <p:cNvPr id="243" name="Shape 243"/>
          <p:cNvSpPr txBox="1">
            <a:spLocks noGrp="1"/>
          </p:cNvSpPr>
          <p:nvPr>
            <p:ph type="body" idx="1"/>
          </p:nvPr>
        </p:nvSpPr>
        <p:spPr>
          <a:xfrm>
            <a:off x="311700" y="1356875"/>
            <a:ext cx="4752300" cy="4860600"/>
          </a:xfrm>
          <a:prstGeom prst="rect">
            <a:avLst/>
          </a:prstGeom>
        </p:spPr>
        <p:txBody>
          <a:bodyPr lIns="91425" tIns="91425" rIns="91425" bIns="91425" anchor="t" anchorCtr="0">
            <a:noAutofit/>
          </a:bodyPr>
          <a:lstStyle/>
          <a:p>
            <a:pPr lvl="0" rtl="0">
              <a:spcBef>
                <a:spcPts val="0"/>
              </a:spcBef>
              <a:spcAft>
                <a:spcPts val="0"/>
              </a:spcAft>
              <a:buClr>
                <a:schemeClr val="dk1"/>
              </a:buClr>
              <a:buSzPct val="61111"/>
              <a:buFont typeface="Arial"/>
              <a:buNone/>
            </a:pPr>
            <a:r>
              <a:rPr lang="ru">
                <a:solidFill>
                  <a:srgbClr val="800080"/>
                </a:solidFill>
              </a:rPr>
              <a:t>Column</a:t>
            </a:r>
            <a:r>
              <a:rPr lang="ru">
                <a:solidFill>
                  <a:srgbClr val="C0C0C0"/>
                </a:solidFill>
              </a:rPr>
              <a:t> </a:t>
            </a:r>
            <a:r>
              <a:rPr lang="ru">
                <a:solidFill>
                  <a:schemeClr val="dk1"/>
                </a:solidFill>
              </a:rPr>
              <a:t>{</a:t>
            </a:r>
          </a:p>
          <a:p>
            <a:pPr lvl="0" indent="387350" rtl="0">
              <a:spcBef>
                <a:spcPts val="0"/>
              </a:spcBef>
              <a:spcAft>
                <a:spcPts val="0"/>
              </a:spcAft>
              <a:buClr>
                <a:schemeClr val="dk1"/>
              </a:buClr>
              <a:buSzPct val="61111"/>
              <a:buFont typeface="Arial"/>
              <a:buNone/>
            </a:pPr>
            <a:r>
              <a:rPr lang="ru">
                <a:solidFill>
                  <a:srgbClr val="800000"/>
                </a:solidFill>
              </a:rPr>
              <a:t>width</a:t>
            </a:r>
            <a:r>
              <a:rPr lang="ru">
                <a:solidFill>
                  <a:schemeClr val="dk1"/>
                </a:solidFill>
              </a:rPr>
              <a:t>:</a:t>
            </a:r>
            <a:r>
              <a:rPr lang="ru">
                <a:solidFill>
                  <a:srgbClr val="C0C0C0"/>
                </a:solidFill>
              </a:rPr>
              <a:t> </a:t>
            </a:r>
            <a:r>
              <a:rPr lang="ru" i="1">
                <a:solidFill>
                  <a:schemeClr val="dk1"/>
                </a:solidFill>
              </a:rPr>
              <a:t>parent</a:t>
            </a:r>
            <a:r>
              <a:rPr lang="ru">
                <a:solidFill>
                  <a:schemeClr val="dk1"/>
                </a:solidFill>
              </a:rPr>
              <a:t>.width</a:t>
            </a:r>
          </a:p>
          <a:p>
            <a:pPr lvl="0" indent="457200" rtl="0">
              <a:spcBef>
                <a:spcPts val="0"/>
              </a:spcBef>
              <a:spcAft>
                <a:spcPts val="0"/>
              </a:spcAft>
              <a:buNone/>
            </a:pPr>
            <a:r>
              <a:rPr lang="ru">
                <a:solidFill>
                  <a:srgbClr val="800080"/>
                </a:solidFill>
              </a:rPr>
              <a:t>TextSwitch</a:t>
            </a:r>
            <a:r>
              <a:rPr lang="ru">
                <a:solidFill>
                  <a:srgbClr val="C0C0C0"/>
                </a:solidFill>
              </a:rPr>
              <a:t> </a:t>
            </a:r>
            <a:r>
              <a:rPr lang="ru">
                <a:solidFill>
                  <a:schemeClr val="dk1"/>
                </a:solidFill>
              </a:rPr>
              <a:t>{ </a:t>
            </a:r>
          </a:p>
          <a:p>
            <a:pPr marL="457200" lvl="0" indent="457200" rtl="0">
              <a:spcBef>
                <a:spcPts val="0"/>
              </a:spcBef>
              <a:spcAft>
                <a:spcPts val="0"/>
              </a:spcAft>
              <a:buNone/>
            </a:pPr>
            <a:r>
              <a:rPr lang="ru">
                <a:solidFill>
                  <a:srgbClr val="800000"/>
                </a:solidFill>
              </a:rPr>
              <a:t>text</a:t>
            </a:r>
            <a:r>
              <a:rPr lang="ru">
                <a:solidFill>
                  <a:schemeClr val="dk1"/>
                </a:solidFill>
              </a:rPr>
              <a:t>:</a:t>
            </a:r>
            <a:r>
              <a:rPr lang="ru">
                <a:solidFill>
                  <a:srgbClr val="C0C0C0"/>
                </a:solidFill>
              </a:rPr>
              <a:t> </a:t>
            </a:r>
            <a:r>
              <a:rPr lang="ru">
                <a:solidFill>
                  <a:srgbClr val="008000"/>
                </a:solidFill>
              </a:rPr>
              <a:t>"Simple</a:t>
            </a:r>
            <a:r>
              <a:rPr lang="ru">
                <a:solidFill>
                  <a:srgbClr val="C0C0C0"/>
                </a:solidFill>
              </a:rPr>
              <a:t> </a:t>
            </a:r>
            <a:r>
              <a:rPr lang="ru">
                <a:solidFill>
                  <a:srgbClr val="008000"/>
                </a:solidFill>
              </a:rPr>
              <a:t>switch" </a:t>
            </a:r>
          </a:p>
          <a:p>
            <a:pPr marL="0" lvl="0" indent="387350" rtl="0">
              <a:spcBef>
                <a:spcPts val="0"/>
              </a:spcBef>
              <a:spcAft>
                <a:spcPts val="0"/>
              </a:spcAft>
              <a:buClr>
                <a:schemeClr val="dk1"/>
              </a:buClr>
              <a:buSzPct val="61111"/>
              <a:buFont typeface="Arial"/>
              <a:buNone/>
            </a:pPr>
            <a:r>
              <a:rPr lang="ru">
                <a:solidFill>
                  <a:schemeClr val="dk1"/>
                </a:solidFill>
              </a:rPr>
              <a:t>}</a:t>
            </a:r>
          </a:p>
          <a:p>
            <a:pPr lvl="0" indent="387350" rtl="0">
              <a:spcBef>
                <a:spcPts val="0"/>
              </a:spcBef>
              <a:spcAft>
                <a:spcPts val="0"/>
              </a:spcAft>
              <a:buClr>
                <a:schemeClr val="dk1"/>
              </a:buClr>
              <a:buSzPct val="61111"/>
              <a:buFont typeface="Arial"/>
              <a:buNone/>
            </a:pPr>
            <a:r>
              <a:rPr lang="ru">
                <a:solidFill>
                  <a:srgbClr val="800080"/>
                </a:solidFill>
              </a:rPr>
              <a:t>TextSwitch</a:t>
            </a:r>
            <a:r>
              <a:rPr lang="ru">
                <a:solidFill>
                  <a:srgbClr val="C0C0C0"/>
                </a:solidFill>
              </a:rPr>
              <a:t> </a:t>
            </a:r>
            <a:r>
              <a:rPr lang="ru">
                <a:solidFill>
                  <a:schemeClr val="dk1"/>
                </a:solidFill>
              </a:rPr>
              <a:t>{</a:t>
            </a:r>
          </a:p>
          <a:p>
            <a:pPr marL="457200" lvl="0" indent="387350" rtl="0">
              <a:spcBef>
                <a:spcPts val="0"/>
              </a:spcBef>
              <a:spcAft>
                <a:spcPts val="0"/>
              </a:spcAft>
              <a:buClr>
                <a:schemeClr val="dk1"/>
              </a:buClr>
              <a:buSzPct val="61111"/>
              <a:buFont typeface="Arial"/>
              <a:buNone/>
            </a:pPr>
            <a:r>
              <a:rPr lang="ru">
                <a:solidFill>
                  <a:srgbClr val="800000"/>
                </a:solidFill>
              </a:rPr>
              <a:t>text</a:t>
            </a:r>
            <a:r>
              <a:rPr lang="ru">
                <a:solidFill>
                  <a:schemeClr val="dk1"/>
                </a:solidFill>
              </a:rPr>
              <a:t>:</a:t>
            </a:r>
            <a:r>
              <a:rPr lang="ru">
                <a:solidFill>
                  <a:srgbClr val="C0C0C0"/>
                </a:solidFill>
              </a:rPr>
              <a:t> </a:t>
            </a:r>
            <a:r>
              <a:rPr lang="ru">
                <a:solidFill>
                  <a:srgbClr val="008000"/>
                </a:solidFill>
              </a:rPr>
              <a:t>"Switch</a:t>
            </a:r>
            <a:r>
              <a:rPr lang="ru">
                <a:solidFill>
                  <a:srgbClr val="C0C0C0"/>
                </a:solidFill>
              </a:rPr>
              <a:t> </a:t>
            </a:r>
            <a:r>
              <a:rPr lang="ru">
                <a:solidFill>
                  <a:srgbClr val="008000"/>
                </a:solidFill>
              </a:rPr>
              <a:t>with</a:t>
            </a:r>
            <a:r>
              <a:rPr lang="ru">
                <a:solidFill>
                  <a:srgbClr val="C0C0C0"/>
                </a:solidFill>
              </a:rPr>
              <a:t> </a:t>
            </a:r>
            <a:r>
              <a:rPr lang="ru">
                <a:solidFill>
                  <a:srgbClr val="008000"/>
                </a:solidFill>
              </a:rPr>
              <a:t>description"</a:t>
            </a:r>
          </a:p>
          <a:p>
            <a:pPr marL="457200" lvl="0" indent="387350" rtl="0">
              <a:spcBef>
                <a:spcPts val="0"/>
              </a:spcBef>
              <a:spcAft>
                <a:spcPts val="0"/>
              </a:spcAft>
              <a:buClr>
                <a:schemeClr val="dk1"/>
              </a:buClr>
              <a:buSzPct val="61111"/>
              <a:buFont typeface="Arial"/>
              <a:buNone/>
            </a:pPr>
            <a:r>
              <a:rPr lang="ru">
                <a:solidFill>
                  <a:srgbClr val="800000"/>
                </a:solidFill>
              </a:rPr>
              <a:t>description</a:t>
            </a:r>
            <a:r>
              <a:rPr lang="ru">
                <a:solidFill>
                  <a:schemeClr val="dk1"/>
                </a:solidFill>
              </a:rPr>
              <a:t>:</a:t>
            </a:r>
            <a:r>
              <a:rPr lang="ru">
                <a:solidFill>
                  <a:srgbClr val="C0C0C0"/>
                </a:solidFill>
              </a:rPr>
              <a:t> </a:t>
            </a:r>
            <a:r>
              <a:rPr lang="ru">
                <a:solidFill>
                  <a:srgbClr val="008000"/>
                </a:solidFill>
              </a:rPr>
              <a:t>"This</a:t>
            </a:r>
            <a:r>
              <a:rPr lang="ru">
                <a:solidFill>
                  <a:srgbClr val="C0C0C0"/>
                </a:solidFill>
              </a:rPr>
              <a:t> </a:t>
            </a:r>
            <a:r>
              <a:rPr lang="ru">
                <a:solidFill>
                  <a:srgbClr val="008000"/>
                </a:solidFill>
              </a:rPr>
              <a:t>switch</a:t>
            </a:r>
            <a:r>
              <a:rPr lang="ru">
                <a:solidFill>
                  <a:srgbClr val="C0C0C0"/>
                </a:solidFill>
              </a:rPr>
              <a:t> </a:t>
            </a:r>
            <a:r>
              <a:rPr lang="ru">
                <a:solidFill>
                  <a:srgbClr val="008000"/>
                </a:solidFill>
              </a:rPr>
              <a:t>has</a:t>
            </a:r>
            <a:r>
              <a:rPr lang="ru">
                <a:solidFill>
                  <a:srgbClr val="C0C0C0"/>
                </a:solidFill>
              </a:rPr>
              <a:t> </a:t>
            </a:r>
            <a:r>
              <a:rPr lang="ru">
                <a:solidFill>
                  <a:srgbClr val="008000"/>
                </a:solidFill>
              </a:rPr>
              <a:t>a</a:t>
            </a:r>
            <a:r>
              <a:rPr lang="ru">
                <a:solidFill>
                  <a:srgbClr val="C0C0C0"/>
                </a:solidFill>
              </a:rPr>
              <a:t> </a:t>
            </a:r>
            <a:r>
              <a:rPr lang="ru">
                <a:solidFill>
                  <a:srgbClr val="008000"/>
                </a:solidFill>
              </a:rPr>
              <a:t>description</a:t>
            </a:r>
            <a:r>
              <a:rPr lang="ru">
                <a:solidFill>
                  <a:srgbClr val="C0C0C0"/>
                </a:solidFill>
              </a:rPr>
              <a:t> </a:t>
            </a:r>
            <a:r>
              <a:rPr lang="ru">
                <a:solidFill>
                  <a:srgbClr val="008000"/>
                </a:solidFill>
              </a:rPr>
              <a:t>to</a:t>
            </a:r>
            <a:r>
              <a:rPr lang="ru">
                <a:solidFill>
                  <a:srgbClr val="C0C0C0"/>
                </a:solidFill>
              </a:rPr>
              <a:t> </a:t>
            </a:r>
            <a:r>
              <a:rPr lang="ru">
                <a:solidFill>
                  <a:srgbClr val="008000"/>
                </a:solidFill>
              </a:rPr>
              <a:t>explain</a:t>
            </a:r>
            <a:r>
              <a:rPr lang="ru">
                <a:solidFill>
                  <a:srgbClr val="C0C0C0"/>
                </a:solidFill>
              </a:rPr>
              <a:t> </a:t>
            </a:r>
            <a:r>
              <a:rPr lang="ru">
                <a:solidFill>
                  <a:srgbClr val="008000"/>
                </a:solidFill>
              </a:rPr>
              <a:t>the</a:t>
            </a:r>
            <a:r>
              <a:rPr lang="ru">
                <a:solidFill>
                  <a:srgbClr val="C0C0C0"/>
                </a:solidFill>
              </a:rPr>
              <a:t> </a:t>
            </a:r>
            <a:r>
              <a:rPr lang="ru">
                <a:solidFill>
                  <a:srgbClr val="008000"/>
                </a:solidFill>
              </a:rPr>
              <a:t>effect</a:t>
            </a:r>
            <a:r>
              <a:rPr lang="ru">
                <a:solidFill>
                  <a:srgbClr val="C0C0C0"/>
                </a:solidFill>
              </a:rPr>
              <a:t> </a:t>
            </a:r>
            <a:r>
              <a:rPr lang="ru">
                <a:solidFill>
                  <a:srgbClr val="008000"/>
                </a:solidFill>
              </a:rPr>
              <a:t>of</a:t>
            </a:r>
            <a:r>
              <a:rPr lang="ru">
                <a:solidFill>
                  <a:srgbClr val="C0C0C0"/>
                </a:solidFill>
              </a:rPr>
              <a:t> </a:t>
            </a:r>
            <a:r>
              <a:rPr lang="ru">
                <a:solidFill>
                  <a:srgbClr val="008000"/>
                </a:solidFill>
              </a:rPr>
              <a:t>the</a:t>
            </a:r>
            <a:r>
              <a:rPr lang="ru">
                <a:solidFill>
                  <a:srgbClr val="C0C0C0"/>
                </a:solidFill>
              </a:rPr>
              <a:t> </a:t>
            </a:r>
            <a:r>
              <a:rPr lang="ru">
                <a:solidFill>
                  <a:srgbClr val="008000"/>
                </a:solidFill>
              </a:rPr>
              <a:t>check</a:t>
            </a:r>
            <a:r>
              <a:rPr lang="ru">
                <a:solidFill>
                  <a:srgbClr val="C0C0C0"/>
                </a:solidFill>
              </a:rPr>
              <a:t> </a:t>
            </a:r>
            <a:r>
              <a:rPr lang="ru">
                <a:solidFill>
                  <a:srgbClr val="008000"/>
                </a:solidFill>
              </a:rPr>
              <a:t>action"</a:t>
            </a:r>
          </a:p>
          <a:p>
            <a:pPr lvl="0" indent="387350" rtl="0">
              <a:spcBef>
                <a:spcPts val="0"/>
              </a:spcBef>
              <a:spcAft>
                <a:spcPts val="0"/>
              </a:spcAft>
              <a:buClr>
                <a:schemeClr val="dk1"/>
              </a:buClr>
              <a:buSzPct val="61111"/>
              <a:buFont typeface="Arial"/>
              <a:buNone/>
            </a:pPr>
            <a:r>
              <a:rPr lang="ru">
                <a:solidFill>
                  <a:schemeClr val="dk1"/>
                </a:solidFill>
              </a:rPr>
              <a:t>}</a:t>
            </a:r>
          </a:p>
          <a:p>
            <a:pPr lvl="0" indent="457200" rtl="0">
              <a:spcBef>
                <a:spcPts val="0"/>
              </a:spcBef>
              <a:spcAft>
                <a:spcPts val="0"/>
              </a:spcAft>
              <a:buNone/>
            </a:pPr>
            <a:r>
              <a:rPr lang="ru">
                <a:solidFill>
                  <a:srgbClr val="800080"/>
                </a:solidFill>
              </a:rPr>
              <a:t>TextSwitch</a:t>
            </a:r>
            <a:r>
              <a:rPr lang="ru">
                <a:solidFill>
                  <a:srgbClr val="C0C0C0"/>
                </a:solidFill>
              </a:rPr>
              <a:t> </a:t>
            </a:r>
            <a:r>
              <a:rPr lang="ru">
                <a:solidFill>
                  <a:schemeClr val="dk1"/>
                </a:solidFill>
              </a:rPr>
              <a:t>{</a:t>
            </a:r>
          </a:p>
          <a:p>
            <a:pPr marL="457200" lvl="0" indent="457200" rtl="0">
              <a:spcBef>
                <a:spcPts val="0"/>
              </a:spcBef>
              <a:spcAft>
                <a:spcPts val="0"/>
              </a:spcAft>
              <a:buNone/>
            </a:pPr>
            <a:r>
              <a:rPr lang="ru">
                <a:solidFill>
                  <a:srgbClr val="800000"/>
                </a:solidFill>
              </a:rPr>
              <a:t>text</a:t>
            </a:r>
            <a:r>
              <a:rPr lang="ru">
                <a:solidFill>
                  <a:schemeClr val="dk1"/>
                </a:solidFill>
              </a:rPr>
              <a:t>:</a:t>
            </a:r>
            <a:r>
              <a:rPr lang="ru">
                <a:solidFill>
                  <a:srgbClr val="C0C0C0"/>
                </a:solidFill>
              </a:rPr>
              <a:t> </a:t>
            </a:r>
            <a:r>
              <a:rPr lang="ru">
                <a:solidFill>
                  <a:srgbClr val="008000"/>
                </a:solidFill>
              </a:rPr>
              <a:t>"Switch</a:t>
            </a:r>
            <a:r>
              <a:rPr lang="ru">
                <a:solidFill>
                  <a:srgbClr val="C0C0C0"/>
                </a:solidFill>
              </a:rPr>
              <a:t> </a:t>
            </a:r>
            <a:r>
              <a:rPr lang="ru">
                <a:solidFill>
                  <a:srgbClr val="008000"/>
                </a:solidFill>
              </a:rPr>
              <a:t>with</a:t>
            </a:r>
            <a:r>
              <a:rPr lang="ru">
                <a:solidFill>
                  <a:srgbClr val="C0C0C0"/>
                </a:solidFill>
              </a:rPr>
              <a:t> </a:t>
            </a:r>
            <a:r>
              <a:rPr lang="ru">
                <a:solidFill>
                  <a:srgbClr val="008000"/>
                </a:solidFill>
              </a:rPr>
              <a:t>busy</a:t>
            </a:r>
            <a:r>
              <a:rPr lang="ru">
                <a:solidFill>
                  <a:srgbClr val="C0C0C0"/>
                </a:solidFill>
              </a:rPr>
              <a:t> </a:t>
            </a:r>
            <a:r>
              <a:rPr lang="ru">
                <a:solidFill>
                  <a:srgbClr val="008000"/>
                </a:solidFill>
              </a:rPr>
              <a:t>state"</a:t>
            </a:r>
          </a:p>
          <a:p>
            <a:pPr marL="457200" lvl="0" indent="457200" rtl="0">
              <a:spcBef>
                <a:spcPts val="0"/>
              </a:spcBef>
              <a:spcAft>
                <a:spcPts val="0"/>
              </a:spcAft>
              <a:buNone/>
            </a:pPr>
            <a:r>
              <a:rPr lang="ru">
                <a:solidFill>
                  <a:srgbClr val="800000"/>
                </a:solidFill>
              </a:rPr>
              <a:t>busy</a:t>
            </a:r>
            <a:r>
              <a:rPr lang="ru">
                <a:solidFill>
                  <a:schemeClr val="dk1"/>
                </a:solidFill>
              </a:rPr>
              <a:t>:</a:t>
            </a:r>
            <a:r>
              <a:rPr lang="ru">
                <a:solidFill>
                  <a:srgbClr val="C0C0C0"/>
                </a:solidFill>
              </a:rPr>
              <a:t> </a:t>
            </a:r>
            <a:r>
              <a:rPr lang="ru">
                <a:solidFill>
                  <a:schemeClr val="dk1"/>
                </a:solidFill>
              </a:rPr>
              <a:t>true</a:t>
            </a:r>
          </a:p>
          <a:p>
            <a:pPr lvl="0" indent="457200" rtl="0">
              <a:spcBef>
                <a:spcPts val="0"/>
              </a:spcBef>
              <a:spcAft>
                <a:spcPts val="0"/>
              </a:spcAft>
              <a:buNone/>
            </a:pPr>
            <a:r>
              <a:rPr lang="ru">
                <a:solidFill>
                  <a:schemeClr val="dk1"/>
                </a:solidFill>
              </a:rPr>
              <a:t>}</a:t>
            </a:r>
          </a:p>
          <a:p>
            <a:pPr lvl="0" rtl="0">
              <a:spcBef>
                <a:spcPts val="0"/>
              </a:spcBef>
              <a:spcAft>
                <a:spcPts val="0"/>
              </a:spcAft>
              <a:buClr>
                <a:schemeClr val="dk1"/>
              </a:buClr>
              <a:buSzPct val="61111"/>
              <a:buFont typeface="Arial"/>
              <a:buNone/>
            </a:pPr>
            <a:r>
              <a:rPr lang="ru">
                <a:solidFill>
                  <a:schemeClr val="dk1"/>
                </a:solidFill>
              </a:rPr>
              <a:t>}</a:t>
            </a:r>
          </a:p>
          <a:p>
            <a:pPr lvl="0">
              <a:spcBef>
                <a:spcPts val="0"/>
              </a:spcBef>
              <a:buNone/>
            </a:pPr>
            <a:endParaRPr/>
          </a:p>
        </p:txBody>
      </p:sp>
      <p:sp>
        <p:nvSpPr>
          <p:cNvPr id="244" name="Shape 24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24</a:t>
            </a:fld>
            <a:endParaRPr lang="ru"/>
          </a:p>
        </p:txBody>
      </p:sp>
      <p:pic>
        <p:nvPicPr>
          <p:cNvPr id="245" name="Shape 245" descr="text_switches.png"/>
          <p:cNvPicPr preferRelativeResize="0"/>
          <p:nvPr/>
        </p:nvPicPr>
        <p:blipFill>
          <a:blip r:embed="rId3">
            <a:alphaModFix/>
          </a:blip>
          <a:stretch>
            <a:fillRect/>
          </a:stretch>
        </p:blipFill>
        <p:spPr>
          <a:xfrm>
            <a:off x="5140799" y="2312374"/>
            <a:ext cx="3691500" cy="2233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IconTextSwitch</a:t>
            </a:r>
          </a:p>
        </p:txBody>
      </p:sp>
      <p:sp>
        <p:nvSpPr>
          <p:cNvPr id="251" name="Shape 251"/>
          <p:cNvSpPr txBox="1">
            <a:spLocks noGrp="1"/>
          </p:cNvSpPr>
          <p:nvPr>
            <p:ph type="body" idx="1"/>
          </p:nvPr>
        </p:nvSpPr>
        <p:spPr>
          <a:xfrm>
            <a:off x="404400" y="1567050"/>
            <a:ext cx="8427900" cy="2485500"/>
          </a:xfrm>
          <a:prstGeom prst="rect">
            <a:avLst/>
          </a:prstGeom>
        </p:spPr>
        <p:txBody>
          <a:bodyPr lIns="91425" tIns="91425" rIns="91425" bIns="91425" anchor="t" anchorCtr="0">
            <a:noAutofit/>
          </a:bodyPr>
          <a:lstStyle/>
          <a:p>
            <a:pPr lvl="0" rtl="0">
              <a:spcBef>
                <a:spcPts val="0"/>
              </a:spcBef>
              <a:spcAft>
                <a:spcPts val="0"/>
              </a:spcAft>
              <a:buClr>
                <a:schemeClr val="dk1"/>
              </a:buClr>
              <a:buSzPct val="50000"/>
              <a:buFont typeface="Arial"/>
              <a:buNone/>
            </a:pPr>
            <a:r>
              <a:rPr lang="ru" sz="2200">
                <a:solidFill>
                  <a:srgbClr val="800080"/>
                </a:solidFill>
              </a:rPr>
              <a:t>IconTextSwitch</a:t>
            </a:r>
            <a:r>
              <a:rPr lang="ru" sz="2200">
                <a:solidFill>
                  <a:srgbClr val="C0C0C0"/>
                </a:solidFill>
              </a:rPr>
              <a:t> </a:t>
            </a:r>
            <a:r>
              <a:rPr lang="ru" sz="2200">
                <a:solidFill>
                  <a:schemeClr val="dk1"/>
                </a:solidFill>
              </a:rPr>
              <a:t>{</a:t>
            </a:r>
          </a:p>
          <a:p>
            <a:pPr lvl="0" indent="387350" rtl="0">
              <a:spcBef>
                <a:spcPts val="0"/>
              </a:spcBef>
              <a:spcAft>
                <a:spcPts val="0"/>
              </a:spcAft>
              <a:buClr>
                <a:schemeClr val="dk1"/>
              </a:buClr>
              <a:buSzPct val="50000"/>
              <a:buFont typeface="Arial"/>
              <a:buNone/>
            </a:pPr>
            <a:r>
              <a:rPr lang="ru" sz="2200">
                <a:solidFill>
                  <a:srgbClr val="800000"/>
                </a:solidFill>
              </a:rPr>
              <a:t>text</a:t>
            </a:r>
            <a:r>
              <a:rPr lang="ru" sz="2200">
                <a:solidFill>
                  <a:schemeClr val="dk1"/>
                </a:solidFill>
              </a:rPr>
              <a:t>:</a:t>
            </a:r>
            <a:r>
              <a:rPr lang="ru" sz="2200">
                <a:solidFill>
                  <a:srgbClr val="C0C0C0"/>
                </a:solidFill>
              </a:rPr>
              <a:t> </a:t>
            </a:r>
            <a:r>
              <a:rPr lang="ru" sz="2200">
                <a:solidFill>
                  <a:srgbClr val="008000"/>
                </a:solidFill>
              </a:rPr>
              <a:t>"Switch</a:t>
            </a:r>
            <a:r>
              <a:rPr lang="ru" sz="2200">
                <a:solidFill>
                  <a:srgbClr val="C0C0C0"/>
                </a:solidFill>
              </a:rPr>
              <a:t> </a:t>
            </a:r>
            <a:r>
              <a:rPr lang="ru" sz="2200">
                <a:solidFill>
                  <a:srgbClr val="008000"/>
                </a:solidFill>
              </a:rPr>
              <a:t>with</a:t>
            </a:r>
            <a:r>
              <a:rPr lang="ru" sz="2200">
                <a:solidFill>
                  <a:srgbClr val="C0C0C0"/>
                </a:solidFill>
              </a:rPr>
              <a:t> </a:t>
            </a:r>
            <a:r>
              <a:rPr lang="ru" sz="2200">
                <a:solidFill>
                  <a:srgbClr val="008000"/>
                </a:solidFill>
              </a:rPr>
              <a:t>an</a:t>
            </a:r>
            <a:r>
              <a:rPr lang="ru" sz="2200">
                <a:solidFill>
                  <a:srgbClr val="C0C0C0"/>
                </a:solidFill>
              </a:rPr>
              <a:t> </a:t>
            </a:r>
            <a:r>
              <a:rPr lang="ru" sz="2200">
                <a:solidFill>
                  <a:srgbClr val="008000"/>
                </a:solidFill>
              </a:rPr>
              <a:t>icon"</a:t>
            </a:r>
          </a:p>
          <a:p>
            <a:pPr lvl="0" indent="387350" rtl="0">
              <a:spcBef>
                <a:spcPts val="0"/>
              </a:spcBef>
              <a:spcAft>
                <a:spcPts val="0"/>
              </a:spcAft>
              <a:buClr>
                <a:schemeClr val="dk1"/>
              </a:buClr>
              <a:buSzPct val="50000"/>
              <a:buFont typeface="Arial"/>
              <a:buNone/>
            </a:pPr>
            <a:r>
              <a:rPr lang="ru" sz="2200">
                <a:solidFill>
                  <a:srgbClr val="800000"/>
                </a:solidFill>
              </a:rPr>
              <a:t>description</a:t>
            </a:r>
            <a:r>
              <a:rPr lang="ru" sz="2200">
                <a:solidFill>
                  <a:schemeClr val="dk1"/>
                </a:solidFill>
              </a:rPr>
              <a:t>:</a:t>
            </a:r>
            <a:r>
              <a:rPr lang="ru" sz="2200">
                <a:solidFill>
                  <a:srgbClr val="C0C0C0"/>
                </a:solidFill>
              </a:rPr>
              <a:t> </a:t>
            </a:r>
            <a:r>
              <a:rPr lang="ru" sz="2200">
                <a:solidFill>
                  <a:srgbClr val="008000"/>
                </a:solidFill>
              </a:rPr>
              <a:t>"This</a:t>
            </a:r>
            <a:r>
              <a:rPr lang="ru" sz="2200">
                <a:solidFill>
                  <a:srgbClr val="C0C0C0"/>
                </a:solidFill>
              </a:rPr>
              <a:t> </a:t>
            </a:r>
            <a:r>
              <a:rPr lang="ru" sz="2200">
                <a:solidFill>
                  <a:srgbClr val="008000"/>
                </a:solidFill>
              </a:rPr>
              <a:t>switch</a:t>
            </a:r>
            <a:r>
              <a:rPr lang="ru" sz="2200">
                <a:solidFill>
                  <a:srgbClr val="C0C0C0"/>
                </a:solidFill>
              </a:rPr>
              <a:t> </a:t>
            </a:r>
            <a:r>
              <a:rPr lang="ru" sz="2200">
                <a:solidFill>
                  <a:srgbClr val="008000"/>
                </a:solidFill>
              </a:rPr>
              <a:t>has</a:t>
            </a:r>
            <a:r>
              <a:rPr lang="ru" sz="2200">
                <a:solidFill>
                  <a:srgbClr val="C0C0C0"/>
                </a:solidFill>
              </a:rPr>
              <a:t> </a:t>
            </a:r>
            <a:r>
              <a:rPr lang="ru" sz="2200">
                <a:solidFill>
                  <a:srgbClr val="008000"/>
                </a:solidFill>
              </a:rPr>
              <a:t>both</a:t>
            </a:r>
            <a:r>
              <a:rPr lang="ru" sz="2200">
                <a:solidFill>
                  <a:srgbClr val="C0C0C0"/>
                </a:solidFill>
              </a:rPr>
              <a:t> </a:t>
            </a:r>
            <a:r>
              <a:rPr lang="ru" sz="2200">
                <a:solidFill>
                  <a:srgbClr val="008000"/>
                </a:solidFill>
              </a:rPr>
              <a:t>a</a:t>
            </a:r>
            <a:r>
              <a:rPr lang="ru" sz="2200">
                <a:solidFill>
                  <a:srgbClr val="C0C0C0"/>
                </a:solidFill>
              </a:rPr>
              <a:t> </a:t>
            </a:r>
            <a:r>
              <a:rPr lang="ru" sz="2200">
                <a:solidFill>
                  <a:srgbClr val="008000"/>
                </a:solidFill>
              </a:rPr>
              <a:t>textual</a:t>
            </a:r>
            <a:r>
              <a:rPr lang="ru" sz="2200">
                <a:solidFill>
                  <a:srgbClr val="C0C0C0"/>
                </a:solidFill>
              </a:rPr>
              <a:t> </a:t>
            </a:r>
            <a:r>
              <a:rPr lang="ru" sz="2200">
                <a:solidFill>
                  <a:srgbClr val="008000"/>
                </a:solidFill>
              </a:rPr>
              <a:t>label</a:t>
            </a:r>
            <a:r>
              <a:rPr lang="ru" sz="2200">
                <a:solidFill>
                  <a:srgbClr val="C0C0C0"/>
                </a:solidFill>
              </a:rPr>
              <a:t> </a:t>
            </a:r>
            <a:r>
              <a:rPr lang="ru" sz="2200">
                <a:solidFill>
                  <a:srgbClr val="008000"/>
                </a:solidFill>
              </a:rPr>
              <a:t>and</a:t>
            </a:r>
            <a:r>
              <a:rPr lang="ru" sz="2200">
                <a:solidFill>
                  <a:srgbClr val="C0C0C0"/>
                </a:solidFill>
              </a:rPr>
              <a:t> </a:t>
            </a:r>
            <a:r>
              <a:rPr lang="ru" sz="2200">
                <a:solidFill>
                  <a:srgbClr val="008000"/>
                </a:solidFill>
              </a:rPr>
              <a:t>an</a:t>
            </a:r>
            <a:r>
              <a:rPr lang="ru" sz="2200">
                <a:solidFill>
                  <a:srgbClr val="C0C0C0"/>
                </a:solidFill>
              </a:rPr>
              <a:t> </a:t>
            </a:r>
            <a:r>
              <a:rPr lang="ru" sz="2200">
                <a:solidFill>
                  <a:srgbClr val="008000"/>
                </a:solidFill>
              </a:rPr>
              <a:t>icon."</a:t>
            </a:r>
          </a:p>
          <a:p>
            <a:pPr lvl="0" indent="387350" rtl="0">
              <a:spcBef>
                <a:spcPts val="0"/>
              </a:spcBef>
              <a:spcAft>
                <a:spcPts val="0"/>
              </a:spcAft>
              <a:buClr>
                <a:schemeClr val="dk1"/>
              </a:buClr>
              <a:buSzPct val="50000"/>
              <a:buFont typeface="Arial"/>
              <a:buNone/>
            </a:pPr>
            <a:r>
              <a:rPr lang="ru" sz="2200">
                <a:solidFill>
                  <a:srgbClr val="800000"/>
                </a:solidFill>
              </a:rPr>
              <a:t>icon.source</a:t>
            </a:r>
            <a:r>
              <a:rPr lang="ru" sz="2200">
                <a:solidFill>
                  <a:schemeClr val="dk1"/>
                </a:solidFill>
              </a:rPr>
              <a:t>:</a:t>
            </a:r>
            <a:r>
              <a:rPr lang="ru" sz="2200">
                <a:solidFill>
                  <a:srgbClr val="C0C0C0"/>
                </a:solidFill>
              </a:rPr>
              <a:t> </a:t>
            </a:r>
            <a:r>
              <a:rPr lang="ru" sz="2200">
                <a:solidFill>
                  <a:srgbClr val="008000"/>
                </a:solidFill>
              </a:rPr>
              <a:t>"image://theme/icon-m-gps"</a:t>
            </a:r>
          </a:p>
          <a:p>
            <a:pPr marL="0" lvl="0" indent="-69850" rtl="0">
              <a:spcBef>
                <a:spcPts val="0"/>
              </a:spcBef>
              <a:spcAft>
                <a:spcPts val="0"/>
              </a:spcAft>
              <a:buClr>
                <a:schemeClr val="dk1"/>
              </a:buClr>
              <a:buSzPct val="50000"/>
              <a:buFont typeface="Arial"/>
              <a:buNone/>
            </a:pPr>
            <a:r>
              <a:rPr lang="ru" sz="2200">
                <a:solidFill>
                  <a:schemeClr val="dk1"/>
                </a:solidFill>
              </a:rPr>
              <a:t>}</a:t>
            </a:r>
          </a:p>
          <a:p>
            <a:pPr lvl="0">
              <a:spcBef>
                <a:spcPts val="0"/>
              </a:spcBef>
              <a:buNone/>
            </a:pPr>
            <a:endParaRPr/>
          </a:p>
        </p:txBody>
      </p:sp>
      <p:sp>
        <p:nvSpPr>
          <p:cNvPr id="252" name="Shape 25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25</a:t>
            </a:fld>
            <a:endParaRPr lang="ru"/>
          </a:p>
        </p:txBody>
      </p:sp>
      <p:pic>
        <p:nvPicPr>
          <p:cNvPr id="253" name="Shape 253" descr="icon_text_switch.png"/>
          <p:cNvPicPr preferRelativeResize="0"/>
          <p:nvPr/>
        </p:nvPicPr>
        <p:blipFill>
          <a:blip r:embed="rId3">
            <a:alphaModFix/>
          </a:blip>
          <a:stretch>
            <a:fillRect/>
          </a:stretch>
        </p:blipFill>
        <p:spPr>
          <a:xfrm>
            <a:off x="1304075" y="4052675"/>
            <a:ext cx="6535850" cy="19788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Slider. Основные свойства</a:t>
            </a:r>
          </a:p>
        </p:txBody>
      </p:sp>
      <p:sp>
        <p:nvSpPr>
          <p:cNvPr id="259" name="Shape 259"/>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marL="457200" lvl="0" indent="-228600" rtl="0">
              <a:spcBef>
                <a:spcPts val="0"/>
              </a:spcBef>
            </a:pPr>
            <a:r>
              <a:rPr lang="ru" b="1"/>
              <a:t>down:</a:t>
            </a:r>
            <a:r>
              <a:rPr lang="ru"/>
              <a:t> bool – отражает нажат ли ползунок</a:t>
            </a:r>
          </a:p>
          <a:p>
            <a:pPr marL="457200" lvl="0" indent="-228600" rtl="0">
              <a:spcBef>
                <a:spcPts val="0"/>
              </a:spcBef>
            </a:pPr>
            <a:r>
              <a:rPr lang="ru" b="1"/>
              <a:t>enabled:</a:t>
            </a:r>
            <a:r>
              <a:rPr lang="ru"/>
              <a:t> bool – определяет может ли пользователь взаимодействовать с ползунком</a:t>
            </a:r>
          </a:p>
          <a:p>
            <a:pPr marL="457200" lvl="0" indent="-228600" rtl="0">
              <a:spcBef>
                <a:spcPts val="0"/>
              </a:spcBef>
            </a:pPr>
            <a:r>
              <a:rPr lang="ru" b="1"/>
              <a:t>handleVisible:</a:t>
            </a:r>
            <a:r>
              <a:rPr lang="ru"/>
              <a:t> bool – определяет отображается ли ручка</a:t>
            </a:r>
          </a:p>
          <a:p>
            <a:pPr marL="457200" lvl="0" indent="-228600" rtl="0">
              <a:spcBef>
                <a:spcPts val="0"/>
              </a:spcBef>
            </a:pPr>
            <a:r>
              <a:rPr lang="ru" b="1"/>
              <a:t>highlighted:</a:t>
            </a:r>
            <a:r>
              <a:rPr lang="ru"/>
              <a:t> bool – отражает подсвечен ли ползунок</a:t>
            </a:r>
          </a:p>
          <a:p>
            <a:pPr marL="457200" lvl="0" indent="-228600" rtl="0">
              <a:spcBef>
                <a:spcPts val="0"/>
              </a:spcBef>
            </a:pPr>
            <a:r>
              <a:rPr lang="ru" b="1"/>
              <a:t>label:</a:t>
            </a:r>
            <a:r>
              <a:rPr lang="ru"/>
              <a:t> string – задаёт текст ползунка</a:t>
            </a:r>
          </a:p>
          <a:p>
            <a:pPr marL="457200" lvl="0" indent="-228600" rtl="0">
              <a:spcBef>
                <a:spcPts val="0"/>
              </a:spcBef>
            </a:pPr>
            <a:r>
              <a:rPr lang="ru" b="1"/>
              <a:t>maximumValue:</a:t>
            </a:r>
            <a:r>
              <a:rPr lang="ru"/>
              <a:t> real – задаёт максимальное значение ползунка</a:t>
            </a:r>
          </a:p>
          <a:p>
            <a:pPr marL="457200" lvl="0" indent="-228600" rtl="0">
              <a:spcBef>
                <a:spcPts val="0"/>
              </a:spcBef>
            </a:pPr>
            <a:r>
              <a:rPr lang="ru" b="1"/>
              <a:t>minimumValue:</a:t>
            </a:r>
            <a:r>
              <a:rPr lang="ru"/>
              <a:t> real – задаёт минимальнрое значение ползунка</a:t>
            </a:r>
          </a:p>
          <a:p>
            <a:pPr marL="457200" lvl="0" indent="-228600" rtl="0">
              <a:spcBef>
                <a:spcPts val="0"/>
              </a:spcBef>
            </a:pPr>
            <a:r>
              <a:rPr lang="ru" b="1"/>
              <a:t>sliderValue:</a:t>
            </a:r>
            <a:r>
              <a:rPr lang="ru"/>
              <a:t> real – задаёт текущее значение ползунка</a:t>
            </a:r>
          </a:p>
          <a:p>
            <a:pPr marL="457200" lvl="0" indent="-228600" rtl="0">
              <a:spcBef>
                <a:spcPts val="0"/>
              </a:spcBef>
            </a:pPr>
            <a:r>
              <a:rPr lang="ru" b="1"/>
              <a:t>stepSize:</a:t>
            </a:r>
            <a:r>
              <a:rPr lang="ru"/>
              <a:t> real – задаёт шаг между значениями ползунка</a:t>
            </a:r>
          </a:p>
          <a:p>
            <a:pPr marL="457200" lvl="0" indent="-228600" rtl="0">
              <a:spcBef>
                <a:spcPts val="0"/>
              </a:spcBef>
            </a:pPr>
            <a:r>
              <a:rPr lang="ru" b="1"/>
              <a:t>valueText:</a:t>
            </a:r>
            <a:r>
              <a:rPr lang="ru"/>
              <a:t> string – строка, отражающая текущее значение ползунка</a:t>
            </a:r>
          </a:p>
        </p:txBody>
      </p:sp>
      <p:sp>
        <p:nvSpPr>
          <p:cNvPr id="260" name="Shape 26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26</a:t>
            </a:fld>
            <a:endParaRPr lang="ru"/>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311700" y="1536633"/>
            <a:ext cx="3999900" cy="4555200"/>
          </a:xfrm>
          <a:prstGeom prst="rect">
            <a:avLst/>
          </a:prstGeom>
        </p:spPr>
        <p:txBody>
          <a:bodyPr lIns="91425" tIns="91425" rIns="91425" bIns="91425" anchor="t" anchorCtr="0">
            <a:noAutofit/>
          </a:bodyPr>
          <a:lstStyle/>
          <a:p>
            <a:pPr lvl="0" rtl="0">
              <a:spcBef>
                <a:spcPts val="0"/>
              </a:spcBef>
              <a:spcAft>
                <a:spcPts val="0"/>
              </a:spcAft>
              <a:buNone/>
            </a:pPr>
            <a:r>
              <a:rPr lang="ru">
                <a:solidFill>
                  <a:srgbClr val="800080"/>
                </a:solidFill>
              </a:rPr>
              <a:t>Slider</a:t>
            </a:r>
            <a:r>
              <a:rPr lang="ru">
                <a:solidFill>
                  <a:srgbClr val="C0C0C0"/>
                </a:solidFill>
              </a:rPr>
              <a:t> </a:t>
            </a:r>
            <a:r>
              <a:rPr lang="ru">
                <a:solidFill>
                  <a:schemeClr val="dk1"/>
                </a:solidFill>
              </a:rPr>
              <a:t>{</a:t>
            </a:r>
          </a:p>
          <a:p>
            <a:pPr marL="457200" lvl="0" indent="0" rtl="0">
              <a:spcBef>
                <a:spcPts val="0"/>
              </a:spcBef>
              <a:spcAft>
                <a:spcPts val="0"/>
              </a:spcAft>
              <a:buNone/>
            </a:pPr>
            <a:r>
              <a:rPr lang="ru">
                <a:solidFill>
                  <a:srgbClr val="800000"/>
                </a:solidFill>
              </a:rPr>
              <a:t>width</a:t>
            </a:r>
            <a:r>
              <a:rPr lang="ru">
                <a:solidFill>
                  <a:schemeClr val="dk1"/>
                </a:solidFill>
              </a:rPr>
              <a:t>:</a:t>
            </a:r>
            <a:r>
              <a:rPr lang="ru">
                <a:solidFill>
                  <a:srgbClr val="C0C0C0"/>
                </a:solidFill>
              </a:rPr>
              <a:t> </a:t>
            </a:r>
            <a:r>
              <a:rPr lang="ru" i="1">
                <a:solidFill>
                  <a:schemeClr val="dk1"/>
                </a:solidFill>
              </a:rPr>
              <a:t>parent</a:t>
            </a:r>
            <a:r>
              <a:rPr lang="ru">
                <a:solidFill>
                  <a:schemeClr val="dk1"/>
                </a:solidFill>
              </a:rPr>
              <a:t>.width</a:t>
            </a:r>
          </a:p>
          <a:p>
            <a:pPr marL="457200" lvl="0" indent="0" rtl="0">
              <a:spcBef>
                <a:spcPts val="0"/>
              </a:spcBef>
              <a:spcAft>
                <a:spcPts val="0"/>
              </a:spcAft>
              <a:buNone/>
            </a:pPr>
            <a:r>
              <a:rPr lang="ru">
                <a:solidFill>
                  <a:srgbClr val="800000"/>
                </a:solidFill>
              </a:rPr>
              <a:t>label</a:t>
            </a:r>
            <a:r>
              <a:rPr lang="ru">
                <a:solidFill>
                  <a:schemeClr val="dk1"/>
                </a:solidFill>
              </a:rPr>
              <a:t>:</a:t>
            </a:r>
            <a:r>
              <a:rPr lang="ru">
                <a:solidFill>
                  <a:srgbClr val="C0C0C0"/>
                </a:solidFill>
              </a:rPr>
              <a:t> </a:t>
            </a:r>
            <a:r>
              <a:rPr lang="ru">
                <a:solidFill>
                  <a:srgbClr val="008000"/>
                </a:solidFill>
              </a:rPr>
              <a:t>"Ползунок"</a:t>
            </a:r>
          </a:p>
          <a:p>
            <a:pPr marL="457200" lvl="0" indent="0" rtl="0">
              <a:spcBef>
                <a:spcPts val="0"/>
              </a:spcBef>
              <a:spcAft>
                <a:spcPts val="0"/>
              </a:spcAft>
              <a:buNone/>
            </a:pPr>
            <a:r>
              <a:rPr lang="ru">
                <a:solidFill>
                  <a:srgbClr val="800000"/>
                </a:solidFill>
              </a:rPr>
              <a:t>maximumValue</a:t>
            </a:r>
            <a:r>
              <a:rPr lang="ru">
                <a:solidFill>
                  <a:schemeClr val="dk1"/>
                </a:solidFill>
              </a:rPr>
              <a:t>:</a:t>
            </a:r>
            <a:r>
              <a:rPr lang="ru">
                <a:solidFill>
                  <a:srgbClr val="C0C0C0"/>
                </a:solidFill>
              </a:rPr>
              <a:t> </a:t>
            </a:r>
            <a:r>
              <a:rPr lang="ru">
                <a:solidFill>
                  <a:schemeClr val="dk1"/>
                </a:solidFill>
              </a:rPr>
              <a:t>40</a:t>
            </a:r>
          </a:p>
          <a:p>
            <a:pPr marL="457200" lvl="0" indent="0" rtl="0">
              <a:spcBef>
                <a:spcPts val="0"/>
              </a:spcBef>
              <a:spcAft>
                <a:spcPts val="0"/>
              </a:spcAft>
              <a:buNone/>
            </a:pPr>
            <a:r>
              <a:rPr lang="ru">
                <a:solidFill>
                  <a:srgbClr val="800000"/>
                </a:solidFill>
              </a:rPr>
              <a:t>minimumValue</a:t>
            </a:r>
            <a:r>
              <a:rPr lang="ru">
                <a:solidFill>
                  <a:schemeClr val="dk1"/>
                </a:solidFill>
              </a:rPr>
              <a:t>:</a:t>
            </a:r>
            <a:r>
              <a:rPr lang="ru">
                <a:solidFill>
                  <a:srgbClr val="C0C0C0"/>
                </a:solidFill>
              </a:rPr>
              <a:t> </a:t>
            </a:r>
            <a:r>
              <a:rPr lang="ru">
                <a:solidFill>
                  <a:schemeClr val="dk1"/>
                </a:solidFill>
              </a:rPr>
              <a:t>-10</a:t>
            </a:r>
          </a:p>
          <a:p>
            <a:pPr marL="457200" lvl="0" indent="0" rtl="0">
              <a:spcBef>
                <a:spcPts val="0"/>
              </a:spcBef>
              <a:spcAft>
                <a:spcPts val="0"/>
              </a:spcAft>
              <a:buNone/>
            </a:pPr>
            <a:r>
              <a:rPr lang="ru">
                <a:solidFill>
                  <a:srgbClr val="800000"/>
                </a:solidFill>
              </a:rPr>
              <a:t>value</a:t>
            </a:r>
            <a:r>
              <a:rPr lang="ru">
                <a:solidFill>
                  <a:schemeClr val="dk1"/>
                </a:solidFill>
              </a:rPr>
              <a:t>:</a:t>
            </a:r>
            <a:r>
              <a:rPr lang="ru">
                <a:solidFill>
                  <a:srgbClr val="C0C0C0"/>
                </a:solidFill>
              </a:rPr>
              <a:t> </a:t>
            </a:r>
            <a:r>
              <a:rPr lang="ru">
                <a:solidFill>
                  <a:schemeClr val="dk1"/>
                </a:solidFill>
              </a:rPr>
              <a:t>10</a:t>
            </a:r>
          </a:p>
          <a:p>
            <a:pPr marL="457200" lvl="0" indent="0" rtl="0">
              <a:spcBef>
                <a:spcPts val="0"/>
              </a:spcBef>
              <a:spcAft>
                <a:spcPts val="0"/>
              </a:spcAft>
              <a:buNone/>
            </a:pPr>
            <a:r>
              <a:rPr lang="ru">
                <a:solidFill>
                  <a:srgbClr val="800000"/>
                </a:solidFill>
              </a:rPr>
              <a:t>stepSize</a:t>
            </a:r>
            <a:r>
              <a:rPr lang="ru">
                <a:solidFill>
                  <a:schemeClr val="dk1"/>
                </a:solidFill>
              </a:rPr>
              <a:t>:</a:t>
            </a:r>
            <a:r>
              <a:rPr lang="ru">
                <a:solidFill>
                  <a:srgbClr val="C0C0C0"/>
                </a:solidFill>
              </a:rPr>
              <a:t> </a:t>
            </a:r>
            <a:r>
              <a:rPr lang="ru">
                <a:solidFill>
                  <a:schemeClr val="dk1"/>
                </a:solidFill>
              </a:rPr>
              <a:t>0.1</a:t>
            </a:r>
          </a:p>
          <a:p>
            <a:pPr marL="457200" lvl="0" indent="0" rtl="0">
              <a:spcBef>
                <a:spcPts val="0"/>
              </a:spcBef>
              <a:spcAft>
                <a:spcPts val="0"/>
              </a:spcAft>
              <a:buNone/>
            </a:pPr>
            <a:r>
              <a:rPr lang="ru">
                <a:solidFill>
                  <a:srgbClr val="800000"/>
                </a:solidFill>
              </a:rPr>
              <a:t>valueText</a:t>
            </a:r>
            <a:r>
              <a:rPr lang="ru">
                <a:solidFill>
                  <a:schemeClr val="dk1"/>
                </a:solidFill>
              </a:rPr>
              <a:t>:</a:t>
            </a:r>
            <a:r>
              <a:rPr lang="ru">
                <a:solidFill>
                  <a:srgbClr val="C0C0C0"/>
                </a:solidFill>
              </a:rPr>
              <a:t> </a:t>
            </a:r>
            <a:r>
              <a:rPr lang="ru" i="1">
                <a:solidFill>
                  <a:schemeClr val="dk1"/>
                </a:solidFill>
              </a:rPr>
              <a:t>value</a:t>
            </a:r>
          </a:p>
          <a:p>
            <a:pPr lvl="0" indent="457200" rtl="0">
              <a:spcBef>
                <a:spcPts val="0"/>
              </a:spcBef>
              <a:spcAft>
                <a:spcPts val="0"/>
              </a:spcAft>
              <a:buNone/>
            </a:pPr>
            <a:r>
              <a:rPr lang="ru">
                <a:solidFill>
                  <a:srgbClr val="800000"/>
                </a:solidFill>
              </a:rPr>
              <a:t>onValueChanged</a:t>
            </a:r>
            <a:r>
              <a:rPr lang="ru">
                <a:solidFill>
                  <a:schemeClr val="dk1"/>
                </a:solidFill>
              </a:rPr>
              <a:t>:</a:t>
            </a:r>
            <a:r>
              <a:rPr lang="ru">
                <a:solidFill>
                  <a:srgbClr val="C0C0C0"/>
                </a:solidFill>
              </a:rPr>
              <a:t> </a:t>
            </a:r>
            <a:r>
              <a:rPr lang="ru" i="1">
                <a:solidFill>
                  <a:srgbClr val="0055AF"/>
                </a:solidFill>
              </a:rPr>
              <a:t>console</a:t>
            </a:r>
            <a:r>
              <a:rPr lang="ru">
                <a:solidFill>
                  <a:schemeClr val="dk1"/>
                </a:solidFill>
              </a:rPr>
              <a:t>.log(</a:t>
            </a:r>
            <a:r>
              <a:rPr lang="ru" i="1">
                <a:solidFill>
                  <a:schemeClr val="dk1"/>
                </a:solidFill>
              </a:rPr>
              <a:t>value</a:t>
            </a:r>
            <a:r>
              <a:rPr lang="ru">
                <a:solidFill>
                  <a:schemeClr val="dk1"/>
                </a:solidFill>
              </a:rPr>
              <a:t>)</a:t>
            </a:r>
          </a:p>
          <a:p>
            <a:pPr lvl="0" rtl="0">
              <a:spcBef>
                <a:spcPts val="0"/>
              </a:spcBef>
              <a:spcAft>
                <a:spcPts val="0"/>
              </a:spcAft>
              <a:buNone/>
            </a:pPr>
            <a:r>
              <a:rPr lang="ru">
                <a:solidFill>
                  <a:schemeClr val="dk1"/>
                </a:solidFill>
              </a:rPr>
              <a:t>}</a:t>
            </a:r>
          </a:p>
        </p:txBody>
      </p:sp>
      <p:sp>
        <p:nvSpPr>
          <p:cNvPr id="266" name="Shape 266"/>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Slider. Пример</a:t>
            </a:r>
          </a:p>
        </p:txBody>
      </p:sp>
      <p:sp>
        <p:nvSpPr>
          <p:cNvPr id="267" name="Shape 26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27</a:t>
            </a:fld>
            <a:endParaRPr lang="ru"/>
          </a:p>
        </p:txBody>
      </p:sp>
      <p:sp>
        <p:nvSpPr>
          <p:cNvPr id="268" name="Shape 268"/>
          <p:cNvSpPr txBox="1">
            <a:spLocks noGrp="1"/>
          </p:cNvSpPr>
          <p:nvPr>
            <p:ph type="body" idx="2"/>
          </p:nvPr>
        </p:nvSpPr>
        <p:spPr>
          <a:xfrm>
            <a:off x="4832400" y="1536633"/>
            <a:ext cx="3999900" cy="4555200"/>
          </a:xfrm>
          <a:prstGeom prst="rect">
            <a:avLst/>
          </a:prstGeom>
        </p:spPr>
        <p:txBody>
          <a:bodyPr lIns="91425" tIns="91425" rIns="91425" bIns="91425" anchor="t" anchorCtr="0">
            <a:noAutofit/>
          </a:bodyPr>
          <a:lstStyle/>
          <a:p>
            <a:pPr lvl="0">
              <a:spcBef>
                <a:spcPts val="0"/>
              </a:spcBef>
              <a:buNone/>
            </a:pPr>
            <a:endParaRPr/>
          </a:p>
        </p:txBody>
      </p:sp>
      <p:pic>
        <p:nvPicPr>
          <p:cNvPr id="269" name="Shape 269"/>
          <p:cNvPicPr preferRelativeResize="0"/>
          <p:nvPr/>
        </p:nvPicPr>
        <p:blipFill>
          <a:blip r:embed="rId3">
            <a:alphaModFix/>
          </a:blip>
          <a:stretch>
            <a:fillRect/>
          </a:stretch>
        </p:blipFill>
        <p:spPr>
          <a:xfrm>
            <a:off x="4832400" y="1536633"/>
            <a:ext cx="3999900" cy="166661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ProgressBar. Основные свойства</a:t>
            </a:r>
          </a:p>
        </p:txBody>
      </p:sp>
      <p:sp>
        <p:nvSpPr>
          <p:cNvPr id="275" name="Shape 275"/>
          <p:cNvSpPr txBox="1">
            <a:spLocks noGrp="1"/>
          </p:cNvSpPr>
          <p:nvPr>
            <p:ph type="body" idx="1"/>
          </p:nvPr>
        </p:nvSpPr>
        <p:spPr>
          <a:xfrm>
            <a:off x="311700" y="1536625"/>
            <a:ext cx="8160900" cy="4555200"/>
          </a:xfrm>
          <a:prstGeom prst="rect">
            <a:avLst/>
          </a:prstGeom>
        </p:spPr>
        <p:txBody>
          <a:bodyPr lIns="91425" tIns="91425" rIns="91425" bIns="91425" anchor="t" anchorCtr="0">
            <a:noAutofit/>
          </a:bodyPr>
          <a:lstStyle/>
          <a:p>
            <a:pPr marL="457200" lvl="0" indent="-342900" rtl="0">
              <a:spcBef>
                <a:spcPts val="0"/>
              </a:spcBef>
              <a:buSzPct val="100000"/>
            </a:pPr>
            <a:r>
              <a:rPr lang="ru" sz="1800" b="1"/>
              <a:t>value</a:t>
            </a:r>
            <a:r>
              <a:rPr lang="ru" sz="1800"/>
              <a:t>: real – текущее значение прогресса;</a:t>
            </a:r>
          </a:p>
          <a:p>
            <a:pPr marL="457200" lvl="0" indent="-342900" rtl="0">
              <a:spcBef>
                <a:spcPts val="0"/>
              </a:spcBef>
              <a:buSzPct val="100000"/>
            </a:pPr>
            <a:r>
              <a:rPr lang="ru" sz="1800" b="1"/>
              <a:t>minimumValue</a:t>
            </a:r>
            <a:r>
              <a:rPr lang="ru" sz="1800"/>
              <a:t>: real – минимально возможное значение прогресса;</a:t>
            </a:r>
          </a:p>
          <a:p>
            <a:pPr marL="457200" lvl="0" indent="-342900" rtl="0">
              <a:spcBef>
                <a:spcPts val="0"/>
              </a:spcBef>
              <a:buSzPct val="100000"/>
            </a:pPr>
            <a:r>
              <a:rPr lang="ru" sz="1800" b="1"/>
              <a:t>maximumValue</a:t>
            </a:r>
            <a:r>
              <a:rPr lang="ru" sz="1800"/>
              <a:t>: real – максимально возможное значение прогресса;</a:t>
            </a:r>
          </a:p>
          <a:p>
            <a:pPr marL="457200" lvl="0" indent="-342900" rtl="0">
              <a:spcBef>
                <a:spcPts val="0"/>
              </a:spcBef>
              <a:buSzPct val="100000"/>
            </a:pPr>
            <a:r>
              <a:rPr lang="ru" sz="1800" b="1"/>
              <a:t>valueText</a:t>
            </a:r>
            <a:r>
              <a:rPr lang="ru" sz="1800"/>
              <a:t>: string – строковое представление текущего прогресса;</a:t>
            </a:r>
          </a:p>
          <a:p>
            <a:pPr marL="457200" lvl="0" indent="-342900" rtl="0">
              <a:spcBef>
                <a:spcPts val="0"/>
              </a:spcBef>
              <a:buSzPct val="100000"/>
            </a:pPr>
            <a:r>
              <a:rPr lang="ru" sz="1800" b="1"/>
              <a:t>label</a:t>
            </a:r>
            <a:r>
              <a:rPr lang="ru" sz="1800"/>
              <a:t>: string – метка, отображается под полосой прогресса;</a:t>
            </a:r>
          </a:p>
          <a:p>
            <a:pPr marL="457200" lvl="0" indent="-342900">
              <a:spcBef>
                <a:spcPts val="0"/>
              </a:spcBef>
              <a:buSzPct val="100000"/>
            </a:pPr>
            <a:r>
              <a:rPr lang="ru" sz="1800" b="1"/>
              <a:t>indeterminate</a:t>
            </a:r>
            <a:r>
              <a:rPr lang="ru" sz="1800"/>
              <a:t>: bool – является ли прогресс неопределенным.</a:t>
            </a:r>
          </a:p>
        </p:txBody>
      </p:sp>
      <p:sp>
        <p:nvSpPr>
          <p:cNvPr id="276" name="Shape 276"/>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28</a:t>
            </a:fld>
            <a:endParaRPr lang="ru"/>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ProgressBar. Пример</a:t>
            </a:r>
          </a:p>
        </p:txBody>
      </p:sp>
      <p:sp>
        <p:nvSpPr>
          <p:cNvPr id="282" name="Shape 282"/>
          <p:cNvSpPr txBox="1">
            <a:spLocks noGrp="1"/>
          </p:cNvSpPr>
          <p:nvPr>
            <p:ph type="body" idx="1"/>
          </p:nvPr>
        </p:nvSpPr>
        <p:spPr>
          <a:xfrm>
            <a:off x="469500" y="1356875"/>
            <a:ext cx="3672000" cy="4860600"/>
          </a:xfrm>
          <a:prstGeom prst="rect">
            <a:avLst/>
          </a:prstGeom>
        </p:spPr>
        <p:txBody>
          <a:bodyPr lIns="91425" tIns="91425" rIns="91425" bIns="91425" anchor="ctr" anchorCtr="0">
            <a:noAutofit/>
          </a:bodyPr>
          <a:lstStyle/>
          <a:p>
            <a:pPr lvl="0" rtl="0">
              <a:spcBef>
                <a:spcPts val="0"/>
              </a:spcBef>
              <a:spcAft>
                <a:spcPts val="0"/>
              </a:spcAft>
              <a:buClr>
                <a:schemeClr val="dk1"/>
              </a:buClr>
              <a:buSzPct val="55000"/>
              <a:buFont typeface="Arial"/>
              <a:buNone/>
            </a:pPr>
            <a:r>
              <a:rPr lang="ru" sz="2000">
                <a:solidFill>
                  <a:srgbClr val="800080"/>
                </a:solidFill>
              </a:rPr>
              <a:t>ProgressBar</a:t>
            </a:r>
            <a:r>
              <a:rPr lang="ru" sz="2000">
                <a:solidFill>
                  <a:srgbClr val="C0C0C0"/>
                </a:solidFill>
              </a:rPr>
              <a:t> </a:t>
            </a:r>
            <a:r>
              <a:rPr lang="ru" sz="2000">
                <a:solidFill>
                  <a:schemeClr val="dk1"/>
                </a:solidFill>
              </a:rPr>
              <a:t>{</a:t>
            </a:r>
          </a:p>
          <a:p>
            <a:pPr lvl="0" indent="387350" rtl="0">
              <a:spcBef>
                <a:spcPts val="0"/>
              </a:spcBef>
              <a:spcAft>
                <a:spcPts val="0"/>
              </a:spcAft>
              <a:buClr>
                <a:schemeClr val="dk1"/>
              </a:buClr>
              <a:buSzPct val="55000"/>
              <a:buFont typeface="Arial"/>
              <a:buNone/>
            </a:pPr>
            <a:r>
              <a:rPr lang="ru" sz="2000">
                <a:solidFill>
                  <a:srgbClr val="800000"/>
                </a:solidFill>
              </a:rPr>
              <a:t>width</a:t>
            </a:r>
            <a:r>
              <a:rPr lang="ru" sz="2000">
                <a:solidFill>
                  <a:schemeClr val="dk1"/>
                </a:solidFill>
              </a:rPr>
              <a:t>:</a:t>
            </a:r>
            <a:r>
              <a:rPr lang="ru" sz="2000">
                <a:solidFill>
                  <a:srgbClr val="C0C0C0"/>
                </a:solidFill>
              </a:rPr>
              <a:t> </a:t>
            </a:r>
            <a:r>
              <a:rPr lang="ru" sz="2000" i="1">
                <a:solidFill>
                  <a:schemeClr val="dk1"/>
                </a:solidFill>
              </a:rPr>
              <a:t>parent</a:t>
            </a:r>
            <a:r>
              <a:rPr lang="ru" sz="2000">
                <a:solidFill>
                  <a:schemeClr val="dk1"/>
                </a:solidFill>
              </a:rPr>
              <a:t>.width</a:t>
            </a:r>
          </a:p>
          <a:p>
            <a:pPr lvl="0" indent="387350" rtl="0">
              <a:spcBef>
                <a:spcPts val="0"/>
              </a:spcBef>
              <a:spcAft>
                <a:spcPts val="0"/>
              </a:spcAft>
              <a:buClr>
                <a:schemeClr val="dk1"/>
              </a:buClr>
              <a:buSzPct val="55000"/>
              <a:buFont typeface="Arial"/>
              <a:buNone/>
            </a:pPr>
            <a:r>
              <a:rPr lang="ru" sz="2000">
                <a:solidFill>
                  <a:srgbClr val="800000"/>
                </a:solidFill>
              </a:rPr>
              <a:t>maximumValue</a:t>
            </a:r>
            <a:r>
              <a:rPr lang="ru" sz="2000">
                <a:solidFill>
                  <a:schemeClr val="dk1"/>
                </a:solidFill>
              </a:rPr>
              <a:t>:</a:t>
            </a:r>
            <a:r>
              <a:rPr lang="ru" sz="2000">
                <a:solidFill>
                  <a:srgbClr val="C0C0C0"/>
                </a:solidFill>
              </a:rPr>
              <a:t> </a:t>
            </a:r>
            <a:r>
              <a:rPr lang="ru" sz="2000">
                <a:solidFill>
                  <a:schemeClr val="dk1"/>
                </a:solidFill>
              </a:rPr>
              <a:t>100</a:t>
            </a:r>
          </a:p>
          <a:p>
            <a:pPr lvl="0" indent="387350" rtl="0">
              <a:spcBef>
                <a:spcPts val="0"/>
              </a:spcBef>
              <a:spcAft>
                <a:spcPts val="0"/>
              </a:spcAft>
              <a:buClr>
                <a:schemeClr val="dk1"/>
              </a:buClr>
              <a:buSzPct val="55000"/>
              <a:buFont typeface="Arial"/>
              <a:buNone/>
            </a:pPr>
            <a:r>
              <a:rPr lang="ru" sz="2000">
                <a:solidFill>
                  <a:srgbClr val="800000"/>
                </a:solidFill>
              </a:rPr>
              <a:t>valueText</a:t>
            </a:r>
            <a:r>
              <a:rPr lang="ru" sz="2000">
                <a:solidFill>
                  <a:schemeClr val="dk1"/>
                </a:solidFill>
              </a:rPr>
              <a:t>:</a:t>
            </a:r>
            <a:r>
              <a:rPr lang="ru" sz="2000">
                <a:solidFill>
                  <a:srgbClr val="C0C0C0"/>
                </a:solidFill>
              </a:rPr>
              <a:t> </a:t>
            </a:r>
            <a:r>
              <a:rPr lang="ru" sz="2000" i="1">
                <a:solidFill>
                  <a:schemeClr val="dk1"/>
                </a:solidFill>
              </a:rPr>
              <a:t>value</a:t>
            </a:r>
          </a:p>
          <a:p>
            <a:pPr lvl="0" indent="387350" rtl="0">
              <a:spcBef>
                <a:spcPts val="0"/>
              </a:spcBef>
              <a:spcAft>
                <a:spcPts val="0"/>
              </a:spcAft>
              <a:buClr>
                <a:schemeClr val="dk1"/>
              </a:buClr>
              <a:buSzPct val="55000"/>
              <a:buFont typeface="Arial"/>
              <a:buNone/>
            </a:pPr>
            <a:r>
              <a:rPr lang="ru" sz="2000">
                <a:solidFill>
                  <a:srgbClr val="800000"/>
                </a:solidFill>
              </a:rPr>
              <a:t>label</a:t>
            </a:r>
            <a:r>
              <a:rPr lang="ru" sz="2000">
                <a:solidFill>
                  <a:schemeClr val="dk1"/>
                </a:solidFill>
              </a:rPr>
              <a:t>:</a:t>
            </a:r>
            <a:r>
              <a:rPr lang="ru" sz="2000">
                <a:solidFill>
                  <a:srgbClr val="C0C0C0"/>
                </a:solidFill>
              </a:rPr>
              <a:t> </a:t>
            </a:r>
            <a:r>
              <a:rPr lang="ru" sz="2000">
                <a:solidFill>
                  <a:srgbClr val="008000"/>
                </a:solidFill>
              </a:rPr>
              <a:t>"Progress"</a:t>
            </a:r>
          </a:p>
          <a:p>
            <a:pPr lvl="0" indent="387350" rtl="0">
              <a:spcBef>
                <a:spcPts val="0"/>
              </a:spcBef>
              <a:spcAft>
                <a:spcPts val="0"/>
              </a:spcAft>
              <a:buClr>
                <a:schemeClr val="dk1"/>
              </a:buClr>
              <a:buSzPct val="55000"/>
              <a:buFont typeface="Arial"/>
              <a:buNone/>
            </a:pPr>
            <a:r>
              <a:rPr lang="ru" sz="2000">
                <a:solidFill>
                  <a:srgbClr val="800000"/>
                </a:solidFill>
              </a:rPr>
              <a:t>value</a:t>
            </a:r>
            <a:r>
              <a:rPr lang="ru" sz="2000">
                <a:solidFill>
                  <a:schemeClr val="dk1"/>
                </a:solidFill>
              </a:rPr>
              <a:t>:</a:t>
            </a:r>
            <a:r>
              <a:rPr lang="ru" sz="2000">
                <a:solidFill>
                  <a:srgbClr val="C0C0C0"/>
                </a:solidFill>
              </a:rPr>
              <a:t> </a:t>
            </a:r>
            <a:r>
              <a:rPr lang="ru" sz="2000">
                <a:solidFill>
                  <a:schemeClr val="dk1"/>
                </a:solidFill>
              </a:rPr>
              <a:t>77</a:t>
            </a:r>
          </a:p>
          <a:p>
            <a:pPr lvl="0" rtl="0">
              <a:spcBef>
                <a:spcPts val="0"/>
              </a:spcBef>
              <a:spcAft>
                <a:spcPts val="0"/>
              </a:spcAft>
              <a:buClr>
                <a:schemeClr val="dk1"/>
              </a:buClr>
              <a:buSzPct val="55000"/>
              <a:buFont typeface="Arial"/>
              <a:buNone/>
            </a:pPr>
            <a:r>
              <a:rPr lang="ru" sz="2000">
                <a:solidFill>
                  <a:schemeClr val="dk1"/>
                </a:solidFill>
              </a:rPr>
              <a:t>}</a:t>
            </a:r>
          </a:p>
          <a:p>
            <a:pPr lvl="0" rtl="0">
              <a:spcBef>
                <a:spcPts val="0"/>
              </a:spcBef>
              <a:spcAft>
                <a:spcPts val="0"/>
              </a:spcAft>
              <a:buClr>
                <a:schemeClr val="dk1"/>
              </a:buClr>
              <a:buSzPct val="55000"/>
              <a:buFont typeface="Arial"/>
              <a:buNone/>
            </a:pPr>
            <a:r>
              <a:rPr lang="ru" sz="2000">
                <a:solidFill>
                  <a:srgbClr val="800080"/>
                </a:solidFill>
              </a:rPr>
              <a:t>ProgressBar</a:t>
            </a:r>
            <a:r>
              <a:rPr lang="ru" sz="2000">
                <a:solidFill>
                  <a:srgbClr val="C0C0C0"/>
                </a:solidFill>
              </a:rPr>
              <a:t> </a:t>
            </a:r>
            <a:r>
              <a:rPr lang="ru" sz="2000">
                <a:solidFill>
                  <a:schemeClr val="dk1"/>
                </a:solidFill>
              </a:rPr>
              <a:t>{</a:t>
            </a:r>
          </a:p>
          <a:p>
            <a:pPr lvl="0" indent="387350" rtl="0">
              <a:spcBef>
                <a:spcPts val="0"/>
              </a:spcBef>
              <a:spcAft>
                <a:spcPts val="0"/>
              </a:spcAft>
              <a:buClr>
                <a:schemeClr val="dk1"/>
              </a:buClr>
              <a:buSzPct val="55000"/>
              <a:buFont typeface="Arial"/>
              <a:buNone/>
            </a:pPr>
            <a:r>
              <a:rPr lang="ru" sz="2000">
                <a:solidFill>
                  <a:srgbClr val="800000"/>
                </a:solidFill>
              </a:rPr>
              <a:t>width</a:t>
            </a:r>
            <a:r>
              <a:rPr lang="ru" sz="2000">
                <a:solidFill>
                  <a:schemeClr val="dk1"/>
                </a:solidFill>
              </a:rPr>
              <a:t>:</a:t>
            </a:r>
            <a:r>
              <a:rPr lang="ru" sz="2000">
                <a:solidFill>
                  <a:srgbClr val="C0C0C0"/>
                </a:solidFill>
              </a:rPr>
              <a:t> </a:t>
            </a:r>
            <a:r>
              <a:rPr lang="ru" sz="2000" i="1">
                <a:solidFill>
                  <a:schemeClr val="dk1"/>
                </a:solidFill>
              </a:rPr>
              <a:t>parent</a:t>
            </a:r>
            <a:r>
              <a:rPr lang="ru" sz="2000">
                <a:solidFill>
                  <a:schemeClr val="dk1"/>
                </a:solidFill>
              </a:rPr>
              <a:t>.width</a:t>
            </a:r>
          </a:p>
          <a:p>
            <a:pPr lvl="0" indent="387350" rtl="0">
              <a:spcBef>
                <a:spcPts val="0"/>
              </a:spcBef>
              <a:spcAft>
                <a:spcPts val="0"/>
              </a:spcAft>
              <a:buClr>
                <a:schemeClr val="dk1"/>
              </a:buClr>
              <a:buSzPct val="55000"/>
              <a:buFont typeface="Arial"/>
              <a:buNone/>
            </a:pPr>
            <a:r>
              <a:rPr lang="ru" sz="2000">
                <a:solidFill>
                  <a:srgbClr val="800000"/>
                </a:solidFill>
              </a:rPr>
              <a:t>indeterminate</a:t>
            </a:r>
            <a:r>
              <a:rPr lang="ru" sz="2000">
                <a:solidFill>
                  <a:schemeClr val="dk1"/>
                </a:solidFill>
              </a:rPr>
              <a:t>:</a:t>
            </a:r>
            <a:r>
              <a:rPr lang="ru" sz="2000">
                <a:solidFill>
                  <a:srgbClr val="C0C0C0"/>
                </a:solidFill>
              </a:rPr>
              <a:t> </a:t>
            </a:r>
            <a:r>
              <a:rPr lang="ru" sz="2000">
                <a:solidFill>
                  <a:schemeClr val="dk1"/>
                </a:solidFill>
              </a:rPr>
              <a:t>true</a:t>
            </a:r>
          </a:p>
          <a:p>
            <a:pPr lvl="0" indent="387350" rtl="0">
              <a:spcBef>
                <a:spcPts val="0"/>
              </a:spcBef>
              <a:spcAft>
                <a:spcPts val="0"/>
              </a:spcAft>
              <a:buClr>
                <a:schemeClr val="dk1"/>
              </a:buClr>
              <a:buSzPct val="55000"/>
              <a:buFont typeface="Arial"/>
              <a:buNone/>
            </a:pPr>
            <a:r>
              <a:rPr lang="ru" sz="2000">
                <a:solidFill>
                  <a:srgbClr val="800000"/>
                </a:solidFill>
              </a:rPr>
              <a:t>label</a:t>
            </a:r>
            <a:r>
              <a:rPr lang="ru" sz="2000">
                <a:solidFill>
                  <a:schemeClr val="dk1"/>
                </a:solidFill>
              </a:rPr>
              <a:t>:</a:t>
            </a:r>
            <a:r>
              <a:rPr lang="ru" sz="2000">
                <a:solidFill>
                  <a:srgbClr val="C0C0C0"/>
                </a:solidFill>
              </a:rPr>
              <a:t> </a:t>
            </a:r>
            <a:r>
              <a:rPr lang="ru" sz="2000">
                <a:solidFill>
                  <a:srgbClr val="008000"/>
                </a:solidFill>
              </a:rPr>
              <a:t>"Indeterminate"</a:t>
            </a:r>
          </a:p>
          <a:p>
            <a:pPr lvl="0" rtl="0">
              <a:spcBef>
                <a:spcPts val="0"/>
              </a:spcBef>
              <a:spcAft>
                <a:spcPts val="0"/>
              </a:spcAft>
              <a:buNone/>
            </a:pPr>
            <a:r>
              <a:rPr lang="ru" sz="2000">
                <a:solidFill>
                  <a:schemeClr val="dk1"/>
                </a:solidFill>
              </a:rPr>
              <a:t>}</a:t>
            </a:r>
          </a:p>
        </p:txBody>
      </p:sp>
      <p:sp>
        <p:nvSpPr>
          <p:cNvPr id="283" name="Shape 28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29</a:t>
            </a:fld>
            <a:endParaRPr lang="ru"/>
          </a:p>
        </p:txBody>
      </p:sp>
      <p:pic>
        <p:nvPicPr>
          <p:cNvPr id="284" name="Shape 284" descr="progress_bars.png"/>
          <p:cNvPicPr preferRelativeResize="0"/>
          <p:nvPr/>
        </p:nvPicPr>
        <p:blipFill>
          <a:blip r:embed="rId3">
            <a:alphaModFix/>
          </a:blip>
          <a:stretch>
            <a:fillRect/>
          </a:stretch>
        </p:blipFill>
        <p:spPr>
          <a:xfrm>
            <a:off x="4277925" y="2281336"/>
            <a:ext cx="4194525" cy="22953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Label</a:t>
            </a:r>
          </a:p>
        </p:txBody>
      </p:sp>
      <p:sp>
        <p:nvSpPr>
          <p:cNvPr id="69" name="Shape 69"/>
          <p:cNvSpPr txBox="1">
            <a:spLocks noGrp="1"/>
          </p:cNvSpPr>
          <p:nvPr>
            <p:ph type="body" idx="1"/>
          </p:nvPr>
        </p:nvSpPr>
        <p:spPr>
          <a:xfrm>
            <a:off x="410050" y="1356875"/>
            <a:ext cx="4223400" cy="4734900"/>
          </a:xfrm>
          <a:prstGeom prst="rect">
            <a:avLst/>
          </a:prstGeom>
        </p:spPr>
        <p:txBody>
          <a:bodyPr lIns="91425" tIns="91425" rIns="91425" bIns="91425" anchor="t" anchorCtr="0">
            <a:noAutofit/>
          </a:bodyPr>
          <a:lstStyle/>
          <a:p>
            <a:pPr lvl="0" rtl="0">
              <a:spcBef>
                <a:spcPts val="0"/>
              </a:spcBef>
              <a:spcAft>
                <a:spcPts val="0"/>
              </a:spcAft>
              <a:buClr>
                <a:schemeClr val="dk1"/>
              </a:buClr>
              <a:buSzPct val="50000"/>
              <a:buFont typeface="Arial"/>
              <a:buNone/>
            </a:pPr>
            <a:r>
              <a:rPr lang="ru" sz="2200">
                <a:solidFill>
                  <a:srgbClr val="800080"/>
                </a:solidFill>
              </a:rPr>
              <a:t>Dialog</a:t>
            </a:r>
            <a:r>
              <a:rPr lang="ru" sz="2200">
                <a:solidFill>
                  <a:srgbClr val="C0C0C0"/>
                </a:solidFill>
              </a:rPr>
              <a:t> </a:t>
            </a:r>
            <a:r>
              <a:rPr lang="ru" sz="2200">
                <a:solidFill>
                  <a:schemeClr val="dk1"/>
                </a:solidFill>
              </a:rPr>
              <a:t>{</a:t>
            </a:r>
          </a:p>
          <a:p>
            <a:pPr lvl="0" indent="387350" rtl="0">
              <a:spcBef>
                <a:spcPts val="0"/>
              </a:spcBef>
              <a:spcAft>
                <a:spcPts val="0"/>
              </a:spcAft>
              <a:buClr>
                <a:schemeClr val="dk1"/>
              </a:buClr>
              <a:buSzPct val="50000"/>
              <a:buFont typeface="Arial"/>
              <a:buNone/>
            </a:pPr>
            <a:r>
              <a:rPr lang="ru" sz="2200">
                <a:solidFill>
                  <a:srgbClr val="800000"/>
                </a:solidFill>
              </a:rPr>
              <a:t>id</a:t>
            </a:r>
            <a:r>
              <a:rPr lang="ru" sz="2200">
                <a:solidFill>
                  <a:schemeClr val="dk1"/>
                </a:solidFill>
              </a:rPr>
              <a:t>:</a:t>
            </a:r>
            <a:r>
              <a:rPr lang="ru" sz="2200">
                <a:solidFill>
                  <a:srgbClr val="C0C0C0"/>
                </a:solidFill>
              </a:rPr>
              <a:t> </a:t>
            </a:r>
            <a:r>
              <a:rPr lang="ru" sz="2200" i="1">
                <a:solidFill>
                  <a:schemeClr val="dk1"/>
                </a:solidFill>
              </a:rPr>
              <a:t>dialog</a:t>
            </a:r>
          </a:p>
          <a:p>
            <a:pPr lvl="0" rtl="0">
              <a:spcBef>
                <a:spcPts val="0"/>
              </a:spcBef>
              <a:spcAft>
                <a:spcPts val="0"/>
              </a:spcAft>
              <a:buClr>
                <a:schemeClr val="dk1"/>
              </a:buClr>
              <a:buSzPct val="50000"/>
              <a:buFont typeface="Arial"/>
              <a:buNone/>
            </a:pPr>
            <a:r>
              <a:rPr lang="ru" sz="2200">
                <a:solidFill>
                  <a:srgbClr val="C0C0C0"/>
                </a:solidFill>
              </a:rPr>
              <a:t>   	</a:t>
            </a:r>
            <a:r>
              <a:rPr lang="ru" sz="2200">
                <a:solidFill>
                  <a:srgbClr val="800080"/>
                </a:solidFill>
              </a:rPr>
              <a:t>Label</a:t>
            </a:r>
            <a:r>
              <a:rPr lang="ru" sz="2200">
                <a:solidFill>
                  <a:srgbClr val="C0C0C0"/>
                </a:solidFill>
              </a:rPr>
              <a:t> </a:t>
            </a:r>
            <a:r>
              <a:rPr lang="ru" sz="2200">
                <a:solidFill>
                  <a:schemeClr val="dk1"/>
                </a:solidFill>
              </a:rPr>
              <a:t>{</a:t>
            </a:r>
          </a:p>
          <a:p>
            <a:pPr lvl="0" rtl="0">
              <a:spcBef>
                <a:spcPts val="0"/>
              </a:spcBef>
              <a:spcAft>
                <a:spcPts val="0"/>
              </a:spcAft>
              <a:buClr>
                <a:schemeClr val="dk1"/>
              </a:buClr>
              <a:buSzPct val="50000"/>
              <a:buFont typeface="Arial"/>
              <a:buNone/>
            </a:pPr>
            <a:r>
              <a:rPr lang="ru" sz="2200">
                <a:solidFill>
                  <a:srgbClr val="C0C0C0"/>
                </a:solidFill>
              </a:rPr>
              <a:t>       	</a:t>
            </a:r>
            <a:r>
              <a:rPr lang="ru" sz="2200">
                <a:solidFill>
                  <a:srgbClr val="800000"/>
                </a:solidFill>
              </a:rPr>
              <a:t>text</a:t>
            </a:r>
            <a:r>
              <a:rPr lang="ru" sz="2200">
                <a:solidFill>
                  <a:schemeClr val="dk1"/>
                </a:solidFill>
              </a:rPr>
              <a:t>:</a:t>
            </a:r>
            <a:r>
              <a:rPr lang="ru" sz="2200">
                <a:solidFill>
                  <a:srgbClr val="C0C0C0"/>
                </a:solidFill>
              </a:rPr>
              <a:t> </a:t>
            </a:r>
            <a:r>
              <a:rPr lang="ru" sz="2200">
                <a:solidFill>
                  <a:srgbClr val="008000"/>
                </a:solidFill>
              </a:rPr>
              <a:t>"Я</a:t>
            </a:r>
            <a:r>
              <a:rPr lang="ru" sz="2200">
                <a:solidFill>
                  <a:srgbClr val="C0C0C0"/>
                </a:solidFill>
              </a:rPr>
              <a:t> </a:t>
            </a:r>
            <a:r>
              <a:rPr lang="ru" sz="2200">
                <a:solidFill>
                  <a:srgbClr val="008000"/>
                </a:solidFill>
              </a:rPr>
              <a:t>-</a:t>
            </a:r>
            <a:r>
              <a:rPr lang="ru" sz="2200">
                <a:solidFill>
                  <a:srgbClr val="C0C0C0"/>
                </a:solidFill>
              </a:rPr>
              <a:t> </a:t>
            </a:r>
            <a:r>
              <a:rPr lang="ru" sz="2200">
                <a:solidFill>
                  <a:srgbClr val="008000"/>
                </a:solidFill>
              </a:rPr>
              <a:t>диалог"</a:t>
            </a:r>
          </a:p>
          <a:p>
            <a:pPr lvl="0" rtl="0">
              <a:spcBef>
                <a:spcPts val="0"/>
              </a:spcBef>
              <a:spcAft>
                <a:spcPts val="0"/>
              </a:spcAft>
              <a:buClr>
                <a:schemeClr val="dk1"/>
              </a:buClr>
              <a:buSzPct val="50000"/>
              <a:buFont typeface="Arial"/>
              <a:buNone/>
            </a:pPr>
            <a:r>
              <a:rPr lang="ru" sz="2200">
                <a:solidFill>
                  <a:srgbClr val="C0C0C0"/>
                </a:solidFill>
              </a:rPr>
              <a:t>       	</a:t>
            </a:r>
            <a:r>
              <a:rPr lang="ru" sz="2200">
                <a:solidFill>
                  <a:srgbClr val="800000"/>
                </a:solidFill>
              </a:rPr>
              <a:t>anchors.centerIn</a:t>
            </a:r>
            <a:r>
              <a:rPr lang="ru" sz="2200">
                <a:solidFill>
                  <a:schemeClr val="dk1"/>
                </a:solidFill>
              </a:rPr>
              <a:t>:</a:t>
            </a:r>
            <a:r>
              <a:rPr lang="ru" sz="2200">
                <a:solidFill>
                  <a:srgbClr val="C0C0C0"/>
                </a:solidFill>
              </a:rPr>
              <a:t> </a:t>
            </a:r>
            <a:r>
              <a:rPr lang="ru" sz="2200" i="1">
                <a:solidFill>
                  <a:schemeClr val="dk1"/>
                </a:solidFill>
              </a:rPr>
              <a:t>parent</a:t>
            </a:r>
          </a:p>
          <a:p>
            <a:pPr lvl="0" rtl="0">
              <a:spcBef>
                <a:spcPts val="0"/>
              </a:spcBef>
              <a:spcAft>
                <a:spcPts val="0"/>
              </a:spcAft>
              <a:buClr>
                <a:schemeClr val="dk1"/>
              </a:buClr>
              <a:buSzPct val="50000"/>
              <a:buFont typeface="Arial"/>
              <a:buNone/>
            </a:pPr>
            <a:r>
              <a:rPr lang="ru" sz="2200">
                <a:solidFill>
                  <a:srgbClr val="C0C0C0"/>
                </a:solidFill>
              </a:rPr>
              <a:t>   	</a:t>
            </a:r>
            <a:r>
              <a:rPr lang="ru" sz="2200">
                <a:solidFill>
                  <a:schemeClr val="dk1"/>
                </a:solidFill>
              </a:rPr>
              <a:t>}</a:t>
            </a:r>
          </a:p>
          <a:p>
            <a:pPr lvl="0" rtl="0">
              <a:spcBef>
                <a:spcPts val="0"/>
              </a:spcBef>
              <a:spcAft>
                <a:spcPts val="0"/>
              </a:spcAft>
              <a:buClr>
                <a:schemeClr val="dk1"/>
              </a:buClr>
              <a:buSzPct val="50000"/>
              <a:buFont typeface="Arial"/>
              <a:buNone/>
            </a:pPr>
            <a:r>
              <a:rPr lang="ru" sz="2200">
                <a:solidFill>
                  <a:schemeClr val="dk1"/>
                </a:solidFill>
              </a:rPr>
              <a:t>}</a:t>
            </a:r>
          </a:p>
          <a:p>
            <a:pPr lvl="0">
              <a:spcBef>
                <a:spcPts val="0"/>
              </a:spcBef>
              <a:buNone/>
            </a:pPr>
            <a:endParaRPr/>
          </a:p>
        </p:txBody>
      </p:sp>
      <p:sp>
        <p:nvSpPr>
          <p:cNvPr id="70" name="Shape 7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3</a:t>
            </a:fld>
            <a:endParaRPr lang="ru"/>
          </a:p>
        </p:txBody>
      </p:sp>
      <p:pic>
        <p:nvPicPr>
          <p:cNvPr id="71" name="Shape 71" descr="058ccb5143f04beb8796d14cea40b2bf.png"/>
          <p:cNvPicPr preferRelativeResize="0"/>
          <p:nvPr/>
        </p:nvPicPr>
        <p:blipFill>
          <a:blip r:embed="rId3">
            <a:alphaModFix/>
          </a:blip>
          <a:stretch>
            <a:fillRect/>
          </a:stretch>
        </p:blipFill>
        <p:spPr>
          <a:xfrm>
            <a:off x="5811119" y="1356876"/>
            <a:ext cx="2661330" cy="47349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ProgressCircle</a:t>
            </a:r>
          </a:p>
        </p:txBody>
      </p:sp>
      <p:sp>
        <p:nvSpPr>
          <p:cNvPr id="290" name="Shape 290"/>
          <p:cNvSpPr txBox="1">
            <a:spLocks noGrp="1"/>
          </p:cNvSpPr>
          <p:nvPr>
            <p:ph type="body" idx="1"/>
          </p:nvPr>
        </p:nvSpPr>
        <p:spPr>
          <a:xfrm>
            <a:off x="452725" y="1536625"/>
            <a:ext cx="8379600" cy="2085300"/>
          </a:xfrm>
          <a:prstGeom prst="rect">
            <a:avLst/>
          </a:prstGeom>
        </p:spPr>
        <p:txBody>
          <a:bodyPr lIns="91425" tIns="91425" rIns="91425" bIns="91425" anchor="t" anchorCtr="0">
            <a:noAutofit/>
          </a:bodyPr>
          <a:lstStyle/>
          <a:p>
            <a:pPr lvl="0" rtl="0">
              <a:spcBef>
                <a:spcPts val="0"/>
              </a:spcBef>
              <a:spcAft>
                <a:spcPts val="0"/>
              </a:spcAft>
              <a:buClr>
                <a:schemeClr val="dk1"/>
              </a:buClr>
              <a:buSzPct val="50000"/>
              <a:buFont typeface="Arial"/>
              <a:buNone/>
            </a:pPr>
            <a:r>
              <a:rPr lang="ru" sz="2200">
                <a:solidFill>
                  <a:srgbClr val="800080"/>
                </a:solidFill>
              </a:rPr>
              <a:t>ProgressCircle</a:t>
            </a:r>
            <a:r>
              <a:rPr lang="ru" sz="2200">
                <a:solidFill>
                  <a:srgbClr val="C0C0C0"/>
                </a:solidFill>
              </a:rPr>
              <a:t> </a:t>
            </a:r>
            <a:r>
              <a:rPr lang="ru" sz="2200">
                <a:solidFill>
                  <a:schemeClr val="dk1"/>
                </a:solidFill>
              </a:rPr>
              <a:t>{</a:t>
            </a:r>
          </a:p>
          <a:p>
            <a:pPr lvl="0" indent="387350" rtl="0">
              <a:spcBef>
                <a:spcPts val="0"/>
              </a:spcBef>
              <a:spcAft>
                <a:spcPts val="0"/>
              </a:spcAft>
              <a:buClr>
                <a:schemeClr val="dk1"/>
              </a:buClr>
              <a:buSzPct val="50000"/>
              <a:buFont typeface="Arial"/>
              <a:buNone/>
            </a:pPr>
            <a:r>
              <a:rPr lang="ru" sz="2200">
                <a:solidFill>
                  <a:srgbClr val="800000"/>
                </a:solidFill>
              </a:rPr>
              <a:t>id</a:t>
            </a:r>
            <a:r>
              <a:rPr lang="ru" sz="2200">
                <a:solidFill>
                  <a:schemeClr val="dk1"/>
                </a:solidFill>
              </a:rPr>
              <a:t>:</a:t>
            </a:r>
            <a:r>
              <a:rPr lang="ru" sz="2200">
                <a:solidFill>
                  <a:srgbClr val="C0C0C0"/>
                </a:solidFill>
              </a:rPr>
              <a:t> </a:t>
            </a:r>
            <a:r>
              <a:rPr lang="ru" sz="2200" i="1">
                <a:solidFill>
                  <a:schemeClr val="dk1"/>
                </a:solidFill>
              </a:rPr>
              <a:t>progressCircle</a:t>
            </a:r>
          </a:p>
          <a:p>
            <a:pPr lvl="0" indent="387350" rtl="0">
              <a:spcBef>
                <a:spcPts val="0"/>
              </a:spcBef>
              <a:spcAft>
                <a:spcPts val="0"/>
              </a:spcAft>
              <a:buClr>
                <a:schemeClr val="dk1"/>
              </a:buClr>
              <a:buSzPct val="50000"/>
              <a:buFont typeface="Arial"/>
              <a:buNone/>
            </a:pPr>
            <a:r>
              <a:rPr lang="ru" sz="2200">
                <a:solidFill>
                  <a:srgbClr val="800000"/>
                </a:solidFill>
              </a:rPr>
              <a:t>anchors.horizontalCenter</a:t>
            </a:r>
            <a:r>
              <a:rPr lang="ru" sz="2200">
                <a:solidFill>
                  <a:schemeClr val="dk1"/>
                </a:solidFill>
              </a:rPr>
              <a:t>:</a:t>
            </a:r>
            <a:r>
              <a:rPr lang="ru" sz="2200">
                <a:solidFill>
                  <a:srgbClr val="C0C0C0"/>
                </a:solidFill>
              </a:rPr>
              <a:t> </a:t>
            </a:r>
            <a:r>
              <a:rPr lang="ru" sz="2200" i="1">
                <a:solidFill>
                  <a:schemeClr val="dk1"/>
                </a:solidFill>
              </a:rPr>
              <a:t>parent</a:t>
            </a:r>
            <a:r>
              <a:rPr lang="ru" sz="2200">
                <a:solidFill>
                  <a:schemeClr val="dk1"/>
                </a:solidFill>
              </a:rPr>
              <a:t>.horizontalCenter</a:t>
            </a:r>
          </a:p>
          <a:p>
            <a:pPr lvl="0" indent="387350" rtl="0">
              <a:spcBef>
                <a:spcPts val="0"/>
              </a:spcBef>
              <a:spcAft>
                <a:spcPts val="0"/>
              </a:spcAft>
              <a:buClr>
                <a:schemeClr val="dk1"/>
              </a:buClr>
              <a:buSzPct val="50000"/>
              <a:buFont typeface="Arial"/>
              <a:buNone/>
            </a:pPr>
            <a:r>
              <a:rPr lang="ru" sz="2200">
                <a:solidFill>
                  <a:srgbClr val="800000"/>
                </a:solidFill>
              </a:rPr>
              <a:t>value</a:t>
            </a:r>
            <a:r>
              <a:rPr lang="ru" sz="2200">
                <a:solidFill>
                  <a:schemeClr val="dk1"/>
                </a:solidFill>
              </a:rPr>
              <a:t>:</a:t>
            </a:r>
            <a:r>
              <a:rPr lang="ru" sz="2200">
                <a:solidFill>
                  <a:srgbClr val="C0C0C0"/>
                </a:solidFill>
              </a:rPr>
              <a:t> </a:t>
            </a:r>
            <a:r>
              <a:rPr lang="ru" sz="2200">
                <a:solidFill>
                  <a:schemeClr val="dk1"/>
                </a:solidFill>
              </a:rPr>
              <a:t>0.35</a:t>
            </a:r>
          </a:p>
          <a:p>
            <a:pPr lvl="0" rtl="0">
              <a:spcBef>
                <a:spcPts val="0"/>
              </a:spcBef>
              <a:spcAft>
                <a:spcPts val="0"/>
              </a:spcAft>
              <a:buClr>
                <a:schemeClr val="dk1"/>
              </a:buClr>
              <a:buSzPct val="50000"/>
              <a:buFont typeface="Arial"/>
              <a:buNone/>
            </a:pPr>
            <a:r>
              <a:rPr lang="ru" sz="2200">
                <a:solidFill>
                  <a:schemeClr val="dk1"/>
                </a:solidFill>
              </a:rPr>
              <a:t>}</a:t>
            </a:r>
          </a:p>
          <a:p>
            <a:pPr lvl="0">
              <a:spcBef>
                <a:spcPts val="0"/>
              </a:spcBef>
              <a:buNone/>
            </a:pPr>
            <a:endParaRPr/>
          </a:p>
        </p:txBody>
      </p:sp>
      <p:sp>
        <p:nvSpPr>
          <p:cNvPr id="291" name="Shape 29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30</a:t>
            </a:fld>
            <a:endParaRPr lang="ru"/>
          </a:p>
        </p:txBody>
      </p:sp>
      <p:pic>
        <p:nvPicPr>
          <p:cNvPr id="292" name="Shape 292" descr="progress_circle.png"/>
          <p:cNvPicPr preferRelativeResize="0"/>
          <p:nvPr/>
        </p:nvPicPr>
        <p:blipFill>
          <a:blip r:embed="rId3">
            <a:alphaModFix/>
          </a:blip>
          <a:stretch>
            <a:fillRect/>
          </a:stretch>
        </p:blipFill>
        <p:spPr>
          <a:xfrm>
            <a:off x="1948960" y="3801674"/>
            <a:ext cx="5387139" cy="24159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BusyIndicator. Основные свойства</a:t>
            </a:r>
          </a:p>
        </p:txBody>
      </p:sp>
      <p:sp>
        <p:nvSpPr>
          <p:cNvPr id="298" name="Shape 298"/>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marL="457200" lvl="0" indent="-228600" rtl="0">
              <a:spcBef>
                <a:spcPts val="0"/>
              </a:spcBef>
            </a:pPr>
            <a:r>
              <a:rPr lang="ru" b="1"/>
              <a:t>running</a:t>
            </a:r>
            <a:r>
              <a:rPr lang="ru"/>
              <a:t>: bool – определяет должен ли индикатор быть запущен;</a:t>
            </a:r>
          </a:p>
          <a:p>
            <a:pPr marL="457200" lvl="0" indent="-228600" rtl="0">
              <a:spcBef>
                <a:spcPts val="0"/>
              </a:spcBef>
            </a:pPr>
            <a:r>
              <a:rPr lang="ru" b="1"/>
              <a:t>size</a:t>
            </a:r>
            <a:r>
              <a:rPr lang="ru"/>
              <a:t>: enumeration – размер индикатора занятости:</a:t>
            </a:r>
          </a:p>
          <a:p>
            <a:pPr marL="914400" lvl="1" indent="-228600" rtl="0">
              <a:spcBef>
                <a:spcPts val="0"/>
              </a:spcBef>
            </a:pPr>
            <a:r>
              <a:rPr lang="ru" b="1"/>
              <a:t>BusyIndicatorSize.ExtraSmall</a:t>
            </a:r>
            <a:r>
              <a:rPr lang="ru"/>
              <a:t>;</a:t>
            </a:r>
          </a:p>
          <a:p>
            <a:pPr marL="914400" lvl="1" indent="-228600" rtl="0">
              <a:spcBef>
                <a:spcPts val="0"/>
              </a:spcBef>
            </a:pPr>
            <a:r>
              <a:rPr lang="ru" b="1"/>
              <a:t>BusyIndicatorSize.Small</a:t>
            </a:r>
            <a:r>
              <a:rPr lang="ru"/>
              <a:t>;</a:t>
            </a:r>
          </a:p>
          <a:p>
            <a:pPr marL="914400" lvl="1" indent="-228600" rtl="0">
              <a:spcBef>
                <a:spcPts val="0"/>
              </a:spcBef>
            </a:pPr>
            <a:r>
              <a:rPr lang="ru" b="1"/>
              <a:t>BusyIndicatorSize.Medium</a:t>
            </a:r>
            <a:r>
              <a:rPr lang="ru"/>
              <a:t>;</a:t>
            </a:r>
          </a:p>
          <a:p>
            <a:pPr marL="914400" lvl="1" indent="-228600" rtl="0">
              <a:spcBef>
                <a:spcPts val="0"/>
              </a:spcBef>
            </a:pPr>
            <a:r>
              <a:rPr lang="ru" b="1"/>
              <a:t>BusyIndicatorSize.Large</a:t>
            </a:r>
            <a:r>
              <a:rPr lang="ru"/>
              <a:t>.</a:t>
            </a:r>
          </a:p>
          <a:p>
            <a:pPr lvl="0">
              <a:spcBef>
                <a:spcPts val="0"/>
              </a:spcBef>
              <a:buNone/>
            </a:pPr>
            <a:endParaRPr/>
          </a:p>
        </p:txBody>
      </p:sp>
      <p:sp>
        <p:nvSpPr>
          <p:cNvPr id="299" name="Shape 29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31</a:t>
            </a:fld>
            <a:endParaRPr lang="ru"/>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BusyIndicator. Пример</a:t>
            </a:r>
          </a:p>
        </p:txBody>
      </p:sp>
      <p:sp>
        <p:nvSpPr>
          <p:cNvPr id="305" name="Shape 30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32</a:t>
            </a:fld>
            <a:endParaRPr lang="ru"/>
          </a:p>
        </p:txBody>
      </p:sp>
      <p:sp>
        <p:nvSpPr>
          <p:cNvPr id="306" name="Shape 306"/>
          <p:cNvSpPr txBox="1">
            <a:spLocks noGrp="1"/>
          </p:cNvSpPr>
          <p:nvPr>
            <p:ph type="body" idx="1"/>
          </p:nvPr>
        </p:nvSpPr>
        <p:spPr>
          <a:xfrm>
            <a:off x="311700" y="1356875"/>
            <a:ext cx="4196400" cy="4860900"/>
          </a:xfrm>
          <a:prstGeom prst="rect">
            <a:avLst/>
          </a:prstGeom>
        </p:spPr>
        <p:txBody>
          <a:bodyPr lIns="91425" tIns="91425" rIns="91425" bIns="91425" anchor="ctr" anchorCtr="0">
            <a:noAutofit/>
          </a:bodyPr>
          <a:lstStyle/>
          <a:p>
            <a:pPr marL="0" lvl="0" indent="-69850" rtl="0">
              <a:spcBef>
                <a:spcPts val="0"/>
              </a:spcBef>
              <a:spcAft>
                <a:spcPts val="0"/>
              </a:spcAft>
              <a:buClr>
                <a:schemeClr val="dk1"/>
              </a:buClr>
              <a:buSzPct val="64705"/>
              <a:buFont typeface="Arial"/>
              <a:buNone/>
            </a:pPr>
            <a:r>
              <a:rPr lang="ru" sz="1700">
                <a:solidFill>
                  <a:srgbClr val="800080"/>
                </a:solidFill>
              </a:rPr>
              <a:t>BusyIndicator</a:t>
            </a:r>
            <a:r>
              <a:rPr lang="ru" sz="1700">
                <a:solidFill>
                  <a:srgbClr val="C0C0C0"/>
                </a:solidFill>
              </a:rPr>
              <a:t> </a:t>
            </a:r>
            <a:r>
              <a:rPr lang="ru" sz="1700">
                <a:solidFill>
                  <a:schemeClr val="dk1"/>
                </a:solidFill>
              </a:rPr>
              <a:t>{</a:t>
            </a:r>
          </a:p>
          <a:p>
            <a:pPr marL="457200" lvl="0" indent="-69850" rtl="0">
              <a:spcBef>
                <a:spcPts val="0"/>
              </a:spcBef>
              <a:spcAft>
                <a:spcPts val="0"/>
              </a:spcAft>
              <a:buClr>
                <a:schemeClr val="dk1"/>
              </a:buClr>
              <a:buSzPct val="64705"/>
              <a:buFont typeface="Arial"/>
              <a:buNone/>
            </a:pPr>
            <a:r>
              <a:rPr lang="ru" sz="1700">
                <a:solidFill>
                  <a:srgbClr val="800000"/>
                </a:solidFill>
              </a:rPr>
              <a:t>running</a:t>
            </a:r>
            <a:r>
              <a:rPr lang="ru" sz="1700">
                <a:solidFill>
                  <a:schemeClr val="dk1"/>
                </a:solidFill>
              </a:rPr>
              <a:t>:</a:t>
            </a:r>
            <a:r>
              <a:rPr lang="ru" sz="1700">
                <a:solidFill>
                  <a:srgbClr val="C0C0C0"/>
                </a:solidFill>
              </a:rPr>
              <a:t> </a:t>
            </a:r>
            <a:r>
              <a:rPr lang="ru" sz="1700">
                <a:solidFill>
                  <a:schemeClr val="dk1"/>
                </a:solidFill>
              </a:rPr>
              <a:t>true</a:t>
            </a:r>
          </a:p>
          <a:p>
            <a:pPr marL="457200" lvl="0" indent="-69850" rtl="0">
              <a:spcBef>
                <a:spcPts val="0"/>
              </a:spcBef>
              <a:spcAft>
                <a:spcPts val="0"/>
              </a:spcAft>
              <a:buClr>
                <a:schemeClr val="dk1"/>
              </a:buClr>
              <a:buSzPct val="64705"/>
              <a:buFont typeface="Arial"/>
              <a:buNone/>
            </a:pPr>
            <a:r>
              <a:rPr lang="ru" sz="1700">
                <a:solidFill>
                  <a:srgbClr val="800000"/>
                </a:solidFill>
              </a:rPr>
              <a:t>size</a:t>
            </a:r>
            <a:r>
              <a:rPr lang="ru" sz="1700">
                <a:solidFill>
                  <a:schemeClr val="dk1"/>
                </a:solidFill>
              </a:rPr>
              <a:t>:</a:t>
            </a:r>
            <a:r>
              <a:rPr lang="ru" sz="1700">
                <a:solidFill>
                  <a:srgbClr val="C0C0C0"/>
                </a:solidFill>
              </a:rPr>
              <a:t> </a:t>
            </a:r>
            <a:r>
              <a:rPr lang="ru" sz="1700">
                <a:solidFill>
                  <a:srgbClr val="800080"/>
                </a:solidFill>
              </a:rPr>
              <a:t>BusyIndicatorSize</a:t>
            </a:r>
            <a:r>
              <a:rPr lang="ru" sz="1700">
                <a:solidFill>
                  <a:schemeClr val="dk1"/>
                </a:solidFill>
              </a:rPr>
              <a:t>.ExtraSmall</a:t>
            </a:r>
          </a:p>
          <a:p>
            <a:pPr marL="0" lvl="0" indent="-69850" rtl="0">
              <a:spcBef>
                <a:spcPts val="0"/>
              </a:spcBef>
              <a:spcAft>
                <a:spcPts val="0"/>
              </a:spcAft>
              <a:buClr>
                <a:schemeClr val="dk1"/>
              </a:buClr>
              <a:buSzPct val="64705"/>
              <a:buFont typeface="Arial"/>
              <a:buNone/>
            </a:pPr>
            <a:r>
              <a:rPr lang="ru" sz="1700">
                <a:solidFill>
                  <a:schemeClr val="dk1"/>
                </a:solidFill>
              </a:rPr>
              <a:t>}</a:t>
            </a:r>
          </a:p>
          <a:p>
            <a:pPr marL="0" lvl="0" indent="-69850" rtl="0">
              <a:spcBef>
                <a:spcPts val="0"/>
              </a:spcBef>
              <a:spcAft>
                <a:spcPts val="0"/>
              </a:spcAft>
              <a:buClr>
                <a:schemeClr val="dk1"/>
              </a:buClr>
              <a:buSzPct val="64705"/>
              <a:buFont typeface="Arial"/>
              <a:buNone/>
            </a:pPr>
            <a:r>
              <a:rPr lang="ru" sz="1700">
                <a:solidFill>
                  <a:srgbClr val="800080"/>
                </a:solidFill>
              </a:rPr>
              <a:t>BusyIndicator</a:t>
            </a:r>
            <a:r>
              <a:rPr lang="ru" sz="1700">
                <a:solidFill>
                  <a:srgbClr val="C0C0C0"/>
                </a:solidFill>
              </a:rPr>
              <a:t> </a:t>
            </a:r>
            <a:r>
              <a:rPr lang="ru" sz="1700">
                <a:solidFill>
                  <a:schemeClr val="dk1"/>
                </a:solidFill>
              </a:rPr>
              <a:t>{</a:t>
            </a:r>
          </a:p>
          <a:p>
            <a:pPr marL="457200" lvl="0" indent="-69850" rtl="0">
              <a:spcBef>
                <a:spcPts val="0"/>
              </a:spcBef>
              <a:spcAft>
                <a:spcPts val="0"/>
              </a:spcAft>
              <a:buClr>
                <a:schemeClr val="dk1"/>
              </a:buClr>
              <a:buSzPct val="64705"/>
              <a:buFont typeface="Arial"/>
              <a:buNone/>
            </a:pPr>
            <a:r>
              <a:rPr lang="ru" sz="1700">
                <a:solidFill>
                  <a:srgbClr val="800000"/>
                </a:solidFill>
              </a:rPr>
              <a:t>running</a:t>
            </a:r>
            <a:r>
              <a:rPr lang="ru" sz="1700">
                <a:solidFill>
                  <a:schemeClr val="dk1"/>
                </a:solidFill>
              </a:rPr>
              <a:t>:</a:t>
            </a:r>
            <a:r>
              <a:rPr lang="ru" sz="1700">
                <a:solidFill>
                  <a:srgbClr val="C0C0C0"/>
                </a:solidFill>
              </a:rPr>
              <a:t> </a:t>
            </a:r>
            <a:r>
              <a:rPr lang="ru" sz="1700">
                <a:solidFill>
                  <a:schemeClr val="dk1"/>
                </a:solidFill>
              </a:rPr>
              <a:t>true</a:t>
            </a:r>
          </a:p>
          <a:p>
            <a:pPr marL="457200" lvl="0" indent="-69850" rtl="0">
              <a:spcBef>
                <a:spcPts val="0"/>
              </a:spcBef>
              <a:spcAft>
                <a:spcPts val="0"/>
              </a:spcAft>
              <a:buClr>
                <a:schemeClr val="dk1"/>
              </a:buClr>
              <a:buSzPct val="64705"/>
              <a:buFont typeface="Arial"/>
              <a:buNone/>
            </a:pPr>
            <a:r>
              <a:rPr lang="ru" sz="1700">
                <a:solidFill>
                  <a:srgbClr val="800000"/>
                </a:solidFill>
              </a:rPr>
              <a:t>size</a:t>
            </a:r>
            <a:r>
              <a:rPr lang="ru" sz="1700">
                <a:solidFill>
                  <a:schemeClr val="dk1"/>
                </a:solidFill>
              </a:rPr>
              <a:t>:</a:t>
            </a:r>
            <a:r>
              <a:rPr lang="ru" sz="1700">
                <a:solidFill>
                  <a:srgbClr val="C0C0C0"/>
                </a:solidFill>
              </a:rPr>
              <a:t> </a:t>
            </a:r>
            <a:r>
              <a:rPr lang="ru" sz="1700">
                <a:solidFill>
                  <a:srgbClr val="800080"/>
                </a:solidFill>
              </a:rPr>
              <a:t>BusyIndicatorSize</a:t>
            </a:r>
            <a:r>
              <a:rPr lang="ru" sz="1700">
                <a:solidFill>
                  <a:schemeClr val="dk1"/>
                </a:solidFill>
              </a:rPr>
              <a:t>.Small</a:t>
            </a:r>
          </a:p>
          <a:p>
            <a:pPr marL="0" lvl="0" indent="-69850" rtl="0">
              <a:spcBef>
                <a:spcPts val="0"/>
              </a:spcBef>
              <a:spcAft>
                <a:spcPts val="0"/>
              </a:spcAft>
              <a:buClr>
                <a:schemeClr val="dk1"/>
              </a:buClr>
              <a:buSzPct val="64705"/>
              <a:buFont typeface="Arial"/>
              <a:buNone/>
            </a:pPr>
            <a:r>
              <a:rPr lang="ru" sz="1700">
                <a:solidFill>
                  <a:schemeClr val="dk1"/>
                </a:solidFill>
              </a:rPr>
              <a:t>}</a:t>
            </a:r>
          </a:p>
          <a:p>
            <a:pPr marL="0" lvl="0" indent="-69850" rtl="0">
              <a:spcBef>
                <a:spcPts val="0"/>
              </a:spcBef>
              <a:spcAft>
                <a:spcPts val="0"/>
              </a:spcAft>
              <a:buClr>
                <a:schemeClr val="dk1"/>
              </a:buClr>
              <a:buSzPct val="64705"/>
              <a:buFont typeface="Arial"/>
              <a:buNone/>
            </a:pPr>
            <a:r>
              <a:rPr lang="ru" sz="1700">
                <a:solidFill>
                  <a:srgbClr val="800080"/>
                </a:solidFill>
              </a:rPr>
              <a:t>BusyIndicator</a:t>
            </a:r>
            <a:r>
              <a:rPr lang="ru" sz="1700">
                <a:solidFill>
                  <a:srgbClr val="C0C0C0"/>
                </a:solidFill>
              </a:rPr>
              <a:t> </a:t>
            </a:r>
            <a:r>
              <a:rPr lang="ru" sz="1700">
                <a:solidFill>
                  <a:schemeClr val="dk1"/>
                </a:solidFill>
              </a:rPr>
              <a:t>{</a:t>
            </a:r>
          </a:p>
          <a:p>
            <a:pPr marL="457200" lvl="0" indent="-69850" rtl="0">
              <a:spcBef>
                <a:spcPts val="0"/>
              </a:spcBef>
              <a:spcAft>
                <a:spcPts val="0"/>
              </a:spcAft>
              <a:buClr>
                <a:schemeClr val="dk1"/>
              </a:buClr>
              <a:buSzPct val="64705"/>
              <a:buFont typeface="Arial"/>
              <a:buNone/>
            </a:pPr>
            <a:r>
              <a:rPr lang="ru" sz="1700">
                <a:solidFill>
                  <a:srgbClr val="800000"/>
                </a:solidFill>
              </a:rPr>
              <a:t>running</a:t>
            </a:r>
            <a:r>
              <a:rPr lang="ru" sz="1700">
                <a:solidFill>
                  <a:schemeClr val="dk1"/>
                </a:solidFill>
              </a:rPr>
              <a:t>:</a:t>
            </a:r>
            <a:r>
              <a:rPr lang="ru" sz="1700">
                <a:solidFill>
                  <a:srgbClr val="C0C0C0"/>
                </a:solidFill>
              </a:rPr>
              <a:t> </a:t>
            </a:r>
            <a:r>
              <a:rPr lang="ru" sz="1700">
                <a:solidFill>
                  <a:schemeClr val="dk1"/>
                </a:solidFill>
              </a:rPr>
              <a:t>true</a:t>
            </a:r>
          </a:p>
          <a:p>
            <a:pPr marL="457200" lvl="0" indent="-69850" rtl="0">
              <a:spcBef>
                <a:spcPts val="0"/>
              </a:spcBef>
              <a:spcAft>
                <a:spcPts val="0"/>
              </a:spcAft>
              <a:buClr>
                <a:schemeClr val="dk1"/>
              </a:buClr>
              <a:buSzPct val="64705"/>
              <a:buFont typeface="Arial"/>
              <a:buNone/>
            </a:pPr>
            <a:r>
              <a:rPr lang="ru" sz="1700">
                <a:solidFill>
                  <a:srgbClr val="800000"/>
                </a:solidFill>
              </a:rPr>
              <a:t>size</a:t>
            </a:r>
            <a:r>
              <a:rPr lang="ru" sz="1700">
                <a:solidFill>
                  <a:schemeClr val="dk1"/>
                </a:solidFill>
              </a:rPr>
              <a:t>:</a:t>
            </a:r>
            <a:r>
              <a:rPr lang="ru" sz="1700">
                <a:solidFill>
                  <a:srgbClr val="C0C0C0"/>
                </a:solidFill>
              </a:rPr>
              <a:t> </a:t>
            </a:r>
            <a:r>
              <a:rPr lang="ru" sz="1700">
                <a:solidFill>
                  <a:srgbClr val="800080"/>
                </a:solidFill>
              </a:rPr>
              <a:t>BusyIndicatorSize</a:t>
            </a:r>
            <a:r>
              <a:rPr lang="ru" sz="1700">
                <a:solidFill>
                  <a:schemeClr val="dk1"/>
                </a:solidFill>
              </a:rPr>
              <a:t>.Medium</a:t>
            </a:r>
          </a:p>
          <a:p>
            <a:pPr marL="0" lvl="0" indent="-69850" rtl="0">
              <a:spcBef>
                <a:spcPts val="0"/>
              </a:spcBef>
              <a:spcAft>
                <a:spcPts val="0"/>
              </a:spcAft>
              <a:buClr>
                <a:schemeClr val="dk1"/>
              </a:buClr>
              <a:buSzPct val="64705"/>
              <a:buFont typeface="Arial"/>
              <a:buNone/>
            </a:pPr>
            <a:r>
              <a:rPr lang="ru" sz="1700">
                <a:solidFill>
                  <a:schemeClr val="dk1"/>
                </a:solidFill>
              </a:rPr>
              <a:t>}</a:t>
            </a:r>
          </a:p>
          <a:p>
            <a:pPr marL="0" lvl="0" indent="-69850" rtl="0">
              <a:spcBef>
                <a:spcPts val="0"/>
              </a:spcBef>
              <a:spcAft>
                <a:spcPts val="0"/>
              </a:spcAft>
              <a:buClr>
                <a:schemeClr val="dk1"/>
              </a:buClr>
              <a:buSzPct val="64705"/>
              <a:buFont typeface="Arial"/>
              <a:buNone/>
            </a:pPr>
            <a:r>
              <a:rPr lang="ru" sz="1700">
                <a:solidFill>
                  <a:srgbClr val="800080"/>
                </a:solidFill>
              </a:rPr>
              <a:t>BusyIndicator</a:t>
            </a:r>
            <a:r>
              <a:rPr lang="ru" sz="1700">
                <a:solidFill>
                  <a:srgbClr val="C0C0C0"/>
                </a:solidFill>
              </a:rPr>
              <a:t> </a:t>
            </a:r>
            <a:r>
              <a:rPr lang="ru" sz="1700">
                <a:solidFill>
                  <a:schemeClr val="dk1"/>
                </a:solidFill>
              </a:rPr>
              <a:t>{</a:t>
            </a:r>
          </a:p>
          <a:p>
            <a:pPr marL="457200" lvl="0" indent="-69850" rtl="0">
              <a:spcBef>
                <a:spcPts val="0"/>
              </a:spcBef>
              <a:spcAft>
                <a:spcPts val="0"/>
              </a:spcAft>
              <a:buClr>
                <a:schemeClr val="dk1"/>
              </a:buClr>
              <a:buSzPct val="64705"/>
              <a:buFont typeface="Arial"/>
              <a:buNone/>
            </a:pPr>
            <a:r>
              <a:rPr lang="ru" sz="1700">
                <a:solidFill>
                  <a:srgbClr val="800000"/>
                </a:solidFill>
              </a:rPr>
              <a:t>running</a:t>
            </a:r>
            <a:r>
              <a:rPr lang="ru" sz="1700">
                <a:solidFill>
                  <a:schemeClr val="dk1"/>
                </a:solidFill>
              </a:rPr>
              <a:t>:</a:t>
            </a:r>
            <a:r>
              <a:rPr lang="ru" sz="1700">
                <a:solidFill>
                  <a:srgbClr val="C0C0C0"/>
                </a:solidFill>
              </a:rPr>
              <a:t> </a:t>
            </a:r>
            <a:r>
              <a:rPr lang="ru" sz="1700">
                <a:solidFill>
                  <a:schemeClr val="dk1"/>
                </a:solidFill>
              </a:rPr>
              <a:t>true</a:t>
            </a:r>
          </a:p>
          <a:p>
            <a:pPr marL="457200" lvl="0" indent="-69850" rtl="0">
              <a:spcBef>
                <a:spcPts val="0"/>
              </a:spcBef>
              <a:spcAft>
                <a:spcPts val="0"/>
              </a:spcAft>
              <a:buClr>
                <a:schemeClr val="dk1"/>
              </a:buClr>
              <a:buSzPct val="64705"/>
              <a:buFont typeface="Arial"/>
              <a:buNone/>
            </a:pPr>
            <a:r>
              <a:rPr lang="ru" sz="1700">
                <a:solidFill>
                  <a:srgbClr val="800000"/>
                </a:solidFill>
              </a:rPr>
              <a:t>size</a:t>
            </a:r>
            <a:r>
              <a:rPr lang="ru" sz="1700">
                <a:solidFill>
                  <a:schemeClr val="dk1"/>
                </a:solidFill>
              </a:rPr>
              <a:t>:</a:t>
            </a:r>
            <a:r>
              <a:rPr lang="ru" sz="1700">
                <a:solidFill>
                  <a:srgbClr val="C0C0C0"/>
                </a:solidFill>
              </a:rPr>
              <a:t> </a:t>
            </a:r>
            <a:r>
              <a:rPr lang="ru" sz="1700">
                <a:solidFill>
                  <a:srgbClr val="800080"/>
                </a:solidFill>
              </a:rPr>
              <a:t>BusyIndicatorSize</a:t>
            </a:r>
            <a:r>
              <a:rPr lang="ru" sz="1700">
                <a:solidFill>
                  <a:schemeClr val="dk1"/>
                </a:solidFill>
              </a:rPr>
              <a:t>.Large</a:t>
            </a:r>
          </a:p>
          <a:p>
            <a:pPr marL="0" lvl="0" indent="0" rtl="0">
              <a:spcBef>
                <a:spcPts val="0"/>
              </a:spcBef>
              <a:spcAft>
                <a:spcPts val="0"/>
              </a:spcAft>
              <a:buNone/>
            </a:pPr>
            <a:r>
              <a:rPr lang="ru" sz="1700">
                <a:solidFill>
                  <a:schemeClr val="dk1"/>
                </a:solidFill>
              </a:rPr>
              <a:t>}</a:t>
            </a:r>
          </a:p>
        </p:txBody>
      </p:sp>
      <p:pic>
        <p:nvPicPr>
          <p:cNvPr id="307" name="Shape 307" descr="busy_indicators.png"/>
          <p:cNvPicPr preferRelativeResize="0"/>
          <p:nvPr/>
        </p:nvPicPr>
        <p:blipFill>
          <a:blip r:embed="rId3">
            <a:alphaModFix/>
          </a:blip>
          <a:stretch>
            <a:fillRect/>
          </a:stretch>
        </p:blipFill>
        <p:spPr>
          <a:xfrm>
            <a:off x="4635900" y="2379899"/>
            <a:ext cx="4196399" cy="2098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Label. Основные свойства</a:t>
            </a:r>
          </a:p>
        </p:txBody>
      </p:sp>
      <p:sp>
        <p:nvSpPr>
          <p:cNvPr id="77" name="Shape 77"/>
          <p:cNvSpPr txBox="1">
            <a:spLocks noGrp="1"/>
          </p:cNvSpPr>
          <p:nvPr>
            <p:ph type="body" idx="1"/>
          </p:nvPr>
        </p:nvSpPr>
        <p:spPr>
          <a:xfrm>
            <a:off x="5495100" y="1356875"/>
            <a:ext cx="3337200" cy="1768800"/>
          </a:xfrm>
          <a:prstGeom prst="rect">
            <a:avLst/>
          </a:prstGeom>
        </p:spPr>
        <p:txBody>
          <a:bodyPr lIns="91425" tIns="91425" rIns="91425" bIns="91425" anchor="t" anchorCtr="0">
            <a:noAutofit/>
          </a:bodyPr>
          <a:lstStyle/>
          <a:p>
            <a:pPr lvl="0">
              <a:spcBef>
                <a:spcPts val="0"/>
              </a:spcBef>
              <a:buNone/>
            </a:pPr>
            <a:r>
              <a:rPr lang="ru" b="1"/>
              <a:t>truncationMode</a:t>
            </a:r>
            <a:r>
              <a:rPr lang="ru"/>
              <a:t>: enumeration</a:t>
            </a:r>
          </a:p>
          <a:p>
            <a:pPr marL="457200" lvl="0" indent="-228600" rtl="0">
              <a:spcBef>
                <a:spcPts val="0"/>
              </a:spcBef>
            </a:pPr>
            <a:r>
              <a:rPr lang="ru" b="1"/>
              <a:t>TruncationMode.None</a:t>
            </a:r>
            <a:r>
              <a:rPr lang="ru"/>
              <a:t>;</a:t>
            </a:r>
          </a:p>
          <a:p>
            <a:pPr marL="457200" lvl="0" indent="-228600" rtl="0">
              <a:spcBef>
                <a:spcPts val="0"/>
              </a:spcBef>
            </a:pPr>
            <a:r>
              <a:rPr lang="ru" b="1"/>
              <a:t>TruncationMode.Elide</a:t>
            </a:r>
            <a:r>
              <a:rPr lang="ru"/>
              <a:t>;</a:t>
            </a:r>
          </a:p>
          <a:p>
            <a:pPr marL="457200" lvl="0" indent="-228600">
              <a:spcBef>
                <a:spcPts val="0"/>
              </a:spcBef>
            </a:pPr>
            <a:r>
              <a:rPr lang="ru" b="1"/>
              <a:t>TruncationMode.Fade</a:t>
            </a:r>
            <a:r>
              <a:rPr lang="ru"/>
              <a:t>.</a:t>
            </a:r>
          </a:p>
        </p:txBody>
      </p:sp>
      <p:sp>
        <p:nvSpPr>
          <p:cNvPr id="78" name="Shape 78"/>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4</a:t>
            </a:fld>
            <a:endParaRPr lang="ru"/>
          </a:p>
        </p:txBody>
      </p:sp>
      <p:sp>
        <p:nvSpPr>
          <p:cNvPr id="79" name="Shape 79"/>
          <p:cNvSpPr txBox="1"/>
          <p:nvPr/>
        </p:nvSpPr>
        <p:spPr>
          <a:xfrm>
            <a:off x="311700" y="1356875"/>
            <a:ext cx="5658600" cy="48606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68750"/>
              <a:buFont typeface="Arial"/>
              <a:buNone/>
            </a:pPr>
            <a:r>
              <a:rPr lang="ru" sz="1600">
                <a:solidFill>
                  <a:srgbClr val="800080"/>
                </a:solidFill>
              </a:rPr>
              <a:t>Label</a:t>
            </a:r>
            <a:r>
              <a:rPr lang="ru" sz="1600">
                <a:solidFill>
                  <a:srgbClr val="C0C0C0"/>
                </a:solidFill>
              </a:rPr>
              <a:t> </a:t>
            </a:r>
            <a:r>
              <a:rPr lang="ru" sz="1600">
                <a:solidFill>
                  <a:schemeClr val="dk1"/>
                </a:solidFill>
              </a:rPr>
              <a:t>{</a:t>
            </a:r>
          </a:p>
          <a:p>
            <a:pPr lvl="0" indent="387350" rtl="0">
              <a:lnSpc>
                <a:spcPct val="115000"/>
              </a:lnSpc>
              <a:spcBef>
                <a:spcPts val="0"/>
              </a:spcBef>
              <a:buClr>
                <a:schemeClr val="dk1"/>
              </a:buClr>
              <a:buSzPct val="68750"/>
              <a:buFont typeface="Arial"/>
              <a:buNone/>
            </a:pPr>
            <a:r>
              <a:rPr lang="ru" sz="1600">
                <a:solidFill>
                  <a:srgbClr val="800000"/>
                </a:solidFill>
              </a:rPr>
              <a:t>text</a:t>
            </a:r>
            <a:r>
              <a:rPr lang="ru" sz="1600">
                <a:solidFill>
                  <a:schemeClr val="dk1"/>
                </a:solidFill>
              </a:rPr>
              <a:t>:</a:t>
            </a:r>
            <a:r>
              <a:rPr lang="ru" sz="1600">
                <a:solidFill>
                  <a:srgbClr val="C0C0C0"/>
                </a:solidFill>
              </a:rPr>
              <a:t> </a:t>
            </a:r>
            <a:r>
              <a:rPr lang="ru" sz="1600">
                <a:solidFill>
                  <a:srgbClr val="008000"/>
                </a:solidFill>
              </a:rPr>
              <a:t>"Text</a:t>
            </a:r>
            <a:r>
              <a:rPr lang="ru" sz="1600">
                <a:solidFill>
                  <a:srgbClr val="C0C0C0"/>
                </a:solidFill>
              </a:rPr>
              <a:t> </a:t>
            </a:r>
            <a:r>
              <a:rPr lang="ru" sz="1600">
                <a:solidFill>
                  <a:srgbClr val="008000"/>
                </a:solidFill>
              </a:rPr>
              <a:t>that</a:t>
            </a:r>
            <a:r>
              <a:rPr lang="ru" sz="1600">
                <a:solidFill>
                  <a:srgbClr val="C0C0C0"/>
                </a:solidFill>
              </a:rPr>
              <a:t> </a:t>
            </a:r>
            <a:r>
              <a:rPr lang="ru" sz="1600">
                <a:solidFill>
                  <a:srgbClr val="008000"/>
                </a:solidFill>
              </a:rPr>
              <a:t>should</a:t>
            </a:r>
            <a:r>
              <a:rPr lang="ru" sz="1600">
                <a:solidFill>
                  <a:srgbClr val="C0C0C0"/>
                </a:solidFill>
              </a:rPr>
              <a:t> </a:t>
            </a:r>
            <a:r>
              <a:rPr lang="ru" sz="1600">
                <a:solidFill>
                  <a:srgbClr val="008000"/>
                </a:solidFill>
              </a:rPr>
              <a:t>not</a:t>
            </a:r>
            <a:r>
              <a:rPr lang="ru" sz="1600">
                <a:solidFill>
                  <a:srgbClr val="C0C0C0"/>
                </a:solidFill>
              </a:rPr>
              <a:t> </a:t>
            </a:r>
            <a:r>
              <a:rPr lang="ru" sz="1600">
                <a:solidFill>
                  <a:srgbClr val="008000"/>
                </a:solidFill>
              </a:rPr>
              <a:t>be</a:t>
            </a:r>
            <a:r>
              <a:rPr lang="ru" sz="1600">
                <a:solidFill>
                  <a:srgbClr val="C0C0C0"/>
                </a:solidFill>
              </a:rPr>
              <a:t> </a:t>
            </a:r>
            <a:r>
              <a:rPr lang="ru" sz="1600">
                <a:solidFill>
                  <a:srgbClr val="008000"/>
                </a:solidFill>
              </a:rPr>
              <a:t>elided</a:t>
            </a:r>
            <a:r>
              <a:rPr lang="ru" sz="1600">
                <a:solidFill>
                  <a:srgbClr val="C0C0C0"/>
                </a:solidFill>
              </a:rPr>
              <a:t> </a:t>
            </a:r>
            <a:r>
              <a:rPr lang="ru" sz="1600">
                <a:solidFill>
                  <a:srgbClr val="008000"/>
                </a:solidFill>
              </a:rPr>
              <a:t>or</a:t>
            </a:r>
            <a:r>
              <a:rPr lang="ru" sz="1600">
                <a:solidFill>
                  <a:srgbClr val="C0C0C0"/>
                </a:solidFill>
              </a:rPr>
              <a:t> </a:t>
            </a:r>
            <a:r>
              <a:rPr lang="ru" sz="1600">
                <a:solidFill>
                  <a:srgbClr val="008000"/>
                </a:solidFill>
              </a:rPr>
              <a:t>faded</a:t>
            </a:r>
            <a:r>
              <a:rPr lang="ru" sz="1600">
                <a:solidFill>
                  <a:srgbClr val="C0C0C0"/>
                </a:solidFill>
              </a:rPr>
              <a:t> </a:t>
            </a:r>
            <a:r>
              <a:rPr lang="ru" sz="1600">
                <a:solidFill>
                  <a:srgbClr val="008000"/>
                </a:solidFill>
              </a:rPr>
              <a:t>out"</a:t>
            </a:r>
          </a:p>
          <a:p>
            <a:pPr lvl="0" rtl="0">
              <a:lnSpc>
                <a:spcPct val="115000"/>
              </a:lnSpc>
              <a:spcBef>
                <a:spcPts val="0"/>
              </a:spcBef>
              <a:buNone/>
            </a:pPr>
            <a:r>
              <a:rPr lang="ru" sz="1600">
                <a:solidFill>
                  <a:srgbClr val="C0C0C0"/>
                </a:solidFill>
              </a:rPr>
              <a:t>         </a:t>
            </a:r>
            <a:r>
              <a:rPr lang="ru" sz="1600">
                <a:solidFill>
                  <a:srgbClr val="800000"/>
                </a:solidFill>
              </a:rPr>
              <a:t>width</a:t>
            </a:r>
            <a:r>
              <a:rPr lang="ru" sz="1600">
                <a:solidFill>
                  <a:schemeClr val="dk1"/>
                </a:solidFill>
              </a:rPr>
              <a:t>:</a:t>
            </a:r>
            <a:r>
              <a:rPr lang="ru" sz="1600">
                <a:solidFill>
                  <a:srgbClr val="C0C0C0"/>
                </a:solidFill>
              </a:rPr>
              <a:t> </a:t>
            </a:r>
            <a:r>
              <a:rPr lang="ru" sz="1600" i="1">
                <a:solidFill>
                  <a:schemeClr val="dk1"/>
                </a:solidFill>
              </a:rPr>
              <a:t>parent.</a:t>
            </a:r>
            <a:r>
              <a:rPr lang="ru" sz="1600">
                <a:solidFill>
                  <a:schemeClr val="dk1"/>
                </a:solidFill>
              </a:rPr>
              <a:t>width</a:t>
            </a:r>
          </a:p>
          <a:p>
            <a:pPr lvl="0" rtl="0">
              <a:lnSpc>
                <a:spcPct val="115000"/>
              </a:lnSpc>
              <a:spcBef>
                <a:spcPts val="0"/>
              </a:spcBef>
              <a:buClr>
                <a:schemeClr val="dk1"/>
              </a:buClr>
              <a:buSzPct val="68750"/>
              <a:buFont typeface="Arial"/>
              <a:buNone/>
            </a:pPr>
            <a:r>
              <a:rPr lang="ru" sz="1600">
                <a:solidFill>
                  <a:schemeClr val="dk1"/>
                </a:solidFill>
              </a:rPr>
              <a:t>}</a:t>
            </a:r>
          </a:p>
          <a:p>
            <a:pPr lvl="0" rtl="0">
              <a:lnSpc>
                <a:spcPct val="115000"/>
              </a:lnSpc>
              <a:spcBef>
                <a:spcPts val="0"/>
              </a:spcBef>
              <a:buClr>
                <a:schemeClr val="dk1"/>
              </a:buClr>
              <a:buSzPct val="68750"/>
              <a:buFont typeface="Arial"/>
              <a:buNone/>
            </a:pPr>
            <a:r>
              <a:rPr lang="ru" sz="1600">
                <a:solidFill>
                  <a:srgbClr val="800080"/>
                </a:solidFill>
              </a:rPr>
              <a:t>Label</a:t>
            </a:r>
            <a:r>
              <a:rPr lang="ru" sz="1600">
                <a:solidFill>
                  <a:srgbClr val="C0C0C0"/>
                </a:solidFill>
              </a:rPr>
              <a:t> </a:t>
            </a:r>
            <a:r>
              <a:rPr lang="ru" sz="1600">
                <a:solidFill>
                  <a:schemeClr val="dk1"/>
                </a:solidFill>
              </a:rPr>
              <a:t>{</a:t>
            </a:r>
          </a:p>
          <a:p>
            <a:pPr lvl="0" indent="387350" rtl="0">
              <a:lnSpc>
                <a:spcPct val="115000"/>
              </a:lnSpc>
              <a:spcBef>
                <a:spcPts val="0"/>
              </a:spcBef>
              <a:buClr>
                <a:schemeClr val="dk1"/>
              </a:buClr>
              <a:buSzPct val="68750"/>
              <a:buFont typeface="Arial"/>
              <a:buNone/>
            </a:pPr>
            <a:r>
              <a:rPr lang="ru" sz="1600">
                <a:solidFill>
                  <a:srgbClr val="800000"/>
                </a:solidFill>
              </a:rPr>
              <a:t>text</a:t>
            </a:r>
            <a:r>
              <a:rPr lang="ru" sz="1600">
                <a:solidFill>
                  <a:schemeClr val="dk1"/>
                </a:solidFill>
              </a:rPr>
              <a:t>:</a:t>
            </a:r>
            <a:r>
              <a:rPr lang="ru" sz="1600">
                <a:solidFill>
                  <a:srgbClr val="C0C0C0"/>
                </a:solidFill>
              </a:rPr>
              <a:t> </a:t>
            </a:r>
            <a:r>
              <a:rPr lang="ru" sz="1600">
                <a:solidFill>
                  <a:srgbClr val="008000"/>
                </a:solidFill>
              </a:rPr>
              <a:t>"Text</a:t>
            </a:r>
            <a:r>
              <a:rPr lang="ru" sz="1600">
                <a:solidFill>
                  <a:srgbClr val="C0C0C0"/>
                </a:solidFill>
              </a:rPr>
              <a:t> </a:t>
            </a:r>
            <a:r>
              <a:rPr lang="ru" sz="1600">
                <a:solidFill>
                  <a:srgbClr val="008000"/>
                </a:solidFill>
              </a:rPr>
              <a:t>that</a:t>
            </a:r>
            <a:r>
              <a:rPr lang="ru" sz="1600">
                <a:solidFill>
                  <a:srgbClr val="C0C0C0"/>
                </a:solidFill>
              </a:rPr>
              <a:t> </a:t>
            </a:r>
            <a:r>
              <a:rPr lang="ru" sz="1600">
                <a:solidFill>
                  <a:srgbClr val="008000"/>
                </a:solidFill>
              </a:rPr>
              <a:t>should</a:t>
            </a:r>
            <a:r>
              <a:rPr lang="ru" sz="1600">
                <a:solidFill>
                  <a:srgbClr val="C0C0C0"/>
                </a:solidFill>
              </a:rPr>
              <a:t> </a:t>
            </a:r>
            <a:r>
              <a:rPr lang="ru" sz="1600">
                <a:solidFill>
                  <a:srgbClr val="008000"/>
                </a:solidFill>
              </a:rPr>
              <a:t>be</a:t>
            </a:r>
            <a:r>
              <a:rPr lang="ru" sz="1600">
                <a:solidFill>
                  <a:srgbClr val="C0C0C0"/>
                </a:solidFill>
              </a:rPr>
              <a:t> </a:t>
            </a:r>
            <a:r>
              <a:rPr lang="ru" sz="1600">
                <a:solidFill>
                  <a:srgbClr val="008000"/>
                </a:solidFill>
              </a:rPr>
              <a:t>elided</a:t>
            </a:r>
            <a:r>
              <a:rPr lang="ru" sz="1600">
                <a:solidFill>
                  <a:srgbClr val="C0C0C0"/>
                </a:solidFill>
              </a:rPr>
              <a:t> </a:t>
            </a:r>
            <a:r>
              <a:rPr lang="ru" sz="1600">
                <a:solidFill>
                  <a:srgbClr val="008000"/>
                </a:solidFill>
              </a:rPr>
              <a:t>off</a:t>
            </a:r>
            <a:r>
              <a:rPr lang="ru" sz="1600">
                <a:solidFill>
                  <a:srgbClr val="C0C0C0"/>
                </a:solidFill>
              </a:rPr>
              <a:t> </a:t>
            </a:r>
            <a:r>
              <a:rPr lang="ru" sz="1600">
                <a:solidFill>
                  <a:srgbClr val="008000"/>
                </a:solidFill>
              </a:rPr>
              <a:t>the</a:t>
            </a:r>
            <a:r>
              <a:rPr lang="ru" sz="1600">
                <a:solidFill>
                  <a:srgbClr val="C0C0C0"/>
                </a:solidFill>
              </a:rPr>
              <a:t> </a:t>
            </a:r>
            <a:r>
              <a:rPr lang="ru" sz="1600">
                <a:solidFill>
                  <a:srgbClr val="008000"/>
                </a:solidFill>
              </a:rPr>
              <a:t>right</a:t>
            </a:r>
            <a:r>
              <a:rPr lang="ru" sz="1600">
                <a:solidFill>
                  <a:srgbClr val="C0C0C0"/>
                </a:solidFill>
              </a:rPr>
              <a:t> </a:t>
            </a:r>
            <a:r>
              <a:rPr lang="ru" sz="1600">
                <a:solidFill>
                  <a:srgbClr val="008000"/>
                </a:solidFill>
              </a:rPr>
              <a:t>end"</a:t>
            </a:r>
          </a:p>
          <a:p>
            <a:pPr lvl="0" rtl="0">
              <a:lnSpc>
                <a:spcPct val="115000"/>
              </a:lnSpc>
              <a:spcBef>
                <a:spcPts val="0"/>
              </a:spcBef>
              <a:buClr>
                <a:schemeClr val="dk1"/>
              </a:buClr>
              <a:buSzPct val="68750"/>
              <a:buFont typeface="Arial"/>
              <a:buNone/>
            </a:pPr>
            <a:r>
              <a:rPr lang="ru" sz="1600">
                <a:solidFill>
                  <a:srgbClr val="C0C0C0"/>
                </a:solidFill>
              </a:rPr>
              <a:t>         </a:t>
            </a:r>
            <a:r>
              <a:rPr lang="ru" sz="1600">
                <a:solidFill>
                  <a:srgbClr val="800000"/>
                </a:solidFill>
              </a:rPr>
              <a:t>width</a:t>
            </a:r>
            <a:r>
              <a:rPr lang="ru" sz="1600">
                <a:solidFill>
                  <a:schemeClr val="dk1"/>
                </a:solidFill>
              </a:rPr>
              <a:t>:</a:t>
            </a:r>
            <a:r>
              <a:rPr lang="ru" sz="1600">
                <a:solidFill>
                  <a:srgbClr val="C0C0C0"/>
                </a:solidFill>
              </a:rPr>
              <a:t> </a:t>
            </a:r>
            <a:r>
              <a:rPr lang="ru" sz="1600" i="1">
                <a:solidFill>
                  <a:schemeClr val="dk1"/>
                </a:solidFill>
              </a:rPr>
              <a:t>parent.</a:t>
            </a:r>
            <a:r>
              <a:rPr lang="ru" sz="1600">
                <a:solidFill>
                  <a:schemeClr val="dk1"/>
                </a:solidFill>
              </a:rPr>
              <a:t>width</a:t>
            </a:r>
          </a:p>
          <a:p>
            <a:pPr lvl="0" rtl="0">
              <a:lnSpc>
                <a:spcPct val="115000"/>
              </a:lnSpc>
              <a:spcBef>
                <a:spcPts val="0"/>
              </a:spcBef>
              <a:buNone/>
            </a:pPr>
            <a:r>
              <a:rPr lang="ru" sz="1600">
                <a:solidFill>
                  <a:srgbClr val="C0C0C0"/>
                </a:solidFill>
              </a:rPr>
              <a:t>         </a:t>
            </a:r>
            <a:r>
              <a:rPr lang="ru" sz="1600">
                <a:solidFill>
                  <a:srgbClr val="800000"/>
                </a:solidFill>
              </a:rPr>
              <a:t>truncationMode</a:t>
            </a:r>
            <a:r>
              <a:rPr lang="ru" sz="1600">
                <a:solidFill>
                  <a:schemeClr val="dk1"/>
                </a:solidFill>
              </a:rPr>
              <a:t>:</a:t>
            </a:r>
            <a:r>
              <a:rPr lang="ru" sz="1600">
                <a:solidFill>
                  <a:srgbClr val="C0C0C0"/>
                </a:solidFill>
              </a:rPr>
              <a:t> </a:t>
            </a:r>
            <a:r>
              <a:rPr lang="ru" sz="1600">
                <a:solidFill>
                  <a:srgbClr val="800080"/>
                </a:solidFill>
              </a:rPr>
              <a:t>TruncationMode</a:t>
            </a:r>
            <a:r>
              <a:rPr lang="ru" sz="1600">
                <a:solidFill>
                  <a:schemeClr val="dk1"/>
                </a:solidFill>
              </a:rPr>
              <a:t>.Elide</a:t>
            </a:r>
          </a:p>
          <a:p>
            <a:pPr lvl="0" rtl="0">
              <a:lnSpc>
                <a:spcPct val="115000"/>
              </a:lnSpc>
              <a:spcBef>
                <a:spcPts val="0"/>
              </a:spcBef>
              <a:buNone/>
            </a:pPr>
            <a:r>
              <a:rPr lang="ru" sz="1600">
                <a:solidFill>
                  <a:schemeClr val="dk1"/>
                </a:solidFill>
              </a:rPr>
              <a:t>}</a:t>
            </a:r>
          </a:p>
          <a:p>
            <a:pPr lvl="0" rtl="0">
              <a:lnSpc>
                <a:spcPct val="115000"/>
              </a:lnSpc>
              <a:spcBef>
                <a:spcPts val="0"/>
              </a:spcBef>
              <a:buNone/>
            </a:pPr>
            <a:r>
              <a:rPr lang="ru" sz="1600">
                <a:solidFill>
                  <a:srgbClr val="800080"/>
                </a:solidFill>
              </a:rPr>
              <a:t>Label</a:t>
            </a:r>
            <a:r>
              <a:rPr lang="ru" sz="1600">
                <a:solidFill>
                  <a:srgbClr val="C0C0C0"/>
                </a:solidFill>
              </a:rPr>
              <a:t> </a:t>
            </a:r>
            <a:r>
              <a:rPr lang="ru" sz="1600">
                <a:solidFill>
                  <a:schemeClr val="dk1"/>
                </a:solidFill>
              </a:rPr>
              <a:t>{</a:t>
            </a:r>
          </a:p>
          <a:p>
            <a:pPr lvl="0" indent="457200" rtl="0">
              <a:lnSpc>
                <a:spcPct val="115000"/>
              </a:lnSpc>
              <a:spcBef>
                <a:spcPts val="0"/>
              </a:spcBef>
              <a:buNone/>
            </a:pPr>
            <a:r>
              <a:rPr lang="ru" sz="1600">
                <a:solidFill>
                  <a:srgbClr val="800000"/>
                </a:solidFill>
              </a:rPr>
              <a:t>text</a:t>
            </a:r>
            <a:r>
              <a:rPr lang="ru" sz="1600">
                <a:solidFill>
                  <a:schemeClr val="dk1"/>
                </a:solidFill>
              </a:rPr>
              <a:t>:</a:t>
            </a:r>
            <a:r>
              <a:rPr lang="ru" sz="1600">
                <a:solidFill>
                  <a:srgbClr val="C0C0C0"/>
                </a:solidFill>
              </a:rPr>
              <a:t> </a:t>
            </a:r>
            <a:r>
              <a:rPr lang="ru" sz="1600">
                <a:solidFill>
                  <a:srgbClr val="008000"/>
                </a:solidFill>
              </a:rPr>
              <a:t>"Text</a:t>
            </a:r>
            <a:r>
              <a:rPr lang="ru" sz="1600">
                <a:solidFill>
                  <a:srgbClr val="C0C0C0"/>
                </a:solidFill>
              </a:rPr>
              <a:t> </a:t>
            </a:r>
            <a:r>
              <a:rPr lang="ru" sz="1600">
                <a:solidFill>
                  <a:srgbClr val="008000"/>
                </a:solidFill>
              </a:rPr>
              <a:t>that</a:t>
            </a:r>
            <a:r>
              <a:rPr lang="ru" sz="1600">
                <a:solidFill>
                  <a:srgbClr val="C0C0C0"/>
                </a:solidFill>
              </a:rPr>
              <a:t> </a:t>
            </a:r>
            <a:r>
              <a:rPr lang="ru" sz="1600">
                <a:solidFill>
                  <a:srgbClr val="008000"/>
                </a:solidFill>
              </a:rPr>
              <a:t>should</a:t>
            </a:r>
            <a:r>
              <a:rPr lang="ru" sz="1600">
                <a:solidFill>
                  <a:srgbClr val="C0C0C0"/>
                </a:solidFill>
              </a:rPr>
              <a:t> </a:t>
            </a:r>
            <a:r>
              <a:rPr lang="ru" sz="1600">
                <a:solidFill>
                  <a:srgbClr val="008000"/>
                </a:solidFill>
              </a:rPr>
              <a:t>be</a:t>
            </a:r>
            <a:r>
              <a:rPr lang="ru" sz="1600">
                <a:solidFill>
                  <a:srgbClr val="C0C0C0"/>
                </a:solidFill>
              </a:rPr>
              <a:t> </a:t>
            </a:r>
            <a:r>
              <a:rPr lang="ru" sz="1600">
                <a:solidFill>
                  <a:srgbClr val="008000"/>
                </a:solidFill>
              </a:rPr>
              <a:t>faded</a:t>
            </a:r>
            <a:r>
              <a:rPr lang="ru" sz="1600">
                <a:solidFill>
                  <a:srgbClr val="C0C0C0"/>
                </a:solidFill>
              </a:rPr>
              <a:t> </a:t>
            </a:r>
            <a:r>
              <a:rPr lang="ru" sz="1600">
                <a:solidFill>
                  <a:srgbClr val="008000"/>
                </a:solidFill>
              </a:rPr>
              <a:t>out</a:t>
            </a:r>
            <a:r>
              <a:rPr lang="ru" sz="1600">
                <a:solidFill>
                  <a:srgbClr val="C0C0C0"/>
                </a:solidFill>
              </a:rPr>
              <a:t> </a:t>
            </a:r>
            <a:r>
              <a:rPr lang="ru" sz="1600">
                <a:solidFill>
                  <a:srgbClr val="008000"/>
                </a:solidFill>
              </a:rPr>
              <a:t>rather</a:t>
            </a:r>
            <a:r>
              <a:rPr lang="ru" sz="1600">
                <a:solidFill>
                  <a:srgbClr val="C0C0C0"/>
                </a:solidFill>
              </a:rPr>
              <a:t> </a:t>
            </a:r>
            <a:r>
              <a:rPr lang="ru" sz="1600">
                <a:solidFill>
                  <a:srgbClr val="008000"/>
                </a:solidFill>
              </a:rPr>
              <a:t>than</a:t>
            </a:r>
            <a:r>
              <a:rPr lang="ru" sz="1600">
                <a:solidFill>
                  <a:srgbClr val="C0C0C0"/>
                </a:solidFill>
              </a:rPr>
              <a:t> </a:t>
            </a:r>
            <a:r>
              <a:rPr lang="ru" sz="1600">
                <a:solidFill>
                  <a:srgbClr val="008000"/>
                </a:solidFill>
              </a:rPr>
              <a:t>elided"</a:t>
            </a:r>
          </a:p>
          <a:p>
            <a:pPr lvl="0" rtl="0">
              <a:lnSpc>
                <a:spcPct val="115000"/>
              </a:lnSpc>
              <a:spcBef>
                <a:spcPts val="0"/>
              </a:spcBef>
              <a:buNone/>
            </a:pPr>
            <a:r>
              <a:rPr lang="ru" sz="1600">
                <a:solidFill>
                  <a:srgbClr val="C0C0C0"/>
                </a:solidFill>
              </a:rPr>
              <a:t>         </a:t>
            </a:r>
            <a:r>
              <a:rPr lang="ru" sz="1600">
                <a:solidFill>
                  <a:srgbClr val="800000"/>
                </a:solidFill>
              </a:rPr>
              <a:t>width</a:t>
            </a:r>
            <a:r>
              <a:rPr lang="ru" sz="1600">
                <a:solidFill>
                  <a:schemeClr val="dk1"/>
                </a:solidFill>
              </a:rPr>
              <a:t>:</a:t>
            </a:r>
            <a:r>
              <a:rPr lang="ru" sz="1600">
                <a:solidFill>
                  <a:srgbClr val="C0C0C0"/>
                </a:solidFill>
              </a:rPr>
              <a:t> </a:t>
            </a:r>
            <a:r>
              <a:rPr lang="ru" sz="1600" i="1">
                <a:solidFill>
                  <a:schemeClr val="dk1"/>
                </a:solidFill>
              </a:rPr>
              <a:t>parent.</a:t>
            </a:r>
            <a:r>
              <a:rPr lang="ru" sz="1600">
                <a:solidFill>
                  <a:schemeClr val="dk1"/>
                </a:solidFill>
              </a:rPr>
              <a:t>width</a:t>
            </a:r>
          </a:p>
          <a:p>
            <a:pPr lvl="0" rtl="0">
              <a:lnSpc>
                <a:spcPct val="115000"/>
              </a:lnSpc>
              <a:spcBef>
                <a:spcPts val="0"/>
              </a:spcBef>
              <a:buNone/>
            </a:pPr>
            <a:r>
              <a:rPr lang="ru" sz="1600">
                <a:solidFill>
                  <a:srgbClr val="C0C0C0"/>
                </a:solidFill>
              </a:rPr>
              <a:t>         </a:t>
            </a:r>
            <a:r>
              <a:rPr lang="ru" sz="1600">
                <a:solidFill>
                  <a:srgbClr val="800000"/>
                </a:solidFill>
              </a:rPr>
              <a:t>truncationMode</a:t>
            </a:r>
            <a:r>
              <a:rPr lang="ru" sz="1600">
                <a:solidFill>
                  <a:schemeClr val="dk1"/>
                </a:solidFill>
              </a:rPr>
              <a:t>:</a:t>
            </a:r>
            <a:r>
              <a:rPr lang="ru" sz="1600">
                <a:solidFill>
                  <a:srgbClr val="C0C0C0"/>
                </a:solidFill>
              </a:rPr>
              <a:t> </a:t>
            </a:r>
            <a:r>
              <a:rPr lang="ru" sz="1600">
                <a:solidFill>
                  <a:srgbClr val="800080"/>
                </a:solidFill>
              </a:rPr>
              <a:t>TruncationMode</a:t>
            </a:r>
            <a:r>
              <a:rPr lang="ru" sz="1600">
                <a:solidFill>
                  <a:schemeClr val="dk1"/>
                </a:solidFill>
              </a:rPr>
              <a:t>.Fade</a:t>
            </a:r>
          </a:p>
          <a:p>
            <a:pPr lvl="0" rtl="0">
              <a:lnSpc>
                <a:spcPct val="115000"/>
              </a:lnSpc>
              <a:spcBef>
                <a:spcPts val="0"/>
              </a:spcBef>
              <a:buNone/>
            </a:pPr>
            <a:r>
              <a:rPr lang="ru" sz="1600">
                <a:solidFill>
                  <a:schemeClr val="dk1"/>
                </a:solidFill>
              </a:rPr>
              <a:t>}</a:t>
            </a:r>
          </a:p>
          <a:p>
            <a:pPr lvl="0">
              <a:spcBef>
                <a:spcPts val="0"/>
              </a:spcBef>
              <a:buNone/>
            </a:pPr>
            <a:endParaRPr sz="1500"/>
          </a:p>
        </p:txBody>
      </p:sp>
      <p:pic>
        <p:nvPicPr>
          <p:cNvPr id="80" name="Shape 80" descr="labels.png"/>
          <p:cNvPicPr preferRelativeResize="0"/>
          <p:nvPr/>
        </p:nvPicPr>
        <p:blipFill>
          <a:blip r:embed="rId3">
            <a:alphaModFix/>
          </a:blip>
          <a:stretch>
            <a:fillRect/>
          </a:stretch>
        </p:blipFill>
        <p:spPr>
          <a:xfrm>
            <a:off x="4821325" y="4647125"/>
            <a:ext cx="4010974" cy="1570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TextField. Основные свойства	</a:t>
            </a:r>
          </a:p>
        </p:txBody>
      </p:sp>
      <p:sp>
        <p:nvSpPr>
          <p:cNvPr id="86" name="Shape 86"/>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marL="457200" lvl="0" indent="-228600" rtl="0">
              <a:spcBef>
                <a:spcPts val="0"/>
              </a:spcBef>
            </a:pPr>
            <a:r>
              <a:rPr lang="ru" b="1"/>
              <a:t>label</a:t>
            </a:r>
            <a:r>
              <a:rPr lang="ru"/>
              <a:t>: string – заголовок поля для ввода;</a:t>
            </a:r>
          </a:p>
          <a:p>
            <a:pPr marL="457200" lvl="0" indent="-228600" rtl="0">
              <a:spcBef>
                <a:spcPts val="0"/>
              </a:spcBef>
            </a:pPr>
            <a:r>
              <a:rPr lang="ru" b="1"/>
              <a:t>placeholderText</a:t>
            </a:r>
            <a:r>
              <a:rPr lang="ru"/>
              <a:t>: string – подсказка для поля ввода;</a:t>
            </a:r>
          </a:p>
          <a:p>
            <a:pPr marL="457200" lvl="0" indent="-228600" rtl="0">
              <a:spcBef>
                <a:spcPts val="0"/>
              </a:spcBef>
            </a:pPr>
            <a:r>
              <a:rPr lang="ru" b="1"/>
              <a:t>placeholderColor</a:t>
            </a:r>
            <a:r>
              <a:rPr lang="ru"/>
              <a:t>: string – цвет подсказки для поля ввода;</a:t>
            </a:r>
          </a:p>
          <a:p>
            <a:pPr marL="457200" lvl="0" indent="-228600" rtl="0">
              <a:spcBef>
                <a:spcPts val="0"/>
              </a:spcBef>
            </a:pPr>
            <a:r>
              <a:rPr lang="ru" b="1"/>
              <a:t>text</a:t>
            </a:r>
            <a:r>
              <a:rPr lang="ru"/>
              <a:t>: string – введенный текст;</a:t>
            </a:r>
          </a:p>
          <a:p>
            <a:pPr marL="457200" lvl="0" indent="-228600" rtl="0">
              <a:spcBef>
                <a:spcPts val="0"/>
              </a:spcBef>
            </a:pPr>
            <a:r>
              <a:rPr lang="ru" b="1"/>
              <a:t>color</a:t>
            </a:r>
            <a:r>
              <a:rPr lang="ru"/>
              <a:t>: string – цвет текста;</a:t>
            </a:r>
          </a:p>
          <a:p>
            <a:pPr marL="457200" lvl="0" indent="-228600" rtl="0">
              <a:spcBef>
                <a:spcPts val="0"/>
              </a:spcBef>
            </a:pPr>
            <a:r>
              <a:rPr lang="ru" b="1"/>
              <a:t>cursorPosition</a:t>
            </a:r>
            <a:r>
              <a:rPr lang="ru"/>
              <a:t>: int – текущая позиция курсора в поле для ввода;</a:t>
            </a:r>
          </a:p>
          <a:p>
            <a:pPr marL="457200" lvl="0" indent="-228600" rtl="0">
              <a:spcBef>
                <a:spcPts val="0"/>
              </a:spcBef>
            </a:pPr>
            <a:r>
              <a:rPr lang="ru" b="1"/>
              <a:t>font</a:t>
            </a:r>
            <a:r>
              <a:rPr lang="ru"/>
              <a:t> – группа свойств для настройки шрифта:</a:t>
            </a:r>
          </a:p>
          <a:p>
            <a:pPr marL="914400" lvl="1" indent="-228600" rtl="0">
              <a:spcBef>
                <a:spcPts val="0"/>
              </a:spcBef>
            </a:pPr>
            <a:r>
              <a:rPr lang="ru" b="1"/>
              <a:t>font.family</a:t>
            </a:r>
            <a:r>
              <a:rPr lang="ru"/>
              <a:t> : string – название семейства шрифтов;</a:t>
            </a:r>
          </a:p>
          <a:p>
            <a:pPr marL="914400" lvl="1" indent="-228600" rtl="0">
              <a:spcBef>
                <a:spcPts val="0"/>
              </a:spcBef>
            </a:pPr>
            <a:r>
              <a:rPr lang="ru" b="1"/>
              <a:t>font.pixelSize</a:t>
            </a:r>
            <a:r>
              <a:rPr lang="ru"/>
              <a:t> : int – размер шрифта в пикселях;</a:t>
            </a:r>
          </a:p>
          <a:p>
            <a:pPr marL="914400" lvl="1" indent="-228600" rtl="0">
              <a:spcBef>
                <a:spcPts val="0"/>
              </a:spcBef>
            </a:pPr>
            <a:r>
              <a:rPr lang="ru" b="1"/>
              <a:t>font.pointSize</a:t>
            </a:r>
            <a:r>
              <a:rPr lang="ru"/>
              <a:t> : int – размер шрифта в точках;</a:t>
            </a:r>
          </a:p>
          <a:p>
            <a:pPr marL="914400" lvl="1" indent="-228600" rtl="0">
              <a:spcBef>
                <a:spcPts val="0"/>
              </a:spcBef>
            </a:pPr>
            <a:r>
              <a:rPr lang="ru" b="1"/>
              <a:t>font.bold</a:t>
            </a:r>
            <a:r>
              <a:rPr lang="ru"/>
              <a:t> : bool – определяет выделен ли текст </a:t>
            </a:r>
            <a:r>
              <a:rPr lang="ru" b="1"/>
              <a:t>жирным</a:t>
            </a:r>
            <a:r>
              <a:rPr lang="ru"/>
              <a:t>;</a:t>
            </a:r>
          </a:p>
          <a:p>
            <a:pPr marL="914400" lvl="1" indent="-228600" rtl="0">
              <a:spcBef>
                <a:spcPts val="0"/>
              </a:spcBef>
            </a:pPr>
            <a:r>
              <a:rPr lang="ru" b="1"/>
              <a:t>font.italic</a:t>
            </a:r>
            <a:r>
              <a:rPr lang="ru"/>
              <a:t> : bool – определяет выделен ли текст </a:t>
            </a:r>
            <a:r>
              <a:rPr lang="ru" i="1"/>
              <a:t>курсивом</a:t>
            </a:r>
            <a:r>
              <a:rPr lang="ru"/>
              <a:t>;</a:t>
            </a:r>
          </a:p>
          <a:p>
            <a:pPr marL="457200" lvl="0" indent="-228600" rtl="0">
              <a:spcBef>
                <a:spcPts val="0"/>
              </a:spcBef>
            </a:pPr>
            <a:r>
              <a:rPr lang="ru" b="1"/>
              <a:t>inputMethodHints</a:t>
            </a:r>
            <a:r>
              <a:rPr lang="ru"/>
              <a:t>: enumeration – подсказка об ожидаемом контенте для ввода поля.</a:t>
            </a:r>
          </a:p>
          <a:p>
            <a:pPr marL="0" lvl="0" indent="0">
              <a:spcBef>
                <a:spcPts val="0"/>
              </a:spcBef>
              <a:buNone/>
            </a:pPr>
            <a:endParaRPr/>
          </a:p>
        </p:txBody>
      </p:sp>
      <p:sp>
        <p:nvSpPr>
          <p:cNvPr id="87" name="Shape 8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5</a:t>
            </a:fld>
            <a:endParaRPr lang="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ru"/>
              <a:t>TextField. Основные свойства. inputMethodHints</a:t>
            </a:r>
          </a:p>
        </p:txBody>
      </p:sp>
      <p:sp>
        <p:nvSpPr>
          <p:cNvPr id="93" name="Shape 93"/>
          <p:cNvSpPr txBox="1">
            <a:spLocks noGrp="1"/>
          </p:cNvSpPr>
          <p:nvPr>
            <p:ph type="body" idx="1"/>
          </p:nvPr>
        </p:nvSpPr>
        <p:spPr>
          <a:xfrm>
            <a:off x="311700" y="1356875"/>
            <a:ext cx="4088700" cy="3547800"/>
          </a:xfrm>
          <a:prstGeom prst="rect">
            <a:avLst/>
          </a:prstGeom>
        </p:spPr>
        <p:txBody>
          <a:bodyPr lIns="91425" tIns="91425" rIns="91425" bIns="91425" anchor="t" anchorCtr="0">
            <a:noAutofit/>
          </a:bodyPr>
          <a:lstStyle/>
          <a:p>
            <a:pPr marL="457200" lvl="0" indent="-228600" rtl="0">
              <a:spcBef>
                <a:spcPts val="0"/>
              </a:spcBef>
            </a:pPr>
            <a:r>
              <a:rPr lang="ru" b="1"/>
              <a:t>Qt.ImhDialableCharactersOnly</a:t>
            </a:r>
            <a:r>
              <a:rPr lang="ru"/>
              <a:t>;</a:t>
            </a:r>
          </a:p>
          <a:p>
            <a:pPr marL="457200" lvl="0" indent="-228600" rtl="0">
              <a:spcBef>
                <a:spcPts val="0"/>
              </a:spcBef>
            </a:pPr>
            <a:r>
              <a:rPr lang="ru" b="1"/>
              <a:t>Qt.ImhDigitsOnly</a:t>
            </a:r>
            <a:r>
              <a:rPr lang="ru"/>
              <a:t>;</a:t>
            </a:r>
          </a:p>
          <a:p>
            <a:pPr marL="457200" lvl="0" indent="-228600" rtl="0">
              <a:spcBef>
                <a:spcPts val="0"/>
              </a:spcBef>
            </a:pPr>
            <a:r>
              <a:rPr lang="ru" b="1"/>
              <a:t>Qt.ImhEmailCharactersOnly</a:t>
            </a:r>
            <a:r>
              <a:rPr lang="ru"/>
              <a:t>;</a:t>
            </a:r>
          </a:p>
          <a:p>
            <a:pPr marL="457200" lvl="0" indent="-228600" rtl="0">
              <a:spcBef>
                <a:spcPts val="0"/>
              </a:spcBef>
            </a:pPr>
            <a:r>
              <a:rPr lang="ru" b="1"/>
              <a:t>Qt.ImhFormattedNumbersOnly</a:t>
            </a:r>
            <a:r>
              <a:rPr lang="ru"/>
              <a:t>;</a:t>
            </a:r>
          </a:p>
          <a:p>
            <a:pPr marL="457200" lvl="0" indent="-228600" rtl="0">
              <a:spcBef>
                <a:spcPts val="0"/>
              </a:spcBef>
            </a:pPr>
            <a:r>
              <a:rPr lang="ru" b="1"/>
              <a:t>Qt.ImhNoPredictiveText</a:t>
            </a:r>
            <a:r>
              <a:rPr lang="ru"/>
              <a:t>;</a:t>
            </a:r>
          </a:p>
          <a:p>
            <a:pPr marL="457200" lvl="0" indent="-228600" rtl="0">
              <a:spcBef>
                <a:spcPts val="0"/>
              </a:spcBef>
            </a:pPr>
            <a:r>
              <a:rPr lang="ru" b="1"/>
              <a:t>Qt.ImhUrlCharactersOnly</a:t>
            </a:r>
            <a:r>
              <a:rPr lang="ru"/>
              <a:t>;</a:t>
            </a:r>
          </a:p>
          <a:p>
            <a:pPr marL="457200" lvl="0" indent="-228600" rtl="0">
              <a:spcBef>
                <a:spcPts val="0"/>
              </a:spcBef>
            </a:pPr>
            <a:r>
              <a:rPr lang="ru" b="1"/>
              <a:t>Qt.ImhNoAutoUppercase</a:t>
            </a:r>
            <a:r>
              <a:rPr lang="ru"/>
              <a:t>.</a:t>
            </a:r>
          </a:p>
        </p:txBody>
      </p:sp>
      <p:sp>
        <p:nvSpPr>
          <p:cNvPr id="94" name="Shape 9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6</a:t>
            </a:fld>
            <a:endParaRPr lang="ru"/>
          </a:p>
        </p:txBody>
      </p:sp>
      <p:sp>
        <p:nvSpPr>
          <p:cNvPr id="95" name="Shape 95"/>
          <p:cNvSpPr txBox="1"/>
          <p:nvPr/>
        </p:nvSpPr>
        <p:spPr>
          <a:xfrm>
            <a:off x="429300" y="5140825"/>
            <a:ext cx="8043000" cy="10767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68750"/>
              <a:buFont typeface="Arial"/>
              <a:buNone/>
            </a:pPr>
            <a:r>
              <a:rPr lang="ru" sz="1600">
                <a:solidFill>
                  <a:srgbClr val="800080"/>
                </a:solidFill>
              </a:rPr>
              <a:t>TextField</a:t>
            </a:r>
            <a:r>
              <a:rPr lang="ru" sz="1600">
                <a:solidFill>
                  <a:srgbClr val="C0C0C0"/>
                </a:solidFill>
              </a:rPr>
              <a:t> </a:t>
            </a:r>
            <a:r>
              <a:rPr lang="ru" sz="1600">
                <a:solidFill>
                  <a:schemeClr val="dk1"/>
                </a:solidFill>
              </a:rPr>
              <a:t>{</a:t>
            </a:r>
          </a:p>
          <a:p>
            <a:pPr lvl="0" indent="387350" rtl="0">
              <a:lnSpc>
                <a:spcPct val="115000"/>
              </a:lnSpc>
              <a:spcBef>
                <a:spcPts val="0"/>
              </a:spcBef>
              <a:buClr>
                <a:schemeClr val="dk1"/>
              </a:buClr>
              <a:buSzPct val="68750"/>
              <a:buFont typeface="Arial"/>
              <a:buNone/>
            </a:pPr>
            <a:r>
              <a:rPr lang="ru" sz="1600">
                <a:solidFill>
                  <a:srgbClr val="800000"/>
                </a:solidFill>
              </a:rPr>
              <a:t>inputMethodHints</a:t>
            </a:r>
            <a:r>
              <a:rPr lang="ru" sz="1600">
                <a:solidFill>
                  <a:schemeClr val="dk1"/>
                </a:solidFill>
              </a:rPr>
              <a:t>:</a:t>
            </a:r>
            <a:r>
              <a:rPr lang="ru" sz="1600">
                <a:solidFill>
                  <a:srgbClr val="C0C0C0"/>
                </a:solidFill>
              </a:rPr>
              <a:t> </a:t>
            </a:r>
            <a:r>
              <a:rPr lang="ru" sz="1600" i="1">
                <a:solidFill>
                  <a:srgbClr val="0055AF"/>
                </a:solidFill>
              </a:rPr>
              <a:t>Qt</a:t>
            </a:r>
            <a:r>
              <a:rPr lang="ru" sz="1600">
                <a:solidFill>
                  <a:schemeClr val="dk1"/>
                </a:solidFill>
              </a:rPr>
              <a:t>.ImhEmailCharactersOnly</a:t>
            </a:r>
            <a:r>
              <a:rPr lang="ru" sz="1600">
                <a:solidFill>
                  <a:srgbClr val="C0C0C0"/>
                </a:solidFill>
              </a:rPr>
              <a:t> </a:t>
            </a:r>
            <a:r>
              <a:rPr lang="ru" sz="1600">
                <a:solidFill>
                  <a:schemeClr val="dk1"/>
                </a:solidFill>
              </a:rPr>
              <a:t>|</a:t>
            </a:r>
            <a:r>
              <a:rPr lang="ru" sz="1600">
                <a:solidFill>
                  <a:srgbClr val="C0C0C0"/>
                </a:solidFill>
              </a:rPr>
              <a:t> </a:t>
            </a:r>
            <a:r>
              <a:rPr lang="ru" sz="1600" i="1">
                <a:solidFill>
                  <a:srgbClr val="0055AF"/>
                </a:solidFill>
              </a:rPr>
              <a:t>Qt</a:t>
            </a:r>
            <a:r>
              <a:rPr lang="ru" sz="1600">
                <a:solidFill>
                  <a:schemeClr val="dk1"/>
                </a:solidFill>
              </a:rPr>
              <a:t>.ImhNoPredictiveText</a:t>
            </a:r>
          </a:p>
          <a:p>
            <a:pPr lvl="0" rtl="0">
              <a:lnSpc>
                <a:spcPct val="115000"/>
              </a:lnSpc>
              <a:spcBef>
                <a:spcPts val="0"/>
              </a:spcBef>
              <a:buClr>
                <a:schemeClr val="dk1"/>
              </a:buClr>
              <a:buSzPct val="68750"/>
              <a:buFont typeface="Arial"/>
              <a:buNone/>
            </a:pPr>
            <a:r>
              <a:rPr lang="ru" sz="1600">
                <a:solidFill>
                  <a:schemeClr val="dk1"/>
                </a:solidFill>
              </a:rPr>
              <a:t>}</a:t>
            </a:r>
          </a:p>
          <a:p>
            <a:pPr lvl="0">
              <a:spcBef>
                <a:spcPts val="0"/>
              </a:spcBef>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TextField. Пример</a:t>
            </a:r>
          </a:p>
        </p:txBody>
      </p:sp>
      <p:sp>
        <p:nvSpPr>
          <p:cNvPr id="101" name="Shape 101"/>
          <p:cNvSpPr txBox="1">
            <a:spLocks noGrp="1"/>
          </p:cNvSpPr>
          <p:nvPr>
            <p:ph type="body" idx="1"/>
          </p:nvPr>
        </p:nvSpPr>
        <p:spPr>
          <a:xfrm>
            <a:off x="375625" y="1356875"/>
            <a:ext cx="4765200" cy="4860600"/>
          </a:xfrm>
          <a:prstGeom prst="rect">
            <a:avLst/>
          </a:prstGeom>
        </p:spPr>
        <p:txBody>
          <a:bodyPr lIns="91425" tIns="91425" rIns="91425" bIns="91425" anchor="t" anchorCtr="0">
            <a:noAutofit/>
          </a:bodyPr>
          <a:lstStyle/>
          <a:p>
            <a:pPr lvl="0" rtl="0">
              <a:spcBef>
                <a:spcPts val="0"/>
              </a:spcBef>
              <a:spcAft>
                <a:spcPts val="0"/>
              </a:spcAft>
              <a:buClr>
                <a:schemeClr val="dk1"/>
              </a:buClr>
              <a:buSzPct val="78571"/>
              <a:buFont typeface="Arial"/>
              <a:buNone/>
            </a:pPr>
            <a:r>
              <a:rPr lang="ru" sz="1400">
                <a:solidFill>
                  <a:srgbClr val="800080"/>
                </a:solidFill>
              </a:rPr>
              <a:t>TextField</a:t>
            </a:r>
            <a:r>
              <a:rPr lang="ru" sz="1400">
                <a:solidFill>
                  <a:srgbClr val="C0C0C0"/>
                </a:solidFill>
              </a:rPr>
              <a:t> </a:t>
            </a:r>
            <a:r>
              <a:rPr lang="ru" sz="1400">
                <a:solidFill>
                  <a:schemeClr val="dk1"/>
                </a:solidFill>
              </a:rPr>
              <a:t>{</a:t>
            </a:r>
          </a:p>
          <a:p>
            <a:pPr lvl="0" indent="387350" rtl="0">
              <a:spcBef>
                <a:spcPts val="0"/>
              </a:spcBef>
              <a:spcAft>
                <a:spcPts val="0"/>
              </a:spcAft>
              <a:buClr>
                <a:schemeClr val="dk1"/>
              </a:buClr>
              <a:buSzPct val="78571"/>
              <a:buFont typeface="Arial"/>
              <a:buNone/>
            </a:pPr>
            <a:r>
              <a:rPr lang="ru" sz="1400">
                <a:solidFill>
                  <a:srgbClr val="800000"/>
                </a:solidFill>
              </a:rPr>
              <a:t>label</a:t>
            </a:r>
            <a:r>
              <a:rPr lang="ru" sz="1400">
                <a:solidFill>
                  <a:schemeClr val="dk1"/>
                </a:solidFill>
              </a:rPr>
              <a:t>:</a:t>
            </a:r>
            <a:r>
              <a:rPr lang="ru" sz="1400">
                <a:solidFill>
                  <a:srgbClr val="C0C0C0"/>
                </a:solidFill>
              </a:rPr>
              <a:t> </a:t>
            </a:r>
            <a:r>
              <a:rPr lang="ru" sz="1400">
                <a:solidFill>
                  <a:srgbClr val="008000"/>
                </a:solidFill>
              </a:rPr>
              <a:t>"Normal"</a:t>
            </a:r>
          </a:p>
          <a:p>
            <a:pPr lvl="0" rtl="0">
              <a:spcBef>
                <a:spcPts val="0"/>
              </a:spcBef>
              <a:spcAft>
                <a:spcPts val="0"/>
              </a:spcAft>
              <a:buClr>
                <a:schemeClr val="dk1"/>
              </a:buClr>
              <a:buSzPct val="78571"/>
              <a:buFont typeface="Arial"/>
              <a:buNone/>
            </a:pPr>
            <a:r>
              <a:rPr lang="ru" sz="1400">
                <a:solidFill>
                  <a:srgbClr val="C0C0C0"/>
                </a:solidFill>
              </a:rPr>
              <a:t>         </a:t>
            </a:r>
            <a:r>
              <a:rPr lang="ru" sz="1400">
                <a:solidFill>
                  <a:srgbClr val="800000"/>
                </a:solidFill>
              </a:rPr>
              <a:t>placeholderText</a:t>
            </a:r>
            <a:r>
              <a:rPr lang="ru" sz="1400">
                <a:solidFill>
                  <a:schemeClr val="dk1"/>
                </a:solidFill>
              </a:rPr>
              <a:t>:</a:t>
            </a:r>
            <a:r>
              <a:rPr lang="ru" sz="1400">
                <a:solidFill>
                  <a:srgbClr val="C0C0C0"/>
                </a:solidFill>
              </a:rPr>
              <a:t> </a:t>
            </a:r>
            <a:r>
              <a:rPr lang="ru" sz="1400" i="1">
                <a:solidFill>
                  <a:schemeClr val="dk1"/>
                </a:solidFill>
              </a:rPr>
              <a:t>label</a:t>
            </a:r>
          </a:p>
          <a:p>
            <a:pPr lvl="0" rtl="0">
              <a:spcBef>
                <a:spcPts val="0"/>
              </a:spcBef>
              <a:spcAft>
                <a:spcPts val="0"/>
              </a:spcAft>
              <a:buClr>
                <a:schemeClr val="dk1"/>
              </a:buClr>
              <a:buSzPct val="78571"/>
              <a:buFont typeface="Arial"/>
              <a:buNone/>
            </a:pPr>
            <a:r>
              <a:rPr lang="ru" sz="1400">
                <a:solidFill>
                  <a:srgbClr val="C0C0C0"/>
                </a:solidFill>
              </a:rPr>
              <a:t>         </a:t>
            </a:r>
            <a:r>
              <a:rPr lang="ru" sz="1400">
                <a:solidFill>
                  <a:srgbClr val="800000"/>
                </a:solidFill>
              </a:rPr>
              <a:t>width</a:t>
            </a:r>
            <a:r>
              <a:rPr lang="ru" sz="1400">
                <a:solidFill>
                  <a:schemeClr val="dk1"/>
                </a:solidFill>
              </a:rPr>
              <a:t>:</a:t>
            </a:r>
            <a:r>
              <a:rPr lang="ru" sz="1400">
                <a:solidFill>
                  <a:srgbClr val="C0C0C0"/>
                </a:solidFill>
              </a:rPr>
              <a:t> </a:t>
            </a:r>
            <a:r>
              <a:rPr lang="ru" sz="1400" i="1">
                <a:solidFill>
                  <a:schemeClr val="dk1"/>
                </a:solidFill>
              </a:rPr>
              <a:t>parent</a:t>
            </a:r>
            <a:r>
              <a:rPr lang="ru" sz="1400">
                <a:solidFill>
                  <a:schemeClr val="dk1"/>
                </a:solidFill>
              </a:rPr>
              <a:t>.width</a:t>
            </a:r>
          </a:p>
          <a:p>
            <a:pPr lvl="0" rtl="0">
              <a:spcBef>
                <a:spcPts val="0"/>
              </a:spcBef>
              <a:spcAft>
                <a:spcPts val="0"/>
              </a:spcAft>
              <a:buNone/>
            </a:pPr>
            <a:r>
              <a:rPr lang="ru" sz="1400">
                <a:solidFill>
                  <a:schemeClr val="dk1"/>
                </a:solidFill>
              </a:rPr>
              <a:t>}</a:t>
            </a:r>
          </a:p>
          <a:p>
            <a:pPr lvl="0" rtl="0">
              <a:spcBef>
                <a:spcPts val="0"/>
              </a:spcBef>
              <a:spcAft>
                <a:spcPts val="0"/>
              </a:spcAft>
              <a:buNone/>
            </a:pPr>
            <a:r>
              <a:rPr lang="ru" sz="1400">
                <a:solidFill>
                  <a:srgbClr val="800080"/>
                </a:solidFill>
              </a:rPr>
              <a:t>TextField</a:t>
            </a:r>
            <a:r>
              <a:rPr lang="ru" sz="1400">
                <a:solidFill>
                  <a:srgbClr val="C0C0C0"/>
                </a:solidFill>
              </a:rPr>
              <a:t> </a:t>
            </a:r>
            <a:r>
              <a:rPr lang="ru" sz="1400">
                <a:solidFill>
                  <a:schemeClr val="dk1"/>
                </a:solidFill>
              </a:rPr>
              <a:t>{</a:t>
            </a:r>
          </a:p>
          <a:p>
            <a:pPr lvl="0" indent="457200" rtl="0">
              <a:spcBef>
                <a:spcPts val="0"/>
              </a:spcBef>
              <a:spcAft>
                <a:spcPts val="0"/>
              </a:spcAft>
              <a:buNone/>
            </a:pPr>
            <a:r>
              <a:rPr lang="ru" sz="1400">
                <a:solidFill>
                  <a:srgbClr val="800000"/>
                </a:solidFill>
              </a:rPr>
              <a:t>width</a:t>
            </a:r>
            <a:r>
              <a:rPr lang="ru" sz="1400">
                <a:solidFill>
                  <a:schemeClr val="dk1"/>
                </a:solidFill>
              </a:rPr>
              <a:t>:</a:t>
            </a:r>
            <a:r>
              <a:rPr lang="ru" sz="1400">
                <a:solidFill>
                  <a:srgbClr val="C0C0C0"/>
                </a:solidFill>
              </a:rPr>
              <a:t> </a:t>
            </a:r>
            <a:r>
              <a:rPr lang="ru" sz="1400" i="1">
                <a:solidFill>
                  <a:schemeClr val="dk1"/>
                </a:solidFill>
              </a:rPr>
              <a:t>parent</a:t>
            </a:r>
            <a:r>
              <a:rPr lang="ru" sz="1400">
                <a:solidFill>
                  <a:schemeClr val="dk1"/>
                </a:solidFill>
              </a:rPr>
              <a:t>.width</a:t>
            </a:r>
          </a:p>
          <a:p>
            <a:pPr lvl="0" rtl="0">
              <a:spcBef>
                <a:spcPts val="0"/>
              </a:spcBef>
              <a:spcAft>
                <a:spcPts val="0"/>
              </a:spcAft>
              <a:buNone/>
            </a:pPr>
            <a:r>
              <a:rPr lang="ru" sz="1400">
                <a:solidFill>
                  <a:srgbClr val="C0C0C0"/>
                </a:solidFill>
              </a:rPr>
              <a:t>         </a:t>
            </a:r>
            <a:r>
              <a:rPr lang="ru" sz="1400">
                <a:solidFill>
                  <a:srgbClr val="800000"/>
                </a:solidFill>
              </a:rPr>
              <a:t>inputMethodHints</a:t>
            </a:r>
            <a:r>
              <a:rPr lang="ru" sz="1400">
                <a:solidFill>
                  <a:schemeClr val="dk1"/>
                </a:solidFill>
              </a:rPr>
              <a:t>:</a:t>
            </a:r>
            <a:r>
              <a:rPr lang="ru" sz="1400">
                <a:solidFill>
                  <a:srgbClr val="C0C0C0"/>
                </a:solidFill>
              </a:rPr>
              <a:t> </a:t>
            </a:r>
            <a:r>
              <a:rPr lang="ru" sz="1400" i="1">
                <a:solidFill>
                  <a:srgbClr val="0055AF"/>
                </a:solidFill>
              </a:rPr>
              <a:t>Qt</a:t>
            </a:r>
            <a:r>
              <a:rPr lang="ru" sz="1400">
                <a:solidFill>
                  <a:schemeClr val="dk1"/>
                </a:solidFill>
              </a:rPr>
              <a:t>.ImhFormattedNumbersOnly</a:t>
            </a:r>
          </a:p>
          <a:p>
            <a:pPr lvl="0" rtl="0">
              <a:spcBef>
                <a:spcPts val="0"/>
              </a:spcBef>
              <a:spcAft>
                <a:spcPts val="0"/>
              </a:spcAft>
              <a:buNone/>
            </a:pPr>
            <a:r>
              <a:rPr lang="ru" sz="1400">
                <a:solidFill>
                  <a:srgbClr val="C0C0C0"/>
                </a:solidFill>
              </a:rPr>
              <a:t>         </a:t>
            </a:r>
            <a:r>
              <a:rPr lang="ru" sz="1400">
                <a:solidFill>
                  <a:srgbClr val="800000"/>
                </a:solidFill>
              </a:rPr>
              <a:t>label</a:t>
            </a:r>
            <a:r>
              <a:rPr lang="ru" sz="1400">
                <a:solidFill>
                  <a:schemeClr val="dk1"/>
                </a:solidFill>
              </a:rPr>
              <a:t>:</a:t>
            </a:r>
            <a:r>
              <a:rPr lang="ru" sz="1400">
                <a:solidFill>
                  <a:srgbClr val="C0C0C0"/>
                </a:solidFill>
              </a:rPr>
              <a:t> </a:t>
            </a:r>
            <a:r>
              <a:rPr lang="ru" sz="1400">
                <a:solidFill>
                  <a:srgbClr val="008000"/>
                </a:solidFill>
              </a:rPr>
              <a:t>"Number"</a:t>
            </a:r>
          </a:p>
          <a:p>
            <a:pPr lvl="0" rtl="0">
              <a:spcBef>
                <a:spcPts val="0"/>
              </a:spcBef>
              <a:spcAft>
                <a:spcPts val="0"/>
              </a:spcAft>
              <a:buNone/>
            </a:pPr>
            <a:r>
              <a:rPr lang="ru" sz="1400">
                <a:solidFill>
                  <a:srgbClr val="C0C0C0"/>
                </a:solidFill>
              </a:rPr>
              <a:t>         </a:t>
            </a:r>
            <a:r>
              <a:rPr lang="ru" sz="1400">
                <a:solidFill>
                  <a:srgbClr val="800000"/>
                </a:solidFill>
              </a:rPr>
              <a:t>placeholderText</a:t>
            </a:r>
            <a:r>
              <a:rPr lang="ru" sz="1400">
                <a:solidFill>
                  <a:schemeClr val="dk1"/>
                </a:solidFill>
              </a:rPr>
              <a:t>:</a:t>
            </a:r>
            <a:r>
              <a:rPr lang="ru" sz="1400">
                <a:solidFill>
                  <a:srgbClr val="C0C0C0"/>
                </a:solidFill>
              </a:rPr>
              <a:t> </a:t>
            </a:r>
            <a:r>
              <a:rPr lang="ru" sz="1400" i="1">
                <a:solidFill>
                  <a:schemeClr val="dk1"/>
                </a:solidFill>
              </a:rPr>
              <a:t>label</a:t>
            </a:r>
          </a:p>
          <a:p>
            <a:pPr lvl="0" rtl="0">
              <a:spcBef>
                <a:spcPts val="0"/>
              </a:spcBef>
              <a:spcAft>
                <a:spcPts val="0"/>
              </a:spcAft>
              <a:buNone/>
            </a:pPr>
            <a:r>
              <a:rPr lang="ru" sz="1400">
                <a:solidFill>
                  <a:schemeClr val="dk1"/>
                </a:solidFill>
              </a:rPr>
              <a:t>}</a:t>
            </a:r>
          </a:p>
          <a:p>
            <a:pPr lvl="0" rtl="0">
              <a:spcBef>
                <a:spcPts val="0"/>
              </a:spcBef>
              <a:spcAft>
                <a:spcPts val="0"/>
              </a:spcAft>
              <a:buNone/>
            </a:pPr>
            <a:r>
              <a:rPr lang="ru" sz="1400">
                <a:solidFill>
                  <a:srgbClr val="800080"/>
                </a:solidFill>
              </a:rPr>
              <a:t>TextField</a:t>
            </a:r>
            <a:r>
              <a:rPr lang="ru" sz="1400">
                <a:solidFill>
                  <a:srgbClr val="C0C0C0"/>
                </a:solidFill>
              </a:rPr>
              <a:t> </a:t>
            </a:r>
            <a:r>
              <a:rPr lang="ru" sz="1400">
                <a:solidFill>
                  <a:schemeClr val="dk1"/>
                </a:solidFill>
              </a:rPr>
              <a:t>{</a:t>
            </a:r>
          </a:p>
          <a:p>
            <a:pPr lvl="0" indent="457200" rtl="0">
              <a:spcBef>
                <a:spcPts val="0"/>
              </a:spcBef>
              <a:spcAft>
                <a:spcPts val="0"/>
              </a:spcAft>
              <a:buNone/>
            </a:pPr>
            <a:r>
              <a:rPr lang="ru" sz="1400">
                <a:solidFill>
                  <a:srgbClr val="800000"/>
                </a:solidFill>
              </a:rPr>
              <a:t>width</a:t>
            </a:r>
            <a:r>
              <a:rPr lang="ru" sz="1400">
                <a:solidFill>
                  <a:schemeClr val="dk1"/>
                </a:solidFill>
              </a:rPr>
              <a:t>:</a:t>
            </a:r>
            <a:r>
              <a:rPr lang="ru" sz="1400">
                <a:solidFill>
                  <a:srgbClr val="C0C0C0"/>
                </a:solidFill>
              </a:rPr>
              <a:t> </a:t>
            </a:r>
            <a:r>
              <a:rPr lang="ru" sz="1400" i="1">
                <a:solidFill>
                  <a:schemeClr val="dk1"/>
                </a:solidFill>
              </a:rPr>
              <a:t>parent</a:t>
            </a:r>
            <a:r>
              <a:rPr lang="ru" sz="1400">
                <a:solidFill>
                  <a:schemeClr val="dk1"/>
                </a:solidFill>
              </a:rPr>
              <a:t>.width</a:t>
            </a:r>
          </a:p>
          <a:p>
            <a:pPr lvl="0" rtl="0">
              <a:spcBef>
                <a:spcPts val="0"/>
              </a:spcBef>
              <a:spcAft>
                <a:spcPts val="0"/>
              </a:spcAft>
              <a:buNone/>
            </a:pPr>
            <a:r>
              <a:rPr lang="ru" sz="1400">
                <a:solidFill>
                  <a:srgbClr val="C0C0C0"/>
                </a:solidFill>
              </a:rPr>
              <a:t>         </a:t>
            </a:r>
            <a:r>
              <a:rPr lang="ru" sz="1400">
                <a:solidFill>
                  <a:srgbClr val="800000"/>
                </a:solidFill>
              </a:rPr>
              <a:t>inputMethodHints</a:t>
            </a:r>
            <a:r>
              <a:rPr lang="ru" sz="1400">
                <a:solidFill>
                  <a:schemeClr val="dk1"/>
                </a:solidFill>
              </a:rPr>
              <a:t>:</a:t>
            </a:r>
            <a:r>
              <a:rPr lang="ru" sz="1400">
                <a:solidFill>
                  <a:srgbClr val="C0C0C0"/>
                </a:solidFill>
              </a:rPr>
              <a:t> </a:t>
            </a:r>
            <a:r>
              <a:rPr lang="ru" sz="1400" i="1">
                <a:solidFill>
                  <a:srgbClr val="0055AF"/>
                </a:solidFill>
              </a:rPr>
              <a:t>Qt</a:t>
            </a:r>
            <a:r>
              <a:rPr lang="ru" sz="1400">
                <a:solidFill>
                  <a:schemeClr val="dk1"/>
                </a:solidFill>
              </a:rPr>
              <a:t>.ImhDialableCharactersOnly</a:t>
            </a:r>
          </a:p>
          <a:p>
            <a:pPr lvl="0" rtl="0">
              <a:spcBef>
                <a:spcPts val="0"/>
              </a:spcBef>
              <a:spcAft>
                <a:spcPts val="0"/>
              </a:spcAft>
              <a:buNone/>
            </a:pPr>
            <a:r>
              <a:rPr lang="ru" sz="1400">
                <a:solidFill>
                  <a:srgbClr val="C0C0C0"/>
                </a:solidFill>
              </a:rPr>
              <a:t>         </a:t>
            </a:r>
            <a:r>
              <a:rPr lang="ru" sz="1400">
                <a:solidFill>
                  <a:srgbClr val="800000"/>
                </a:solidFill>
              </a:rPr>
              <a:t>label</a:t>
            </a:r>
            <a:r>
              <a:rPr lang="ru" sz="1400">
                <a:solidFill>
                  <a:schemeClr val="dk1"/>
                </a:solidFill>
              </a:rPr>
              <a:t>:</a:t>
            </a:r>
            <a:r>
              <a:rPr lang="ru" sz="1400">
                <a:solidFill>
                  <a:srgbClr val="C0C0C0"/>
                </a:solidFill>
              </a:rPr>
              <a:t> </a:t>
            </a:r>
            <a:r>
              <a:rPr lang="ru" sz="1400">
                <a:solidFill>
                  <a:srgbClr val="008000"/>
                </a:solidFill>
              </a:rPr>
              <a:t>"Phone</a:t>
            </a:r>
            <a:r>
              <a:rPr lang="ru" sz="1400">
                <a:solidFill>
                  <a:srgbClr val="C0C0C0"/>
                </a:solidFill>
              </a:rPr>
              <a:t> </a:t>
            </a:r>
            <a:r>
              <a:rPr lang="ru" sz="1400">
                <a:solidFill>
                  <a:srgbClr val="008000"/>
                </a:solidFill>
              </a:rPr>
              <a:t>number"</a:t>
            </a:r>
          </a:p>
          <a:p>
            <a:pPr lvl="0" rtl="0">
              <a:spcBef>
                <a:spcPts val="0"/>
              </a:spcBef>
              <a:spcAft>
                <a:spcPts val="0"/>
              </a:spcAft>
              <a:buNone/>
            </a:pPr>
            <a:r>
              <a:rPr lang="ru" sz="1400">
                <a:solidFill>
                  <a:srgbClr val="C0C0C0"/>
                </a:solidFill>
              </a:rPr>
              <a:t>         </a:t>
            </a:r>
            <a:r>
              <a:rPr lang="ru" sz="1400">
                <a:solidFill>
                  <a:srgbClr val="800000"/>
                </a:solidFill>
              </a:rPr>
              <a:t>placeholderText</a:t>
            </a:r>
            <a:r>
              <a:rPr lang="ru" sz="1400">
                <a:solidFill>
                  <a:schemeClr val="dk1"/>
                </a:solidFill>
              </a:rPr>
              <a:t>:</a:t>
            </a:r>
            <a:r>
              <a:rPr lang="ru" sz="1400">
                <a:solidFill>
                  <a:srgbClr val="C0C0C0"/>
                </a:solidFill>
              </a:rPr>
              <a:t> </a:t>
            </a:r>
            <a:r>
              <a:rPr lang="ru" sz="1400" i="1">
                <a:solidFill>
                  <a:schemeClr val="dk1"/>
                </a:solidFill>
              </a:rPr>
              <a:t>label</a:t>
            </a:r>
          </a:p>
          <a:p>
            <a:pPr lvl="0" rtl="0">
              <a:spcBef>
                <a:spcPts val="0"/>
              </a:spcBef>
              <a:spcAft>
                <a:spcPts val="0"/>
              </a:spcAft>
              <a:buNone/>
            </a:pPr>
            <a:r>
              <a:rPr lang="ru" sz="1400">
                <a:solidFill>
                  <a:srgbClr val="C0C0C0"/>
                </a:solidFill>
              </a:rPr>
              <a:t>         </a:t>
            </a:r>
            <a:r>
              <a:rPr lang="ru" sz="1400">
                <a:solidFill>
                  <a:srgbClr val="800000"/>
                </a:solidFill>
              </a:rPr>
              <a:t>placeholderColor</a:t>
            </a:r>
            <a:r>
              <a:rPr lang="ru" sz="1400">
                <a:solidFill>
                  <a:schemeClr val="dk1"/>
                </a:solidFill>
              </a:rPr>
              <a:t>:</a:t>
            </a:r>
            <a:r>
              <a:rPr lang="ru" sz="1400">
                <a:solidFill>
                  <a:srgbClr val="C0C0C0"/>
                </a:solidFill>
              </a:rPr>
              <a:t> </a:t>
            </a:r>
            <a:r>
              <a:rPr lang="ru" sz="1400">
                <a:solidFill>
                  <a:srgbClr val="800080"/>
                </a:solidFill>
              </a:rPr>
              <a:t>Theme</a:t>
            </a:r>
            <a:r>
              <a:rPr lang="ru" sz="1400">
                <a:solidFill>
                  <a:schemeClr val="dk1"/>
                </a:solidFill>
              </a:rPr>
              <a:t>.highlightColor</a:t>
            </a:r>
          </a:p>
          <a:p>
            <a:pPr lvl="0" rtl="0">
              <a:spcBef>
                <a:spcPts val="0"/>
              </a:spcBef>
              <a:spcAft>
                <a:spcPts val="0"/>
              </a:spcAft>
              <a:buNone/>
            </a:pPr>
            <a:r>
              <a:rPr lang="ru" sz="1400">
                <a:solidFill>
                  <a:srgbClr val="C0C0C0"/>
                </a:solidFill>
              </a:rPr>
              <a:t>         </a:t>
            </a:r>
            <a:r>
              <a:rPr lang="ru" sz="1400">
                <a:solidFill>
                  <a:srgbClr val="800000"/>
                </a:solidFill>
              </a:rPr>
              <a:t>color</a:t>
            </a:r>
            <a:r>
              <a:rPr lang="ru" sz="1400">
                <a:solidFill>
                  <a:schemeClr val="dk1"/>
                </a:solidFill>
              </a:rPr>
              <a:t>:</a:t>
            </a:r>
            <a:r>
              <a:rPr lang="ru" sz="1400">
                <a:solidFill>
                  <a:srgbClr val="C0C0C0"/>
                </a:solidFill>
              </a:rPr>
              <a:t> </a:t>
            </a:r>
            <a:r>
              <a:rPr lang="ru" sz="1400">
                <a:solidFill>
                  <a:srgbClr val="800080"/>
                </a:solidFill>
              </a:rPr>
              <a:t>Theme</a:t>
            </a:r>
            <a:r>
              <a:rPr lang="ru" sz="1400">
                <a:solidFill>
                  <a:schemeClr val="dk1"/>
                </a:solidFill>
              </a:rPr>
              <a:t>.highlightColor</a:t>
            </a:r>
          </a:p>
          <a:p>
            <a:pPr lvl="0" rtl="0">
              <a:spcBef>
                <a:spcPts val="0"/>
              </a:spcBef>
              <a:spcAft>
                <a:spcPts val="0"/>
              </a:spcAft>
              <a:buNone/>
            </a:pPr>
            <a:r>
              <a:rPr lang="ru" sz="1400">
                <a:solidFill>
                  <a:schemeClr val="dk1"/>
                </a:solidFill>
              </a:rPr>
              <a:t>}</a:t>
            </a:r>
          </a:p>
          <a:p>
            <a:pPr lvl="0" rtl="0">
              <a:spcBef>
                <a:spcPts val="0"/>
              </a:spcBef>
              <a:spcAft>
                <a:spcPts val="0"/>
              </a:spcAft>
              <a:buClr>
                <a:schemeClr val="dk1"/>
              </a:buClr>
              <a:buSzPct val="100000"/>
              <a:buFont typeface="Arial"/>
              <a:buNone/>
            </a:pPr>
            <a:endParaRPr sz="1100">
              <a:solidFill>
                <a:schemeClr val="dk1"/>
              </a:solidFill>
            </a:endParaRPr>
          </a:p>
        </p:txBody>
      </p:sp>
      <p:sp>
        <p:nvSpPr>
          <p:cNvPr id="102" name="Shape 10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7</a:t>
            </a:fld>
            <a:endParaRPr lang="ru"/>
          </a:p>
        </p:txBody>
      </p:sp>
      <p:pic>
        <p:nvPicPr>
          <p:cNvPr id="103" name="Shape 103" descr="text_fields.png"/>
          <p:cNvPicPr preferRelativeResize="0"/>
          <p:nvPr/>
        </p:nvPicPr>
        <p:blipFill>
          <a:blip r:embed="rId3">
            <a:alphaModFix/>
          </a:blip>
          <a:stretch>
            <a:fillRect/>
          </a:stretch>
        </p:blipFill>
        <p:spPr>
          <a:xfrm>
            <a:off x="5140824" y="2315301"/>
            <a:ext cx="3691449" cy="222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TextArea</a:t>
            </a:r>
          </a:p>
        </p:txBody>
      </p:sp>
      <p:sp>
        <p:nvSpPr>
          <p:cNvPr id="109" name="Shape 109"/>
          <p:cNvSpPr txBox="1">
            <a:spLocks noGrp="1"/>
          </p:cNvSpPr>
          <p:nvPr>
            <p:ph type="body" idx="1"/>
          </p:nvPr>
        </p:nvSpPr>
        <p:spPr>
          <a:xfrm>
            <a:off x="440000" y="2358000"/>
            <a:ext cx="4089300" cy="2142000"/>
          </a:xfrm>
          <a:prstGeom prst="rect">
            <a:avLst/>
          </a:prstGeom>
        </p:spPr>
        <p:txBody>
          <a:bodyPr lIns="91425" tIns="91425" rIns="91425" bIns="91425" anchor="t" anchorCtr="0">
            <a:noAutofit/>
          </a:bodyPr>
          <a:lstStyle/>
          <a:p>
            <a:pPr lvl="0" rtl="0">
              <a:spcBef>
                <a:spcPts val="0"/>
              </a:spcBef>
              <a:spcAft>
                <a:spcPts val="0"/>
              </a:spcAft>
              <a:buNone/>
            </a:pPr>
            <a:r>
              <a:rPr lang="ru">
                <a:solidFill>
                  <a:srgbClr val="800080"/>
                </a:solidFill>
              </a:rPr>
              <a:t>TextArea</a:t>
            </a:r>
            <a:r>
              <a:rPr lang="ru">
                <a:solidFill>
                  <a:srgbClr val="C0C0C0"/>
                </a:solidFill>
              </a:rPr>
              <a:t> </a:t>
            </a:r>
            <a:r>
              <a:rPr lang="ru">
                <a:solidFill>
                  <a:schemeClr val="dk1"/>
                </a:solidFill>
              </a:rPr>
              <a:t>{</a:t>
            </a:r>
          </a:p>
          <a:p>
            <a:pPr lvl="0" indent="457200" rtl="0">
              <a:spcBef>
                <a:spcPts val="0"/>
              </a:spcBef>
              <a:spcAft>
                <a:spcPts val="0"/>
              </a:spcAft>
              <a:buNone/>
            </a:pPr>
            <a:r>
              <a:rPr lang="ru">
                <a:solidFill>
                  <a:srgbClr val="800000"/>
                </a:solidFill>
              </a:rPr>
              <a:t>id</a:t>
            </a:r>
            <a:r>
              <a:rPr lang="ru">
                <a:solidFill>
                  <a:schemeClr val="dk1"/>
                </a:solidFill>
              </a:rPr>
              <a:t>:</a:t>
            </a:r>
            <a:r>
              <a:rPr lang="ru">
                <a:solidFill>
                  <a:srgbClr val="C0C0C0"/>
                </a:solidFill>
              </a:rPr>
              <a:t> </a:t>
            </a:r>
            <a:r>
              <a:rPr lang="ru" i="1">
                <a:solidFill>
                  <a:schemeClr val="dk1"/>
                </a:solidFill>
              </a:rPr>
              <a:t>textArea</a:t>
            </a:r>
          </a:p>
          <a:p>
            <a:pPr lvl="0" indent="387350" rtl="0">
              <a:spcBef>
                <a:spcPts val="0"/>
              </a:spcBef>
              <a:spcAft>
                <a:spcPts val="0"/>
              </a:spcAft>
              <a:buClr>
                <a:schemeClr val="dk1"/>
              </a:buClr>
              <a:buSzPct val="61111"/>
              <a:buFont typeface="Arial"/>
              <a:buNone/>
            </a:pPr>
            <a:r>
              <a:rPr lang="ru">
                <a:solidFill>
                  <a:srgbClr val="800000"/>
                </a:solidFill>
              </a:rPr>
              <a:t>width</a:t>
            </a:r>
            <a:r>
              <a:rPr lang="ru">
                <a:solidFill>
                  <a:schemeClr val="dk1"/>
                </a:solidFill>
              </a:rPr>
              <a:t>:</a:t>
            </a:r>
            <a:r>
              <a:rPr lang="ru">
                <a:solidFill>
                  <a:srgbClr val="C0C0C0"/>
                </a:solidFill>
              </a:rPr>
              <a:t> </a:t>
            </a:r>
            <a:r>
              <a:rPr lang="ru" i="1">
                <a:solidFill>
                  <a:schemeClr val="dk1"/>
                </a:solidFill>
              </a:rPr>
              <a:t>parent</a:t>
            </a:r>
            <a:r>
              <a:rPr lang="ru">
                <a:solidFill>
                  <a:schemeClr val="dk1"/>
                </a:solidFill>
              </a:rPr>
              <a:t>.width</a:t>
            </a:r>
          </a:p>
          <a:p>
            <a:pPr lvl="0" rtl="0">
              <a:spcBef>
                <a:spcPts val="0"/>
              </a:spcBef>
              <a:spcAft>
                <a:spcPts val="0"/>
              </a:spcAft>
              <a:buClr>
                <a:schemeClr val="dk1"/>
              </a:buClr>
              <a:buSzPct val="61111"/>
              <a:buFont typeface="Arial"/>
              <a:buNone/>
            </a:pPr>
            <a:r>
              <a:rPr lang="ru">
                <a:solidFill>
                  <a:srgbClr val="C0C0C0"/>
                </a:solidFill>
              </a:rPr>
              <a:t>       </a:t>
            </a:r>
            <a:r>
              <a:rPr lang="ru">
                <a:solidFill>
                  <a:srgbClr val="800000"/>
                </a:solidFill>
              </a:rPr>
              <a:t>label</a:t>
            </a:r>
            <a:r>
              <a:rPr lang="ru">
                <a:solidFill>
                  <a:schemeClr val="dk1"/>
                </a:solidFill>
              </a:rPr>
              <a:t>:</a:t>
            </a:r>
            <a:r>
              <a:rPr lang="ru">
                <a:solidFill>
                  <a:srgbClr val="C0C0C0"/>
                </a:solidFill>
              </a:rPr>
              <a:t> </a:t>
            </a:r>
            <a:r>
              <a:rPr lang="ru">
                <a:solidFill>
                  <a:srgbClr val="008000"/>
                </a:solidFill>
              </a:rPr>
              <a:t>"Multi-line</a:t>
            </a:r>
            <a:r>
              <a:rPr lang="ru">
                <a:solidFill>
                  <a:srgbClr val="C0C0C0"/>
                </a:solidFill>
              </a:rPr>
              <a:t> </a:t>
            </a:r>
            <a:r>
              <a:rPr lang="ru">
                <a:solidFill>
                  <a:srgbClr val="008000"/>
                </a:solidFill>
              </a:rPr>
              <a:t>text"</a:t>
            </a:r>
          </a:p>
          <a:p>
            <a:pPr lvl="0" rtl="0">
              <a:spcBef>
                <a:spcPts val="0"/>
              </a:spcBef>
              <a:spcAft>
                <a:spcPts val="0"/>
              </a:spcAft>
              <a:buClr>
                <a:schemeClr val="dk1"/>
              </a:buClr>
              <a:buSzPct val="61111"/>
              <a:buFont typeface="Arial"/>
              <a:buNone/>
            </a:pPr>
            <a:r>
              <a:rPr lang="ru">
                <a:solidFill>
                  <a:srgbClr val="C0C0C0"/>
                </a:solidFill>
              </a:rPr>
              <a:t>       </a:t>
            </a:r>
            <a:r>
              <a:rPr lang="ru">
                <a:solidFill>
                  <a:srgbClr val="800000"/>
                </a:solidFill>
              </a:rPr>
              <a:t>placeholderText</a:t>
            </a:r>
            <a:r>
              <a:rPr lang="ru">
                <a:solidFill>
                  <a:schemeClr val="dk1"/>
                </a:solidFill>
              </a:rPr>
              <a:t>:</a:t>
            </a:r>
            <a:r>
              <a:rPr lang="ru">
                <a:solidFill>
                  <a:srgbClr val="C0C0C0"/>
                </a:solidFill>
              </a:rPr>
              <a:t> </a:t>
            </a:r>
            <a:r>
              <a:rPr lang="ru" i="1">
                <a:solidFill>
                  <a:schemeClr val="dk1"/>
                </a:solidFill>
              </a:rPr>
              <a:t>label</a:t>
            </a:r>
          </a:p>
          <a:p>
            <a:pPr lvl="0" rtl="0">
              <a:spcBef>
                <a:spcPts val="0"/>
              </a:spcBef>
              <a:spcAft>
                <a:spcPts val="0"/>
              </a:spcAft>
              <a:buClr>
                <a:schemeClr val="dk1"/>
              </a:buClr>
              <a:buSzPct val="61111"/>
              <a:buFont typeface="Arial"/>
              <a:buNone/>
            </a:pPr>
            <a:r>
              <a:rPr lang="ru">
                <a:solidFill>
                  <a:schemeClr val="dk1"/>
                </a:solidFill>
              </a:rPr>
              <a:t>}</a:t>
            </a:r>
          </a:p>
          <a:p>
            <a:pPr lvl="0">
              <a:spcBef>
                <a:spcPts val="0"/>
              </a:spcBef>
              <a:buNone/>
            </a:pPr>
            <a:endParaRPr/>
          </a:p>
        </p:txBody>
      </p:sp>
      <p:sp>
        <p:nvSpPr>
          <p:cNvPr id="110" name="Shape 11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8</a:t>
            </a:fld>
            <a:endParaRPr lang="ru"/>
          </a:p>
        </p:txBody>
      </p:sp>
      <p:pic>
        <p:nvPicPr>
          <p:cNvPr id="111" name="Shape 111" descr="text_area_empty.png"/>
          <p:cNvPicPr preferRelativeResize="0"/>
          <p:nvPr/>
        </p:nvPicPr>
        <p:blipFill>
          <a:blip r:embed="rId3">
            <a:alphaModFix/>
          </a:blip>
          <a:stretch>
            <a:fillRect/>
          </a:stretch>
        </p:blipFill>
        <p:spPr>
          <a:xfrm>
            <a:off x="4954375" y="1712438"/>
            <a:ext cx="3877924" cy="1197424"/>
          </a:xfrm>
          <a:prstGeom prst="rect">
            <a:avLst/>
          </a:prstGeom>
          <a:noFill/>
          <a:ln>
            <a:noFill/>
          </a:ln>
        </p:spPr>
      </p:pic>
      <p:pic>
        <p:nvPicPr>
          <p:cNvPr id="112" name="Shape 112" descr="text_area_full.png"/>
          <p:cNvPicPr preferRelativeResize="0"/>
          <p:nvPr/>
        </p:nvPicPr>
        <p:blipFill>
          <a:blip r:embed="rId4">
            <a:alphaModFix/>
          </a:blip>
          <a:stretch>
            <a:fillRect/>
          </a:stretch>
        </p:blipFill>
        <p:spPr>
          <a:xfrm>
            <a:off x="4954375" y="3265424"/>
            <a:ext cx="3877924" cy="22410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593366"/>
            <a:ext cx="8520600" cy="763500"/>
          </a:xfrm>
          <a:prstGeom prst="rect">
            <a:avLst/>
          </a:prstGeom>
        </p:spPr>
        <p:txBody>
          <a:bodyPr lIns="91425" tIns="91425" rIns="91425" bIns="91425" anchor="t" anchorCtr="0">
            <a:noAutofit/>
          </a:bodyPr>
          <a:lstStyle/>
          <a:p>
            <a:pPr lvl="0">
              <a:spcBef>
                <a:spcPts val="0"/>
              </a:spcBef>
              <a:buNone/>
            </a:pPr>
            <a:r>
              <a:rPr lang="ru"/>
              <a:t>SearchField</a:t>
            </a:r>
          </a:p>
        </p:txBody>
      </p:sp>
      <p:sp>
        <p:nvSpPr>
          <p:cNvPr id="118" name="Shape 118"/>
          <p:cNvSpPr txBox="1">
            <a:spLocks noGrp="1"/>
          </p:cNvSpPr>
          <p:nvPr>
            <p:ph type="body" idx="1"/>
          </p:nvPr>
        </p:nvSpPr>
        <p:spPr>
          <a:xfrm>
            <a:off x="311700" y="1356875"/>
            <a:ext cx="3069000" cy="4555200"/>
          </a:xfrm>
          <a:prstGeom prst="rect">
            <a:avLst/>
          </a:prstGeom>
        </p:spPr>
        <p:txBody>
          <a:bodyPr lIns="91425" tIns="91425" rIns="91425" bIns="91425" anchor="ctr" anchorCtr="0">
            <a:noAutofit/>
          </a:bodyPr>
          <a:lstStyle/>
          <a:p>
            <a:pPr lvl="0" rtl="0">
              <a:spcBef>
                <a:spcPts val="0"/>
              </a:spcBef>
              <a:spcAft>
                <a:spcPts val="0"/>
              </a:spcAft>
              <a:buClr>
                <a:schemeClr val="dk1"/>
              </a:buClr>
              <a:buSzPct val="68750"/>
              <a:buFont typeface="Arial"/>
              <a:buNone/>
            </a:pPr>
            <a:r>
              <a:rPr lang="ru" sz="1600">
                <a:solidFill>
                  <a:srgbClr val="800080"/>
                </a:solidFill>
              </a:rPr>
              <a:t>SearchField</a:t>
            </a:r>
            <a:r>
              <a:rPr lang="ru" sz="1600">
                <a:solidFill>
                  <a:srgbClr val="C0C0C0"/>
                </a:solidFill>
              </a:rPr>
              <a:t> </a:t>
            </a:r>
            <a:r>
              <a:rPr lang="ru" sz="1600">
                <a:solidFill>
                  <a:schemeClr val="dk1"/>
                </a:solidFill>
              </a:rPr>
              <a:t>{</a:t>
            </a:r>
          </a:p>
          <a:p>
            <a:pPr lvl="0" indent="387350" rtl="0">
              <a:spcBef>
                <a:spcPts val="0"/>
              </a:spcBef>
              <a:spcAft>
                <a:spcPts val="0"/>
              </a:spcAft>
              <a:buClr>
                <a:schemeClr val="dk1"/>
              </a:buClr>
              <a:buSzPct val="68750"/>
              <a:buFont typeface="Arial"/>
              <a:buNone/>
            </a:pPr>
            <a:r>
              <a:rPr lang="ru" sz="1600">
                <a:solidFill>
                  <a:srgbClr val="800000"/>
                </a:solidFill>
              </a:rPr>
              <a:t>width</a:t>
            </a:r>
            <a:r>
              <a:rPr lang="ru" sz="1600">
                <a:solidFill>
                  <a:schemeClr val="dk1"/>
                </a:solidFill>
              </a:rPr>
              <a:t>:</a:t>
            </a:r>
            <a:r>
              <a:rPr lang="ru" sz="1600">
                <a:solidFill>
                  <a:srgbClr val="C0C0C0"/>
                </a:solidFill>
              </a:rPr>
              <a:t> </a:t>
            </a:r>
            <a:r>
              <a:rPr lang="ru" sz="1600" i="1">
                <a:solidFill>
                  <a:schemeClr val="dk1"/>
                </a:solidFill>
              </a:rPr>
              <a:t>parent</a:t>
            </a:r>
            <a:r>
              <a:rPr lang="ru" sz="1600">
                <a:solidFill>
                  <a:schemeClr val="dk1"/>
                </a:solidFill>
              </a:rPr>
              <a:t>.width</a:t>
            </a:r>
          </a:p>
          <a:p>
            <a:pPr lvl="0" indent="387350" rtl="0">
              <a:spcBef>
                <a:spcPts val="0"/>
              </a:spcBef>
              <a:spcAft>
                <a:spcPts val="0"/>
              </a:spcAft>
              <a:buClr>
                <a:schemeClr val="dk1"/>
              </a:buClr>
              <a:buSzPct val="68750"/>
              <a:buFont typeface="Arial"/>
              <a:buNone/>
            </a:pPr>
            <a:r>
              <a:rPr lang="ru" sz="1600">
                <a:solidFill>
                  <a:srgbClr val="800000"/>
                </a:solidFill>
              </a:rPr>
              <a:t>placeholderText</a:t>
            </a:r>
            <a:r>
              <a:rPr lang="ru" sz="1600">
                <a:solidFill>
                  <a:schemeClr val="dk1"/>
                </a:solidFill>
              </a:rPr>
              <a:t>:</a:t>
            </a:r>
            <a:r>
              <a:rPr lang="ru" sz="1600">
                <a:solidFill>
                  <a:srgbClr val="C0C0C0"/>
                </a:solidFill>
              </a:rPr>
              <a:t> </a:t>
            </a:r>
            <a:r>
              <a:rPr lang="ru" sz="1600">
                <a:solidFill>
                  <a:srgbClr val="008000"/>
                </a:solidFill>
              </a:rPr>
              <a:t>"Search"</a:t>
            </a:r>
          </a:p>
          <a:p>
            <a:pPr lvl="0" indent="457200" rtl="0">
              <a:spcBef>
                <a:spcPts val="0"/>
              </a:spcBef>
              <a:spcAft>
                <a:spcPts val="0"/>
              </a:spcAft>
              <a:buNone/>
            </a:pPr>
            <a:endParaRPr sz="1600">
              <a:solidFill>
                <a:srgbClr val="C0C0C0"/>
              </a:solidFill>
            </a:endParaRPr>
          </a:p>
          <a:p>
            <a:pPr lvl="0" indent="387350" rtl="0">
              <a:spcBef>
                <a:spcPts val="0"/>
              </a:spcBef>
              <a:spcAft>
                <a:spcPts val="0"/>
              </a:spcAft>
              <a:buClr>
                <a:schemeClr val="dk1"/>
              </a:buClr>
              <a:buSzPct val="68750"/>
              <a:buFont typeface="Arial"/>
              <a:buNone/>
            </a:pPr>
            <a:r>
              <a:rPr lang="ru" sz="1600">
                <a:solidFill>
                  <a:srgbClr val="800000"/>
                </a:solidFill>
              </a:rPr>
              <a:t>onTextChanged</a:t>
            </a:r>
            <a:r>
              <a:rPr lang="ru" sz="1600">
                <a:solidFill>
                  <a:schemeClr val="dk1"/>
                </a:solidFill>
              </a:rPr>
              <a:t>:</a:t>
            </a:r>
            <a:r>
              <a:rPr lang="ru" sz="1600">
                <a:solidFill>
                  <a:srgbClr val="C0C0C0"/>
                </a:solidFill>
              </a:rPr>
              <a:t> </a:t>
            </a:r>
            <a:r>
              <a:rPr lang="ru" sz="1600">
                <a:solidFill>
                  <a:schemeClr val="dk1"/>
                </a:solidFill>
              </a:rPr>
              <a:t>{</a:t>
            </a:r>
          </a:p>
          <a:p>
            <a:pPr marL="457200" lvl="0" indent="387350" rtl="0">
              <a:spcBef>
                <a:spcPts val="0"/>
              </a:spcBef>
              <a:spcAft>
                <a:spcPts val="0"/>
              </a:spcAft>
              <a:buClr>
                <a:schemeClr val="dk1"/>
              </a:buClr>
              <a:buSzPct val="68750"/>
              <a:buFont typeface="Arial"/>
              <a:buNone/>
            </a:pPr>
            <a:r>
              <a:rPr lang="ru" sz="1600">
                <a:solidFill>
                  <a:schemeClr val="dk1"/>
                </a:solidFill>
              </a:rPr>
              <a:t>listModel.update();</a:t>
            </a:r>
          </a:p>
          <a:p>
            <a:pPr lvl="0" indent="457200" rtl="0">
              <a:spcBef>
                <a:spcPts val="0"/>
              </a:spcBef>
              <a:spcAft>
                <a:spcPts val="0"/>
              </a:spcAft>
              <a:buNone/>
            </a:pPr>
            <a:r>
              <a:rPr lang="ru" sz="1600">
                <a:solidFill>
                  <a:schemeClr val="dk1"/>
                </a:solidFill>
              </a:rPr>
              <a:t>}</a:t>
            </a:r>
          </a:p>
          <a:p>
            <a:pPr marL="0" lvl="0" indent="-69850" rtl="0">
              <a:spcBef>
                <a:spcPts val="0"/>
              </a:spcBef>
              <a:spcAft>
                <a:spcPts val="0"/>
              </a:spcAft>
              <a:buClr>
                <a:schemeClr val="dk1"/>
              </a:buClr>
              <a:buSzPct val="68750"/>
              <a:buFont typeface="Arial"/>
              <a:buNone/>
            </a:pPr>
            <a:r>
              <a:rPr lang="ru" sz="1600">
                <a:solidFill>
                  <a:schemeClr val="dk1"/>
                </a:solidFill>
              </a:rPr>
              <a:t>}</a:t>
            </a:r>
          </a:p>
          <a:p>
            <a:pPr lvl="0">
              <a:spcBef>
                <a:spcPts val="0"/>
              </a:spcBef>
              <a:buNone/>
            </a:pPr>
            <a:endParaRPr/>
          </a:p>
        </p:txBody>
      </p:sp>
      <p:sp>
        <p:nvSpPr>
          <p:cNvPr id="119" name="Shape 11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ru"/>
              <a:t>9</a:t>
            </a:fld>
            <a:endParaRPr lang="ru"/>
          </a:p>
        </p:txBody>
      </p:sp>
      <p:pic>
        <p:nvPicPr>
          <p:cNvPr id="120" name="Shape 120" descr="search_empty.png"/>
          <p:cNvPicPr preferRelativeResize="0"/>
          <p:nvPr/>
        </p:nvPicPr>
        <p:blipFill>
          <a:blip r:embed="rId3">
            <a:alphaModFix/>
          </a:blip>
          <a:stretch>
            <a:fillRect/>
          </a:stretch>
        </p:blipFill>
        <p:spPr>
          <a:xfrm>
            <a:off x="3380825" y="1361812"/>
            <a:ext cx="2681350" cy="4545321"/>
          </a:xfrm>
          <a:prstGeom prst="rect">
            <a:avLst/>
          </a:prstGeom>
          <a:noFill/>
          <a:ln>
            <a:noFill/>
          </a:ln>
        </p:spPr>
      </p:pic>
      <p:pic>
        <p:nvPicPr>
          <p:cNvPr id="121" name="Shape 121" descr="search_full.png"/>
          <p:cNvPicPr preferRelativeResize="0"/>
          <p:nvPr/>
        </p:nvPicPr>
        <p:blipFill>
          <a:blip r:embed="rId4">
            <a:alphaModFix/>
          </a:blip>
          <a:stretch>
            <a:fillRect/>
          </a:stretch>
        </p:blipFill>
        <p:spPr>
          <a:xfrm>
            <a:off x="6150956" y="1356875"/>
            <a:ext cx="2681343" cy="4555200"/>
          </a:xfrm>
          <a:prstGeom prst="rect">
            <a:avLst/>
          </a:prstGeom>
          <a:noFill/>
          <a:ln>
            <a:noFill/>
          </a:ln>
        </p:spPr>
      </p:pic>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Экран (4:3)</PresentationFormat>
  <Slides>32</Slides>
  <Notes>32</Notes>
  <HiddenSlides>0</HiddenSlides>
  <ScaleCrop>false</ScaleCrop>
  <HeadingPairs>
    <vt:vector size="4" baseType="variant">
      <vt:variant>
        <vt:lpstr>Тема</vt:lpstr>
      </vt:variant>
      <vt:variant>
        <vt:i4>1</vt:i4>
      </vt:variant>
      <vt:variant>
        <vt:lpstr>Заголовки слайдов</vt:lpstr>
      </vt:variant>
      <vt:variant>
        <vt:i4>32</vt:i4>
      </vt:variant>
    </vt:vector>
  </HeadingPairs>
  <TitlesOfParts>
    <vt:vector size="33" baseType="lpstr">
      <vt:lpstr>simple-light-2</vt:lpstr>
      <vt:lpstr>Типовые элементы интерфейса на мобильных устройствах</vt:lpstr>
      <vt:lpstr>Отображение и ввод текста</vt:lpstr>
      <vt:lpstr>Label</vt:lpstr>
      <vt:lpstr>Label. Основные свойства</vt:lpstr>
      <vt:lpstr>TextField. Основные свойства </vt:lpstr>
      <vt:lpstr>TextField. Основные свойства. inputMethodHints</vt:lpstr>
      <vt:lpstr>TextField. Пример</vt:lpstr>
      <vt:lpstr>TextArea</vt:lpstr>
      <vt:lpstr>SearchField</vt:lpstr>
      <vt:lpstr>Элементы управления</vt:lpstr>
      <vt:lpstr>Button. Основные свойства</vt:lpstr>
      <vt:lpstr>Button. Пример</vt:lpstr>
      <vt:lpstr>IconButton</vt:lpstr>
      <vt:lpstr>ValueButton. Основные свойства</vt:lpstr>
      <vt:lpstr>ValueButton. Пример</vt:lpstr>
      <vt:lpstr>DatePicker. Основные свойства</vt:lpstr>
      <vt:lpstr>DatePicker. Пример</vt:lpstr>
      <vt:lpstr>TimePicker. Основные свойства</vt:lpstr>
      <vt:lpstr>TimePicker. Пример</vt:lpstr>
      <vt:lpstr>ComboBox. Основные свойства</vt:lpstr>
      <vt:lpstr>ComboBox. Пример</vt:lpstr>
      <vt:lpstr>Switch</vt:lpstr>
      <vt:lpstr>TextSwitch. Основные свойства</vt:lpstr>
      <vt:lpstr>TextSwitch. Пример</vt:lpstr>
      <vt:lpstr>IconTextSwitch</vt:lpstr>
      <vt:lpstr>Slider. Основные свойства</vt:lpstr>
      <vt:lpstr>Slider. Пример</vt:lpstr>
      <vt:lpstr>ProgressBar. Основные свойства</vt:lpstr>
      <vt:lpstr>ProgressBar. Пример</vt:lpstr>
      <vt:lpstr>ProgressCircle</vt:lpstr>
      <vt:lpstr>BusyIndicator. Основные свойства</vt:lpstr>
      <vt:lpstr>BusyIndicator. Пример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Типовые элементы интерфейса на мобильных устройствах</dc:title>
  <cp:revision>4</cp:revision>
  <dcterms:modified xsi:type="dcterms:W3CDTF">2021-09-25T08:11:05Z</dcterms:modified>
</cp:coreProperties>
</file>