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13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Взаимодействие объектов осуществляется с помощью механизма сигналов и слотов.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Сигналы, поддерживаемые объектом, объявляются в теле определения Qt-класса аналогично остальным методам. Объявления сигналов размещаются в специальной секции </a:t>
            </a:r>
            <a:r>
              <a:rPr lang="ru" b="1"/>
              <a:t>signals: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Сигналы являются открытыми функциями, а их реализация генерируется компилятором метаобъектов.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Сигналы не должны возвращать каких-либо значений.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Рекомендуется предварять вызов сигнала словом </a:t>
            </a:r>
            <a:r>
              <a:rPr lang="ru" b="1"/>
              <a:t>emit</a:t>
            </a:r>
            <a:r>
              <a:rPr lang="ru"/>
              <a:t>, которое не имеет никакого функционального значения, но делает код нагляднее.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Слоты объявляются так же как и обычные функции. В отличие от сигналов, программист должен предоставить определения данных функций. Объявления слотов располагаются в секции </a:t>
            </a:r>
            <a:r>
              <a:rPr lang="ru" b="1"/>
              <a:t>public slots: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Слоты могут использоваться как обычные функции.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приведен пример объявления сигнала </a:t>
            </a:r>
            <a:r>
              <a:rPr lang="ru" b="1"/>
              <a:t>textChanged()</a:t>
            </a:r>
            <a:r>
              <a:rPr lang="ru"/>
              <a:t> и слота </a:t>
            </a:r>
            <a:r>
              <a:rPr lang="ru" b="1"/>
              <a:t>printText()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реализации setter’а происходит отправка сигнала с помощью ключевого слова </a:t>
            </a:r>
            <a:r>
              <a:rPr lang="ru" b="1"/>
              <a:t>emit</a:t>
            </a:r>
            <a:r>
              <a:rPr lang="ru"/>
              <a:t>. Слот же печатает измененный текст в лог.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Для сигнала задается только прототип, причем сигнал не может возвращать значение (т.е., указывается 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void</a:t>
            </a:r>
            <a:r>
              <a:rPr lang="ru">
                <a:solidFill>
                  <a:srgbClr val="222222"/>
                </a:solidFill>
                <a:highlight>
                  <a:srgbClr val="FFFFFF"/>
                </a:highlight>
              </a:rPr>
              <a:t>). За реализацию отвечает компилятор метаобъектов.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Подключение слота к сигналу происходит с помощью метода </a:t>
            </a:r>
            <a:r>
              <a:rPr lang="ru" b="1"/>
              <a:t>connect()</a:t>
            </a:r>
            <a:r>
              <a:rPr lang="ru"/>
              <a:t> класса </a:t>
            </a:r>
            <a:r>
              <a:rPr lang="ru" b="1"/>
              <a:t>QObject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Первый аргумент метода – указатель на объект-отправитель, который будет генерировать сигналы.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Второй аргумент должен указывать на сигнал, для которого осуществляется подключение. Сигнал оборачивается в макрос </a:t>
            </a:r>
            <a:r>
              <a:rPr lang="ru" b="1"/>
              <a:t>SIGNAL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Третий аргумент – указатель на объект-получатель, слот которого будет вызван при обработке сигнала.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Четвертый аргумент указывает на слот только теперь получателя. Слот оборачивается в макрос </a:t>
            </a:r>
            <a:r>
              <a:rPr lang="ru" b="1"/>
              <a:t>SLOT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два примера подключения сигнала к слоту. </a:t>
            </a:r>
            <a:br>
              <a:rPr lang="ru"/>
            </a:br>
            <a:r>
              <a:rPr lang="ru"/>
              <a:t>В первом создается объект и с помощью метода </a:t>
            </a:r>
            <a:r>
              <a:rPr lang="ru" b="1"/>
              <a:t>connect()</a:t>
            </a:r>
            <a:r>
              <a:rPr lang="ru"/>
              <a:t> его собственный сигнал соединяется с его собственным слотом.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Во втором примере создаются два объекта. Сигнал первого объекта соединяется со слотом второго. Здесь приведены два эквивалентных описания соединения сигнала и слота.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одном случае используется статическая функция </a:t>
            </a:r>
            <a:r>
              <a:rPr lang="ru" b="1"/>
              <a:t>connect()</a:t>
            </a:r>
            <a:r>
              <a:rPr lang="ru"/>
              <a:t>, где явно указываются все 4 аргумента.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Во втором случае используется метод вызванный на объекте. В этом случае не нужно указывать объект-получатель сигнала, т.к. на нем и вызывается метод </a:t>
            </a:r>
            <a:r>
              <a:rPr lang="ru" b="1"/>
              <a:t>connect()</a:t>
            </a:r>
            <a:r>
              <a:rPr lang="ru"/>
              <a:t>. Все остальные параметры описываются ровно так же.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Для отключения сигнала от слота используется </a:t>
            </a:r>
            <a:r>
              <a:rPr lang="ru" b="1"/>
              <a:t>QObject</a:t>
            </a:r>
            <a:r>
              <a:rPr lang="ru"/>
              <a:t>::</a:t>
            </a:r>
            <a:r>
              <a:rPr lang="ru" b="1"/>
              <a:t>disconnect()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Эта функция использует те же аргументы, что и </a:t>
            </a:r>
            <a:r>
              <a:rPr lang="ru" b="1"/>
              <a:t>connect()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изображены примеры отключения слотов от сигналов.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Здесь есть отключение всех объектов от всех сигналов объекта-отправителя. Для этого необходимо в качестве всех аргументов, кроме первого указать нули.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 эквивалентный вызов метода </a:t>
            </a:r>
            <a:r>
              <a:rPr lang="ru" b="1"/>
              <a:t>disconnect()</a:t>
            </a:r>
            <a:r>
              <a:rPr lang="ru"/>
              <a:t> на объекте отправителе сигналов, от которого нужно отключиться.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Далее описан вариант с отключением всех объектов от одного конкретного сигнала объекта-отправителя. Здесь только последние два параметра указываются как 0, а объект-отправитель и его сигнал описываются.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 эквивалентный вызов метода </a:t>
            </a:r>
            <a:r>
              <a:rPr lang="ru" b="1"/>
              <a:t>disconnect()</a:t>
            </a:r>
            <a:r>
              <a:rPr lang="ru"/>
              <a:t> на объекте-отправителе с передаче в качестве аргумента сигнал, от которого нужно отключиться.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А также пример с отключением объекта-получателя от всех сигналов объекта-отправителя. В этом случае нули указываются на местах аргументов </a:t>
            </a:r>
            <a:r>
              <a:rPr lang="ru" b="1"/>
              <a:t>SIGNAL</a:t>
            </a:r>
            <a:r>
              <a:rPr lang="ru"/>
              <a:t> и </a:t>
            </a:r>
            <a:r>
              <a:rPr lang="ru" b="1"/>
              <a:t>SLOT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 ниже эквивалентный вызов метода disconnect() на объекте-отправителе сигналов, куда в качестве аргумента передается указатель на объект-получатель.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Контейнерные классы</a:t>
            </a:r>
            <a:r>
              <a:rPr lang="ru"/>
              <a:t> – это универсальные шаблонные классы, предназначенные для хранения элементов заданного типа.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Разные контейнерный классы имеют разный способ организации хранения и управления объектами.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списке на слайде представлены не все, контейнеры, входящие в состав Qt, но основные из них. </a:t>
            </a:r>
            <a:br>
              <a:rPr lang="ru"/>
            </a:br>
            <a:r>
              <a:rPr lang="ru"/>
              <a:t>Также здесь в списке присутствуют классы </a:t>
            </a:r>
            <a:r>
              <a:rPr lang="ru" b="1"/>
              <a:t>QString</a:t>
            </a:r>
            <a:r>
              <a:rPr lang="ru"/>
              <a:t> и </a:t>
            </a:r>
            <a:r>
              <a:rPr lang="ru" b="1"/>
              <a:t>QVariant</a:t>
            </a:r>
            <a:r>
              <a:rPr lang="ru"/>
              <a:t>. Они не являются непосредственно контейнерными классами, но могут использоваться как альтернатива в некоторых случаях.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QVector</a:t>
            </a:r>
            <a:r>
              <a:rPr lang="ru"/>
              <a:t> – шаблонный класс, предоставляющий динамический массив. Он хранит элементы в смежных областях памяти и предоставляет быстрый доступ к ним по индексу.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QVector</a:t>
            </a:r>
            <a:r>
              <a:rPr lang="ru"/>
              <a:t> имеет множество методов общих для всех классов-контейнеров.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Основные из них на слайде. Здесь методы для добавления, получения и удаления элементов из контейнера.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А также есть метод </a:t>
            </a:r>
            <a:r>
              <a:rPr lang="ru" b="1"/>
              <a:t>toList()</a:t>
            </a:r>
            <a:r>
              <a:rPr lang="ru"/>
              <a:t>, позволяющий преобразовать вектор в контейнер </a:t>
            </a:r>
            <a:r>
              <a:rPr lang="ru" b="1"/>
              <a:t>QList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Под символом </a:t>
            </a:r>
            <a:r>
              <a:rPr lang="ru" b="1"/>
              <a:t>T</a:t>
            </a:r>
            <a:r>
              <a:rPr lang="ru"/>
              <a:t> подразумевается тип объектов, которые хранит контейнер.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примере на слайде создается объект </a:t>
            </a:r>
            <a:r>
              <a:rPr lang="ru" b="1"/>
              <a:t>QVector</a:t>
            </a:r>
            <a:r>
              <a:rPr lang="ru"/>
              <a:t>. В качестве типа данных указывается </a:t>
            </a:r>
            <a:r>
              <a:rPr lang="ru" b="1"/>
              <a:t>int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Далее методом </a:t>
            </a:r>
            <a:r>
              <a:rPr lang="ru" b="1"/>
              <a:t>append()</a:t>
            </a:r>
            <a:r>
              <a:rPr lang="ru"/>
              <a:t> добавляются в вектор три числа. И выводится значение самого вектора и его первого элемента в консоль.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Получить доступ к элементу можно не только с помощью метода </a:t>
            </a:r>
            <a:r>
              <a:rPr lang="ru" b="1"/>
              <a:t>at()</a:t>
            </a:r>
            <a:r>
              <a:rPr lang="ru"/>
              <a:t>, но и с помощью оператора индексации [], как показано в примере.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Класс </a:t>
            </a:r>
            <a:r>
              <a:rPr lang="ru" b="1"/>
              <a:t>QByteArray</a:t>
            </a:r>
            <a:r>
              <a:rPr lang="ru"/>
              <a:t> предоставляет массив байт.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Этот контейнер очень похож на </a:t>
            </a:r>
            <a:r>
              <a:rPr lang="ru" b="1"/>
              <a:t>QVector</a:t>
            </a:r>
            <a:r>
              <a:rPr lang="ru"/>
              <a:t>, но разница заключается в том, что это </a:t>
            </a:r>
            <a:r>
              <a:rPr lang="ru" b="1"/>
              <a:t>не</a:t>
            </a:r>
            <a:r>
              <a:rPr lang="ru"/>
              <a:t> шаблонный класс, и в нем допускается хранение только элементов, имеющих размер один байт.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Объекты типа </a:t>
            </a:r>
            <a:r>
              <a:rPr lang="ru" b="1"/>
              <a:t>QByteArray</a:t>
            </a:r>
            <a:r>
              <a:rPr lang="ru"/>
              <a:t> можно использовать везде, где требуется промежуточное хранение данных. Количество элементов массива можно задать в конструкторе, а доступ к ним получать при помощи оператора </a:t>
            </a:r>
            <a:r>
              <a:rPr lang="ru" b="1"/>
              <a:t>[]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QByteArray</a:t>
            </a:r>
            <a:r>
              <a:rPr lang="ru"/>
              <a:t> может быть использован для хранения строк. Использование </a:t>
            </a:r>
            <a:r>
              <a:rPr lang="ru" b="1"/>
              <a:t>QByteArray</a:t>
            </a:r>
            <a:r>
              <a:rPr lang="ru"/>
              <a:t> более удобно, чем использование </a:t>
            </a:r>
            <a:r>
              <a:rPr lang="ru" b="1"/>
              <a:t>const char*</a:t>
            </a:r>
            <a:r>
              <a:rPr lang="ru"/>
              <a:t>. Здесь всегда гарантировано, что данные завершаются </a:t>
            </a:r>
            <a:r>
              <a:rPr lang="ru" b="1"/>
              <a:t>'\0'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Один из способов инициализации </a:t>
            </a:r>
            <a:r>
              <a:rPr lang="ru" b="1"/>
              <a:t>QByteArray</a:t>
            </a:r>
            <a:r>
              <a:rPr lang="ru"/>
              <a:t> - просто передать </a:t>
            </a:r>
            <a:r>
              <a:rPr lang="ru" b="1"/>
              <a:t>const char*</a:t>
            </a:r>
            <a:r>
              <a:rPr lang="ru"/>
              <a:t> в конструктор. Код на слайде создает массив из 5 байт, содержащий данные "Hello".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QByteArray</a:t>
            </a:r>
            <a:r>
              <a:rPr lang="ru"/>
              <a:t> обладает всеми методами, присущими контейнеру, описанными ранее.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Помимо этого </a:t>
            </a:r>
            <a:r>
              <a:rPr lang="ru" b="1"/>
              <a:t>QByteArray</a:t>
            </a:r>
            <a:r>
              <a:rPr lang="ru"/>
              <a:t> обладает методами, возвращающими массив в преобразованном виде. Поддерживаются преобразования в </a:t>
            </a:r>
            <a:r>
              <a:rPr lang="ru" b="1"/>
              <a:t>double</a:t>
            </a:r>
            <a:r>
              <a:rPr lang="ru"/>
              <a:t>, </a:t>
            </a:r>
            <a:r>
              <a:rPr lang="ru" b="1"/>
              <a:t>float</a:t>
            </a:r>
            <a:r>
              <a:rPr lang="ru"/>
              <a:t>, </a:t>
            </a:r>
            <a:r>
              <a:rPr lang="ru" b="1"/>
              <a:t>int</a:t>
            </a:r>
            <a:r>
              <a:rPr lang="ru"/>
              <a:t>, </a:t>
            </a:r>
            <a:r>
              <a:rPr lang="ru" b="1"/>
              <a:t>long</a:t>
            </a:r>
            <a:r>
              <a:rPr lang="ru"/>
              <a:t>, </a:t>
            </a:r>
            <a:r>
              <a:rPr lang="ru" b="1"/>
              <a:t>short </a:t>
            </a:r>
            <a:r>
              <a:rPr lang="ru"/>
              <a:t>в их беззнаковые аналоги, а также в шестнадцатеричное представление.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QList</a:t>
            </a:r>
            <a:r>
              <a:rPr lang="ru"/>
              <a:t> – шаблонный класс, предоставляющий список.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Список – это структура данных, представляющая собой упорядоченный набор связанных друг с другом элементов.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Преимущество списков перед векторами состоит в том, что вставка и удаление элементов в любой позиции происходит эффективнее. Но есть и недостаток – списки плохо приспособлены для поиска определенного элемента списка по индексу, и для этой цели лучше всего использовать вектор.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QList так же как и остальные контейнеры обладает методами для добавления, удаления и получения элементов.</a:t>
            </a:r>
            <a:br>
              <a:rPr lang="ru"/>
            </a:br>
            <a:r>
              <a:rPr lang="ru"/>
              <a:t>Первое отличие </a:t>
            </a:r>
            <a:r>
              <a:rPr lang="ru" b="1"/>
              <a:t>QList</a:t>
            </a:r>
            <a:r>
              <a:rPr lang="ru"/>
              <a:t> от </a:t>
            </a:r>
            <a:r>
              <a:rPr lang="ru" b="1"/>
              <a:t>QVector</a:t>
            </a:r>
            <a:r>
              <a:rPr lang="ru"/>
              <a:t> – то, что доступ к элементу можно получить только с помощью метода </a:t>
            </a:r>
            <a:r>
              <a:rPr lang="ru" b="1"/>
              <a:t>at()</a:t>
            </a:r>
            <a:r>
              <a:rPr lang="ru"/>
              <a:t>. Оператор индексации здесь не поддерживается. 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QList</a:t>
            </a:r>
            <a:r>
              <a:rPr lang="ru"/>
              <a:t> имеет методы для перемещения элементов в списке: для перемещения в конкретное место и для обмена элементов местами.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здесь есть методы, возвращающие и удаляющие одновременно элементы из списка: для первого элемента, последнего и для взятого по индексу.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Методы </a:t>
            </a:r>
            <a:r>
              <a:rPr lang="ru" b="1"/>
              <a:t>toSet()</a:t>
            </a:r>
            <a:r>
              <a:rPr lang="ru"/>
              <a:t> и </a:t>
            </a:r>
            <a:r>
              <a:rPr lang="ru" b="1"/>
              <a:t>toVector() </a:t>
            </a:r>
            <a:r>
              <a:rPr lang="ru"/>
              <a:t>возвращают объекты </a:t>
            </a:r>
            <a:r>
              <a:rPr lang="ru" b="1"/>
              <a:t>QSet</a:t>
            </a:r>
            <a:r>
              <a:rPr lang="ru"/>
              <a:t> и </a:t>
            </a:r>
            <a:r>
              <a:rPr lang="ru" b="1"/>
              <a:t>QVector</a:t>
            </a:r>
            <a:r>
              <a:rPr lang="ru"/>
              <a:t> соответственно. Данные контейнеры будут содержать элементы списка.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QStack</a:t>
            </a:r>
            <a:r>
              <a:rPr lang="ru"/>
              <a:t> – шаблонный класс, предоставляющий стек.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Стек реализует структуру данных, работающую по принципу Last In First Out – последним пришел, первым ушел. То есть из стека первым удаляется элемент, который был вставлен позже всех остальных.</a:t>
            </a:r>
          </a:p>
          <a:p>
            <a:pPr lvl="0">
              <a:spcBef>
                <a:spcPts val="0"/>
              </a:spcBef>
              <a:buNone/>
            </a:pPr>
            <a:r>
              <a:rPr lang="ru" b="1">
                <a:solidFill>
                  <a:schemeClr val="dk1"/>
                </a:solidFill>
              </a:rPr>
              <a:t>QStack</a:t>
            </a:r>
            <a:r>
              <a:rPr lang="ru"/>
              <a:t> унаследован от </a:t>
            </a:r>
            <a:r>
              <a:rPr lang="ru" b="1"/>
              <a:t>QVector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Процесс помещения элементов в стек обычно называется </a:t>
            </a:r>
            <a:r>
              <a:rPr lang="ru" b="1"/>
              <a:t>проталкиванием</a:t>
            </a:r>
            <a:r>
              <a:rPr lang="ru"/>
              <a:t> (pushing), а извлечение из него верхнего элемента – </a:t>
            </a:r>
            <a:r>
              <a:rPr lang="ru" b="1"/>
              <a:t>выталкиванием</a:t>
            </a:r>
            <a:r>
              <a:rPr lang="ru"/>
              <a:t> (poping). Каждая операция проталкивания увеличивает размер стека на 1, а каждая операция выталкивания – уменьшает на 1.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этих операций в классе </a:t>
            </a:r>
            <a:r>
              <a:rPr lang="ru" b="1"/>
              <a:t>QStack</a:t>
            </a:r>
            <a:r>
              <a:rPr lang="ru"/>
              <a:t> определены методы </a:t>
            </a:r>
            <a:r>
              <a:rPr lang="ru" b="1"/>
              <a:t>push()</a:t>
            </a:r>
            <a:r>
              <a:rPr lang="ru"/>
              <a:t> и </a:t>
            </a:r>
            <a:r>
              <a:rPr lang="ru" b="1"/>
              <a:t>pop()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push()</a:t>
            </a:r>
            <a:r>
              <a:rPr lang="ru"/>
              <a:t> вставляет новый элемент в стек. Метод </a:t>
            </a:r>
            <a:r>
              <a:rPr lang="ru" b="1"/>
              <a:t>pop()</a:t>
            </a:r>
            <a:r>
              <a:rPr lang="ru"/>
              <a:t> возвращает последний элемент стека и удаляет его.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top()</a:t>
            </a:r>
            <a:r>
              <a:rPr lang="ru"/>
              <a:t> возвращает ссылку на верхний элемент.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Пример на слайде демонстрирует создание стека и наполнение его тремя элементами-строками. Далее в цикле описан вывод элементов в лог. Цикл будет завершен, когда стек будет пуст, а он будет пуст, т.к. получение обращение к элементу стека происходит с помощью метода </a:t>
            </a:r>
            <a:r>
              <a:rPr lang="ru" b="1"/>
              <a:t>pop()</a:t>
            </a:r>
            <a:r>
              <a:rPr lang="ru"/>
              <a:t>,  который еще и удаляет элемент из стека. В логе элементы будут отображаться в порядке, обратном тому, с которым добавлялись в стек: Element 3, Element 2, Element 1.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QQueue</a:t>
            </a:r>
            <a:r>
              <a:rPr lang="ru"/>
              <a:t> – шаблонный класс, представляющий собой очередь.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Очередь реализует структуру данных, работающую по принципу – первым пришел, первым ушел.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Класс </a:t>
            </a:r>
            <a:r>
              <a:rPr lang="ru" b="1">
                <a:solidFill>
                  <a:schemeClr val="dk1"/>
                </a:solidFill>
              </a:rPr>
              <a:t>QQueue </a:t>
            </a:r>
            <a:r>
              <a:rPr lang="ru"/>
              <a:t>унаследован от </a:t>
            </a:r>
            <a:r>
              <a:rPr lang="ru" b="1"/>
              <a:t>QList</a:t>
            </a:r>
            <a:r>
              <a:rPr lang="ru"/>
              <a:t> и обладает всеми его методами.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класс имеет и собственные методы: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enqueue()</a:t>
            </a:r>
            <a:r>
              <a:rPr lang="ru"/>
              <a:t> – принимает на вход ссылку на элемент и добавляет его в очередь;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dequeue()</a:t>
            </a:r>
            <a:r>
              <a:rPr lang="ru"/>
              <a:t> – возвращает элемент из начала очереди и удаляет его из очереди;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head()</a:t>
            </a:r>
            <a:r>
              <a:rPr lang="ru"/>
              <a:t> – возвращает ссылку на начальный(головной) элемент очереди.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Пример на слайде демонстрирует создание и наполнение очереди - объекта </a:t>
            </a:r>
            <a:r>
              <a:rPr lang="ru" b="1"/>
              <a:t>QQueue</a:t>
            </a:r>
            <a:r>
              <a:rPr lang="ru"/>
              <a:t>. Элементы добавляются с помощью метода </a:t>
            </a:r>
            <a:r>
              <a:rPr lang="ru" b="1"/>
              <a:t>enqueue()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Далее в цикле описан вывод элементов в лог. Элементы извлекаются с помощью метода </a:t>
            </a:r>
            <a:r>
              <a:rPr lang="ru" b="1"/>
              <a:t>dequeue()</a:t>
            </a:r>
            <a:r>
              <a:rPr lang="ru"/>
              <a:t>. В лог будут выведены элементы в порядке их добавления в очередь: “Element 1”, “Element 2”, “Element 3”.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После выполнения цикла контейнер </a:t>
            </a:r>
            <a:r>
              <a:rPr lang="ru" b="1"/>
              <a:t>QQueue</a:t>
            </a:r>
            <a:r>
              <a:rPr lang="ru"/>
              <a:t> будет пуст.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QMap</a:t>
            </a:r>
            <a:r>
              <a:rPr lang="ru"/>
              <a:t> – шаблонный класс, предоставляющий словарь.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Словари хранят данные в виде пар ключ-значение. Ключи должны быть уникальными, который допускает дубликаты.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контейнеры заносятся элементы вместе с ключами, по которым их можно найти, которыми могут выступать значения любого типа. В случае со словарем </a:t>
            </a:r>
            <a:r>
              <a:rPr lang="ru" b="1"/>
              <a:t>QMap</a:t>
            </a:r>
            <a:r>
              <a:rPr lang="ru"/>
              <a:t> необходимо следить за тем, чтобы не было занесено двух разных элементов с одинаковым ключом, ведь тогда не удастся извлечь один из этих элементов. Каждый ключ должен быть уникален.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Одним из самых частых способов обращения к элементам словаря является использование ключа в операторе </a:t>
            </a:r>
            <a:r>
              <a:rPr lang="ru" b="1"/>
              <a:t>[]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Но можно обойтись и без него, так как ключ и значение можно получить через метод итератора </a:t>
            </a:r>
            <a:r>
              <a:rPr lang="ru" b="1"/>
              <a:t>key()</a:t>
            </a:r>
            <a:r>
              <a:rPr lang="ru"/>
              <a:t> и </a:t>
            </a:r>
            <a:r>
              <a:rPr lang="ru" b="1"/>
              <a:t>value()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</a:t>
            </a:r>
            <a:r>
              <a:rPr lang="ru" b="1"/>
              <a:t>QMap</a:t>
            </a:r>
            <a:r>
              <a:rPr lang="ru"/>
              <a:t> имеет методы, возвращающие список ключей и список значений </a:t>
            </a:r>
            <a:r>
              <a:rPr lang="ru" b="1"/>
              <a:t>keys()</a:t>
            </a:r>
            <a:r>
              <a:rPr lang="ru"/>
              <a:t> и </a:t>
            </a:r>
            <a:r>
              <a:rPr lang="ru" b="1"/>
              <a:t>values()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QMap</a:t>
            </a:r>
            <a:r>
              <a:rPr lang="ru"/>
              <a:t> обладает всеми общими методами, присущими контейнерам.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изображен пример создания и наполнения объекта </a:t>
            </a:r>
            <a:r>
              <a:rPr lang="ru" b="1"/>
              <a:t>QMap</a:t>
            </a:r>
            <a:r>
              <a:rPr lang="ru"/>
              <a:t>. Ключи и значения являются объектами </a:t>
            </a:r>
            <a:r>
              <a:rPr lang="ru" b="1"/>
              <a:t>QString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Фреймворк Qt задумывался и начинался как кроссплатформенный набор инструментов для быстрой разработки графических интерфейсов приложений на языке C++, с целью упростить жизнь программистов, пишущих на C++ кросс-платформенные, переносимые GUI-приложения, которые должны работать и в среде Windows, Symbian, и в среде Unix/Linux, и на компьютерах Mac.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настоящее время Qt значительно перерос рамки набора инструментов для разработки графических интерфейсов приложений.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Он предоставляет использующему его программисту целостный фреймворк, позволяющий при написании большей части приложения использовать только «родные» классы Qt и практически полностью отказаться от написания системно-зависимого кода и от изобретения собственных кросс-платформенных оберток и «велосипедов».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Классы Qt покрывают почти все потребности программиста. В Qt предусмотрены классы и для работы со строками, и для работы с файлами, сетью, базами данных, XML, и для обеспечения многопоточности в приложении, и многое-многое другое.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QHash</a:t>
            </a:r>
            <a:r>
              <a:rPr lang="ru"/>
              <a:t> – шаблонный класс, предоставляющий хэш-таблицу.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Функциональность хэшей очень похожа на </a:t>
            </a:r>
            <a:r>
              <a:rPr lang="ru" b="1"/>
              <a:t>QMap</a:t>
            </a:r>
            <a:r>
              <a:rPr lang="ru"/>
              <a:t>, с той лишь разницей, что вместо сортировки по ключу, этот класс использует хэш-таблицу.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Это позволяет ему осуществлять поиск ключевых значений гораздо быстрее, чем это делает </a:t>
            </a:r>
            <a:r>
              <a:rPr lang="ru" b="1"/>
              <a:t>QMap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</a:t>
            </a:r>
            <a:r>
              <a:rPr lang="ru" b="1"/>
              <a:t>QMap</a:t>
            </a:r>
            <a:r>
              <a:rPr lang="ru"/>
              <a:t> элементы отсортированы по ключу, в </a:t>
            </a:r>
            <a:r>
              <a:rPr lang="ru" b="1"/>
              <a:t>QHash</a:t>
            </a:r>
            <a:r>
              <a:rPr lang="ru"/>
              <a:t> – произвольно.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QHash</a:t>
            </a:r>
            <a:r>
              <a:rPr lang="ru"/>
              <a:t> обладает всеми теми же методами, что и </a:t>
            </a:r>
            <a:r>
              <a:rPr lang="ru" b="1"/>
              <a:t>QMap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Пример на слайде демонстрирует создание и наполнение объекта </a:t>
            </a:r>
            <a:r>
              <a:rPr lang="ru" b="1"/>
              <a:t>QHash</a:t>
            </a:r>
            <a:r>
              <a:rPr lang="ru"/>
              <a:t>. Все это делается аналогично таким же действиям с </a:t>
            </a:r>
            <a:r>
              <a:rPr lang="ru" b="1"/>
              <a:t>QMap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b="1"/>
              <a:t>QSet</a:t>
            </a:r>
            <a:r>
              <a:rPr lang="ru"/>
              <a:t> – шаблонный класс, представляющий множество.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Контейнер </a:t>
            </a:r>
            <a:r>
              <a:rPr lang="ru" b="1"/>
              <a:t>QSet</a:t>
            </a:r>
            <a:r>
              <a:rPr lang="ru"/>
              <a:t>, который записывает элементы в некотором порядке и предоставляет возможность очень быстрого просмотра значений и выполнения с ними операций, характерных для множеств, таких как объединение, пересечение и разность.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Контейнер </a:t>
            </a:r>
            <a:r>
              <a:rPr lang="ru" b="1"/>
              <a:t>QSet</a:t>
            </a:r>
            <a:r>
              <a:rPr lang="ru"/>
              <a:t> можно использовать в качестве неупорядоченного списка для быстрого поиска данных. 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QSet</a:t>
            </a:r>
            <a:r>
              <a:rPr lang="ru"/>
              <a:t> имеет три метода для реализации операций объединения, пересечения и разности: </a:t>
            </a:r>
            <a:r>
              <a:rPr lang="ru" b="1"/>
              <a:t>unite()</a:t>
            </a:r>
            <a:r>
              <a:rPr lang="ru"/>
              <a:t>, </a:t>
            </a:r>
            <a:r>
              <a:rPr lang="ru" b="1"/>
              <a:t>intersect()</a:t>
            </a:r>
            <a:r>
              <a:rPr lang="ru"/>
              <a:t> и </a:t>
            </a:r>
            <a:r>
              <a:rPr lang="ru" b="1"/>
              <a:t>subtract()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unite()</a:t>
            </a:r>
            <a:r>
              <a:rPr lang="ru"/>
              <a:t> принимает на вход объект </a:t>
            </a:r>
            <a:r>
              <a:rPr lang="ru" b="1"/>
              <a:t>QSet</a:t>
            </a:r>
            <a:r>
              <a:rPr lang="ru"/>
              <a:t>, добавляет элементы входящего объекта к текущему и возвращает ссылку на текущий </a:t>
            </a:r>
            <a:r>
              <a:rPr lang="ru" b="1"/>
              <a:t>QSet</a:t>
            </a:r>
            <a:r>
              <a:rPr lang="ru"/>
              <a:t>. Аналогично с методами </a:t>
            </a:r>
            <a:r>
              <a:rPr lang="ru" b="1"/>
              <a:t>intersect()</a:t>
            </a:r>
            <a:r>
              <a:rPr lang="ru"/>
              <a:t> и </a:t>
            </a:r>
            <a:r>
              <a:rPr lang="ru" b="1"/>
              <a:t>subtract()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пример с объединением двух множеств. Создаются два множества строк </a:t>
            </a:r>
            <a:r>
              <a:rPr lang="ru" b="1"/>
              <a:t>set1</a:t>
            </a:r>
            <a:r>
              <a:rPr lang="ru"/>
              <a:t> и </a:t>
            </a:r>
            <a:r>
              <a:rPr lang="ru" b="1"/>
              <a:t>set2</a:t>
            </a:r>
            <a:r>
              <a:rPr lang="ru"/>
              <a:t>. Они наполняются строками, где есть одна строка общая для обоих множеств.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Создается также и результирующее множество </a:t>
            </a:r>
            <a:r>
              <a:rPr lang="ru" b="1"/>
              <a:t>resultSet</a:t>
            </a:r>
            <a:r>
              <a:rPr lang="ru"/>
              <a:t>, которому присваивается значение </a:t>
            </a:r>
            <a:r>
              <a:rPr lang="ru" b="1"/>
              <a:t>set1</a:t>
            </a:r>
            <a:r>
              <a:rPr lang="ru"/>
              <a:t>. Далее с помощью метода </a:t>
            </a:r>
            <a:r>
              <a:rPr lang="ru" b="1"/>
              <a:t>unite()</a:t>
            </a:r>
            <a:r>
              <a:rPr lang="ru"/>
              <a:t> значения </a:t>
            </a:r>
            <a:r>
              <a:rPr lang="ru" b="1"/>
              <a:t>resultSet</a:t>
            </a:r>
            <a:r>
              <a:rPr lang="ru"/>
              <a:t> объединяются с значениями </a:t>
            </a:r>
            <a:r>
              <a:rPr lang="ru" b="1"/>
              <a:t>set2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Таким образом множества </a:t>
            </a:r>
            <a:r>
              <a:rPr lang="ru" b="1"/>
              <a:t>set1</a:t>
            </a:r>
            <a:r>
              <a:rPr lang="ru"/>
              <a:t> и </a:t>
            </a:r>
            <a:r>
              <a:rPr lang="ru" b="1"/>
              <a:t>set2</a:t>
            </a:r>
            <a:r>
              <a:rPr lang="ru"/>
              <a:t> объединяются и их объединение выводится в лог. Дубликаты значений результирующее множество не содержит.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Класс </a:t>
            </a:r>
            <a:r>
              <a:rPr lang="ru" b="1"/>
              <a:t>QString</a:t>
            </a:r>
            <a:r>
              <a:rPr lang="ru"/>
              <a:t> представляет собой строку символов Unicode.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QString</a:t>
            </a:r>
            <a:r>
              <a:rPr lang="ru"/>
              <a:t> обладает многими методами контейнеров, например, </a:t>
            </a:r>
            <a:r>
              <a:rPr lang="ru" b="1"/>
              <a:t>append()</a:t>
            </a:r>
            <a:r>
              <a:rPr lang="ru"/>
              <a:t>, </a:t>
            </a:r>
            <a:r>
              <a:rPr lang="ru" b="1"/>
              <a:t>remove()</a:t>
            </a:r>
            <a:r>
              <a:rPr lang="ru"/>
              <a:t>, </a:t>
            </a:r>
            <a:r>
              <a:rPr lang="ru" b="1"/>
              <a:t>count()</a:t>
            </a:r>
            <a:r>
              <a:rPr lang="ru"/>
              <a:t>, </a:t>
            </a:r>
            <a:r>
              <a:rPr lang="ru" b="1"/>
              <a:t>insert()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Но также QString обладает и собственными методами, например, </a:t>
            </a:r>
            <a:r>
              <a:rPr lang="ru" b="1"/>
              <a:t>arg()</a:t>
            </a:r>
            <a:r>
              <a:rPr lang="ru"/>
              <a:t>, </a:t>
            </a:r>
            <a:r>
              <a:rPr lang="ru" b="1"/>
              <a:t>split()</a:t>
            </a:r>
            <a:r>
              <a:rPr lang="ru"/>
              <a:t>, </a:t>
            </a:r>
            <a:r>
              <a:rPr lang="ru" b="1"/>
              <a:t>trimmed()</a:t>
            </a:r>
            <a:r>
              <a:rPr lang="ru"/>
              <a:t>, </a:t>
            </a:r>
            <a:r>
              <a:rPr lang="ru" b="1"/>
              <a:t>startsWith()</a:t>
            </a:r>
            <a:r>
              <a:rPr lang="ru"/>
              <a:t>, </a:t>
            </a:r>
            <a:r>
              <a:rPr lang="ru" b="1"/>
              <a:t>endsWith()</a:t>
            </a:r>
            <a:r>
              <a:rPr lang="ru"/>
              <a:t>, </a:t>
            </a:r>
            <a:r>
              <a:rPr lang="ru" b="1"/>
              <a:t>toLower()</a:t>
            </a:r>
            <a:r>
              <a:rPr lang="ru"/>
              <a:t>, </a:t>
            </a:r>
            <a:r>
              <a:rPr lang="ru" b="1"/>
              <a:t>toUpper()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arg()</a:t>
            </a:r>
            <a:r>
              <a:rPr lang="ru"/>
              <a:t> принимает на вход другую строку, которая будет подставляться вместо параметра внутри строки. Пример с этим методом на следующем слайде.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split()</a:t>
            </a:r>
            <a:r>
              <a:rPr lang="ru"/>
              <a:t> разбивает строку на подстроки и возвращает список подстрок. Принимает на вход строку или регулярное выражение, которое будет являться разделителем, делящим строку на подстроки.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trimmed()</a:t>
            </a:r>
            <a:r>
              <a:rPr lang="ru"/>
              <a:t> удаляет пробельные символы из строки и возвращает измененную строку.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startsWith()</a:t>
            </a:r>
            <a:r>
              <a:rPr lang="ru"/>
              <a:t> возвращает true, если строка начинается со строки-аргумента метода.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Метод </a:t>
            </a:r>
            <a:r>
              <a:rPr lang="ru" b="1">
                <a:solidFill>
                  <a:schemeClr val="dk1"/>
                </a:solidFill>
              </a:rPr>
              <a:t>endsWith()</a:t>
            </a:r>
            <a:r>
              <a:rPr lang="ru">
                <a:solidFill>
                  <a:schemeClr val="dk1"/>
                </a:solidFill>
              </a:rPr>
              <a:t> возвращает true, если строка заканчивается строкой-аргументом метода. 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Метод </a:t>
            </a:r>
            <a:r>
              <a:rPr lang="ru" b="1">
                <a:solidFill>
                  <a:schemeClr val="dk1"/>
                </a:solidFill>
              </a:rPr>
              <a:t>toLower()</a:t>
            </a:r>
            <a:r>
              <a:rPr lang="ru">
                <a:solidFill>
                  <a:schemeClr val="dk1"/>
                </a:solidFill>
              </a:rPr>
              <a:t> возвращает копию строки в нижнем регистре.</a:t>
            </a:r>
          </a:p>
          <a:p>
            <a:pPr lvl="0">
              <a:spcBef>
                <a:spcPts val="0"/>
              </a:spcBef>
              <a:buNone/>
            </a:pPr>
            <a:r>
              <a:rPr lang="ru">
                <a:solidFill>
                  <a:schemeClr val="dk1"/>
                </a:solidFill>
              </a:rPr>
              <a:t>Метод </a:t>
            </a:r>
            <a:r>
              <a:rPr lang="ru" b="1">
                <a:solidFill>
                  <a:schemeClr val="dk1"/>
                </a:solidFill>
              </a:rPr>
              <a:t>toUpper()</a:t>
            </a:r>
            <a:r>
              <a:rPr lang="ru">
                <a:solidFill>
                  <a:schemeClr val="dk1"/>
                </a:solidFill>
              </a:rPr>
              <a:t> возвращает копию строки в верхнем регистре.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Пример на экране демонстрирует использование описанных ранее методов </a:t>
            </a:r>
            <a:r>
              <a:rPr lang="ru" b="1"/>
              <a:t>QString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Стоит обратить внимание на строку </a:t>
            </a:r>
            <a:r>
              <a:rPr lang="ru" b="1"/>
              <a:t>status</a:t>
            </a:r>
            <a:r>
              <a:rPr lang="ru"/>
              <a:t>, которая создается с помощью конструктора </a:t>
            </a:r>
            <a:r>
              <a:rPr lang="ru" b="1"/>
              <a:t>QString()</a:t>
            </a:r>
            <a:r>
              <a:rPr lang="ru"/>
              <a:t>. В конструктор передается строка с параметрами внутри в виде %1 и %2. Чтобы подставить вместо параметров реальные значения используются методы </a:t>
            </a:r>
            <a:r>
              <a:rPr lang="ru" b="1"/>
              <a:t>arg()</a:t>
            </a:r>
            <a:r>
              <a:rPr lang="ru"/>
              <a:t>, которые вызываются цепочкой друг за другом. Строка </a:t>
            </a:r>
            <a:r>
              <a:rPr lang="ru" b="1"/>
              <a:t>fileName</a:t>
            </a:r>
            <a:r>
              <a:rPr lang="ru"/>
              <a:t> заменит %1, строка </a:t>
            </a:r>
            <a:r>
              <a:rPr lang="ru" b="1"/>
              <a:t>directory</a:t>
            </a:r>
            <a:r>
              <a:rPr lang="ru"/>
              <a:t> заменит %2.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Далее пример применения метода </a:t>
            </a:r>
            <a:r>
              <a:rPr lang="ru" b="1"/>
              <a:t>split()</a:t>
            </a:r>
            <a:r>
              <a:rPr lang="ru"/>
              <a:t>, куда в качестве разделителя передается строка с пробельным символом.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Методы </a:t>
            </a:r>
            <a:r>
              <a:rPr lang="ru" b="1"/>
              <a:t>trimmed()</a:t>
            </a:r>
            <a:r>
              <a:rPr lang="ru"/>
              <a:t>, </a:t>
            </a:r>
            <a:r>
              <a:rPr lang="ru" b="1"/>
              <a:t>toLower()</a:t>
            </a:r>
            <a:r>
              <a:rPr lang="ru"/>
              <a:t>, </a:t>
            </a:r>
            <a:r>
              <a:rPr lang="ru" b="1"/>
              <a:t>toUpper()</a:t>
            </a:r>
            <a:r>
              <a:rPr lang="ru"/>
              <a:t>, </a:t>
            </a:r>
            <a:r>
              <a:rPr lang="ru" b="1"/>
              <a:t>startsWith()</a:t>
            </a:r>
            <a:r>
              <a:rPr lang="ru"/>
              <a:t> и </a:t>
            </a:r>
            <a:r>
              <a:rPr lang="ru" b="1"/>
              <a:t>endsWith()</a:t>
            </a:r>
            <a:r>
              <a:rPr lang="ru"/>
              <a:t> используются понятным образом.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C++ – строго типизированный язык, однако, иногда возникает необходимость сохранять данные в более общем виде.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Qt предоставляет простой способ работы с переменными неопределенного типа – класс </a:t>
            </a:r>
            <a:r>
              <a:rPr lang="ru" b="1"/>
              <a:t>QVariant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Класс </a:t>
            </a:r>
            <a:r>
              <a:rPr lang="ru" b="1"/>
              <a:t>QVariant</a:t>
            </a:r>
            <a:r>
              <a:rPr lang="ru"/>
              <a:t> может хранить значения многих типов Qt: </a:t>
            </a:r>
            <a:r>
              <a:rPr lang="ru" b="1"/>
              <a:t>QColor</a:t>
            </a:r>
            <a:r>
              <a:rPr lang="ru"/>
              <a:t>, </a:t>
            </a:r>
            <a:r>
              <a:rPr lang="ru" b="1"/>
              <a:t>QCursor</a:t>
            </a:r>
            <a:r>
              <a:rPr lang="ru"/>
              <a:t>, </a:t>
            </a:r>
            <a:r>
              <a:rPr lang="ru" b="1"/>
              <a:t>QDateTime</a:t>
            </a:r>
            <a:r>
              <a:rPr lang="ru"/>
              <a:t>, </a:t>
            </a:r>
            <a:r>
              <a:rPr lang="ru" b="1"/>
              <a:t>QFont</a:t>
            </a:r>
            <a:r>
              <a:rPr lang="ru"/>
              <a:t>, </a:t>
            </a:r>
            <a:r>
              <a:rPr lang="ru" b="1"/>
              <a:t>QPixmap</a:t>
            </a:r>
            <a:r>
              <a:rPr lang="ru"/>
              <a:t>, </a:t>
            </a:r>
            <a:r>
              <a:rPr lang="ru" b="1"/>
              <a:t>QPoint</a:t>
            </a:r>
            <a:r>
              <a:rPr lang="ru"/>
              <a:t>, </a:t>
            </a:r>
            <a:r>
              <a:rPr lang="ru" b="1"/>
              <a:t>QRect</a:t>
            </a:r>
            <a:r>
              <a:rPr lang="ru"/>
              <a:t>, </a:t>
            </a:r>
            <a:r>
              <a:rPr lang="ru" b="1"/>
              <a:t>QSize</a:t>
            </a:r>
            <a:r>
              <a:rPr lang="ru"/>
              <a:t> и </a:t>
            </a:r>
            <a:r>
              <a:rPr lang="ru" b="1"/>
              <a:t>QString </a:t>
            </a:r>
            <a:r>
              <a:rPr lang="ru"/>
              <a:t>и др.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Он так же может хранить контейнеры: </a:t>
            </a:r>
            <a:r>
              <a:rPr lang="ru" b="1"/>
              <a:t>QMap&lt;QString, QVariant&gt;</a:t>
            </a:r>
            <a:r>
              <a:rPr lang="ru"/>
              <a:t>, </a:t>
            </a:r>
            <a:r>
              <a:rPr lang="ru" b="1"/>
              <a:t>QStringList</a:t>
            </a:r>
            <a:r>
              <a:rPr lang="ru"/>
              <a:t> и </a:t>
            </a:r>
            <a:r>
              <a:rPr lang="ru" b="1"/>
              <a:t>QList&lt;QVariant&gt;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Одно из обычных применений класса </a:t>
            </a:r>
            <a:r>
              <a:rPr lang="ru" b="1"/>
              <a:t>QVariant</a:t>
            </a:r>
            <a:r>
              <a:rPr lang="ru"/>
              <a:t> – создание словарей, в которых в качестве ключа используются строки, а в качестве значений – экземпляры класса </a:t>
            </a:r>
            <a:r>
              <a:rPr lang="ru" b="1"/>
              <a:t>QVariant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QVariant</a:t>
            </a:r>
            <a:r>
              <a:rPr lang="ru"/>
              <a:t> обладает методами для сохранения и возвращения значения: </a:t>
            </a:r>
            <a:r>
              <a:rPr lang="ru" b="1"/>
              <a:t>setValue()</a:t>
            </a:r>
            <a:r>
              <a:rPr lang="ru"/>
              <a:t> и </a:t>
            </a:r>
            <a:r>
              <a:rPr lang="ru" b="1"/>
              <a:t>value()</a:t>
            </a:r>
            <a:r>
              <a:rPr lang="ru"/>
              <a:t>. </a:t>
            </a:r>
            <a:r>
              <a:rPr lang="ru" b="1"/>
              <a:t>T</a:t>
            </a:r>
            <a:r>
              <a:rPr lang="ru"/>
              <a:t> означает тип, который может хранится внутри </a:t>
            </a:r>
            <a:r>
              <a:rPr lang="ru" b="1"/>
              <a:t>QVariant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</a:t>
            </a:r>
            <a:r>
              <a:rPr lang="ru" b="1"/>
              <a:t>QVariant</a:t>
            </a:r>
            <a:r>
              <a:rPr lang="ru"/>
              <a:t> имеет методы для преобразования объекта в стандартные типы вроде </a:t>
            </a:r>
            <a:r>
              <a:rPr lang="ru" b="1"/>
              <a:t>int</a:t>
            </a:r>
            <a:r>
              <a:rPr lang="ru"/>
              <a:t>, </a:t>
            </a:r>
            <a:r>
              <a:rPr lang="ru" b="1"/>
              <a:t>bool</a:t>
            </a:r>
            <a:r>
              <a:rPr lang="ru"/>
              <a:t>, </a:t>
            </a:r>
            <a:r>
              <a:rPr lang="ru" b="1"/>
              <a:t>double</a:t>
            </a:r>
            <a:r>
              <a:rPr lang="ru"/>
              <a:t>, </a:t>
            </a:r>
            <a:r>
              <a:rPr lang="ru" b="1"/>
              <a:t>float</a:t>
            </a:r>
            <a:r>
              <a:rPr lang="ru"/>
              <a:t>, </a:t>
            </a:r>
            <a:r>
              <a:rPr lang="ru" b="1"/>
              <a:t>QString</a:t>
            </a:r>
            <a:r>
              <a:rPr lang="ru"/>
              <a:t> и др.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Пример на слайде демонстрирует создание объекта </a:t>
            </a:r>
            <a:r>
              <a:rPr lang="ru" b="1"/>
              <a:t>QVariant</a:t>
            </a:r>
            <a:r>
              <a:rPr lang="ru"/>
              <a:t>. Объект хранит числовое значение 5.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Пример демонстрирует, как QVariant можно преобразовать в целое число, в дробное число и в строку с помощью методов </a:t>
            </a:r>
            <a:r>
              <a:rPr lang="ru" b="1"/>
              <a:t>toInt()</a:t>
            </a:r>
            <a:r>
              <a:rPr lang="ru"/>
              <a:t>, </a:t>
            </a:r>
            <a:r>
              <a:rPr lang="ru" b="1"/>
              <a:t>toFloat()</a:t>
            </a:r>
            <a:r>
              <a:rPr lang="ru"/>
              <a:t>, </a:t>
            </a:r>
            <a:r>
              <a:rPr lang="ru" b="1"/>
              <a:t>toString()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Допустим, у нас есть интерфейс приложения на QML и C++ класс с логикой работы.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Нам необходимо соединить это вместе и позволить обращаться к C++ классу внутри QML.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Начнем с нашего C++ класса.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Самое первое, что нам нужно сделать для того чтобы он был доступен из QML – это унаследовать его от </a:t>
            </a:r>
            <a:r>
              <a:rPr lang="ru" b="1"/>
              <a:t>QObject</a:t>
            </a:r>
            <a:r>
              <a:rPr lang="ru"/>
              <a:t> либо любого другого наследника этого самого </a:t>
            </a:r>
            <a:r>
              <a:rPr lang="ru" b="1"/>
              <a:t>QObject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Второе – добавить макрос </a:t>
            </a:r>
            <a:r>
              <a:rPr lang="ru" b="1"/>
              <a:t>Q_OBJECT</a:t>
            </a:r>
            <a:r>
              <a:rPr lang="ru"/>
              <a:t> в описание класса. Он необходим для работы механизма сигналов и слотов, а также для возможности описания свойств.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изображен простейший пример описания класса, унаследованного от </a:t>
            </a:r>
            <a:r>
              <a:rPr lang="ru" b="1"/>
              <a:t>QObject</a:t>
            </a:r>
            <a:r>
              <a:rPr lang="ru"/>
              <a:t>. Класс содержит лишь конструктор.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Теперь сделаем доступным из QML какое-нибудь свойство, для этого существует макрос </a:t>
            </a:r>
            <a:r>
              <a:rPr lang="ru" b="1"/>
              <a:t>Q_PROPERTY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Здесь </a:t>
            </a:r>
            <a:r>
              <a:rPr lang="ru" b="1"/>
              <a:t>text</a:t>
            </a:r>
            <a:r>
              <a:rPr lang="ru"/>
              <a:t> собственно само наше свойство, </a:t>
            </a:r>
            <a:r>
              <a:rPr lang="ru" b="1"/>
              <a:t>getText</a:t>
            </a:r>
            <a:r>
              <a:rPr lang="ru"/>
              <a:t> – метод для чтения, </a:t>
            </a:r>
            <a:r>
              <a:rPr lang="ru" b="1"/>
              <a:t>setText</a:t>
            </a:r>
            <a:r>
              <a:rPr lang="ru"/>
              <a:t> – метод для записи.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Если мы собираемся менять наше свойство из C++ то нам необходимо уведомлять об этом интерфейс на QML с помощью сигнала </a:t>
            </a:r>
            <a:r>
              <a:rPr lang="ru" b="1"/>
              <a:t>textChanged()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Внутри метода </a:t>
            </a:r>
            <a:r>
              <a:rPr lang="ru" b="1"/>
              <a:t>setText()</a:t>
            </a:r>
            <a:r>
              <a:rPr lang="ru"/>
              <a:t> мы и вызываем сигнал, используя ключевое слово </a:t>
            </a:r>
            <a:r>
              <a:rPr lang="ru" b="1"/>
              <a:t>emit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Описанной с помощью </a:t>
            </a:r>
            <a:r>
              <a:rPr lang="ru" b="1"/>
              <a:t>Q_PROPERTY</a:t>
            </a:r>
            <a:r>
              <a:rPr lang="ru"/>
              <a:t> свойство будет доступно внутри QML и будет поддерживать связывание свойств.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Названия параметров макроса </a:t>
            </a:r>
            <a:r>
              <a:rPr lang="ru" b="1"/>
              <a:t>Q_PROPERTY</a:t>
            </a:r>
            <a:r>
              <a:rPr lang="ru"/>
              <a:t> должны совпадать с названиями полей и соответствующих им методов.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Стоит отметить, что описание класса находится в заголовочном .h-файле, реализация методов класса находится в .cpp-файле.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Кстати, новая возможность макроса </a:t>
            </a:r>
            <a:r>
              <a:rPr lang="ru" b="1"/>
              <a:t>Q_PROPERTY</a:t>
            </a:r>
            <a:r>
              <a:rPr lang="ru"/>
              <a:t> в Qt 5.1.0 — это аргумент </a:t>
            </a:r>
            <a:r>
              <a:rPr lang="ru" b="1"/>
              <a:t>MEMBER</a:t>
            </a:r>
            <a:r>
              <a:rPr lang="ru"/>
              <a:t>. Он позволяет задать переменную, являющуюся членом класса, которая будет привязана к свойству, без реализации функций получения и установки. Эта возможность тут не используется.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Для того, чтобы метод класса был доступен в QML, необходимо добавить к определению метода макрос </a:t>
            </a:r>
            <a:r>
              <a:rPr lang="ru" b="1"/>
              <a:t>Q_INVOKABLE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вместо определения метода макросов, можно поместить метод в секцию </a:t>
            </a:r>
            <a:r>
              <a:rPr lang="ru" b="1"/>
              <a:t>public slots:</a:t>
            </a:r>
            <a:r>
              <a:rPr lang="ru"/>
              <a:t> и тогда метод тоже будет доступен в QML.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Обычно макросом помечаются методы, не связанные со свойствами, но, выполняющие некоторые действия в интерфейсе.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данном примере макросом </a:t>
            </a:r>
            <a:r>
              <a:rPr lang="ru" b="1"/>
              <a:t>Q_INVOKABLE</a:t>
            </a:r>
            <a:r>
              <a:rPr lang="ru"/>
              <a:t> помечен метод </a:t>
            </a:r>
            <a:r>
              <a:rPr lang="ru" b="1"/>
              <a:t>printText()</a:t>
            </a:r>
            <a:r>
              <a:rPr lang="ru"/>
              <a:t>, который выводит текущий текст, хранящийся в объекте, в лог.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Теперь нужно зарегистрировать наш класс в QML, для этого нам нужно вызвать функции </a:t>
            </a:r>
            <a:r>
              <a:rPr lang="ru" b="1"/>
              <a:t>main()</a:t>
            </a:r>
            <a:r>
              <a:rPr lang="ru"/>
              <a:t>, которая создается в Qt Creator автоматически при создании нового QtQuick проекта, добавить вызов шаблонной функции </a:t>
            </a:r>
            <a:r>
              <a:rPr lang="ru" b="1"/>
              <a:t>qmlRegisterTypes()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качестве параметра шаблона в </a:t>
            </a:r>
            <a:r>
              <a:rPr lang="ru" b="1"/>
              <a:t>qmlRegisterTypes()</a:t>
            </a:r>
            <a:r>
              <a:rPr lang="ru"/>
              <a:t> указывается имя нашего созданного класса.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Функция имеет 4 параметра: </a:t>
            </a:r>
            <a:r>
              <a:rPr lang="ru" b="1"/>
              <a:t>ModuleName</a:t>
            </a:r>
            <a:r>
              <a:rPr lang="ru"/>
              <a:t> – Имя импортируемого модуля, </a:t>
            </a:r>
            <a:r>
              <a:rPr lang="ru" b="1"/>
              <a:t>1</a:t>
            </a:r>
            <a:r>
              <a:rPr lang="ru"/>
              <a:t> и </a:t>
            </a:r>
            <a:r>
              <a:rPr lang="ru" b="1"/>
              <a:t>0</a:t>
            </a:r>
            <a:r>
              <a:rPr lang="ru"/>
              <a:t> – версия модуля (</a:t>
            </a:r>
            <a:r>
              <a:rPr lang="ru" b="1"/>
              <a:t>1.0</a:t>
            </a:r>
            <a:r>
              <a:rPr lang="ru"/>
              <a:t>), </a:t>
            </a:r>
            <a:r>
              <a:rPr lang="ru" b="1"/>
              <a:t>MyClass</a:t>
            </a:r>
            <a:r>
              <a:rPr lang="ru"/>
              <a:t> – имя класса ,по которому будем обращаться к нему внутри QML.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Стоит отметить, что имя, создаваемого нами модуля, должно начинаться со слова “harbour” при разработке приложений для Sailfish OS. 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Это необходимое условие для публикации приложения в магазине Jolla Harbour.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Для использования нашего класса в QML, необходимо импортировать описанный выше модуль как показано на слайде.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Теперь мы можем создавать QML-объекты, используя имя нашего класса. Задавать </a:t>
            </a:r>
            <a:r>
              <a:rPr lang="ru" b="1"/>
              <a:t>id</a:t>
            </a:r>
            <a:r>
              <a:rPr lang="ru"/>
              <a:t> для объекта мы можем, как и в случае с любым стандартным QML-объектом.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Описанные в классе свойства, доступны нам и в QML. Так, например, в примере на слайде мы задаем свойство </a:t>
            </a:r>
            <a:r>
              <a:rPr lang="ru" b="1"/>
              <a:t>text </a:t>
            </a:r>
            <a:r>
              <a:rPr lang="ru"/>
              <a:t>и используем его для отображения объектом </a:t>
            </a:r>
            <a:r>
              <a:rPr lang="ru" b="1"/>
              <a:t>Label</a:t>
            </a:r>
            <a:r>
              <a:rPr lang="ru"/>
              <a:t>. 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Также в QML доступны и методы, описанные макросом </a:t>
            </a:r>
            <a:r>
              <a:rPr lang="ru" b="1"/>
              <a:t>Q_INVOKABLE</a:t>
            </a:r>
            <a:r>
              <a:rPr lang="ru"/>
              <a:t> в классе. В примере мы вызываем на объекте </a:t>
            </a:r>
            <a:r>
              <a:rPr lang="ru" b="1"/>
              <a:t>myClass</a:t>
            </a:r>
            <a:r>
              <a:rPr lang="ru"/>
              <a:t> метод </a:t>
            </a:r>
            <a:r>
              <a:rPr lang="ru" b="1"/>
              <a:t>printText()</a:t>
            </a:r>
            <a:r>
              <a:rPr lang="ru"/>
              <a:t> при нажатии на кнопку на экране.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Таким образом может быть создан класс со свойствами и методами доступными внутри QML-кода.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/>
              <a:t>Qt значительно расширяет стандартную библиотеку языка, предоставляя инструменты для: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программирования графического пользовательского интерфейса;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сетевого программирования;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работы с мультимедийными данными (аудио и видео);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программирования под мобильную платформу (сенсоры, позиционирование, Bluetooth).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Помимо библиотеки Qt в составе фреймворка поставляются ряд утилит и программ, делающих разработку Qt-приложений возможной.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moc</a:t>
            </a:r>
            <a:r>
              <a:rPr lang="ru"/>
              <a:t> – компилятор мета-объектов, преобразующий код с расширениями в стандартный код C++. Подробнее о системе мета-объектов далее.</a:t>
            </a:r>
          </a:p>
          <a:p>
            <a:pPr lvl="0" rtl="0">
              <a:spcBef>
                <a:spcPts val="0"/>
              </a:spcBef>
              <a:buNone/>
            </a:pPr>
            <a:r>
              <a:rPr lang="ru"/>
              <a:t>Утилита </a:t>
            </a:r>
            <a:r>
              <a:rPr lang="ru" b="1"/>
              <a:t>qmake</a:t>
            </a:r>
            <a:r>
              <a:rPr lang="ru"/>
              <a:t> упрощает сборку проектов на различных платформах. Данная утилита автоматически генерирует </a:t>
            </a:r>
            <a:r>
              <a:rPr lang="ru" b="1"/>
              <a:t>Makefile</a:t>
            </a:r>
            <a:r>
              <a:rPr lang="ru"/>
              <a:t> на основе </a:t>
            </a:r>
            <a:r>
              <a:rPr lang="ru" b="1"/>
              <a:t>.pro</a:t>
            </a:r>
            <a:r>
              <a:rPr lang="ru"/>
              <a:t>-файла, описывающего проект, так что далее проект может быть собран стандартной утилитой </a:t>
            </a:r>
            <a:r>
              <a:rPr lang="ru" b="1"/>
              <a:t>make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Qt Creator</a:t>
            </a:r>
            <a:r>
              <a:rPr lang="ru"/>
              <a:t> – это кроссплатформенная интегрированная среда разработки Qt-приложений, поддерживающая подсветку и проверку синтаксиса, автодополнение кода, управление проектами, автоматическую сборку проектов, запуск, отладку и профилирование, системы контроля версий и др.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Qt Designer</a:t>
            </a:r>
            <a:r>
              <a:rPr lang="ru"/>
              <a:t> предназначен для упрощения процесса создания графических пользовательских интерфейсов. С помощью </a:t>
            </a:r>
            <a:r>
              <a:rPr lang="ru" b="1"/>
              <a:t>Qt Designer</a:t>
            </a:r>
            <a:r>
              <a:rPr lang="ru"/>
              <a:t> возможна «сборка» интерфейса из готовых компонентов виджетов и менеджеров размещения, настройка их свойств, редактирование меню приложения, панелей инструментов.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Qt Linguist</a:t>
            </a:r>
            <a:r>
              <a:rPr lang="ru"/>
              <a:t> – специализированный C++ / Qt инструмент для добавления переводов в Qt приложения. </a:t>
            </a:r>
            <a:r>
              <a:rPr lang="ru" b="1"/>
              <a:t>Qt Linguist</a:t>
            </a:r>
            <a:r>
              <a:rPr lang="ru"/>
              <a:t> предоставляет удобный способ для создания переводов приложений, редактирования файлов, содержащих переводы строк приложения.</a:t>
            </a:r>
          </a:p>
          <a:p>
            <a:pPr lvl="0">
              <a:spcBef>
                <a:spcPts val="0"/>
              </a:spcBef>
              <a:buNone/>
            </a:pPr>
            <a:r>
              <a:rPr lang="ru" b="1"/>
              <a:t>Qt Assistant</a:t>
            </a:r>
            <a:r>
              <a:rPr lang="ru"/>
              <a:t> – огромный интерактивный справочник, содержащий в себе информацию по работе с Qt, модулями, классами.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QML плагины позволяют перенести собственные компоненты, написанные на языке C++ из приложения в библиотеку. Это позволяет использовать их в рамках нескольких приложений, избегая дублирования кода. Плагин может самостоятельно регистрировать QML компоненты, написанные на C++ и производить изначальную инициализацию движка QML (настройка папок с данными приложения, создание базы данных и т.п.). Также возможно выделение в плагин файлов QML.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Рассмотрим создание плагина QML на примере класса </a:t>
            </a:r>
            <a:r>
              <a:rPr lang="ru" b="1"/>
              <a:t>ExampleClass</a:t>
            </a:r>
            <a:r>
              <a:rPr lang="ru"/>
              <a:t>, который необходимо использовать в QML. Для начала создаётся класс-наследник </a:t>
            </a:r>
            <a:r>
              <a:rPr lang="ru" b="1"/>
              <a:t>QQmlExtensionPlugin</a:t>
            </a:r>
            <a:r>
              <a:rPr lang="ru"/>
              <a:t>. Назначением этого класса является инициализация движка QML и регистрация типов. Объект должен включать в своё тело макросы </a:t>
            </a:r>
            <a:r>
              <a:rPr lang="ru" b="1"/>
              <a:t>Q_OBJECT</a:t>
            </a:r>
            <a:r>
              <a:rPr lang="ru"/>
              <a:t> и </a:t>
            </a:r>
            <a:r>
              <a:rPr lang="ru" b="1"/>
              <a:t>Q_PLUGIN_METADATA</a:t>
            </a:r>
            <a:r>
              <a:rPr lang="ru"/>
              <a:t> для регистрации объекта мета-системе Qt. Метод </a:t>
            </a:r>
            <a:r>
              <a:rPr lang="ru" i="1"/>
              <a:t>registgerTypes() </a:t>
            </a:r>
            <a:r>
              <a:rPr lang="ru"/>
              <a:t>должен быть переопределён для регистрации типов, выделенных в плагин. Дополнительно можно переопределить метод </a:t>
            </a:r>
            <a:r>
              <a:rPr lang="ru" i="1"/>
              <a:t>initializeEngine()</a:t>
            </a:r>
            <a:r>
              <a:rPr lang="ru"/>
              <a:t>, если требуется дополнительная инициализация движка QML.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Для того, чтобы проект собирался как библиотека, необходимы изменения в *.pro файле проекта. В первую очередь используется TEMPLATE(шаблон) lib, чтобы проект собирался как библиотека. В качестве цели указывается имя плагина, в нашем примере используется имя </a:t>
            </a:r>
            <a:r>
              <a:rPr lang="ru" b="1"/>
              <a:t>exampleModule. </a:t>
            </a:r>
            <a:r>
              <a:rPr lang="ru"/>
              <a:t>Дальше производится конфигурация проекта и добавление файлов как в обычном файле приложения. В конце файлов необходимо указать путь, по которому будет установлены файлы библиотеки. Отдельно указывается целевая директория с помощью </a:t>
            </a:r>
            <a:r>
              <a:rPr lang="ru" b="1"/>
              <a:t>target.path. </a:t>
            </a:r>
            <a:r>
              <a:rPr lang="ru"/>
              <a:t>С помощью qlmdir указываются обязательно файл qmldir и, если есть, qml файлы. Оба пути устанавливаются строчкой </a:t>
            </a:r>
            <a:r>
              <a:rPr lang="ru" b="1"/>
              <a:t>INSTALLS += target qmldir</a:t>
            </a:r>
            <a:r>
              <a:rPr lang="ru"/>
              <a:t>.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Файлы qmldir бывают двух типов, описанных на слайде. Здесь описывается файл именно второго типа.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Файл </a:t>
            </a:r>
            <a:r>
              <a:rPr lang="ru" b="1"/>
              <a:t>qmldir</a:t>
            </a:r>
            <a:r>
              <a:rPr lang="ru"/>
              <a:t> описывает модуль, его компоненты и доступные ему плагины.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 примере на слайде первой строкой определяется имя модуля, </a:t>
            </a:r>
            <a:r>
              <a:rPr lang="ru">
                <a:solidFill>
                  <a:schemeClr val="dk1"/>
                </a:solidFill>
              </a:rPr>
              <a:t>который  будет использоваться для импорта в QML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Второй строкой добавляется QML файл, который будет доступен приложениям, подключившим данный плагин. Добавлять можно сколько угодно элементов подобным образом. Сначала идёт название, под которым объект будет доступен, затем версия и путь к файлу.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А третья строка описывает плагин, который будет доступен модулю.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Для того, чтобы использовать плагин в каком-либо приложении необходима преднастройка. Для этого придётся вручную инициализировать приложение и вид в главной функции приложения. Сначала необходимо создать объекты приложения и вида. Затем устанавливается путь к плагину, который мы указывали ранее в *.pro файле через переменную installPath. Далее виду устанавливается путь к QML файлу приложения и отображаем вид на полный экран. Соединяем сигнал выхода QML-движка со слотом выхода приложения, чтобы оно завершало работу при закрытии вида. Последней строчкой запускаем приложение.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 слайде приведен код, демонстрирующий использование нашего плагина внутри QML. </a:t>
            </a:r>
            <a:br>
              <a:rPr lang="ru"/>
            </a:br>
            <a:r>
              <a:rPr lang="ru"/>
              <a:t>Сперва импортируем описанный ранее в </a:t>
            </a:r>
            <a:r>
              <a:rPr lang="ru" b="1"/>
              <a:t>qmldir</a:t>
            </a:r>
            <a:r>
              <a:rPr lang="ru"/>
              <a:t> модуль </a:t>
            </a:r>
            <a:r>
              <a:rPr lang="ru" b="1"/>
              <a:t>ExampleModule</a:t>
            </a:r>
            <a:r>
              <a:rPr lang="ru"/>
              <a:t> с версией 1.0.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Теперь нам доступен и QML-компонент </a:t>
            </a:r>
            <a:r>
              <a:rPr lang="ru" b="1"/>
              <a:t>CustomQmlComponent</a:t>
            </a:r>
            <a:r>
              <a:rPr lang="ru"/>
              <a:t>, принадлежащий модулю.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А также доступен и зарегистрированный ранее тип </a:t>
            </a:r>
            <a:r>
              <a:rPr lang="ru" b="1"/>
              <a:t>ExampleClass</a:t>
            </a:r>
            <a:r>
              <a:rPr lang="ru"/>
              <a:t>, определенный в плагине </a:t>
            </a:r>
            <a:r>
              <a:rPr lang="ru" b="1"/>
              <a:t>ExamplePlugin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Использование плагина стало возможным именно  благодаря тому, что он описан в файле </a:t>
            </a:r>
            <a:r>
              <a:rPr lang="ru" b="1"/>
              <a:t>qmldir</a:t>
            </a:r>
            <a:r>
              <a:rPr lang="ru"/>
              <a:t>, описывающем QML-модуль.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Таким образом можно создать отдельный плагин, который можно использовать в разных проектах.</a:t>
            </a:r>
            <a:br>
              <a:rPr lang="ru"/>
            </a:br>
            <a:r>
              <a:rPr lang="ru"/>
              <a:t>Это бывает полезно, когда необходимо выделить общий код в какое-то отдельное место и использовать его везде, где необходимо, а не писать этот код каждый раз заново.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Объектная модель стандартного C++ предоставляет весьма эффективную поддержку объектной парадигмы во время исполнения.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Но она является негибкой в некоторых проблемных областях. Например, программирование графического интерфейса пользователя является областью, требующей как эффективности во время исполнения, так и высокого уровня гибкости. Qt предоставляет и то, и другое, объединяя скорость C++ и гибкость объектной модели Qt.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Многие из этих возможностей Qt реализованы с помощью стандартных приемов C++, базирующихся на наследовании от </a:t>
            </a:r>
            <a:r>
              <a:rPr lang="ru" b="1"/>
              <a:t>QObject</a:t>
            </a:r>
            <a:r>
              <a:rPr lang="ru"/>
              <a:t>. Остальным, подобно механизму связи между объектами и системе динамических свойств, требуется Система мета-объектов, предоставляемая собственным Компилятором мета-объектов (moc) Qt.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В основе объектной модели Qt лежит класс </a:t>
            </a:r>
            <a:r>
              <a:rPr lang="ru" b="1"/>
              <a:t>QObject</a:t>
            </a:r>
            <a:r>
              <a:rPr lang="ru"/>
              <a:t>. </a:t>
            </a:r>
            <a:r>
              <a:rPr lang="ru" b="1"/>
              <a:t>QObject</a:t>
            </a:r>
            <a:r>
              <a:rPr lang="ru"/>
              <a:t> является единым базовым классом для большинства классов Qt.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Ключевой особенностью объектной модели Qt является механизм общения между объектами, называемый сигналы и слоты. Данный механизм доступен для всех наследников класса </a:t>
            </a:r>
            <a:r>
              <a:rPr lang="ru" b="1"/>
              <a:t>QObject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корректного функционирования системы объектов каждый наследник </a:t>
            </a:r>
            <a:r>
              <a:rPr lang="ru" b="1"/>
              <a:t>QObject</a:t>
            </a:r>
            <a:r>
              <a:rPr lang="ru"/>
              <a:t> должен содержать в теле класса макрос </a:t>
            </a:r>
            <a:r>
              <a:rPr lang="ru" b="1"/>
              <a:t>Q_OBJECT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Важным ограничением Qt-объектов является запрет на копирование. Наследники </a:t>
            </a:r>
            <a:r>
              <a:rPr lang="ru" b="1"/>
              <a:t>QObject</a:t>
            </a:r>
            <a:r>
              <a:rPr lang="ru"/>
              <a:t> не имеют конструктора копирования и оператора копирующего присваивания, так что могут передаваться лишь по ссылке.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Информация о классе объекта может быть получена через систему мета-объектов. Все объекты одного типа разделяют единый метаобъект с описанием их класса, который предоставляет информацию об имени класса, реализуемых методах и свойствах. Данная информация генерируется автоматически с помощью компилятора мето-объектов </a:t>
            </a:r>
            <a:r>
              <a:rPr lang="ru" b="1"/>
              <a:t>moc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изображен простейший пример класса, наследуемого от </a:t>
            </a:r>
            <a:r>
              <a:rPr lang="ru" b="1"/>
              <a:t>QObject</a:t>
            </a:r>
            <a:r>
              <a:rPr lang="ru"/>
              <a:t>. Класс имеет одно приватное поле, конструктор, один публичный метод, один слог и один сигнал.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Объявление класса описывается в </a:t>
            </a:r>
            <a:r>
              <a:rPr lang="ru" b="1"/>
              <a:t>.h</a:t>
            </a:r>
            <a:r>
              <a:rPr lang="ru"/>
              <a:t>-файле, реализация конструктора и методов – в </a:t>
            </a:r>
            <a:r>
              <a:rPr lang="ru" b="1"/>
              <a:t>.cpp</a:t>
            </a:r>
            <a:r>
              <a:rPr lang="ru"/>
              <a:t>-файле.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Система мета-объектов позволяет функционировать механизму сигналов и слотов, системе свойств и является источником информации о типах данных во время исполнения. 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Классы, производные от </a:t>
            </a:r>
            <a:r>
              <a:rPr lang="ru" b="1">
                <a:solidFill>
                  <a:schemeClr val="dk1"/>
                </a:solidFill>
              </a:rPr>
              <a:t>QObject</a:t>
            </a:r>
            <a:r>
              <a:rPr lang="ru">
                <a:solidFill>
                  <a:schemeClr val="dk1"/>
                </a:solidFill>
              </a:rPr>
              <a:t> являются источником информации для системы мета-объектов. Наличие макроса </a:t>
            </a:r>
            <a:r>
              <a:rPr lang="ru" b="1">
                <a:solidFill>
                  <a:schemeClr val="dk1"/>
                </a:solidFill>
              </a:rPr>
              <a:t>Q_OBJECT</a:t>
            </a:r>
            <a:r>
              <a:rPr lang="ru">
                <a:solidFill>
                  <a:schemeClr val="dk1"/>
                </a:solidFill>
              </a:rPr>
              <a:t> включает поддержку данной системы для объектов.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Инструмент </a:t>
            </a:r>
            <a:r>
              <a:rPr lang="ru" b="1"/>
              <a:t>moc</a:t>
            </a:r>
            <a:r>
              <a:rPr lang="ru"/>
              <a:t> читает файл исходных кодов C++.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Если он находит один или более объявлений классов, содержащих макрос </a:t>
            </a:r>
            <a:r>
              <a:rPr lang="ru" b="1"/>
              <a:t>Q_OBJECT</a:t>
            </a:r>
            <a:r>
              <a:rPr lang="ru"/>
              <a:t>, он производит другой файл исходных кодов C++, который содержит мета-объектный код для каждого из этих классов.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Полученный файл исходных кодов или подключается с помощью </a:t>
            </a:r>
            <a:r>
              <a:rPr lang="ru" b="1"/>
              <a:t>#include</a:t>
            </a:r>
            <a:r>
              <a:rPr lang="ru"/>
              <a:t> в исходном файле класса или, что применяется чаще, компилируется и линкуется вместе с реализацией класса.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Каждый Qt-объект имеет в своей основе мета-объект – экземпляр класса </a:t>
            </a:r>
            <a:r>
              <a:rPr lang="ru" b="1"/>
              <a:t>QMetaObject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Создать метаобъект можно с помощью метода </a:t>
            </a:r>
            <a:r>
              <a:rPr lang="ru" b="1"/>
              <a:t>metaObject()</a:t>
            </a:r>
            <a:r>
              <a:rPr lang="ru"/>
              <a:t> класса </a:t>
            </a:r>
            <a:r>
              <a:rPr lang="ru" b="1"/>
              <a:t>QObject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 помощью Qt-мета-объектов можно создавать новые экземпляры класса, которому они соответствуют. Это необходимо в случае, когда имя класса, экземпляр которого необходимо создать, заранее неизвестно.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Для создания нового экземпляра класса потомка QObject используется метод мета-объекта </a:t>
            </a:r>
            <a:r>
              <a:rPr lang="ru" b="1"/>
              <a:t>newInstance()</a:t>
            </a:r>
            <a:r>
              <a:rPr lang="ru"/>
              <a:t>, который принимает в качестве аргументов обёртки над аргументами соответствующего конструктора описываемого класса. Конструктор должен быть помечен макросом-спецификатором </a:t>
            </a:r>
            <a:r>
              <a:rPr lang="ru" b="1"/>
              <a:t>Q_INVOKABLE</a:t>
            </a:r>
            <a:r>
              <a:rPr lang="ru"/>
              <a:t>. Обёртки над аргументами указываются с помощью макроса </a:t>
            </a:r>
            <a:r>
              <a:rPr lang="ru" b="1"/>
              <a:t>Q_ARG()</a:t>
            </a:r>
            <a:r>
              <a:rPr lang="ru"/>
              <a:t>, который принимает тип аргумента и ссылку на величину аргумента, которая должна быть константной.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Система мета-объектов Qt позволяет вызывать по имени методы Qt-объектов. Эта особенность полезна, когда имя вызываемого метода заранее неизвестно.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Вызвать метод можно с помощью статической функции </a:t>
            </a:r>
            <a:r>
              <a:rPr lang="ru" b="1"/>
              <a:t>invokeMethod()</a:t>
            </a:r>
            <a:r>
              <a:rPr lang="ru"/>
              <a:t> класса </a:t>
            </a:r>
            <a:r>
              <a:rPr lang="ru" b="1"/>
              <a:t>QMetaObject</a:t>
            </a:r>
            <a:r>
              <a:rPr lang="ru"/>
              <a:t>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Первым аргументом передается указатель на объект, у которого должен быть вызван метод. Второй аргумент — имя метода в виде строки. Далее следуют обертки над аргументами вызываемого метода, определенные макросом </a:t>
            </a:r>
            <a:r>
              <a:rPr lang="ru" b="1"/>
              <a:t>Q_ARG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 </a:t>
            </a:r>
            <a:r>
              <a:rPr lang="ru" b="1"/>
              <a:t>invokeMethod()</a:t>
            </a:r>
            <a:r>
              <a:rPr lang="ru"/>
              <a:t> возвращает true или false в зависимости от того, был ли вызван метод или нет. Имя метода должно быть именем сигнала или слота, или именем функции-члена, помеченной макросом-спецификатором </a:t>
            </a:r>
            <a:r>
              <a:rPr lang="ru" b="1"/>
              <a:t>Q_INVOKABLE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Система свойств Qt позволяет сохранять в объектах индивидуальные свойства в дополнение к обычным данным-членам объекта или оборачивая их. Доступ к свойствам можно получить для любого Qt-объекта с помощью системы мета-объектов.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Класс, наследующий </a:t>
            </a:r>
            <a:r>
              <a:rPr lang="ru" b="1"/>
              <a:t>QObject</a:t>
            </a:r>
            <a:r>
              <a:rPr lang="ru"/>
              <a:t>, может содержать объявление свойства при помощи макроса </a:t>
            </a:r>
            <a:r>
              <a:rPr lang="ru" b="1"/>
              <a:t>Q_PROPERTY()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Макрос описан на слайде.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Тип и имя свойства, а также метод, возвращающий значение свойства, являются обязательными параметрами. 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Все остальные, помеченные квадратными скобками, являются необязательными.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Методы, определенные параметрами </a:t>
            </a:r>
            <a:r>
              <a:rPr lang="ru" b="1"/>
              <a:t>READ</a:t>
            </a:r>
            <a:r>
              <a:rPr lang="ru"/>
              <a:t>, </a:t>
            </a:r>
            <a:r>
              <a:rPr lang="ru" b="1"/>
              <a:t>WRITE</a:t>
            </a:r>
            <a:r>
              <a:rPr lang="ru"/>
              <a:t> и </a:t>
            </a:r>
            <a:r>
              <a:rPr lang="ru" b="1"/>
              <a:t>RESET</a:t>
            </a:r>
            <a:r>
              <a:rPr lang="ru"/>
              <a:t> могут быть виртуальными либо унаследованными от базового класса.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Свойства доступны с момента создания объекта и являются отражением полей объекта или его </a:t>
            </a:r>
            <a:r>
              <a:rPr lang="ru">
                <a:solidFill>
                  <a:schemeClr val="dk1"/>
                </a:solidFill>
              </a:rPr>
              <a:t>getter’ов</a:t>
            </a:r>
            <a:r>
              <a:rPr lang="ru"/>
              <a:t> и/или </a:t>
            </a:r>
            <a:r>
              <a:rPr lang="ru">
                <a:solidFill>
                  <a:schemeClr val="dk1"/>
                </a:solidFill>
              </a:rPr>
              <a:t>setter’ов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На слайде пример объявления свойства класса.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Макрос </a:t>
            </a:r>
            <a:r>
              <a:rPr lang="ru" b="1"/>
              <a:t>Q_PROPERTY</a:t>
            </a:r>
            <a:r>
              <a:rPr lang="ru"/>
              <a:t> определяется на одном уровне с макросом </a:t>
            </a:r>
            <a:r>
              <a:rPr lang="ru" b="1"/>
              <a:t>Q_OBJECT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Здесь в качестве свойства указывается приватное поле </a:t>
            </a:r>
            <a:r>
              <a:rPr lang="ru" b="1"/>
              <a:t>text </a:t>
            </a:r>
            <a:r>
              <a:rPr lang="ru"/>
              <a:t>типа </a:t>
            </a:r>
            <a:r>
              <a:rPr lang="ru" b="1"/>
              <a:t>QString</a:t>
            </a:r>
            <a:r>
              <a:rPr lang="ru"/>
              <a:t>. А в качестве параметров </a:t>
            </a:r>
            <a:r>
              <a:rPr lang="ru" b="1"/>
              <a:t>READ</a:t>
            </a:r>
            <a:r>
              <a:rPr lang="ru"/>
              <a:t> и </a:t>
            </a:r>
            <a:r>
              <a:rPr lang="ru" b="1"/>
              <a:t>WRITE</a:t>
            </a:r>
            <a:r>
              <a:rPr lang="ru"/>
              <a:t> – getter и setter поля </a:t>
            </a:r>
            <a:r>
              <a:rPr lang="ru" b="1"/>
              <a:t>text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Многие определенные в Qt объекты поддерживают различные свойства, которые позволяют управлять их поведением. При этом сам механизм свойств позволяет контролировать данные свойства единообразным образом.</a:t>
            </a:r>
          </a:p>
          <a:p>
            <a:pPr lvl="0">
              <a:spcBef>
                <a:spcPts val="0"/>
              </a:spcBef>
              <a:buNone/>
            </a:pPr>
            <a:r>
              <a:rPr lang="ru"/>
              <a:t>С практической точки зрения свойства понадобятся в ситуации, когда необходимо использовать C++ объект в QML коде и обращаться к его полям.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2"/>
                </a:solidFill>
              </a:rPr>
              <a:t>‹#›</a:t>
            </a:fld>
            <a:endParaRPr lang="ru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0" y="1804051"/>
            <a:ext cx="8520600" cy="32499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Интеграция QML-интерфейсов и логики приложения на языке C++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Qt. Сигналы и слоты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Сигналы и слоты</a:t>
            </a:r>
            <a:r>
              <a:rPr lang="ru"/>
              <a:t> – механизм взаимодействия объектов между собой.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10</a:t>
            </a:fld>
            <a:endParaRPr lang="ru"/>
          </a:p>
        </p:txBody>
      </p:sp>
      <p:sp>
        <p:nvSpPr>
          <p:cNvPr id="122" name="Shape 122"/>
          <p:cNvSpPr txBox="1"/>
          <p:nvPr/>
        </p:nvSpPr>
        <p:spPr>
          <a:xfrm>
            <a:off x="311700" y="2300125"/>
            <a:ext cx="3757500" cy="391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class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: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public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80"/>
                </a:solidFill>
              </a:rPr>
              <a:t>QObject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000080"/>
                </a:solidFill>
              </a:rPr>
              <a:t>Q_OBJECT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private</a:t>
            </a:r>
            <a:r>
              <a:rPr lang="ru" sz="16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QString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00"/>
                </a:solidFill>
              </a:rPr>
              <a:t>text</a:t>
            </a:r>
            <a:r>
              <a:rPr lang="ru" sz="1600" dirty="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public</a:t>
            </a:r>
            <a:r>
              <a:rPr lang="ru" sz="16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chemeClr val="dk1"/>
                </a:solidFill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QString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getText();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    </a:t>
            </a:r>
            <a:r>
              <a:rPr lang="ru" sz="1600" dirty="0">
                <a:solidFill>
                  <a:srgbClr val="808000"/>
                </a:solidFill>
              </a:rPr>
              <a:t>void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setText(</a:t>
            </a:r>
            <a:r>
              <a:rPr lang="ru" sz="1600" dirty="0">
                <a:solidFill>
                  <a:srgbClr val="800080"/>
                </a:solidFill>
              </a:rPr>
              <a:t>QString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newText);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808000"/>
                </a:solidFill>
              </a:rPr>
              <a:t>private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slots</a:t>
            </a:r>
            <a:r>
              <a:rPr lang="ru" sz="16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8000"/>
                </a:solidFill>
              </a:rPr>
              <a:t>void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printText();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signals</a:t>
            </a:r>
            <a:r>
              <a:rPr lang="ru" sz="1600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     textChanged();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chemeClr val="dk1"/>
                </a:solidFill>
              </a:rPr>
              <a:t>};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4714950" y="2354825"/>
            <a:ext cx="3757500" cy="3862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chemeClr val="dk1"/>
                </a:solidFill>
              </a:rPr>
              <a:t>::MyClass()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: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80"/>
                </a:solidFill>
              </a:rPr>
              <a:t>QObject</a:t>
            </a:r>
            <a:r>
              <a:rPr lang="ru" sz="1600" dirty="0">
                <a:solidFill>
                  <a:schemeClr val="dk1"/>
                </a:solidFill>
              </a:rPr>
              <a:t>()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QString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chemeClr val="dk1"/>
                </a:solidFill>
              </a:rPr>
              <a:t>::getText()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8000"/>
                </a:solidFill>
              </a:rPr>
              <a:t>return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00"/>
                </a:solidFill>
              </a:rPr>
              <a:t>text</a:t>
            </a:r>
            <a:r>
              <a:rPr lang="ru" sz="1600" dirty="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void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chemeClr val="dk1"/>
                </a:solidFill>
              </a:rPr>
              <a:t>::setText(</a:t>
            </a:r>
            <a:r>
              <a:rPr lang="ru" sz="1600" dirty="0">
                <a:solidFill>
                  <a:srgbClr val="800080"/>
                </a:solidFill>
              </a:rPr>
              <a:t>QString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newText)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00"/>
                </a:solidFill>
              </a:rPr>
              <a:t>text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newText;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8000"/>
                </a:solidFill>
              </a:rPr>
              <a:t>emit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textChanged();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808000"/>
                </a:solidFill>
              </a:rPr>
              <a:t>void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chemeClr val="dk1"/>
                </a:solidFill>
              </a:rPr>
              <a:t>::printText()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C0C0C0"/>
                </a:solidFill>
              </a:rPr>
              <a:t>   </a:t>
            </a:r>
            <a:r>
              <a:rPr lang="ru" sz="1600" dirty="0">
                <a:solidFill>
                  <a:srgbClr val="000080"/>
                </a:solidFill>
              </a:rPr>
              <a:t>qDebug</a:t>
            </a:r>
            <a:r>
              <a:rPr lang="ru" sz="1600" dirty="0">
                <a:solidFill>
                  <a:schemeClr val="dk1"/>
                </a:solidFill>
              </a:rPr>
              <a:t>()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&lt;&lt;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"New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text: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"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+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0000"/>
                </a:solidFill>
              </a:rPr>
              <a:t>text</a:t>
            </a:r>
            <a:r>
              <a:rPr lang="ru" sz="1600" dirty="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Qt. Сигналы и слоты. Подключение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main(</a:t>
            </a: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argc,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char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*argv[])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myObject;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QObject</a:t>
            </a:r>
            <a:r>
              <a:rPr lang="ru" sz="1600" dirty="0">
                <a:solidFill>
                  <a:schemeClr val="dk1"/>
                </a:solidFill>
              </a:rPr>
              <a:t>::connect(&amp;myObject,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SIGNAL</a:t>
            </a:r>
            <a:r>
              <a:rPr lang="ru" sz="1600" dirty="0">
                <a:solidFill>
                  <a:schemeClr val="dk1"/>
                </a:solidFill>
              </a:rPr>
              <a:t>(textChanged()),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&amp;myObject,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SLOT</a:t>
            </a:r>
            <a:r>
              <a:rPr lang="ru" sz="1600" dirty="0">
                <a:solidFill>
                  <a:schemeClr val="dk1"/>
                </a:solidFill>
              </a:rPr>
              <a:t>(printText());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    myObject.setText(</a:t>
            </a:r>
            <a:r>
              <a:rPr lang="ru" sz="1600" dirty="0">
                <a:solidFill>
                  <a:srgbClr val="008000"/>
                </a:solidFill>
              </a:rPr>
              <a:t>"Slots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and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signals"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8000"/>
                </a:solidFill>
              </a:rPr>
              <a:t>return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0000"/>
                </a:solidFill>
              </a:rPr>
              <a:t>0</a:t>
            </a:r>
            <a:r>
              <a:rPr lang="ru" sz="1600" dirty="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main(</a:t>
            </a: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argc,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char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*argv[])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myObject1;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MyClass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myObject2;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0080"/>
                </a:solidFill>
              </a:rPr>
              <a:t>QObject</a:t>
            </a:r>
            <a:r>
              <a:rPr lang="ru" sz="1600" dirty="0">
                <a:solidFill>
                  <a:schemeClr val="dk1"/>
                </a:solidFill>
              </a:rPr>
              <a:t>::connect(&amp;myObject1,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SIGNAL</a:t>
            </a:r>
            <a:r>
              <a:rPr lang="ru" sz="1600" dirty="0">
                <a:solidFill>
                  <a:schemeClr val="dk1"/>
                </a:solidFill>
              </a:rPr>
              <a:t>(textChanged()),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&amp;myObject2,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SLOT</a:t>
            </a:r>
            <a:r>
              <a:rPr lang="ru" sz="1600" dirty="0">
                <a:solidFill>
                  <a:schemeClr val="dk1"/>
                </a:solidFill>
              </a:rPr>
              <a:t>(printText());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эквивалент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    myObject2.connect(&amp;myObject1,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SIGNAL</a:t>
            </a:r>
            <a:r>
              <a:rPr lang="ru" sz="1600" dirty="0">
                <a:solidFill>
                  <a:schemeClr val="dk1"/>
                </a:solidFill>
              </a:rPr>
              <a:t>(textChanged()),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808000"/>
                </a:solidFill>
              </a:rPr>
              <a:t>SLOT</a:t>
            </a:r>
            <a:r>
              <a:rPr lang="ru" sz="1600" dirty="0">
                <a:solidFill>
                  <a:schemeClr val="dk1"/>
                </a:solidFill>
              </a:rPr>
              <a:t>(printText()));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chemeClr val="dk1"/>
                </a:solidFill>
              </a:rPr>
              <a:t>    myObject1.setText(</a:t>
            </a:r>
            <a:r>
              <a:rPr lang="ru" sz="1600" dirty="0">
                <a:solidFill>
                  <a:srgbClr val="008000"/>
                </a:solidFill>
              </a:rPr>
              <a:t>"Slots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and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signals"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808000"/>
                </a:solidFill>
              </a:rPr>
              <a:t>return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0000"/>
                </a:solidFill>
              </a:rPr>
              <a:t>0</a:t>
            </a:r>
            <a:r>
              <a:rPr lang="ru" sz="1600" dirty="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11</a:t>
            </a:fld>
            <a:endParaRPr lang="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Qt. Сигналы и слоты. Отключение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311700" y="153663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QObject::</a:t>
            </a:r>
            <a:r>
              <a:rPr lang="ru" b="1" dirty="0"/>
              <a:t>disconnect</a:t>
            </a:r>
            <a:r>
              <a:rPr lang="ru" dirty="0"/>
              <a:t>(const QObject *sender, const char *signal,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                                  const QObject *receiver, const char *method)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12</a:t>
            </a:fld>
            <a:endParaRPr lang="ru"/>
          </a:p>
        </p:txBody>
      </p:sp>
      <p:sp>
        <p:nvSpPr>
          <p:cNvPr id="138" name="Shape 138"/>
          <p:cNvSpPr txBox="1"/>
          <p:nvPr/>
        </p:nvSpPr>
        <p:spPr>
          <a:xfrm>
            <a:off x="311700" y="2300125"/>
            <a:ext cx="8160900" cy="391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008000"/>
                </a:solidFill>
              </a:rPr>
              <a:t>//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Отключить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всё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от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сигналов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отправляемых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объектом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myObject1: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800080"/>
                </a:solidFill>
              </a:rPr>
              <a:t>QObject</a:t>
            </a:r>
            <a:r>
              <a:rPr lang="ru" sz="1500" dirty="0">
                <a:solidFill>
                  <a:schemeClr val="dk1"/>
                </a:solidFill>
              </a:rPr>
              <a:t>::disconnect(&amp;myObject1,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0080"/>
                </a:solidFill>
              </a:rPr>
              <a:t>0</a:t>
            </a:r>
            <a:r>
              <a:rPr lang="ru" sz="1500" dirty="0">
                <a:solidFill>
                  <a:schemeClr val="dk1"/>
                </a:solidFill>
              </a:rPr>
              <a:t>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0080"/>
                </a:solidFill>
              </a:rPr>
              <a:t>0</a:t>
            </a:r>
            <a:r>
              <a:rPr lang="ru" sz="1500" dirty="0">
                <a:solidFill>
                  <a:schemeClr val="dk1"/>
                </a:solidFill>
              </a:rPr>
              <a:t>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0080"/>
                </a:solidFill>
              </a:rPr>
              <a:t>0</a:t>
            </a:r>
            <a:r>
              <a:rPr lang="ru" sz="15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008000"/>
                </a:solidFill>
              </a:rPr>
              <a:t>//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То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же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самое,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но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виде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метода объекта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myObject1: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</a:rPr>
              <a:t>myObject1.disconnect();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500" dirty="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008000"/>
                </a:solidFill>
              </a:rPr>
              <a:t>//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Отключить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всё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от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сигнала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SIGNAL,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отправляемого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объектом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myObject1: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800080"/>
                </a:solidFill>
              </a:rPr>
              <a:t>QObject</a:t>
            </a:r>
            <a:r>
              <a:rPr lang="ru" sz="1500" dirty="0">
                <a:solidFill>
                  <a:schemeClr val="dk1"/>
                </a:solidFill>
              </a:rPr>
              <a:t>::disconnect(&amp;myObject1,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808000"/>
                </a:solidFill>
              </a:rPr>
              <a:t>SIGNAL</a:t>
            </a:r>
            <a:r>
              <a:rPr lang="ru" sz="1500" dirty="0">
                <a:solidFill>
                  <a:schemeClr val="dk1"/>
                </a:solidFill>
              </a:rPr>
              <a:t>(textChanged()),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0080"/>
                </a:solidFill>
              </a:rPr>
              <a:t>0</a:t>
            </a:r>
            <a:r>
              <a:rPr lang="ru" sz="1500" dirty="0">
                <a:solidFill>
                  <a:schemeClr val="dk1"/>
                </a:solidFill>
              </a:rPr>
              <a:t>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0080"/>
                </a:solidFill>
              </a:rPr>
              <a:t>0</a:t>
            </a:r>
            <a:r>
              <a:rPr lang="ru" sz="15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008000"/>
                </a:solidFill>
              </a:rPr>
              <a:t>//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То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же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самое,но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виде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метода объекта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myObject1: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</a:rPr>
              <a:t>myObject1.disconnect(</a:t>
            </a:r>
            <a:r>
              <a:rPr lang="ru" sz="1500" dirty="0">
                <a:solidFill>
                  <a:srgbClr val="808000"/>
                </a:solidFill>
              </a:rPr>
              <a:t>SIGNAL</a:t>
            </a:r>
            <a:r>
              <a:rPr lang="ru" sz="1500" dirty="0">
                <a:solidFill>
                  <a:schemeClr val="dk1"/>
                </a:solidFill>
              </a:rPr>
              <a:t>(textChanged()));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500" dirty="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008000"/>
                </a:solidFill>
              </a:rPr>
              <a:t>//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Отключить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получателя myObject2 от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сигналов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myObject1: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800080"/>
                </a:solidFill>
              </a:rPr>
              <a:t>QObject</a:t>
            </a:r>
            <a:r>
              <a:rPr lang="ru" sz="1500" dirty="0">
                <a:solidFill>
                  <a:schemeClr val="dk1"/>
                </a:solidFill>
              </a:rPr>
              <a:t>::disconnect(&amp;myObject1,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0080"/>
                </a:solidFill>
              </a:rPr>
              <a:t>0</a:t>
            </a:r>
            <a:r>
              <a:rPr lang="ru" sz="1500" dirty="0">
                <a:solidFill>
                  <a:schemeClr val="dk1"/>
                </a:solidFill>
              </a:rPr>
              <a:t>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chemeClr val="dk1"/>
                </a:solidFill>
              </a:rPr>
              <a:t>&amp;myObject2,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0080"/>
                </a:solidFill>
              </a:rPr>
              <a:t>0</a:t>
            </a:r>
            <a:r>
              <a:rPr lang="ru" sz="15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rgbClr val="008000"/>
                </a:solidFill>
              </a:rPr>
              <a:t>//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То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же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самое,но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виде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метода объекта</a:t>
            </a:r>
            <a:r>
              <a:rPr lang="ru" sz="1500" dirty="0">
                <a:solidFill>
                  <a:srgbClr val="C0C0C0"/>
                </a:solidFill>
              </a:rPr>
              <a:t> </a:t>
            </a:r>
            <a:r>
              <a:rPr lang="ru" sz="1500" dirty="0">
                <a:solidFill>
                  <a:srgbClr val="008000"/>
                </a:solidFill>
              </a:rPr>
              <a:t>myObject1: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</a:rPr>
              <a:t>myObject1.disconnect(&amp;myObject2);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Контейнерные классы</a:t>
            </a:r>
          </a:p>
        </p:txBody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311700" y="1536623"/>
            <a:ext cx="8520600" cy="28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b="1"/>
              <a:t>QVector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QByteArray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QList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QStack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QQueue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QMap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QHash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QSet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QString</a:t>
            </a:r>
            <a:r>
              <a:rPr lang="ru"/>
              <a:t>;</a:t>
            </a:r>
          </a:p>
          <a:p>
            <a:pPr marL="457200" lvl="0" indent="-228600">
              <a:spcBef>
                <a:spcPts val="0"/>
              </a:spcBef>
            </a:pPr>
            <a:r>
              <a:rPr lang="ru" b="1"/>
              <a:t>QVariant</a:t>
            </a:r>
            <a:r>
              <a:rPr lang="ru"/>
              <a:t>.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13</a:t>
            </a:fld>
            <a:endParaRPr lang="ru"/>
          </a:p>
        </p:txBody>
      </p:sp>
      <p:pic>
        <p:nvPicPr>
          <p:cNvPr id="146" name="Shape 146" descr="TheQtCompany_logo_1200x6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825" y="4383024"/>
            <a:ext cx="3494475" cy="18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QVector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217028"/>
            <a:ext cx="8520600" cy="289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 b="1" dirty="0"/>
              <a:t>QVector&lt;T&gt;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 dirty="0"/>
              <a:t>append</a:t>
            </a:r>
            <a:r>
              <a:rPr lang="ru" dirty="0"/>
              <a:t>(const T &amp;value) – добавляет элемент в конец вектора;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 dirty="0"/>
              <a:t>insert</a:t>
            </a:r>
            <a:r>
              <a:rPr lang="ru" dirty="0"/>
              <a:t>(int index, const T &amp;value) – добавляет элемент по индексу;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T&amp; </a:t>
            </a:r>
            <a:r>
              <a:rPr lang="ru" b="1" dirty="0"/>
              <a:t>at</a:t>
            </a:r>
            <a:r>
              <a:rPr lang="ru" dirty="0"/>
              <a:t>(int index) – получить элемент по индексу;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int </a:t>
            </a:r>
            <a:r>
              <a:rPr lang="ru" b="1" dirty="0"/>
              <a:t>count</a:t>
            </a:r>
            <a:r>
              <a:rPr lang="ru" dirty="0"/>
              <a:t>() – количество элементов в векторе;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 dirty="0"/>
              <a:t>remove</a:t>
            </a:r>
            <a:r>
              <a:rPr lang="ru" dirty="0"/>
              <a:t>(int index) – удаляет элемент по индексу;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dirty="0"/>
              <a:t>int </a:t>
            </a:r>
            <a:r>
              <a:rPr lang="ru" b="1" dirty="0"/>
              <a:t>removeAll</a:t>
            </a:r>
            <a:r>
              <a:rPr lang="ru" dirty="0"/>
              <a:t>(const T &amp;value) – удаляет все элементы с таким значением;</a:t>
            </a:r>
          </a:p>
          <a:p>
            <a:pPr marL="457200" lvl="0" indent="-228600">
              <a:spcBef>
                <a:spcPts val="0"/>
              </a:spcBef>
            </a:pPr>
            <a:r>
              <a:rPr lang="ru" dirty="0"/>
              <a:t>QList&lt;T&gt; </a:t>
            </a:r>
            <a:r>
              <a:rPr lang="ru" b="1" dirty="0"/>
              <a:t>toList</a:t>
            </a:r>
            <a:r>
              <a:rPr lang="ru" dirty="0"/>
              <a:t>() – возвращает QList, созданный из элементов вектора.</a:t>
            </a:r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14</a:t>
            </a:fld>
            <a:endParaRPr lang="ru"/>
          </a:p>
        </p:txBody>
      </p:sp>
      <p:sp>
        <p:nvSpPr>
          <p:cNvPr id="154" name="Shape 154"/>
          <p:cNvSpPr txBox="1"/>
          <p:nvPr/>
        </p:nvSpPr>
        <p:spPr>
          <a:xfrm>
            <a:off x="492250" y="4866582"/>
            <a:ext cx="7980000" cy="17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QVector</a:t>
            </a: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>
                <a:solidFill>
                  <a:srgbClr val="808000"/>
                </a:solidFill>
              </a:rPr>
              <a:t>int</a:t>
            </a:r>
            <a:r>
              <a:rPr lang="ru" sz="1600">
                <a:solidFill>
                  <a:schemeClr val="dk1"/>
                </a:solidFill>
              </a:rPr>
              <a:t>&gt;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vec;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vec.append(</a:t>
            </a:r>
            <a:r>
              <a:rPr lang="ru" sz="1600">
                <a:solidFill>
                  <a:srgbClr val="000080"/>
                </a:solidFill>
              </a:rPr>
              <a:t>10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vec.append(</a:t>
            </a:r>
            <a:r>
              <a:rPr lang="ru" sz="1600">
                <a:solidFill>
                  <a:srgbClr val="000080"/>
                </a:solidFill>
              </a:rPr>
              <a:t>20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vec.append(</a:t>
            </a:r>
            <a:r>
              <a:rPr lang="ru" sz="1600">
                <a:solidFill>
                  <a:srgbClr val="000080"/>
                </a:solidFill>
              </a:rPr>
              <a:t>30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vec;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QVector(10,20,30)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vec[</a:t>
            </a:r>
            <a:r>
              <a:rPr lang="ru" sz="1600">
                <a:solidFill>
                  <a:srgbClr val="000080"/>
                </a:solidFill>
              </a:rPr>
              <a:t>0</a:t>
            </a:r>
            <a:r>
              <a:rPr lang="ru" sz="1600">
                <a:solidFill>
                  <a:schemeClr val="dk1"/>
                </a:solidFill>
              </a:rPr>
              <a:t>];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QByteArray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11700" y="1536629"/>
            <a:ext cx="8520600" cy="217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/>
              <a:t>double </a:t>
            </a:r>
            <a:r>
              <a:rPr lang="ru" b="1"/>
              <a:t>toDouble</a:t>
            </a:r>
            <a:r>
              <a:rPr lang="ru"/>
              <a:t>() – возвращает массив преобразованный в double;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float </a:t>
            </a:r>
            <a:r>
              <a:rPr lang="ru" b="1"/>
              <a:t>toFloat</a:t>
            </a:r>
            <a:r>
              <a:rPr lang="ru"/>
              <a:t>() – возвращает массив преобразованный во float;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QByteArray </a:t>
            </a:r>
            <a:r>
              <a:rPr lang="ru" b="1"/>
              <a:t>toHex</a:t>
            </a:r>
            <a:r>
              <a:rPr lang="ru"/>
              <a:t>() – возвращает копию массива в 16-теричном виде;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int </a:t>
            </a:r>
            <a:r>
              <a:rPr lang="ru" b="1"/>
              <a:t>toInt</a:t>
            </a:r>
            <a:r>
              <a:rPr lang="ru"/>
              <a:t>() – возвращает массив преобразованный в int;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long </a:t>
            </a:r>
            <a:r>
              <a:rPr lang="ru" b="1"/>
              <a:t>toLong</a:t>
            </a:r>
            <a:r>
              <a:rPr lang="ru"/>
              <a:t>() – возвращает массив преобразованный в long;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short </a:t>
            </a:r>
            <a:r>
              <a:rPr lang="ru" b="1"/>
              <a:t>toShort</a:t>
            </a:r>
            <a:r>
              <a:rPr lang="ru"/>
              <a:t>() – возвращает массив преобразованный в short.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15</a:t>
            </a:fld>
            <a:endParaRPr lang="ru"/>
          </a:p>
        </p:txBody>
      </p:sp>
      <p:sp>
        <p:nvSpPr>
          <p:cNvPr id="162" name="Shape 162"/>
          <p:cNvSpPr txBox="1"/>
          <p:nvPr/>
        </p:nvSpPr>
        <p:spPr>
          <a:xfrm>
            <a:off x="481075" y="4202602"/>
            <a:ext cx="7991400" cy="255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QByteArray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x(</a:t>
            </a:r>
            <a:r>
              <a:rPr lang="ru" sz="1600" dirty="0">
                <a:solidFill>
                  <a:srgbClr val="008000"/>
                </a:solidFill>
              </a:rPr>
              <a:t>"free"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QByteArray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y(</a:t>
            </a:r>
            <a:r>
              <a:rPr lang="ru" sz="1600" dirty="0">
                <a:solidFill>
                  <a:srgbClr val="008000"/>
                </a:solidFill>
              </a:rPr>
              <a:t>"dom"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x.append(y);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x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"freedom"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 dirty="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QByteArray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byteArray(</a:t>
            </a:r>
            <a:r>
              <a:rPr lang="ru" sz="1600" dirty="0">
                <a:solidFill>
                  <a:srgbClr val="008000"/>
                </a:solidFill>
              </a:rPr>
              <a:t>"1234.56"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double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a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byteArray.toDouble();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a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1234.56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7846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QList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700" y="853034"/>
            <a:ext cx="8520600" cy="2822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 b="1" dirty="0"/>
              <a:t>QList&lt;T&gt;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 dirty="0"/>
              <a:t>move</a:t>
            </a:r>
            <a:r>
              <a:rPr lang="ru" dirty="0"/>
              <a:t>(int from, int to) – перемещает элемент с одной позиции на другую;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 dirty="0"/>
              <a:t>swap</a:t>
            </a:r>
            <a:r>
              <a:rPr lang="ru" dirty="0"/>
              <a:t>(int index1, int index2) – меняет местами два элемента по индексам;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T </a:t>
            </a:r>
            <a:r>
              <a:rPr lang="ru" b="1" dirty="0"/>
              <a:t>takeAt</a:t>
            </a:r>
            <a:r>
              <a:rPr lang="ru" dirty="0"/>
              <a:t>(int index) – возвращает и удаляет указанный элемент из списка;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T </a:t>
            </a:r>
            <a:r>
              <a:rPr lang="ru" b="1" dirty="0"/>
              <a:t>takeFirst</a:t>
            </a:r>
            <a:r>
              <a:rPr lang="ru" dirty="0"/>
              <a:t>() – возвращает и удаляет первый элемент из списка;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T </a:t>
            </a:r>
            <a:r>
              <a:rPr lang="ru" b="1" dirty="0"/>
              <a:t>takeLast</a:t>
            </a:r>
            <a:r>
              <a:rPr lang="ru" dirty="0"/>
              <a:t>() – возвращает и удаляет последний элемент из списка;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QSet&lt;T&gt; </a:t>
            </a:r>
            <a:r>
              <a:rPr lang="ru" b="1" dirty="0"/>
              <a:t>toSet</a:t>
            </a:r>
            <a:r>
              <a:rPr lang="ru" dirty="0"/>
              <a:t>() – возвращает QSet с данными из списка;</a:t>
            </a:r>
          </a:p>
          <a:p>
            <a:pPr marL="457200" lvl="0" indent="-228600">
              <a:spcBef>
                <a:spcPts val="0"/>
              </a:spcBef>
            </a:pPr>
            <a:r>
              <a:rPr lang="ru" dirty="0"/>
              <a:t>QVector&lt;T&gt; </a:t>
            </a:r>
            <a:r>
              <a:rPr lang="ru" b="1" dirty="0"/>
              <a:t>toVector</a:t>
            </a:r>
            <a:r>
              <a:rPr lang="ru" dirty="0"/>
              <a:t>() – возвращает QVector с данными из списка.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16</a:t>
            </a:fld>
            <a:endParaRPr lang="ru"/>
          </a:p>
        </p:txBody>
      </p:sp>
      <p:sp>
        <p:nvSpPr>
          <p:cNvPr id="170" name="Shape 170"/>
          <p:cNvSpPr txBox="1"/>
          <p:nvPr/>
        </p:nvSpPr>
        <p:spPr>
          <a:xfrm>
            <a:off x="493050" y="4980460"/>
            <a:ext cx="7979400" cy="185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QList</a:t>
            </a:r>
            <a:r>
              <a:rPr lang="ru" sz="1600" dirty="0">
                <a:solidFill>
                  <a:schemeClr val="dk1"/>
                </a:solidFill>
              </a:rPr>
              <a:t>&lt;</a:t>
            </a: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chemeClr val="dk1"/>
                </a:solidFill>
              </a:rPr>
              <a:t>&gt;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list;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list.append(</a:t>
            </a:r>
            <a:r>
              <a:rPr lang="ru" sz="1600" dirty="0">
                <a:solidFill>
                  <a:srgbClr val="000080"/>
                </a:solidFill>
              </a:rPr>
              <a:t>1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list.append(</a:t>
            </a:r>
            <a:r>
              <a:rPr lang="ru" sz="1600" dirty="0">
                <a:solidFill>
                  <a:srgbClr val="000080"/>
                </a:solidFill>
              </a:rPr>
              <a:t>4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list.append(</a:t>
            </a:r>
            <a:r>
              <a:rPr lang="ru" sz="1600" dirty="0">
                <a:solidFill>
                  <a:srgbClr val="000080"/>
                </a:solidFill>
              </a:rPr>
              <a:t>2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first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list.takeFirst();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first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last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list.takeLast();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last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QStack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00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 b="1"/>
              <a:t>QStack&lt;T&gt;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push</a:t>
            </a:r>
            <a:r>
              <a:rPr lang="ru"/>
              <a:t>(const T &amp;value) – добавляет элемент в стек;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T </a:t>
            </a:r>
            <a:r>
              <a:rPr lang="ru" b="1"/>
              <a:t>pop</a:t>
            </a:r>
            <a:r>
              <a:rPr lang="ru"/>
              <a:t>() – извлекает элемент из стека;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T&amp; </a:t>
            </a:r>
            <a:r>
              <a:rPr lang="ru" b="1"/>
              <a:t>top</a:t>
            </a:r>
            <a:r>
              <a:rPr lang="ru"/>
              <a:t>() – возвращает ссылку на верхний элемент в стеке;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swap</a:t>
            </a:r>
            <a:r>
              <a:rPr lang="ru"/>
              <a:t>(QStack&lt;T&gt; &amp;other) – заменяет элементы стека элементами другого.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17</a:t>
            </a:fld>
            <a:endParaRPr lang="ru"/>
          </a:p>
        </p:txBody>
      </p:sp>
      <p:sp>
        <p:nvSpPr>
          <p:cNvPr id="178" name="Shape 178"/>
          <p:cNvSpPr txBox="1"/>
          <p:nvPr/>
        </p:nvSpPr>
        <p:spPr>
          <a:xfrm>
            <a:off x="437025" y="3929146"/>
            <a:ext cx="8035500" cy="2679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QStack</a:t>
            </a:r>
            <a:r>
              <a:rPr lang="ru" sz="1600" dirty="0">
                <a:solidFill>
                  <a:schemeClr val="dk1"/>
                </a:solidFill>
              </a:rPr>
              <a:t>&lt;</a:t>
            </a:r>
            <a:r>
              <a:rPr lang="ru" sz="1600" dirty="0">
                <a:solidFill>
                  <a:srgbClr val="800080"/>
                </a:solidFill>
              </a:rPr>
              <a:t>QString</a:t>
            </a:r>
            <a:r>
              <a:rPr lang="ru" sz="1600" dirty="0">
                <a:solidFill>
                  <a:schemeClr val="dk1"/>
                </a:solidFill>
              </a:rPr>
              <a:t>&gt;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stack;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stack.push(</a:t>
            </a:r>
            <a:r>
              <a:rPr lang="ru" sz="1600" dirty="0">
                <a:solidFill>
                  <a:srgbClr val="008000"/>
                </a:solidFill>
              </a:rPr>
              <a:t>"Element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1"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stack.push(</a:t>
            </a:r>
            <a:r>
              <a:rPr lang="ru" sz="1600" dirty="0">
                <a:solidFill>
                  <a:srgbClr val="008000"/>
                </a:solidFill>
              </a:rPr>
              <a:t>"Element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2"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chemeClr val="dk1"/>
                </a:solidFill>
              </a:rPr>
              <a:t>stack.push(</a:t>
            </a:r>
            <a:r>
              <a:rPr lang="ru" sz="1600" dirty="0">
                <a:solidFill>
                  <a:srgbClr val="008000"/>
                </a:solidFill>
              </a:rPr>
              <a:t>"Element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3"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8000"/>
                </a:solidFill>
              </a:rPr>
              <a:t>while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(!stack.empty())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C0C0C0"/>
                </a:solidFill>
              </a:rPr>
              <a:t>    </a:t>
            </a:r>
            <a:r>
              <a:rPr lang="ru" sz="1600" dirty="0">
                <a:solidFill>
                  <a:srgbClr val="000080"/>
                </a:solidFill>
              </a:rPr>
              <a:t>qDebug</a:t>
            </a:r>
            <a:r>
              <a:rPr lang="ru" sz="1600" dirty="0">
                <a:solidFill>
                  <a:schemeClr val="dk1"/>
                </a:solidFill>
              </a:rPr>
              <a:t>()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&lt;&lt;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stack.pop();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QQueue	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311700" y="1536630"/>
            <a:ext cx="8520600" cy="157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 b="1"/>
              <a:t>QQueue&lt;T&gt;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void </a:t>
            </a:r>
            <a:r>
              <a:rPr lang="ru" b="1"/>
              <a:t>enqueue</a:t>
            </a:r>
            <a:r>
              <a:rPr lang="ru"/>
              <a:t>(const T &amp;value) – добавляет значение в конец очереди;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T </a:t>
            </a:r>
            <a:r>
              <a:rPr lang="ru" b="1"/>
              <a:t>dequeue</a:t>
            </a:r>
            <a:r>
              <a:rPr lang="ru"/>
              <a:t>() – извлекает значение из начала очереди;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T&amp; </a:t>
            </a:r>
            <a:r>
              <a:rPr lang="ru" b="1"/>
              <a:t>head</a:t>
            </a:r>
            <a:r>
              <a:rPr lang="ru"/>
              <a:t>() – возвращает ссылку на начальный элемент очереди.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18</a:t>
            </a:fld>
            <a:endParaRPr lang="ru"/>
          </a:p>
        </p:txBody>
      </p:sp>
      <p:sp>
        <p:nvSpPr>
          <p:cNvPr id="186" name="Shape 186"/>
          <p:cNvSpPr txBox="1"/>
          <p:nvPr/>
        </p:nvSpPr>
        <p:spPr>
          <a:xfrm>
            <a:off x="419650" y="3294075"/>
            <a:ext cx="8052900" cy="292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QQueue</a:t>
            </a: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&gt;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queue;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queue.enqueue(</a:t>
            </a:r>
            <a:r>
              <a:rPr lang="ru" sz="1600">
                <a:solidFill>
                  <a:srgbClr val="008000"/>
                </a:solidFill>
              </a:rPr>
              <a:t>"Element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1"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queue.enqueue(</a:t>
            </a:r>
            <a:r>
              <a:rPr lang="ru" sz="1600">
                <a:solidFill>
                  <a:srgbClr val="008000"/>
                </a:solidFill>
              </a:rPr>
              <a:t>"Element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2"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queue.enqueue(</a:t>
            </a:r>
            <a:r>
              <a:rPr lang="ru" sz="1600">
                <a:solidFill>
                  <a:srgbClr val="008000"/>
                </a:solidFill>
              </a:rPr>
              <a:t>"Element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3"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while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(!queue.empty())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queue.dequeue();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QMap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06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 b="1"/>
              <a:t>QMap&lt;Key, T&gt;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Key </a:t>
            </a:r>
            <a:r>
              <a:rPr lang="ru" b="1"/>
              <a:t>key</a:t>
            </a:r>
            <a:r>
              <a:rPr lang="ru"/>
              <a:t>(const T &amp;value) – возвращает ключ элемента по значению;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QList&lt;Key&gt; </a:t>
            </a:r>
            <a:r>
              <a:rPr lang="ru" b="1"/>
              <a:t>keys</a:t>
            </a:r>
            <a:r>
              <a:rPr lang="ru"/>
              <a:t>() – возвращает список ключей 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const T </a:t>
            </a:r>
            <a:r>
              <a:rPr lang="ru" b="1"/>
              <a:t>value</a:t>
            </a:r>
            <a:r>
              <a:rPr lang="ru"/>
              <a:t>(const Key &amp;key) – возвращает значение элемента по ключу;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QList&lt;T&gt; </a:t>
            </a:r>
            <a:r>
              <a:rPr lang="ru" b="1"/>
              <a:t>values</a:t>
            </a:r>
            <a:r>
              <a:rPr lang="ru"/>
              <a:t>() – список всех значений.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19</a:t>
            </a:fld>
            <a:endParaRPr lang="ru"/>
          </a:p>
        </p:txBody>
      </p:sp>
      <p:sp>
        <p:nvSpPr>
          <p:cNvPr id="194" name="Shape 194"/>
          <p:cNvSpPr txBox="1"/>
          <p:nvPr/>
        </p:nvSpPr>
        <p:spPr>
          <a:xfrm>
            <a:off x="448225" y="3606025"/>
            <a:ext cx="8024100" cy="2611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QMap</a:t>
            </a: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&gt;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mapPhonebook;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mapPhonebook[</a:t>
            </a:r>
            <a:r>
              <a:rPr lang="ru" sz="1600">
                <a:solidFill>
                  <a:srgbClr val="008000"/>
                </a:solidFill>
              </a:rPr>
              <a:t>"Piggy"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"785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mapPhonebook[</a:t>
            </a:r>
            <a:r>
              <a:rPr lang="ru" sz="1600">
                <a:solidFill>
                  <a:srgbClr val="008000"/>
                </a:solidFill>
              </a:rPr>
              <a:t>"Kermit"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"123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65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56"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mapPhonebook[</a:t>
            </a:r>
            <a:r>
              <a:rPr lang="ru" sz="1600">
                <a:solidFill>
                  <a:srgbClr val="008000"/>
                </a:solidFill>
              </a:rPr>
              <a:t>"Gonzo"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"631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32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21"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mapPhonebook.keys();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["Piggy",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"Kermit",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"Gonzo"]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mapPhonebook.values();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["785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"23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65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56",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"631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32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21"]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39285"/>
              <a:buFont typeface="Arial"/>
              <a:buNone/>
            </a:pPr>
            <a:r>
              <a:rPr lang="ru"/>
              <a:t>Qt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536607"/>
            <a:ext cx="8520600" cy="26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Qt</a:t>
            </a:r>
            <a:r>
              <a:rPr lang="ru"/>
              <a:t> – это кроссплатформенный (включая мобильные платформы) фреймворк для разработки приложений на C++.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</a:t>
            </a:r>
            <a:r>
              <a:rPr lang="ru" b="1"/>
              <a:t>Qt</a:t>
            </a:r>
            <a:r>
              <a:rPr lang="ru"/>
              <a:t> предусмотрены классы и для работы со строками, файлами, сетью, базами данных, XML, для обеспечения многопоточности в приложении и др.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</a:t>
            </a:fld>
            <a:endParaRPr lang="ru"/>
          </a:p>
        </p:txBody>
      </p:sp>
      <p:pic>
        <p:nvPicPr>
          <p:cNvPr id="62" name="Shape 62" descr="20090512220306!Qt_logostrap_CMY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8" y="4175724"/>
            <a:ext cx="4087146" cy="20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QHash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311700" y="1536630"/>
            <a:ext cx="8520600" cy="180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 b="1"/>
              <a:t>QHash&lt;Key, T&gt;</a:t>
            </a:r>
          </a:p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Отличия от </a:t>
            </a:r>
            <a:r>
              <a:rPr lang="ru" b="1"/>
              <a:t>QMap</a:t>
            </a:r>
            <a:r>
              <a:rPr lang="ru"/>
              <a:t>: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ru"/>
              <a:t>в </a:t>
            </a:r>
            <a:r>
              <a:rPr lang="ru" b="1"/>
              <a:t>QMap</a:t>
            </a:r>
            <a:r>
              <a:rPr lang="ru"/>
              <a:t> элементы отсортированы по ключу, в </a:t>
            </a:r>
            <a:r>
              <a:rPr lang="ru" b="1"/>
              <a:t>QHash</a:t>
            </a:r>
            <a:r>
              <a:rPr lang="ru"/>
              <a:t> – произвольно;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ru" b="1"/>
              <a:t>QHash</a:t>
            </a:r>
            <a:r>
              <a:rPr lang="ru"/>
              <a:t> предоставляет более быстрый поиск, чем </a:t>
            </a:r>
            <a:r>
              <a:rPr lang="ru" b="1"/>
              <a:t>QMap</a:t>
            </a:r>
            <a:r>
              <a:rPr lang="ru"/>
              <a:t>.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20</a:t>
            </a:fld>
            <a:endParaRPr lang="ru"/>
          </a:p>
        </p:txBody>
      </p:sp>
      <p:sp>
        <p:nvSpPr>
          <p:cNvPr id="202" name="Shape 202"/>
          <p:cNvSpPr txBox="1"/>
          <p:nvPr/>
        </p:nvSpPr>
        <p:spPr>
          <a:xfrm>
            <a:off x="414625" y="3339325"/>
            <a:ext cx="8058000" cy="2878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QHash</a:t>
            </a: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&gt;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hashPhonebook;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hashPhonebook[</a:t>
            </a:r>
            <a:r>
              <a:rPr lang="ru" sz="1600">
                <a:solidFill>
                  <a:srgbClr val="008000"/>
                </a:solidFill>
              </a:rPr>
              <a:t>"Piggy"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"785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hashPhonebook[</a:t>
            </a:r>
            <a:r>
              <a:rPr lang="ru" sz="1600">
                <a:solidFill>
                  <a:srgbClr val="008000"/>
                </a:solidFill>
              </a:rPr>
              <a:t>"Kermit"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"123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65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56"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hashPhonebook[</a:t>
            </a:r>
            <a:r>
              <a:rPr lang="ru" sz="1600">
                <a:solidFill>
                  <a:srgbClr val="008000"/>
                </a:solidFill>
              </a:rPr>
              <a:t>"Gonzo"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"631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32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21"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hashPhonebook.keys();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["Piggy",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"Kermit",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"Gonzo"]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hashPhonebook.values();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["785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11",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"23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65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56",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"631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32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21"]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QSet</a:t>
            </a: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173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2000" b="1"/>
              <a:t>QSet&lt;T&gt;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ru"/>
              <a:t>QSet&lt;T&gt;&amp; </a:t>
            </a:r>
            <a:r>
              <a:rPr lang="ru" b="1"/>
              <a:t>unite</a:t>
            </a:r>
            <a:r>
              <a:rPr lang="ru"/>
              <a:t>(const QSet&lt;T&gt; &amp;other) – объединение;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ru"/>
              <a:t>QSet&lt;T&gt;&amp; </a:t>
            </a:r>
            <a:r>
              <a:rPr lang="ru" b="1"/>
              <a:t>intersect</a:t>
            </a:r>
            <a:r>
              <a:rPr lang="ru"/>
              <a:t>(const QSet&lt;T&gt; &amp;other) – пересечение;</a:t>
            </a:r>
          </a:p>
          <a:p>
            <a:pPr marL="457200" lvl="0" indent="-228600">
              <a:spcBef>
                <a:spcPts val="0"/>
              </a:spcBef>
              <a:spcAft>
                <a:spcPts val="1000"/>
              </a:spcAft>
            </a:pPr>
            <a:r>
              <a:rPr lang="ru"/>
              <a:t>QSet&lt;T&gt;&amp; </a:t>
            </a:r>
            <a:r>
              <a:rPr lang="ru" b="1"/>
              <a:t>subtract</a:t>
            </a:r>
            <a:r>
              <a:rPr lang="ru"/>
              <a:t>(const QSet&lt;T&gt; &amp;other) – разность.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21</a:t>
            </a:fld>
            <a:endParaRPr lang="ru"/>
          </a:p>
        </p:txBody>
      </p:sp>
      <p:sp>
        <p:nvSpPr>
          <p:cNvPr id="210" name="Shape 210"/>
          <p:cNvSpPr txBox="1"/>
          <p:nvPr/>
        </p:nvSpPr>
        <p:spPr>
          <a:xfrm>
            <a:off x="403400" y="3268825"/>
            <a:ext cx="8069100" cy="2948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QSet</a:t>
            </a: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&gt;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set1;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QSet</a:t>
            </a: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&gt;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set2;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set1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"Lorem"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"Ipsum"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set2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"Amet"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"Lorem"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QSet</a:t>
            </a:r>
            <a:r>
              <a:rPr lang="ru" sz="1600">
                <a:solidFill>
                  <a:schemeClr val="dk1"/>
                </a:solidFill>
              </a:rPr>
              <a:t>&lt;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&gt;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resultSet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set1;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resultSet.unite(set2);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0080"/>
                </a:solidFill>
              </a:rPr>
              <a:t>qDebug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"Unite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&lt;&lt;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resultSet.toList();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 Unite 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["Lorem",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"Ipsum",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"Amet"]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QString. Основные свойства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/>
              <a:t>QString </a:t>
            </a:r>
            <a:r>
              <a:rPr lang="ru" b="1"/>
              <a:t>arg</a:t>
            </a:r>
            <a:r>
              <a:rPr lang="ru"/>
              <a:t>(T &amp;argument) – определяет параметр внутри строки;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QStringList </a:t>
            </a:r>
            <a:r>
              <a:rPr lang="ru" b="1"/>
              <a:t>split</a:t>
            </a:r>
            <a:r>
              <a:rPr lang="ru"/>
              <a:t>(QString &amp;sep) – делит строку на подстроки;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QString </a:t>
            </a:r>
            <a:r>
              <a:rPr lang="ru" b="1"/>
              <a:t>trimmed</a:t>
            </a:r>
            <a:r>
              <a:rPr lang="ru"/>
              <a:t>() – удаляет пробельные символы из строки;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bool </a:t>
            </a:r>
            <a:r>
              <a:rPr lang="ru" b="1"/>
              <a:t>startsWith</a:t>
            </a:r>
            <a:r>
              <a:rPr lang="ru"/>
              <a:t>(QString &amp;s) – начинается ли строка с строки </a:t>
            </a:r>
            <a:r>
              <a:rPr lang="ru" b="1"/>
              <a:t>s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bool </a:t>
            </a:r>
            <a:r>
              <a:rPr lang="ru" b="1"/>
              <a:t>endsWith</a:t>
            </a:r>
            <a:r>
              <a:rPr lang="ru"/>
              <a:t>(QString &amp;s) – заканчивается ли строка с строки </a:t>
            </a:r>
            <a:r>
              <a:rPr lang="ru" b="1"/>
              <a:t>s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QString </a:t>
            </a:r>
            <a:r>
              <a:rPr lang="ru" b="1"/>
              <a:t>toLower</a:t>
            </a:r>
            <a:r>
              <a:rPr lang="ru"/>
              <a:t>() – возвращает строку в нижнем регистре;</a:t>
            </a:r>
          </a:p>
          <a:p>
            <a:pPr marL="457200" lvl="0" indent="-228600">
              <a:spcBef>
                <a:spcPts val="0"/>
              </a:spcBef>
            </a:pPr>
            <a:r>
              <a:rPr lang="ru"/>
              <a:t>QString </a:t>
            </a:r>
            <a:r>
              <a:rPr lang="ru" b="1"/>
              <a:t>toUpper</a:t>
            </a:r>
            <a:r>
              <a:rPr lang="ru"/>
              <a:t>() – возвращает строку в верхнем регистре.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22</a:t>
            </a:fld>
            <a:endParaRPr lang="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QString. Пример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fileName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"dict.txt"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directory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"files/"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status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chemeClr val="dk1"/>
                </a:solidFill>
              </a:rPr>
              <a:t>(</a:t>
            </a:r>
            <a:r>
              <a:rPr lang="ru" sz="1600">
                <a:solidFill>
                  <a:srgbClr val="008000"/>
                </a:solidFill>
              </a:rPr>
              <a:t>"Processing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file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%1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from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%2"</a:t>
            </a:r>
            <a:r>
              <a:rPr lang="ru" sz="1600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    </a:t>
            </a:r>
            <a:r>
              <a:rPr lang="ru" sz="1600">
                <a:solidFill>
                  <a:schemeClr val="dk1"/>
                </a:solidFill>
              </a:rPr>
              <a:t>.arg(fileName).arg(directory);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status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"Processing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file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dict.txt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from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files/"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QStringList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list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status.split(</a:t>
            </a:r>
            <a:r>
              <a:rPr lang="ru" sz="1600">
                <a:solidFill>
                  <a:srgbClr val="008000"/>
                </a:solidFill>
              </a:rPr>
              <a:t>"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</a:t>
            </a:r>
            <a:r>
              <a:rPr lang="ru" sz="1600">
                <a:solidFill>
                  <a:schemeClr val="dk1"/>
                </a:solidFill>
              </a:rPr>
              <a:t>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list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["Processing",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"file",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"dict.txt",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"from",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"files"]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trimmed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status.trimmed();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trimmed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"Processingfiledict.txtfromfiles/"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lower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status.toLower();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lower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"processing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file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dict.txt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from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files/"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upper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status.toUpper();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upper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"PROCESSING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FILE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DICT.TXT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FROM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FILES/"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bool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startsWith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status.startsWith(</a:t>
            </a:r>
            <a:r>
              <a:rPr lang="ru" sz="1600">
                <a:solidFill>
                  <a:srgbClr val="008000"/>
                </a:solidFill>
              </a:rPr>
              <a:t>"Process"</a:t>
            </a:r>
            <a:r>
              <a:rPr lang="ru" sz="1600">
                <a:solidFill>
                  <a:schemeClr val="dk1"/>
                </a:solidFill>
              </a:rPr>
              <a:t>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startsWith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true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</a:rPr>
              <a:t>bool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endsWith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status.endsWith(</a:t>
            </a:r>
            <a:r>
              <a:rPr lang="ru" sz="1600">
                <a:solidFill>
                  <a:srgbClr val="008000"/>
                </a:solidFill>
              </a:rPr>
              <a:t>"Process"</a:t>
            </a:r>
            <a:r>
              <a:rPr lang="ru" sz="1600">
                <a:solidFill>
                  <a:schemeClr val="dk1"/>
                </a:solidFill>
              </a:rPr>
              <a:t>);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endsWith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false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23</a:t>
            </a:fld>
            <a:endParaRPr lang="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311700" y="34073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dirty="0"/>
              <a:t>QVariant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311700" y="506814"/>
            <a:ext cx="8520600" cy="300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ru" dirty="0"/>
              <a:t>void </a:t>
            </a:r>
            <a:r>
              <a:rPr lang="ru" b="1" dirty="0"/>
              <a:t>setValue</a:t>
            </a:r>
            <a:r>
              <a:rPr lang="ru" dirty="0"/>
              <a:t>(const T &amp;value) – записывает значение в объект;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T </a:t>
            </a:r>
            <a:r>
              <a:rPr lang="ru" b="1" dirty="0"/>
              <a:t>value</a:t>
            </a:r>
            <a:r>
              <a:rPr lang="ru" dirty="0"/>
              <a:t>() – возвращает значение объекта;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bool </a:t>
            </a:r>
            <a:r>
              <a:rPr lang="ru" b="1" dirty="0"/>
              <a:t>toBool</a:t>
            </a:r>
            <a:r>
              <a:rPr lang="ru" dirty="0"/>
              <a:t>() – преобразует значение объекта в bool и возвращает;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double </a:t>
            </a:r>
            <a:r>
              <a:rPr lang="ru" b="1" dirty="0"/>
              <a:t>toDouble</a:t>
            </a:r>
            <a:r>
              <a:rPr lang="ru" dirty="0"/>
              <a:t>() – преобразует значение в double и возвращает;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float </a:t>
            </a:r>
            <a:r>
              <a:rPr lang="ru" b="1" dirty="0"/>
              <a:t>toFloat</a:t>
            </a:r>
            <a:r>
              <a:rPr lang="ru" dirty="0"/>
              <a:t>() – преобразует значение в float и возвращает;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int </a:t>
            </a:r>
            <a:r>
              <a:rPr lang="ru" b="1" dirty="0"/>
              <a:t>toInt</a:t>
            </a:r>
            <a:r>
              <a:rPr lang="ru" dirty="0"/>
              <a:t>() – преобразует значение в int и возвращает;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QList&lt;QVariant&gt; </a:t>
            </a:r>
            <a:r>
              <a:rPr lang="ru" b="1" dirty="0"/>
              <a:t>toList</a:t>
            </a:r>
            <a:r>
              <a:rPr lang="ru" dirty="0"/>
              <a:t>() – преобразует значение в список и возвращает;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dirty="0"/>
              <a:t>QMap&lt;QString, QVariant&gt; </a:t>
            </a:r>
            <a:r>
              <a:rPr lang="ru" b="1" dirty="0"/>
              <a:t>toMap</a:t>
            </a:r>
            <a:r>
              <a:rPr lang="ru" dirty="0"/>
              <a:t>() – преобразует значение в словарь;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dirty="0"/>
              <a:t>QString </a:t>
            </a:r>
            <a:r>
              <a:rPr lang="ru" b="1" dirty="0"/>
              <a:t>toString</a:t>
            </a:r>
            <a:r>
              <a:rPr lang="ru" dirty="0"/>
              <a:t>() – преобразует значение в строку и возвращает.</a:t>
            </a:r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24</a:t>
            </a:fld>
            <a:endParaRPr lang="ru"/>
          </a:p>
        </p:txBody>
      </p:sp>
      <p:sp>
        <p:nvSpPr>
          <p:cNvPr id="232" name="Shape 232"/>
          <p:cNvSpPr txBox="1"/>
          <p:nvPr/>
        </p:nvSpPr>
        <p:spPr>
          <a:xfrm>
            <a:off x="425825" y="5168744"/>
            <a:ext cx="8046900" cy="167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800080"/>
                </a:solidFill>
              </a:rPr>
              <a:t>QVariant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var;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chemeClr val="dk1"/>
                </a:solidFill>
              </a:rPr>
              <a:t>var.setValue(</a:t>
            </a:r>
            <a:r>
              <a:rPr lang="ru" sz="1600" dirty="0">
                <a:solidFill>
                  <a:srgbClr val="000080"/>
                </a:solidFill>
              </a:rPr>
              <a:t>5</a:t>
            </a:r>
            <a:r>
              <a:rPr lang="ru" sz="1600" dirty="0">
                <a:solidFill>
                  <a:schemeClr val="dk1"/>
                </a:solidFill>
              </a:rPr>
              <a:t>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808000"/>
                </a:solidFill>
              </a:rPr>
              <a:t>int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int_number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var.toInt();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int_number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5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 dirty="0">
                <a:solidFill>
                  <a:srgbClr val="808000"/>
                </a:solidFill>
              </a:rPr>
              <a:t>float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float_number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var.toInt();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float_number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5.0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 dirty="0">
                <a:solidFill>
                  <a:srgbClr val="800080"/>
                </a:solidFill>
              </a:rPr>
              <a:t>QString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str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chemeClr val="dk1"/>
                </a:solidFill>
              </a:rPr>
              <a:t>var.toString();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//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str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=</a:t>
            </a:r>
            <a:r>
              <a:rPr lang="ru" sz="1600" dirty="0">
                <a:solidFill>
                  <a:srgbClr val="C0C0C0"/>
                </a:solidFill>
              </a:rPr>
              <a:t> </a:t>
            </a:r>
            <a:r>
              <a:rPr lang="ru" sz="1600" dirty="0">
                <a:solidFill>
                  <a:srgbClr val="008000"/>
                </a:solidFill>
              </a:rPr>
              <a:t>"5"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Создание классов, доступных в QML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311700" y="1536631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Унаследовать класс от </a:t>
            </a:r>
            <a:r>
              <a:rPr lang="ru" b="1"/>
              <a:t>QObject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  <a:buAutoNum type="arabicPeriod"/>
            </a:pPr>
            <a:r>
              <a:rPr lang="ru"/>
              <a:t>Добавить макрос </a:t>
            </a:r>
            <a:r>
              <a:rPr lang="ru" b="1"/>
              <a:t>Q_OBJECT</a:t>
            </a:r>
            <a:r>
              <a:rPr lang="ru"/>
              <a:t>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808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25</a:t>
            </a:fld>
            <a:endParaRPr lang="ru"/>
          </a:p>
        </p:txBody>
      </p:sp>
      <p:sp>
        <p:nvSpPr>
          <p:cNvPr id="240" name="Shape 240"/>
          <p:cNvSpPr txBox="1"/>
          <p:nvPr/>
        </p:nvSpPr>
        <p:spPr>
          <a:xfrm>
            <a:off x="311700" y="2300125"/>
            <a:ext cx="3957900" cy="391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myclass.h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0"/>
                </a:solidFill>
              </a:rPr>
              <a:t>#include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&lt;QObject&gt;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class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public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QObject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000080"/>
                </a:solidFill>
              </a:rPr>
              <a:t>Q_OBJECT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private</a:t>
            </a:r>
            <a:r>
              <a:rPr lang="ru" sz="160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public</a:t>
            </a:r>
            <a:r>
              <a:rPr lang="ru" sz="160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private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slots</a:t>
            </a:r>
            <a:r>
              <a:rPr lang="ru" sz="160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signals</a:t>
            </a:r>
            <a:r>
              <a:rPr lang="ru" sz="160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};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269600" y="2300125"/>
            <a:ext cx="3957900" cy="391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60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myclass.cpp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000080"/>
                </a:solidFill>
              </a:rPr>
              <a:t>#include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"myclass.h"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::MyClass()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QObject</a:t>
            </a:r>
            <a:r>
              <a:rPr lang="ru" sz="1600">
                <a:solidFill>
                  <a:schemeClr val="dk1"/>
                </a:solidFill>
              </a:rPr>
              <a:t>()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</a:rPr>
              <a:t>    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Создание классов, доступных в QML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50895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008000"/>
                </a:solidFill>
              </a:rPr>
              <a:t>//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008000"/>
                </a:solidFill>
              </a:rPr>
              <a:t>myclass.h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000080"/>
                </a:solidFill>
              </a:rPr>
              <a:t>#include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008000"/>
                </a:solidFill>
              </a:rPr>
              <a:t>&lt;QObject&gt;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class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80"/>
                </a:solidFill>
              </a:rPr>
              <a:t>MyClass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: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8000"/>
                </a:solidFill>
              </a:rPr>
              <a:t>public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80"/>
                </a:solidFill>
              </a:rPr>
              <a:t>QObject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 </a:t>
            </a:r>
            <a:r>
              <a:rPr lang="ru" sz="1400" dirty="0">
                <a:solidFill>
                  <a:srgbClr val="000080"/>
                </a:solidFill>
              </a:rPr>
              <a:t>Q_OBJECT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C0C0C0"/>
                </a:solidFill>
              </a:rPr>
              <a:t>    </a:t>
            </a:r>
            <a:r>
              <a:rPr lang="ru" sz="1400" dirty="0">
                <a:solidFill>
                  <a:srgbClr val="800080"/>
                </a:solidFill>
              </a:rPr>
              <a:t>Q_PROPERTY</a:t>
            </a:r>
            <a:r>
              <a:rPr lang="ru" sz="1400" dirty="0">
                <a:solidFill>
                  <a:schemeClr val="dk1"/>
                </a:solidFill>
              </a:rPr>
              <a:t>(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00"/>
                </a:solidFill>
              </a:rPr>
              <a:t>text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READ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getText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WRITE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setText</a:t>
            </a:r>
            <a:r>
              <a:rPr lang="ru" sz="1400" dirty="0">
                <a:solidFill>
                  <a:srgbClr val="C0C0C0"/>
                </a:solidFill>
              </a:rPr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                             NOTIFY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textChanged)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private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00"/>
                </a:solidFill>
              </a:rPr>
              <a:t>text</a:t>
            </a:r>
            <a:r>
              <a:rPr lang="ru" sz="1400" dirty="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public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 </a:t>
            </a:r>
            <a:r>
              <a:rPr lang="ru" sz="1400" dirty="0">
                <a:solidFill>
                  <a:srgbClr val="800080"/>
                </a:solidFill>
              </a:rPr>
              <a:t>MyClass</a:t>
            </a:r>
            <a:r>
              <a:rPr lang="ru" sz="1400" dirty="0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 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getText();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 </a:t>
            </a:r>
            <a:r>
              <a:rPr lang="ru" sz="1400" dirty="0">
                <a:solidFill>
                  <a:srgbClr val="808000"/>
                </a:solidFill>
              </a:rPr>
              <a:t>void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setText(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&amp;newText);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private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8000"/>
                </a:solidFill>
              </a:rPr>
              <a:t>slots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signals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    textChanged();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};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26</a:t>
            </a:fld>
            <a:endParaRPr lang="ru"/>
          </a:p>
        </p:txBody>
      </p:sp>
      <p:sp>
        <p:nvSpPr>
          <p:cNvPr id="249" name="Shape 249"/>
          <p:cNvSpPr txBox="1"/>
          <p:nvPr/>
        </p:nvSpPr>
        <p:spPr>
          <a:xfrm>
            <a:off x="5401200" y="1536625"/>
            <a:ext cx="34851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8000"/>
                </a:solidFill>
              </a:rPr>
              <a:t>//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myclass.cpp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0080"/>
                </a:solidFill>
              </a:rPr>
              <a:t>#include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"myclass.h"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MyClass</a:t>
            </a:r>
            <a:r>
              <a:rPr lang="ru">
                <a:solidFill>
                  <a:schemeClr val="dk1"/>
                </a:solidFill>
              </a:rPr>
              <a:t>::MyClass()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QObject</a:t>
            </a:r>
            <a:r>
              <a:rPr lang="ru">
                <a:solidFill>
                  <a:schemeClr val="dk1"/>
                </a:solidFill>
              </a:rPr>
              <a:t>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QString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MyClass</a:t>
            </a:r>
            <a:r>
              <a:rPr lang="ru">
                <a:solidFill>
                  <a:schemeClr val="dk1"/>
                </a:solidFill>
              </a:rPr>
              <a:t>::getText()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808000"/>
                </a:solidFill>
              </a:rPr>
              <a:t>return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8000"/>
                </a:solidFill>
              </a:rPr>
              <a:t>void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MyClass</a:t>
            </a:r>
            <a:r>
              <a:rPr lang="ru">
                <a:solidFill>
                  <a:schemeClr val="dk1"/>
                </a:solidFill>
              </a:rPr>
              <a:t>::setText(</a:t>
            </a:r>
            <a:r>
              <a:rPr lang="ru">
                <a:solidFill>
                  <a:srgbClr val="800080"/>
                </a:solidFill>
              </a:rPr>
              <a:t>QString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/>
              <a:t>&amp;</a:t>
            </a:r>
            <a:r>
              <a:rPr lang="ru">
                <a:solidFill>
                  <a:schemeClr val="dk1"/>
                </a:solidFill>
              </a:rPr>
              <a:t>newText)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newText;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Создание классов, доступных в QML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50559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008000"/>
                </a:solidFill>
              </a:rPr>
              <a:t>//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008000"/>
                </a:solidFill>
              </a:rPr>
              <a:t>myclass.h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000080"/>
                </a:solidFill>
              </a:rPr>
              <a:t>#include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008000"/>
                </a:solidFill>
              </a:rPr>
              <a:t>&lt;QObject&gt;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dirty="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class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80"/>
                </a:solidFill>
              </a:rPr>
              <a:t>MyClass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: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8000"/>
                </a:solidFill>
              </a:rPr>
              <a:t>public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80"/>
                </a:solidFill>
              </a:rPr>
              <a:t>QObject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000080"/>
                </a:solidFill>
              </a:rPr>
              <a:t>Q_OBJECT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800080"/>
                </a:solidFill>
              </a:rPr>
              <a:t>Q_PROPERTY</a:t>
            </a:r>
            <a:r>
              <a:rPr lang="ru" sz="1400" dirty="0">
                <a:solidFill>
                  <a:schemeClr val="dk1"/>
                </a:solidFill>
              </a:rPr>
              <a:t>(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00"/>
                </a:solidFill>
              </a:rPr>
              <a:t>text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READ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getText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WRITE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setText</a:t>
            </a:r>
            <a:r>
              <a:rPr lang="ru" sz="1400" dirty="0">
                <a:solidFill>
                  <a:srgbClr val="C0C0C0"/>
                </a:solidFill>
              </a:rPr>
              <a:t>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                             NOTIFY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textChanged)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private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0000"/>
                </a:solidFill>
              </a:rPr>
              <a:t>text</a:t>
            </a:r>
            <a:r>
              <a:rPr lang="ru" sz="1400" dirty="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public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800080"/>
                </a:solidFill>
              </a:rPr>
              <a:t>MyClass</a:t>
            </a:r>
            <a:r>
              <a:rPr lang="ru" sz="1400" dirty="0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getText();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808000"/>
                </a:solidFill>
              </a:rPr>
              <a:t>void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setText(</a:t>
            </a:r>
            <a:r>
              <a:rPr lang="ru" sz="1400" dirty="0">
                <a:solidFill>
                  <a:srgbClr val="800080"/>
                </a:solidFill>
              </a:rPr>
              <a:t>QString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/>
              <a:t>&amp;</a:t>
            </a:r>
            <a:r>
              <a:rPr lang="ru" sz="1400" dirty="0">
                <a:solidFill>
                  <a:schemeClr val="dk1"/>
                </a:solidFill>
              </a:rPr>
              <a:t>newText);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C0C0C0"/>
                </a:solidFill>
              </a:rPr>
              <a:t>   </a:t>
            </a:r>
            <a:r>
              <a:rPr lang="ru" sz="1400" dirty="0">
                <a:solidFill>
                  <a:srgbClr val="800080"/>
                </a:solidFill>
              </a:rPr>
              <a:t>Q_INVOKABLE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8000"/>
                </a:solidFill>
              </a:rPr>
              <a:t>void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chemeClr val="dk1"/>
                </a:solidFill>
              </a:rPr>
              <a:t>printText();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private</a:t>
            </a:r>
            <a:r>
              <a:rPr lang="ru" sz="1400" dirty="0">
                <a:solidFill>
                  <a:srgbClr val="C0C0C0"/>
                </a:solidFill>
              </a:rPr>
              <a:t> </a:t>
            </a:r>
            <a:r>
              <a:rPr lang="ru" sz="1400" dirty="0">
                <a:solidFill>
                  <a:srgbClr val="808000"/>
                </a:solidFill>
              </a:rPr>
              <a:t>slots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rgbClr val="808000"/>
                </a:solidFill>
              </a:rPr>
              <a:t>signals</a:t>
            </a:r>
            <a:r>
              <a:rPr lang="ru" sz="1400" dirty="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</a:rPr>
              <a:t>   textChanged();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};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27</a:t>
            </a:fld>
            <a:endParaRPr lang="ru"/>
          </a:p>
        </p:txBody>
      </p:sp>
      <p:sp>
        <p:nvSpPr>
          <p:cNvPr id="257" name="Shape 257"/>
          <p:cNvSpPr txBox="1"/>
          <p:nvPr/>
        </p:nvSpPr>
        <p:spPr>
          <a:xfrm>
            <a:off x="5367600" y="1536675"/>
            <a:ext cx="34647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>
                <a:solidFill>
                  <a:srgbClr val="008000"/>
                </a:solidFill>
              </a:rPr>
              <a:t>//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myclass.cpp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000080"/>
                </a:solidFill>
              </a:rPr>
              <a:t>#include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"myclass.h"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000080"/>
                </a:solidFill>
              </a:rPr>
              <a:t>#include</a:t>
            </a:r>
            <a:r>
              <a:rPr lang="ru">
                <a:solidFill>
                  <a:srgbClr val="008000"/>
                </a:solidFill>
              </a:rPr>
              <a:t>&lt;QDebug&gt;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MyClass</a:t>
            </a:r>
            <a:r>
              <a:rPr lang="ru">
                <a:solidFill>
                  <a:schemeClr val="dk1"/>
                </a:solidFill>
              </a:rPr>
              <a:t>::MyClass()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QObject</a:t>
            </a:r>
            <a:r>
              <a:rPr lang="ru">
                <a:solidFill>
                  <a:schemeClr val="dk1"/>
                </a:solidFill>
              </a:rPr>
              <a:t>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QString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MyClass</a:t>
            </a:r>
            <a:r>
              <a:rPr lang="ru">
                <a:solidFill>
                  <a:schemeClr val="dk1"/>
                </a:solidFill>
              </a:rPr>
              <a:t>::getText()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808000"/>
                </a:solidFill>
              </a:rPr>
              <a:t>return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8000"/>
                </a:solidFill>
              </a:rPr>
              <a:t>void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MyClass</a:t>
            </a:r>
            <a:r>
              <a:rPr lang="ru">
                <a:solidFill>
                  <a:schemeClr val="dk1"/>
                </a:solidFill>
              </a:rPr>
              <a:t>::setText(</a:t>
            </a:r>
            <a:r>
              <a:rPr lang="ru">
                <a:solidFill>
                  <a:srgbClr val="800080"/>
                </a:solidFill>
              </a:rPr>
              <a:t>QString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/>
              <a:t>&amp;</a:t>
            </a:r>
            <a:r>
              <a:rPr lang="ru">
                <a:solidFill>
                  <a:schemeClr val="dk1"/>
                </a:solidFill>
              </a:rPr>
              <a:t>newText)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newText;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808000"/>
                </a:solidFill>
              </a:rPr>
              <a:t>void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MyClass</a:t>
            </a:r>
            <a:r>
              <a:rPr lang="ru">
                <a:solidFill>
                  <a:schemeClr val="dk1"/>
                </a:solidFill>
              </a:rPr>
              <a:t>::printText()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</a:t>
            </a:r>
            <a:r>
              <a:rPr lang="ru">
                <a:solidFill>
                  <a:srgbClr val="000080"/>
                </a:solidFill>
              </a:rPr>
              <a:t>qDebug</a:t>
            </a:r>
            <a:r>
              <a:rPr lang="ru">
                <a:solidFill>
                  <a:schemeClr val="dk1"/>
                </a:solidFill>
              </a:rPr>
              <a:t>()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&lt;&lt;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00"/>
                </a:solidFill>
              </a:rPr>
              <a:t>text</a:t>
            </a:r>
            <a:r>
              <a:rPr lang="ru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Создание классов, доступных в QML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</a:rPr>
              <a:t>#include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&lt;QtQuick&gt;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</a:rPr>
              <a:t>#include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&lt;QGuiApplication&gt;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000080"/>
                </a:solidFill>
              </a:rPr>
              <a:t>#include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&lt;sailfishapp.h&gt;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000080"/>
                </a:solidFill>
              </a:rPr>
              <a:t>#include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"myclass.h"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endParaRPr sz="1600">
              <a:solidFill>
                <a:srgbClr val="008000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8000"/>
                </a:solidFill>
              </a:rPr>
              <a:t>int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main(</a:t>
            </a:r>
            <a:r>
              <a:rPr lang="ru" sz="1600">
                <a:solidFill>
                  <a:srgbClr val="808000"/>
                </a:solidFill>
              </a:rPr>
              <a:t>int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argc,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char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*argv[])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QGuiApplication</a:t>
            </a:r>
            <a:r>
              <a:rPr lang="ru" sz="1600">
                <a:solidFill>
                  <a:schemeClr val="dk1"/>
                </a:solidFill>
              </a:rPr>
              <a:t>*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app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SailfishApp</a:t>
            </a:r>
            <a:r>
              <a:rPr lang="ru" sz="1600">
                <a:solidFill>
                  <a:schemeClr val="dk1"/>
                </a:solidFill>
              </a:rPr>
              <a:t>::application(argc,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argv);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chemeClr val="dk1"/>
                </a:solidFill>
              </a:rPr>
              <a:t>qmlRegisterType&lt;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&gt;(</a:t>
            </a:r>
            <a:r>
              <a:rPr lang="ru" sz="1600">
                <a:solidFill>
                  <a:srgbClr val="008000"/>
                </a:solidFill>
              </a:rPr>
              <a:t>"harbour.appname.MyModule"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0080"/>
                </a:solidFill>
              </a:rPr>
              <a:t>1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0080"/>
                </a:solidFill>
              </a:rPr>
              <a:t>0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"MyClass"</a:t>
            </a:r>
            <a:r>
              <a:rPr lang="ru" sz="1600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8000"/>
                </a:solidFill>
              </a:rPr>
              <a:t>return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app-&gt;exec();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28</a:t>
            </a:fld>
            <a:endParaRPr lang="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Создание классов, доступных в QML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414625" y="1356875"/>
            <a:ext cx="4112700" cy="486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808000"/>
                </a:solidFill>
              </a:rPr>
              <a:t>import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harbour.appname.MyModule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1.0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800080"/>
                </a:solidFill>
              </a:rPr>
              <a:t>Page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rgbClr val="800080"/>
                </a:solidFill>
              </a:rPr>
              <a:t>MyClass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id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myClass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00"/>
                </a:solidFill>
              </a:rPr>
              <a:t>text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"My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Class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Text"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rgbClr val="800080"/>
                </a:solidFill>
              </a:rPr>
              <a:t>SilicaFlickable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rgbClr val="800080"/>
                </a:solidFill>
              </a:rPr>
              <a:t>Column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rgbClr val="800000"/>
                </a:solidFill>
              </a:rPr>
              <a:t>anchors.fill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parent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rgbClr val="800080"/>
                </a:solidFill>
              </a:rPr>
              <a:t>PageHeader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800000"/>
                </a:solidFill>
              </a:rPr>
              <a:t>title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"Page"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rgbClr val="800080"/>
                </a:solidFill>
              </a:rPr>
              <a:t>Label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 </a:t>
            </a:r>
            <a:r>
              <a:rPr lang="ru" sz="1400">
                <a:solidFill>
                  <a:srgbClr val="800000"/>
                </a:solidFill>
              </a:rPr>
              <a:t>text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myClass</a:t>
            </a:r>
            <a:r>
              <a:rPr lang="ru" sz="1400">
                <a:solidFill>
                  <a:schemeClr val="dk1"/>
                </a:solidFill>
              </a:rPr>
              <a:t>.text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rgbClr val="800080"/>
                </a:solidFill>
              </a:rPr>
              <a:t>Button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    </a:t>
            </a:r>
            <a:r>
              <a:rPr lang="ru" sz="1400">
                <a:solidFill>
                  <a:srgbClr val="800000"/>
                </a:solidFill>
              </a:rPr>
              <a:t>width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parent</a:t>
            </a:r>
            <a:r>
              <a:rPr lang="ru" sz="1400">
                <a:solidFill>
                  <a:schemeClr val="dk1"/>
                </a:solidFill>
              </a:rPr>
              <a:t>.width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    </a:t>
            </a:r>
            <a:r>
              <a:rPr lang="ru" sz="1400">
                <a:solidFill>
                  <a:srgbClr val="800000"/>
                </a:solidFill>
              </a:rPr>
              <a:t>text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>
                <a:solidFill>
                  <a:srgbClr val="008000"/>
                </a:solidFill>
              </a:rPr>
              <a:t>"Button"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    </a:t>
            </a:r>
            <a:r>
              <a:rPr lang="ru" sz="1400">
                <a:solidFill>
                  <a:srgbClr val="800000"/>
                </a:solidFill>
              </a:rPr>
              <a:t>onClicked</a:t>
            </a:r>
            <a:r>
              <a:rPr lang="ru" sz="1400">
                <a:solidFill>
                  <a:schemeClr val="dk1"/>
                </a:solidFill>
              </a:rPr>
              <a:t>:</a:t>
            </a:r>
            <a:r>
              <a:rPr lang="ru" sz="1400">
                <a:solidFill>
                  <a:srgbClr val="C0C0C0"/>
                </a:solidFill>
              </a:rPr>
              <a:t> </a:t>
            </a:r>
            <a:r>
              <a:rPr lang="ru" sz="1400" i="1">
                <a:solidFill>
                  <a:schemeClr val="dk1"/>
                </a:solidFill>
              </a:rPr>
              <a:t>myClass</a:t>
            </a:r>
            <a:r>
              <a:rPr lang="ru" sz="1400">
                <a:solidFill>
                  <a:schemeClr val="dk1"/>
                </a:solidFill>
              </a:rPr>
              <a:t>.printText()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ru" sz="1400">
                <a:solidFill>
                  <a:srgbClr val="C0C0C0"/>
                </a:solidFill>
              </a:rPr>
              <a:t>    </a:t>
            </a:r>
            <a:r>
              <a:rPr lang="ru" sz="14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29</a:t>
            </a:fld>
            <a:endParaRPr lang="ru"/>
          </a:p>
        </p:txBody>
      </p:sp>
      <p:pic>
        <p:nvPicPr>
          <p:cNvPr id="272" name="Shape 272" descr="my_class.png"/>
          <p:cNvPicPr preferRelativeResize="0"/>
          <p:nvPr/>
        </p:nvPicPr>
        <p:blipFill rotWithShape="1">
          <a:blip r:embed="rId3">
            <a:alphaModFix/>
          </a:blip>
          <a:srcRect l="9637" t="4166" r="9580" b="45629"/>
          <a:stretch/>
        </p:blipFill>
        <p:spPr>
          <a:xfrm>
            <a:off x="5099000" y="1714362"/>
            <a:ext cx="3137624" cy="34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Qt. Состав</a:t>
            </a: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1536625"/>
            <a:ext cx="8520600" cy="2639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Библиотека</a:t>
            </a:r>
            <a:r>
              <a:rPr lang="ru" b="1"/>
              <a:t> Qt;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moc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qmake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Qt Creator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Qt Designer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Qt Linguist</a:t>
            </a:r>
            <a:r>
              <a:rPr lang="ru"/>
              <a:t>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Qt Assistant</a:t>
            </a:r>
            <a:r>
              <a:rPr lang="ru"/>
              <a:t>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</a:t>
            </a:fld>
            <a:endParaRPr lang="ru"/>
          </a:p>
        </p:txBody>
      </p:sp>
      <p:pic>
        <p:nvPicPr>
          <p:cNvPr id="70" name="Shape 70" descr="20090512220306!Qt_logostrap_CMY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428" y="4175724"/>
            <a:ext cx="4087146" cy="20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QML плагины</a:t>
            </a:r>
          </a:p>
        </p:txBody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/>
              <a:t>QML компоненты, написанные на языке C++ есть возможность перенести в QML плагин. Плагины QML позволяют следующее: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производить регистрацию QML компонент, написанных на C++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инициализировать движок QML при подключении плагина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/>
              <a:t>использовать содержимое плагина в нескольких приложениях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30</a:t>
            </a:fld>
            <a:endParaRPr lang="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QQmlExtensionPlugin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000"/>
                </a:solidFill>
              </a:rPr>
              <a:t>//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example-plugin.h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808000"/>
                </a:solidFill>
              </a:rPr>
              <a:t>class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ExamplePlugin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: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8000"/>
                </a:solidFill>
              </a:rPr>
              <a:t>public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QQmlExtensionPlugin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000080"/>
                </a:solidFill>
              </a:rPr>
              <a:t>Q_OBJECT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000080"/>
                </a:solidFill>
              </a:rPr>
              <a:t>Q_PLUGIN_METADATA</a:t>
            </a:r>
            <a:r>
              <a:rPr lang="ru">
                <a:solidFill>
                  <a:schemeClr val="dk1"/>
                </a:solidFill>
              </a:rPr>
              <a:t>(IID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0080"/>
                </a:solidFill>
              </a:rPr>
              <a:t>QQmlExtensionInterface_iid</a:t>
            </a:r>
            <a:r>
              <a:rPr lang="ru">
                <a:solidFill>
                  <a:schemeClr val="dk1"/>
                </a:solidFill>
              </a:rPr>
              <a:t>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808000"/>
                </a:solidFill>
              </a:rPr>
              <a:t>public</a:t>
            </a:r>
            <a:r>
              <a:rPr lang="ru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8000"/>
                </a:solidFill>
              </a:rPr>
              <a:t>void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 i="1">
                <a:solidFill>
                  <a:schemeClr val="dk1"/>
                </a:solidFill>
              </a:rPr>
              <a:t>registerTypes</a:t>
            </a:r>
            <a:r>
              <a:rPr lang="ru">
                <a:solidFill>
                  <a:schemeClr val="dk1"/>
                </a:solidFill>
              </a:rPr>
              <a:t>(</a:t>
            </a:r>
            <a:r>
              <a:rPr lang="ru">
                <a:solidFill>
                  <a:srgbClr val="808000"/>
                </a:solidFill>
              </a:rPr>
              <a:t>const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8000"/>
                </a:solidFill>
              </a:rPr>
              <a:t>char</a:t>
            </a:r>
            <a:r>
              <a:rPr lang="ru">
                <a:solidFill>
                  <a:schemeClr val="dk1"/>
                </a:solidFill>
              </a:rPr>
              <a:t>*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uri);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8000"/>
                </a:solidFill>
              </a:rPr>
              <a:t>void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 i="1">
                <a:solidFill>
                  <a:schemeClr val="dk1"/>
                </a:solidFill>
              </a:rPr>
              <a:t>initializeEngine</a:t>
            </a:r>
            <a:r>
              <a:rPr lang="ru">
                <a:solidFill>
                  <a:schemeClr val="dk1"/>
                </a:solidFill>
              </a:rPr>
              <a:t>(</a:t>
            </a:r>
            <a:r>
              <a:rPr lang="ru">
                <a:solidFill>
                  <a:srgbClr val="800080"/>
                </a:solidFill>
              </a:rPr>
              <a:t>QQmlEngine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*engine,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8000"/>
                </a:solidFill>
              </a:rPr>
              <a:t>const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8000"/>
                </a:solidFill>
              </a:rPr>
              <a:t>char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*uri);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8000"/>
                </a:solidFill>
              </a:rPr>
              <a:t>//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example-plugin.cpp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808000"/>
                </a:solidFill>
              </a:rPr>
              <a:t>void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ExamplePlugin</a:t>
            </a:r>
            <a:r>
              <a:rPr lang="ru">
                <a:solidFill>
                  <a:schemeClr val="dk1"/>
                </a:solidFill>
              </a:rPr>
              <a:t>::</a:t>
            </a:r>
            <a:r>
              <a:rPr lang="ru" i="1">
                <a:solidFill>
                  <a:schemeClr val="dk1"/>
                </a:solidFill>
              </a:rPr>
              <a:t>registerTypes</a:t>
            </a:r>
            <a:r>
              <a:rPr lang="ru">
                <a:solidFill>
                  <a:schemeClr val="dk1"/>
                </a:solidFill>
              </a:rPr>
              <a:t>(</a:t>
            </a:r>
            <a:r>
              <a:rPr lang="ru">
                <a:solidFill>
                  <a:srgbClr val="808000"/>
                </a:solidFill>
              </a:rPr>
              <a:t>const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8000"/>
                </a:solidFill>
              </a:rPr>
              <a:t>char</a:t>
            </a:r>
            <a:r>
              <a:rPr lang="ru">
                <a:solidFill>
                  <a:schemeClr val="dk1"/>
                </a:solidFill>
              </a:rPr>
              <a:t>*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uri)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chemeClr val="dk1"/>
                </a:solidFill>
              </a:rPr>
              <a:t>qmlRegisterType&lt;</a:t>
            </a:r>
            <a:r>
              <a:rPr lang="ru">
                <a:solidFill>
                  <a:srgbClr val="800080"/>
                </a:solidFill>
              </a:rPr>
              <a:t>ExampleClass</a:t>
            </a:r>
            <a:r>
              <a:rPr lang="ru">
                <a:solidFill>
                  <a:schemeClr val="dk1"/>
                </a:solidFill>
              </a:rPr>
              <a:t>&gt;(uri,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0080"/>
                </a:solidFill>
              </a:rPr>
              <a:t>1</a:t>
            </a:r>
            <a:r>
              <a:rPr lang="ru">
                <a:solidFill>
                  <a:schemeClr val="dk1"/>
                </a:solidFill>
              </a:rPr>
              <a:t>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0080"/>
                </a:solidFill>
              </a:rPr>
              <a:t>0</a:t>
            </a:r>
            <a:r>
              <a:rPr lang="ru">
                <a:solidFill>
                  <a:schemeClr val="dk1"/>
                </a:solidFill>
              </a:rPr>
              <a:t>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008000"/>
                </a:solidFill>
              </a:rPr>
              <a:t>"ExampleClass"</a:t>
            </a:r>
            <a:r>
              <a:rPr lang="ru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31</a:t>
            </a:fld>
            <a:endParaRPr lang="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Настройка проекта плагина</a:t>
            </a:r>
          </a:p>
        </p:txBody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TEMPLATE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lib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TARGET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ExampleModule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uri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org.application.ExampleModule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qmldir.files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qmldir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qml/CustomQmlComponent.qml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installPath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/usr/lib/example-application/$$</a:t>
            </a:r>
            <a:r>
              <a:rPr lang="ru">
                <a:solidFill>
                  <a:srgbClr val="808000"/>
                </a:solidFill>
              </a:rPr>
              <a:t>replace</a:t>
            </a:r>
            <a:r>
              <a:rPr lang="ru">
                <a:solidFill>
                  <a:schemeClr val="dk1"/>
                </a:solidFill>
              </a:rPr>
              <a:t>(uri,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\\.,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/)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qmldir.path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$$installPath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target.path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$$installPath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800080"/>
                </a:solidFill>
              </a:rPr>
              <a:t>INSTALLS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+=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target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qmldir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32</a:t>
            </a:fld>
            <a:endParaRPr lang="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Файл qmldir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311700" y="1536612"/>
            <a:ext cx="8520600" cy="468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Два типа файлов qmldir: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ru">
                <a:solidFill>
                  <a:schemeClr val="dk1"/>
                </a:solidFill>
              </a:rPr>
              <a:t>Файлы со списком директорий QML-документов;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ru">
                <a:solidFill>
                  <a:schemeClr val="dk1"/>
                </a:solidFill>
              </a:rPr>
              <a:t>Файлы с описанием QML-модулей.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module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org.application.ExampleModule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CustomQmlComponent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1.0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CustomQmlComponent.qml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plugin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ExamplePlugin</a:t>
            </a:r>
          </a:p>
        </p:txBody>
      </p:sp>
      <p:sp>
        <p:nvSpPr>
          <p:cNvPr id="300" name="Shape 30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33</a:t>
            </a:fld>
            <a:endParaRPr lang="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Настройка приложения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808000"/>
                </a:solidFill>
              </a:rPr>
              <a:t>int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main(</a:t>
            </a:r>
            <a:r>
              <a:rPr lang="ru">
                <a:solidFill>
                  <a:srgbClr val="808000"/>
                </a:solidFill>
              </a:rPr>
              <a:t>int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argc,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8000"/>
                </a:solidFill>
              </a:rPr>
              <a:t>char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*argv[])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0080"/>
                </a:solidFill>
              </a:rPr>
              <a:t>QGuiApplication</a:t>
            </a:r>
            <a:r>
              <a:rPr lang="ru">
                <a:solidFill>
                  <a:schemeClr val="dk1"/>
                </a:solidFill>
              </a:rPr>
              <a:t>*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app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 </a:t>
            </a:r>
            <a:r>
              <a:rPr lang="ru">
                <a:solidFill>
                  <a:srgbClr val="800080"/>
                </a:solidFill>
              </a:rPr>
              <a:t>SailfishApp</a:t>
            </a:r>
            <a:r>
              <a:rPr lang="ru">
                <a:solidFill>
                  <a:schemeClr val="dk1"/>
                </a:solidFill>
              </a:rPr>
              <a:t>::application(argc,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argv);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0080"/>
                </a:solidFill>
              </a:rPr>
              <a:t>QQuickView</a:t>
            </a:r>
            <a:r>
              <a:rPr lang="ru">
                <a:solidFill>
                  <a:schemeClr val="dk1"/>
                </a:solidFill>
              </a:rPr>
              <a:t>*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view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=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rgbClr val="800080"/>
                </a:solidFill>
              </a:rPr>
              <a:t>SailfishApp</a:t>
            </a:r>
            <a:r>
              <a:rPr lang="ru">
                <a:solidFill>
                  <a:schemeClr val="dk1"/>
                </a:solidFill>
              </a:rPr>
              <a:t>::createView();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chemeClr val="dk1"/>
                </a:solidFill>
              </a:rPr>
              <a:t>view-&gt;engine()-&gt;addImportPath(</a:t>
            </a:r>
            <a:r>
              <a:rPr lang="ru">
                <a:solidFill>
                  <a:srgbClr val="008000"/>
                </a:solidFill>
              </a:rPr>
              <a:t>"/usr/lib/example-application/"</a:t>
            </a:r>
            <a:r>
              <a:rPr lang="ru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chemeClr val="dk1"/>
                </a:solidFill>
              </a:rPr>
              <a:t>view-&gt;setSource(</a:t>
            </a:r>
            <a:r>
              <a:rPr lang="ru">
                <a:solidFill>
                  <a:srgbClr val="800080"/>
                </a:solidFill>
              </a:rPr>
              <a:t>SailfishApp</a:t>
            </a:r>
            <a:r>
              <a:rPr lang="ru">
                <a:solidFill>
                  <a:schemeClr val="dk1"/>
                </a:solidFill>
              </a:rPr>
              <a:t>::pathTo(</a:t>
            </a:r>
            <a:r>
              <a:rPr lang="ru">
                <a:solidFill>
                  <a:srgbClr val="008000"/>
                </a:solidFill>
              </a:rPr>
              <a:t>"qml/example-application.qml"</a:t>
            </a:r>
            <a:r>
              <a:rPr lang="ru">
                <a:solidFill>
                  <a:schemeClr val="dk1"/>
                </a:solidFill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chemeClr val="dk1"/>
                </a:solidFill>
              </a:rPr>
              <a:t>view-&gt;showFullScreen();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0080"/>
                </a:solidFill>
              </a:rPr>
              <a:t>QObject</a:t>
            </a:r>
            <a:r>
              <a:rPr lang="ru">
                <a:solidFill>
                  <a:schemeClr val="dk1"/>
                </a:solidFill>
              </a:rPr>
              <a:t>::connect(view-&gt;engine(),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&amp;</a:t>
            </a:r>
            <a:r>
              <a:rPr lang="ru">
                <a:solidFill>
                  <a:srgbClr val="800080"/>
                </a:solidFill>
              </a:rPr>
              <a:t>QQmlEngine</a:t>
            </a:r>
            <a:r>
              <a:rPr lang="ru">
                <a:solidFill>
                  <a:schemeClr val="dk1"/>
                </a:solidFill>
              </a:rPr>
              <a:t>::quit,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app,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        &amp;</a:t>
            </a:r>
            <a:r>
              <a:rPr lang="ru">
                <a:solidFill>
                  <a:srgbClr val="800080"/>
                </a:solidFill>
              </a:rPr>
              <a:t>QGuiApplication</a:t>
            </a:r>
            <a:r>
              <a:rPr lang="ru">
                <a:solidFill>
                  <a:schemeClr val="dk1"/>
                </a:solidFill>
              </a:rPr>
              <a:t>::</a:t>
            </a:r>
            <a:r>
              <a:rPr lang="ru">
                <a:solidFill>
                  <a:srgbClr val="800000"/>
                </a:solidFill>
              </a:rPr>
              <a:t>quit</a:t>
            </a:r>
            <a:r>
              <a:rPr lang="ru">
                <a:solidFill>
                  <a:schemeClr val="dk1"/>
                </a:solidFill>
              </a:rPr>
              <a:t>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>
                <a:solidFill>
                  <a:srgbClr val="C0C0C0"/>
                </a:solidFill>
              </a:rPr>
              <a:t>    </a:t>
            </a:r>
            <a:r>
              <a:rPr lang="ru">
                <a:solidFill>
                  <a:srgbClr val="808000"/>
                </a:solidFill>
              </a:rPr>
              <a:t>return</a:t>
            </a:r>
            <a:r>
              <a:rPr lang="ru">
                <a:solidFill>
                  <a:srgbClr val="C0C0C0"/>
                </a:solidFill>
              </a:rPr>
              <a:t> </a:t>
            </a:r>
            <a:r>
              <a:rPr lang="ru">
                <a:solidFill>
                  <a:schemeClr val="dk1"/>
                </a:solidFill>
              </a:rPr>
              <a:t>app-&gt;exec();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34</a:t>
            </a:fld>
            <a:endParaRPr lang="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Использование QML плагина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</a:rPr>
              <a:t>import</a:t>
            </a:r>
            <a:r>
              <a:rPr lang="ru" sz="1600">
                <a:solidFill>
                  <a:schemeClr val="dk1"/>
                </a:solidFill>
              </a:rPr>
              <a:t> org.application.ExampleModule 1.0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0080"/>
                </a:solidFill>
              </a:rPr>
              <a:t>CustomQmlComponent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  <a:r>
              <a:rPr lang="ru" sz="1600">
                <a:solidFill>
                  <a:srgbClr val="C0C0C0"/>
                </a:solidFill>
              </a:rPr>
              <a:t>  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Класс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определен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в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QML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(qml/CustomQmlComponent.qml)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ExampleClass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  <a:r>
              <a:rPr lang="ru" sz="1600">
                <a:solidFill>
                  <a:srgbClr val="C0C0C0"/>
                </a:solidFill>
              </a:rPr>
              <a:t>              </a:t>
            </a:r>
            <a:r>
              <a:rPr lang="ru" sz="1600">
                <a:solidFill>
                  <a:srgbClr val="008000"/>
                </a:solidFill>
              </a:rPr>
              <a:t>//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Класс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определен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в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C++</a:t>
            </a:r>
            <a:r>
              <a:rPr lang="ru" sz="1600">
                <a:solidFill>
                  <a:srgbClr val="C0C0C0"/>
                </a:solidFill>
              </a:rPr>
              <a:t>  </a:t>
            </a:r>
            <a:r>
              <a:rPr lang="ru" sz="1600">
                <a:solidFill>
                  <a:srgbClr val="008000"/>
                </a:solidFill>
              </a:rPr>
              <a:t>(example-plugin.cpp)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    </a:t>
            </a:r>
            <a:r>
              <a:rPr lang="ru" sz="1600">
                <a:solidFill>
                  <a:srgbClr val="800000"/>
                </a:solidFill>
              </a:rPr>
              <a:t>id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 i="1">
                <a:solidFill>
                  <a:schemeClr val="dk1"/>
                </a:solidFill>
              </a:rPr>
              <a:t>exampleClass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008000"/>
                </a:solidFill>
              </a:rPr>
              <a:t>//...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35</a:t>
            </a:fld>
            <a:endParaRPr lang="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Qt. Объектная модель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Qt добавляет к C++ следующие возможности: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механизм для взаимодействия объектов – сигналы и слоты;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свойства объектов;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события и фильтры событий;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контекстный перевод строк для интернационализации.</a:t>
            </a:r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4</a:t>
            </a:fld>
            <a:endParaRPr lang="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4728025" y="2061100"/>
            <a:ext cx="3744300" cy="41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dirty="0">
                <a:solidFill>
                  <a:srgbClr val="008000"/>
                </a:solidFill>
              </a:rPr>
              <a:t>//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008000"/>
                </a:solidFill>
              </a:rPr>
              <a:t>myclass.cpp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000080"/>
                </a:solidFill>
              </a:rPr>
              <a:t>#include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008000"/>
                </a:solidFill>
              </a:rPr>
              <a:t>"myclass.h"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0080"/>
                </a:solidFill>
              </a:rPr>
              <a:t>MyClass</a:t>
            </a:r>
            <a:r>
              <a:rPr lang="ru" dirty="0">
                <a:solidFill>
                  <a:schemeClr val="dk1"/>
                </a:solidFill>
              </a:rPr>
              <a:t>::MyClass(</a:t>
            </a:r>
            <a:r>
              <a:rPr lang="ru" dirty="0">
                <a:solidFill>
                  <a:srgbClr val="808000"/>
                </a:solidFill>
              </a:rPr>
              <a:t>int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arg)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: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800080"/>
                </a:solidFill>
              </a:rPr>
              <a:t>QObject</a:t>
            </a:r>
            <a:r>
              <a:rPr lang="ru" dirty="0">
                <a:solidFill>
                  <a:schemeClr val="dk1"/>
                </a:solidFill>
              </a:rPr>
              <a:t>()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8000"/>
                </a:solidFill>
              </a:rPr>
              <a:t>void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800080"/>
                </a:solidFill>
              </a:rPr>
              <a:t>MyClass</a:t>
            </a:r>
            <a:r>
              <a:rPr lang="ru" dirty="0">
                <a:solidFill>
                  <a:schemeClr val="dk1"/>
                </a:solidFill>
              </a:rPr>
              <a:t>::publicMethod(</a:t>
            </a:r>
            <a:r>
              <a:rPr lang="ru" dirty="0">
                <a:solidFill>
                  <a:srgbClr val="808000"/>
                </a:solidFill>
              </a:rPr>
              <a:t>int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arg)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rgbClr val="008000"/>
                </a:solidFill>
              </a:rPr>
              <a:t>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chemeClr val="dk1"/>
                </a:solidFill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8000"/>
                </a:solidFill>
              </a:rPr>
              <a:t>void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800080"/>
                </a:solidFill>
              </a:rPr>
              <a:t>MyClass</a:t>
            </a:r>
            <a:r>
              <a:rPr lang="ru" dirty="0">
                <a:solidFill>
                  <a:schemeClr val="dk1"/>
                </a:solidFill>
              </a:rPr>
              <a:t>::mySlot()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008000"/>
                </a:solidFill>
              </a:rPr>
              <a:t>    //...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dirty="0">
                <a:solidFill>
                  <a:schemeClr val="dk1"/>
                </a:solidFill>
              </a:rPr>
              <a:t>}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Qt. Объектная модель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524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QObject</a:t>
            </a:r>
            <a:r>
              <a:rPr lang="ru" dirty="0"/>
              <a:t> – базовый класс всех Qt-объектов.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5</a:t>
            </a:fld>
            <a:endParaRPr lang="ru"/>
          </a:p>
        </p:txBody>
      </p:sp>
      <p:sp>
        <p:nvSpPr>
          <p:cNvPr id="86" name="Shape 86"/>
          <p:cNvSpPr txBox="1"/>
          <p:nvPr/>
        </p:nvSpPr>
        <p:spPr>
          <a:xfrm>
            <a:off x="311700" y="2061325"/>
            <a:ext cx="3885900" cy="415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dirty="0">
                <a:solidFill>
                  <a:srgbClr val="008000"/>
                </a:solidFill>
              </a:rPr>
              <a:t>//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008000"/>
                </a:solidFill>
              </a:rPr>
              <a:t>myclass.h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ru" dirty="0">
                <a:solidFill>
                  <a:srgbClr val="000080"/>
                </a:solidFill>
              </a:rPr>
              <a:t>#include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008000"/>
                </a:solidFill>
              </a:rPr>
              <a:t>&lt;QObject&gt;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>
              <a:solidFill>
                <a:srgbClr val="008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8000"/>
                </a:solidFill>
              </a:rPr>
              <a:t>class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800080"/>
                </a:solidFill>
              </a:rPr>
              <a:t>MyClass </a:t>
            </a:r>
            <a:r>
              <a:rPr lang="ru" dirty="0">
                <a:solidFill>
                  <a:schemeClr val="dk1"/>
                </a:solidFill>
              </a:rPr>
              <a:t>: </a:t>
            </a:r>
            <a:r>
              <a:rPr lang="ru" dirty="0">
                <a:solidFill>
                  <a:srgbClr val="808000"/>
                </a:solidFill>
              </a:rPr>
              <a:t>public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800080"/>
                </a:solidFill>
              </a:rPr>
              <a:t>QObject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{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rgbClr val="800080"/>
                </a:solidFill>
              </a:rPr>
              <a:t>Q_OBJECT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8000"/>
                </a:solidFill>
              </a:rPr>
              <a:t>private</a:t>
            </a:r>
            <a:r>
              <a:rPr lang="ru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rgbClr val="808000"/>
                </a:solidFill>
              </a:rPr>
              <a:t>int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800000"/>
                </a:solidFill>
              </a:rPr>
              <a:t>pivateField</a:t>
            </a:r>
            <a:r>
              <a:rPr lang="ru" dirty="0">
                <a:solidFill>
                  <a:schemeClr val="dk1"/>
                </a:solidFill>
              </a:rPr>
              <a:t>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8000"/>
                </a:solidFill>
              </a:rPr>
              <a:t>public</a:t>
            </a:r>
            <a:r>
              <a:rPr lang="ru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rgbClr val="800080"/>
                </a:solidFill>
              </a:rPr>
              <a:t>MyClass</a:t>
            </a:r>
            <a:r>
              <a:rPr lang="ru" dirty="0">
                <a:solidFill>
                  <a:schemeClr val="dk1"/>
                </a:solidFill>
              </a:rPr>
              <a:t>(</a:t>
            </a:r>
            <a:r>
              <a:rPr lang="ru" dirty="0">
                <a:solidFill>
                  <a:srgbClr val="808000"/>
                </a:solidFill>
              </a:rPr>
              <a:t>int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arg);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rgbClr val="800080"/>
                </a:solidFill>
              </a:rPr>
              <a:t>Q_INVOKBALE </a:t>
            </a:r>
            <a:r>
              <a:rPr lang="ru" dirty="0">
                <a:solidFill>
                  <a:srgbClr val="808000"/>
                </a:solidFill>
              </a:rPr>
              <a:t>void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publicMethod(</a:t>
            </a:r>
            <a:r>
              <a:rPr lang="ru" dirty="0">
                <a:solidFill>
                  <a:srgbClr val="808000"/>
                </a:solidFill>
              </a:rPr>
              <a:t>int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arg);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8000"/>
                </a:solidFill>
              </a:rPr>
              <a:t>private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rgbClr val="808000"/>
                </a:solidFill>
              </a:rPr>
              <a:t>slots</a:t>
            </a:r>
            <a:r>
              <a:rPr lang="ru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rgbClr val="808000"/>
                </a:solidFill>
              </a:rPr>
              <a:t>void</a:t>
            </a:r>
            <a:r>
              <a:rPr lang="ru" dirty="0">
                <a:solidFill>
                  <a:srgbClr val="C0C0C0"/>
                </a:solidFill>
              </a:rPr>
              <a:t> </a:t>
            </a:r>
            <a:r>
              <a:rPr lang="ru" dirty="0">
                <a:solidFill>
                  <a:schemeClr val="dk1"/>
                </a:solidFill>
              </a:rPr>
              <a:t>mySlot();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808000"/>
                </a:solidFill>
              </a:rPr>
              <a:t>signals</a:t>
            </a:r>
            <a:r>
              <a:rPr lang="ru" dirty="0">
                <a:solidFill>
                  <a:schemeClr val="dk1"/>
                </a:solidFill>
              </a:rPr>
              <a:t>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rgbClr val="C0C0C0"/>
                </a:solidFill>
              </a:rPr>
              <a:t>    </a:t>
            </a:r>
            <a:r>
              <a:rPr lang="ru" dirty="0">
                <a:solidFill>
                  <a:schemeClr val="dk1"/>
                </a:solidFill>
              </a:rPr>
              <a:t>mySignal();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ru" dirty="0">
                <a:solidFill>
                  <a:schemeClr val="dk1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Qt. Система мета-объектов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6</a:t>
            </a:fld>
            <a:endParaRPr lang="ru"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"/>
              <a:t>Система мета-объектов основана на трех вещах: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Класс </a:t>
            </a:r>
            <a:r>
              <a:rPr lang="ru" b="1"/>
              <a:t>QObject</a:t>
            </a:r>
            <a:r>
              <a:rPr lang="ru"/>
              <a:t> предоставляет базовый класс для объектов, которые могут воспользоваться мета-объектной системой.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Макрос </a:t>
            </a:r>
            <a:r>
              <a:rPr lang="ru" b="1"/>
              <a:t>Q_OBJECT</a:t>
            </a:r>
            <a:r>
              <a:rPr lang="ru"/>
              <a:t> используется для включения возможностей мета-объектов, таких как динамические свойства, сигналы и слоты.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Мета-объектный компилятор </a:t>
            </a:r>
            <a:r>
              <a:rPr lang="ru" b="1"/>
              <a:t>moc</a:t>
            </a:r>
            <a:r>
              <a:rPr lang="ru"/>
              <a:t> предоставляет каждому подклассу </a:t>
            </a:r>
            <a:r>
              <a:rPr lang="ru" b="1"/>
              <a:t>QObject</a:t>
            </a:r>
            <a:r>
              <a:rPr lang="ru"/>
              <a:t> необходимый код для реализации мета-объектных возможностей.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Qt. Система мета-объектов. QMetaObject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QMetaObject</a:t>
            </a:r>
            <a:r>
              <a:rPr lang="ru"/>
              <a:t> – класс, содержащий мета-информацию о Qt-объектах.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Методы: 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QObject* </a:t>
            </a:r>
            <a:r>
              <a:rPr lang="ru" b="1"/>
              <a:t>newInstance</a:t>
            </a:r>
            <a:r>
              <a:rPr lang="ru"/>
              <a:t>(...);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/>
              <a:t>bool </a:t>
            </a:r>
            <a:r>
              <a:rPr lang="ru" b="1"/>
              <a:t>invokeMethod</a:t>
            </a:r>
            <a:r>
              <a:rPr lang="ru"/>
              <a:t>(...).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0080"/>
                </a:solidFill>
              </a:rPr>
              <a:t>QMetaObject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*meta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=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::</a:t>
            </a:r>
            <a:r>
              <a:rPr lang="ru" sz="1600" i="1">
                <a:solidFill>
                  <a:schemeClr val="dk1"/>
                </a:solidFill>
              </a:rPr>
              <a:t>metaObject</a:t>
            </a:r>
            <a:r>
              <a:rPr lang="ru" sz="1600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meta-&gt;newInstance(</a:t>
            </a:r>
            <a:r>
              <a:rPr lang="ru" sz="1600">
                <a:solidFill>
                  <a:srgbClr val="000080"/>
                </a:solidFill>
              </a:rPr>
              <a:t>Q_ARG</a:t>
            </a:r>
            <a:r>
              <a:rPr lang="ru" sz="1600">
                <a:solidFill>
                  <a:schemeClr val="dk1"/>
                </a:solidFill>
              </a:rPr>
              <a:t>(</a:t>
            </a:r>
            <a:r>
              <a:rPr lang="ru" sz="1600">
                <a:solidFill>
                  <a:srgbClr val="808000"/>
                </a:solidFill>
              </a:rPr>
              <a:t>int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0080"/>
                </a:solidFill>
              </a:rPr>
              <a:t>1</a:t>
            </a:r>
            <a:r>
              <a:rPr lang="ru" sz="1600">
                <a:solidFill>
                  <a:schemeClr val="dk1"/>
                </a:solidFill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meta-&gt;invokeMethod(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(),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8000"/>
                </a:solidFill>
              </a:rPr>
              <a:t>"publicMethod"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Q_ARG</a:t>
            </a:r>
            <a:r>
              <a:rPr lang="ru" sz="1600">
                <a:solidFill>
                  <a:schemeClr val="dk1"/>
                </a:solidFill>
              </a:rPr>
              <a:t>(</a:t>
            </a:r>
            <a:r>
              <a:rPr lang="ru" sz="1600">
                <a:solidFill>
                  <a:srgbClr val="808000"/>
                </a:solidFill>
              </a:rPr>
              <a:t>int</a:t>
            </a:r>
            <a:r>
              <a:rPr lang="ru" sz="1600">
                <a:solidFill>
                  <a:schemeClr val="dk1"/>
                </a:solidFill>
              </a:rPr>
              <a:t>,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000080"/>
                </a:solidFill>
              </a:rPr>
              <a:t>10</a:t>
            </a:r>
            <a:r>
              <a:rPr lang="ru" sz="1600">
                <a:solidFill>
                  <a:schemeClr val="dk1"/>
                </a:solidFill>
              </a:rPr>
              <a:t>));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>
              <a:solidFill>
                <a:srgbClr val="800080"/>
              </a:solidFill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7</a:t>
            </a:fld>
            <a:endParaRPr lang="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Qt. Свойства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800080"/>
                </a:solidFill>
              </a:rPr>
              <a:t>Q_PROPERTY</a:t>
            </a:r>
            <a:r>
              <a:rPr lang="ru" sz="1600">
                <a:solidFill>
                  <a:schemeClr val="dk1"/>
                </a:solidFill>
              </a:rPr>
              <a:t>(type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name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READ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getMethod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[WRITE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setMethod]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[RESET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resetMethod]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                      </a:t>
            </a:r>
            <a:r>
              <a:rPr lang="ru" sz="1600">
                <a:solidFill>
                  <a:schemeClr val="dk1"/>
                </a:solidFill>
              </a:rPr>
              <a:t>[DESIGNABLE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bool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[STORED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bool</a:t>
            </a:r>
            <a:r>
              <a:rPr lang="ru" sz="1600">
                <a:solidFill>
                  <a:schemeClr val="dk1"/>
                </a:solidFill>
              </a:rPr>
              <a:t>]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[USER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bool</a:t>
            </a:r>
            <a:r>
              <a:rPr lang="ru" sz="1600">
                <a:solidFill>
                  <a:schemeClr val="dk1"/>
                </a:solidFill>
              </a:rPr>
              <a:t>])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type name</a:t>
            </a:r>
            <a:r>
              <a:rPr lang="ru"/>
              <a:t> – тип и имя свойства;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getMethod</a:t>
            </a:r>
            <a:r>
              <a:rPr lang="ru"/>
              <a:t> – метод для считывания значения;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setMethod</a:t>
            </a:r>
            <a:r>
              <a:rPr lang="ru"/>
              <a:t> – метод для установки значения свойства;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resetMethod</a:t>
            </a:r>
            <a:r>
              <a:rPr lang="ru"/>
              <a:t> – метод для установки значения свойства по умолчанию;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DESIGNABLE</a:t>
            </a:r>
            <a:r>
              <a:rPr lang="ru"/>
              <a:t> – показывать ли свойство в Qt Designer (true);</a:t>
            </a:r>
          </a:p>
          <a:p>
            <a:pPr marL="457200" lvl="0" indent="-228600" rtl="0">
              <a:spcBef>
                <a:spcPts val="0"/>
              </a:spcBef>
              <a:spcAft>
                <a:spcPts val="0"/>
              </a:spcAft>
            </a:pPr>
            <a:r>
              <a:rPr lang="ru" b="1"/>
              <a:t>STORED</a:t>
            </a:r>
            <a:r>
              <a:rPr lang="ru"/>
              <a:t> – сохраняется ли при сохранении состояния объекта (true);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ru" b="1"/>
              <a:t>USER</a:t>
            </a:r>
            <a:r>
              <a:rPr lang="ru"/>
              <a:t> — редактируется ли свойство пользователем (false).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8</a:t>
            </a:fld>
            <a:endParaRPr lang="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Qt. Свойства. Пример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</a:rPr>
              <a:t>class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: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8000"/>
                </a:solidFill>
              </a:rPr>
              <a:t>public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80"/>
                </a:solidFill>
              </a:rPr>
              <a:t>QObject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000080"/>
                </a:solidFill>
              </a:rPr>
              <a:t>Q_OBJECT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Q_PROPERTY</a:t>
            </a:r>
            <a:r>
              <a:rPr lang="ru" sz="1600">
                <a:solidFill>
                  <a:schemeClr val="dk1"/>
                </a:solidFill>
              </a:rPr>
              <a:t>(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text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READ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getText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WRITE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setText)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</a:rPr>
              <a:t>private</a:t>
            </a:r>
            <a:r>
              <a:rPr lang="ru" sz="16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rgbClr val="800000"/>
                </a:solidFill>
              </a:rPr>
              <a:t>text</a:t>
            </a:r>
            <a:r>
              <a:rPr lang="ru" sz="1600">
                <a:solidFill>
                  <a:schemeClr val="dk1"/>
                </a:solidFill>
              </a:rPr>
              <a:t>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808000"/>
                </a:solidFill>
              </a:rPr>
              <a:t>public</a:t>
            </a:r>
            <a:r>
              <a:rPr lang="ru" sz="1600">
                <a:solidFill>
                  <a:schemeClr val="dk1"/>
                </a:solidFill>
              </a:rPr>
              <a:t>: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MyClass</a:t>
            </a:r>
            <a:r>
              <a:rPr lang="ru" sz="1600">
                <a:solidFill>
                  <a:schemeClr val="dk1"/>
                </a:solidFill>
              </a:rPr>
              <a:t>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getText();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C0C0C0"/>
                </a:solidFill>
              </a:rPr>
              <a:t>    </a:t>
            </a:r>
            <a:r>
              <a:rPr lang="ru" sz="1600">
                <a:solidFill>
                  <a:srgbClr val="808000"/>
                </a:solidFill>
              </a:rPr>
              <a:t>void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setText(</a:t>
            </a:r>
            <a:r>
              <a:rPr lang="ru" sz="1600">
                <a:solidFill>
                  <a:srgbClr val="800080"/>
                </a:solidFill>
              </a:rPr>
              <a:t>QString</a:t>
            </a:r>
            <a:r>
              <a:rPr lang="ru" sz="1600">
                <a:solidFill>
                  <a:srgbClr val="C0C0C0"/>
                </a:solidFill>
              </a:rPr>
              <a:t> </a:t>
            </a:r>
            <a:r>
              <a:rPr lang="ru" sz="1600">
                <a:solidFill>
                  <a:schemeClr val="dk1"/>
                </a:solidFill>
              </a:rPr>
              <a:t>newText);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</a:rPr>
              <a:t>};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t>9</a:t>
            </a:fld>
            <a:endParaRPr lang="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7864</Words>
  <Application>Microsoft Office PowerPoint</Application>
  <PresentationFormat>Экран (4:3)</PresentationFormat>
  <Paragraphs>713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8" baseType="lpstr">
      <vt:lpstr>Arial</vt:lpstr>
      <vt:lpstr>Verdana</vt:lpstr>
      <vt:lpstr>simple-light-2</vt:lpstr>
      <vt:lpstr>Интеграция QML-интерфейсов и логики приложения на языке C++</vt:lpstr>
      <vt:lpstr>Qt</vt:lpstr>
      <vt:lpstr>Qt. Состав</vt:lpstr>
      <vt:lpstr>Qt. Объектная модель</vt:lpstr>
      <vt:lpstr>Qt. Объектная модель</vt:lpstr>
      <vt:lpstr>Qt. Система мета-объектов</vt:lpstr>
      <vt:lpstr>Qt. Система мета-объектов. QMetaObject</vt:lpstr>
      <vt:lpstr>Qt. Свойства</vt:lpstr>
      <vt:lpstr>Qt. Свойства. Пример</vt:lpstr>
      <vt:lpstr>Qt. Сигналы и слоты</vt:lpstr>
      <vt:lpstr>Qt. Сигналы и слоты. Подключение</vt:lpstr>
      <vt:lpstr>Qt. Сигналы и слоты. Отключение</vt:lpstr>
      <vt:lpstr>Контейнерные классы</vt:lpstr>
      <vt:lpstr>QVector</vt:lpstr>
      <vt:lpstr>QByteArray</vt:lpstr>
      <vt:lpstr>QList</vt:lpstr>
      <vt:lpstr>QStack</vt:lpstr>
      <vt:lpstr>QQueue </vt:lpstr>
      <vt:lpstr>QMap</vt:lpstr>
      <vt:lpstr>QHash</vt:lpstr>
      <vt:lpstr>QSet</vt:lpstr>
      <vt:lpstr>QString. Основные свойства</vt:lpstr>
      <vt:lpstr>QString. Пример</vt:lpstr>
      <vt:lpstr>QVariant</vt:lpstr>
      <vt:lpstr>Создание классов, доступных в QML</vt:lpstr>
      <vt:lpstr>Создание классов, доступных в QML</vt:lpstr>
      <vt:lpstr>Создание классов, доступных в QML</vt:lpstr>
      <vt:lpstr>Создание классов, доступных в QML</vt:lpstr>
      <vt:lpstr>Создание классов, доступных в QML</vt:lpstr>
      <vt:lpstr>QML плагины</vt:lpstr>
      <vt:lpstr>QQmlExtensionPlugin</vt:lpstr>
      <vt:lpstr>Настройка проекта плагина</vt:lpstr>
      <vt:lpstr>Файл qmldir</vt:lpstr>
      <vt:lpstr>Настройка приложения</vt:lpstr>
      <vt:lpstr>Использование QML плагина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QML-интерфейсов и логики приложения на языке C++</dc:title>
  <cp:lastModifiedBy>Николай Борисов</cp:lastModifiedBy>
  <cp:revision>7</cp:revision>
  <dcterms:modified xsi:type="dcterms:W3CDTF">2021-11-06T09:20:28Z</dcterms:modified>
</cp:coreProperties>
</file>