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35F133-9A8B-4EF3-AA18-C4B7BDB821E5}" v="3" dt="2020-11-07T11:15:14.619"/>
  </p1510:revLst>
</p1510:revInfo>
</file>

<file path=ppt/tableStyles.xml><?xml version="1.0" encoding="utf-8"?>
<a:tblStyleLst xmlns:a="http://schemas.openxmlformats.org/drawingml/2006/main" def="{254F3161-FF51-4636-A89D-C76F56B03B45}">
  <a:tblStyle styleId="{254F3161-FF51-4636-A89D-C76F56B03B45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орисов Николай" userId="ad6769ca92cc633c" providerId="Windows Live" clId="Web-{A635F133-9A8B-4EF3-AA18-C4B7BDB821E5}"/>
    <pc:docChg chg="modSld">
      <pc:chgData name="Борисов Николай" userId="ad6769ca92cc633c" providerId="Windows Live" clId="Web-{A635F133-9A8B-4EF3-AA18-C4B7BDB821E5}" dt="2020-11-07T11:15:14.619" v="2" actId="20577"/>
      <pc:docMkLst>
        <pc:docMk/>
      </pc:docMkLst>
      <pc:sldChg chg="modSp">
        <pc:chgData name="Борисов Николай" userId="ad6769ca92cc633c" providerId="Windows Live" clId="Web-{A635F133-9A8B-4EF3-AA18-C4B7BDB821E5}" dt="2020-11-07T11:15:14.619" v="2" actId="20577"/>
        <pc:sldMkLst>
          <pc:docMk/>
          <pc:sldMk cId="0" sldId="280"/>
        </pc:sldMkLst>
        <pc:spChg chg="mod">
          <ac:chgData name="Борисов Николай" userId="ad6769ca92cc633c" providerId="Windows Live" clId="Web-{A635F133-9A8B-4EF3-AA18-C4B7BDB821E5}" dt="2020-11-07T11:15:14.619" v="2" actId="20577"/>
          <ac:spMkLst>
            <pc:docMk/>
            <pc:sldMk cId="0" sldId="280"/>
            <ac:spMk id="23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Мобильные телефоны названы так в силу своей портативности: легко помещаясь в карман или сумку, они сопровождают нас повсюду.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Мы используем их в самых различных ситуациях и контексте, но именно поэтому взаимодействие с ними часто нарушается внешними факторами.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Все, что требует реакции или внимания, заставляет нас отложить в сторону мобильный девайс.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 результате, мобильная интеракция часто фрагментирована и разбита на короткие периоды: средняя сессия на телефоне составляет 72 секунд, тогда как на обычном мониторе компьютера она длится в два раза дольше — 150 секунд.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Хотя некоторые производители мобильных устройств пытаются приучить нас к использованию нескольких окон одновременно, ограниченный размер экрана мобильных устройств делает эту цель практически недостижимой, даже на современных телефонах с большим дисплеем.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Значительная часть людей видит единственное окно (приложения или браузера) в каждый конкретный момент времени: они не могут разделить свое рабочее пространство и взаимодействовать с двумя программами параллельно, как на компьютере.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Однако при этом взаимодействие пользователей с мобильным сайтом или приложением должно обходиться без обращения к дополнительным средствам, физическим или виртуальным.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Сенсорный экран — это одновременно и благословение, и проклятие.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Все зависит от того, насколько разработчикам удалось создать качественный UI с удобным расположением элементов, плавным откликом и эффективным взаимодействием.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Сенсорные экраны трудны для набора символов на виртуальной клавиатуре.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Встроенные клавиши настолько маленькие и находятся так близко друг от друга, что ошибок не избежать.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Кроме того, пользователи вынуждены постоянно разделять свое внимание между тем, что они печатают, и тем, куда они вводят текст.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Дополнительная сложность — управление касанием.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Тогда как нажатие мышкой или другим подобным устройством на целевой объект обычно не вызывает проблем, то попытка попасть пальцем по небольшой кнопке или разделу меню часто заканчивается неудачей.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Даже в нашу эру стремительного расцвета мобильной связи и вездесущего WiFi, зона покрытия сетей далеко не везде одинакова, а соединение не всегда стабильно.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Владельцы телефонов часто жалуются на проблемы со связью: загрузка каждой новой страницы превращается для них в мучительное ожидание.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Если разработчики заинтересованы в том, чтобы пользователи доводили свои действия до конца, приходится думать об их времени.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Дизайн мобильного приложения должен быть настолько легким, чтобы все соединения проходили максимально быстро. Необходимо уменьшать количество шагов и задействованных страниц, но при этом стараться сделать предложение понятным и содержательным.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Модуль </a:t>
            </a:r>
            <a:r>
              <a:rPr lang="ru" b="1"/>
              <a:t>QtNetwork</a:t>
            </a:r>
            <a:r>
              <a:rPr lang="ru"/>
              <a:t> предоставляет классы для написания клиентов и серверов TCP/IP.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Данный модуль содержит классы для взаимодействия с сетевыми ресурсами.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Сейчас мы будем рассматривать три Qt класса: 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QNetworkAccessManager</a:t>
            </a:r>
            <a:r>
              <a:rPr lang="ru"/>
              <a:t> — реализует механизм отправки запросов на сервер,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QNetworkRequest</a:t>
            </a:r>
            <a:r>
              <a:rPr lang="ru">
                <a:solidFill>
                  <a:schemeClr val="dk1"/>
                </a:solidFill>
              </a:rPr>
              <a:t> — собственно сам запрос и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QNetworkReply</a:t>
            </a:r>
            <a:r>
              <a:rPr lang="ru"/>
              <a:t> — ответ сервера на наш запрос.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Класс </a:t>
            </a:r>
            <a:r>
              <a:rPr lang="ru" b="1"/>
              <a:t>QNetworkAccessManager</a:t>
            </a:r>
            <a:r>
              <a:rPr lang="ru"/>
              <a:t> позволяет приложению отправлять сетевые запросы и получать ответы.</a:t>
            </a:r>
          </a:p>
          <a:p>
            <a:pPr lvl="0" rtl="0">
              <a:spcBef>
                <a:spcPts val="0"/>
              </a:spcBef>
              <a:buNone/>
            </a:pPr>
            <a:r>
              <a:rPr lang="ru" b="1"/>
              <a:t>QNetworkAccessManager</a:t>
            </a:r>
            <a:r>
              <a:rPr lang="ru"/>
              <a:t> содержит общую конфигурацию и настройки для посылаемых запросов. 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Он содержит прокси и кэш, а также сигналы, связанные с ними, и сигналы ответов, которые могут быть использованы для контроля за прогрессом сетевой операции.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Одного объекта </a:t>
            </a:r>
            <a:r>
              <a:rPr lang="ru" b="1"/>
              <a:t>QNetworkAccessManager</a:t>
            </a:r>
            <a:r>
              <a:rPr lang="ru"/>
              <a:t> может быть достаточно для всего приложения.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Класс содержит следующие методы: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get()</a:t>
            </a:r>
            <a:r>
              <a:rPr lang="ru">
                <a:solidFill>
                  <a:schemeClr val="dk1"/>
                </a:solidFill>
              </a:rPr>
              <a:t> отправляет запрос для получения содержимого приемника </a:t>
            </a:r>
            <a:r>
              <a:rPr lang="ru" b="1">
                <a:solidFill>
                  <a:schemeClr val="dk1"/>
                </a:solidFill>
              </a:rPr>
              <a:t>request</a:t>
            </a:r>
            <a:r>
              <a:rPr lang="ru">
                <a:solidFill>
                  <a:schemeClr val="dk1"/>
                </a:solidFill>
              </a:rPr>
              <a:t> и возвращает новый объект </a:t>
            </a:r>
            <a:r>
              <a:rPr lang="ru" b="1">
                <a:solidFill>
                  <a:schemeClr val="dk1"/>
                </a:solidFill>
              </a:rPr>
              <a:t>QNetworkReply</a:t>
            </a:r>
            <a:r>
              <a:rPr lang="ru">
                <a:solidFill>
                  <a:schemeClr val="dk1"/>
                </a:solidFill>
              </a:rPr>
              <a:t>, открытый для чтения.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post()</a:t>
            </a:r>
            <a:r>
              <a:rPr lang="ru">
                <a:solidFill>
                  <a:schemeClr val="dk1"/>
                </a:solidFill>
              </a:rPr>
              <a:t> отправляет запрос HTTP POST получателю, указанному в </a:t>
            </a:r>
            <a:r>
              <a:rPr lang="ru" b="1">
                <a:solidFill>
                  <a:schemeClr val="dk1"/>
                </a:solidFill>
              </a:rPr>
              <a:t>request</a:t>
            </a:r>
            <a:r>
              <a:rPr lang="ru">
                <a:solidFill>
                  <a:schemeClr val="dk1"/>
                </a:solidFill>
              </a:rPr>
              <a:t>, и возвращает новый объект </a:t>
            </a:r>
            <a:r>
              <a:rPr lang="ru" b="1">
                <a:solidFill>
                  <a:schemeClr val="dk1"/>
                </a:solidFill>
              </a:rPr>
              <a:t>QNetworkReply</a:t>
            </a:r>
            <a:r>
              <a:rPr lang="ru">
                <a:solidFill>
                  <a:schemeClr val="dk1"/>
                </a:solidFill>
              </a:rPr>
              <a:t>, содержащий отправленный сервером ответ. </a:t>
            </a:r>
            <a:r>
              <a:rPr lang="ru"/>
              <a:t>Содержимое устройства </a:t>
            </a:r>
            <a:r>
              <a:rPr lang="ru" b="1"/>
              <a:t>data</a:t>
            </a:r>
            <a:r>
              <a:rPr lang="ru"/>
              <a:t> будет закачено на сервер.</a:t>
            </a:r>
          </a:p>
          <a:p>
            <a:pPr lv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put()</a:t>
            </a:r>
            <a:r>
              <a:rPr lang="ru">
                <a:solidFill>
                  <a:schemeClr val="dk1"/>
                </a:solidFill>
              </a:rPr>
              <a:t> закачивает содержимое </a:t>
            </a:r>
            <a:r>
              <a:rPr lang="ru" b="1">
                <a:solidFill>
                  <a:schemeClr val="dk1"/>
                </a:solidFill>
              </a:rPr>
              <a:t>data</a:t>
            </a:r>
            <a:r>
              <a:rPr lang="ru">
                <a:solidFill>
                  <a:schemeClr val="dk1"/>
                </a:solidFill>
              </a:rPr>
              <a:t> получателю </a:t>
            </a:r>
            <a:r>
              <a:rPr lang="ru" b="1">
                <a:solidFill>
                  <a:schemeClr val="dk1"/>
                </a:solidFill>
              </a:rPr>
              <a:t>request</a:t>
            </a:r>
            <a:r>
              <a:rPr lang="ru">
                <a:solidFill>
                  <a:schemeClr val="dk1"/>
                </a:solidFill>
              </a:rPr>
              <a:t> и возвращает новый объект </a:t>
            </a:r>
            <a:r>
              <a:rPr lang="ru" b="1">
                <a:solidFill>
                  <a:schemeClr val="dk1"/>
                </a:solidFill>
              </a:rPr>
              <a:t>QNetworkReply</a:t>
            </a:r>
            <a:r>
              <a:rPr lang="ru">
                <a:solidFill>
                  <a:schemeClr val="dk1"/>
                </a:solidFill>
              </a:rPr>
              <a:t>, который будет открыт для ответа.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deleteResource()</a:t>
            </a:r>
            <a:r>
              <a:rPr lang="ru"/>
              <a:t> посылает запрос на удаление ресурса, идентифицируемого по URL запроса </a:t>
            </a:r>
            <a:r>
              <a:rPr lang="ru" b="1"/>
              <a:t>request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setCache()</a:t>
            </a:r>
            <a:r>
              <a:rPr lang="ru"/>
              <a:t> устанавливает сетевой кэш менеджером указанным в аргументе </a:t>
            </a:r>
            <a:r>
              <a:rPr lang="ru" b="1"/>
              <a:t>cache</a:t>
            </a:r>
            <a:r>
              <a:rPr lang="ru"/>
              <a:t>. Кэш используется для всех запросов, отправляемых менеджером.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setProxy()</a:t>
            </a:r>
            <a:r>
              <a:rPr lang="ru"/>
              <a:t> устанавливает прокси, которая будет использована в последующих запросах.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b="1"/>
              <a:t>QNetworkRequest</a:t>
            </a:r>
            <a:r>
              <a:rPr lang="ru"/>
              <a:t> – класс, содержащий запрос для отправки с помощью </a:t>
            </a:r>
            <a:r>
              <a:rPr lang="ru" b="1"/>
              <a:t>QNetworkAccessManager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Обычно объект класса содержит URL и некоторую добавочную информацию, которая может быть использована для модификации запроса.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Класс </a:t>
            </a:r>
            <a:r>
              <a:rPr lang="ru" b="1">
                <a:solidFill>
                  <a:schemeClr val="dk1"/>
                </a:solidFill>
              </a:rPr>
              <a:t>QNetworkRequest</a:t>
            </a:r>
            <a:r>
              <a:rPr lang="ru">
                <a:solidFill>
                  <a:schemeClr val="dk1"/>
                </a:solidFill>
              </a:rPr>
              <a:t> содержит следующие методы: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setHeader()</a:t>
            </a:r>
            <a:r>
              <a:rPr lang="ru">
                <a:solidFill>
                  <a:schemeClr val="dk1"/>
                </a:solidFill>
              </a:rPr>
              <a:t> настраивает значение определенного заголовка запроса, переданного параметром </a:t>
            </a:r>
            <a:r>
              <a:rPr lang="ru" b="1">
                <a:solidFill>
                  <a:schemeClr val="dk1"/>
                </a:solidFill>
              </a:rPr>
              <a:t>header</a:t>
            </a:r>
            <a:r>
              <a:rPr lang="ru">
                <a:solidFill>
                  <a:schemeClr val="dk1"/>
                </a:solidFill>
              </a:rPr>
              <a:t>, с помощью значения </a:t>
            </a:r>
            <a:r>
              <a:rPr lang="ru" b="1">
                <a:solidFill>
                  <a:schemeClr val="dk1"/>
                </a:solidFill>
              </a:rPr>
              <a:t>value</a:t>
            </a:r>
            <a:r>
              <a:rPr lang="ru">
                <a:solidFill>
                  <a:schemeClr val="dk1"/>
                </a:solidFill>
              </a:rPr>
              <a:t>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setRawHeader()</a:t>
            </a:r>
            <a:r>
              <a:rPr lang="ru">
                <a:solidFill>
                  <a:schemeClr val="dk1"/>
                </a:solidFill>
              </a:rPr>
              <a:t> настраивает заголовок запроса по переданному имени заголовка вместо специального объекта.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setAttribute()</a:t>
            </a:r>
            <a:r>
              <a:rPr lang="ru">
                <a:solidFill>
                  <a:schemeClr val="dk1"/>
                </a:solidFill>
              </a:rPr>
              <a:t> позволяет указать определенный атрибут запроса, переданный параметром </a:t>
            </a:r>
            <a:r>
              <a:rPr lang="ru" b="1">
                <a:solidFill>
                  <a:schemeClr val="dk1"/>
                </a:solidFill>
              </a:rPr>
              <a:t>code</a:t>
            </a:r>
            <a:r>
              <a:rPr lang="ru">
                <a:solidFill>
                  <a:schemeClr val="dk1"/>
                </a:solidFill>
              </a:rPr>
              <a:t>, с помощью значения </a:t>
            </a:r>
            <a:r>
              <a:rPr lang="ru" b="1">
                <a:solidFill>
                  <a:schemeClr val="dk1"/>
                </a:solidFill>
              </a:rPr>
              <a:t>value</a:t>
            </a:r>
            <a:r>
              <a:rPr lang="ru">
                <a:solidFill>
                  <a:schemeClr val="dk1"/>
                </a:solidFill>
              </a:rPr>
              <a:t>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setUrl()</a:t>
            </a:r>
            <a:r>
              <a:rPr lang="ru">
                <a:solidFill>
                  <a:schemeClr val="dk1"/>
                </a:solidFill>
              </a:rPr>
              <a:t> необходим для указания URL для отправки запроса.</a:t>
            </a:r>
          </a:p>
          <a:p>
            <a:pPr lvl="0" rtl="0">
              <a:spcBef>
                <a:spcPts val="0"/>
              </a:spcBef>
              <a:buNone/>
            </a:pPr>
            <a:r>
              <a:rPr lang="ru" b="1"/>
              <a:t>setMaximumRedirectsAllowed()</a:t>
            </a:r>
            <a:r>
              <a:rPr lang="ru"/>
              <a:t> позволяет указать максимальное число попыток повторной отправки данного запроса в случае неудачи.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Также данный класс содержит и соответствующие getter’ы для описанных на слайде методов.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b="1"/>
              <a:t>QNetworkReply</a:t>
            </a:r>
            <a:r>
              <a:rPr lang="ru"/>
              <a:t> – класс, который содержит данные, метаданные и заголовки, связанные с запросом, отправленным с помощью </a:t>
            </a:r>
            <a:r>
              <a:rPr lang="ru" b="1">
                <a:solidFill>
                  <a:schemeClr val="dk1"/>
                </a:solidFill>
              </a:rPr>
              <a:t>QNetworkAccessManager</a:t>
            </a:r>
            <a:r>
              <a:rPr lang="ru">
                <a:solidFill>
                  <a:schemeClr val="dk1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Этот класс содержит своего рода информацию-ответ на запрос.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Основные методы </a:t>
            </a:r>
            <a:r>
              <a:rPr lang="ru" b="1">
                <a:solidFill>
                  <a:schemeClr val="dk1"/>
                </a:solidFill>
              </a:rPr>
              <a:t>QNetworkReply</a:t>
            </a:r>
            <a:r>
              <a:rPr lang="ru">
                <a:solidFill>
                  <a:schemeClr val="dk1"/>
                </a:solidFill>
              </a:rPr>
              <a:t> представлены на слайде.</a:t>
            </a:r>
          </a:p>
          <a:p>
            <a:pPr lvl="0" rt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header()</a:t>
            </a:r>
            <a:r>
              <a:rPr lang="ru">
                <a:solidFill>
                  <a:schemeClr val="dk1"/>
                </a:solidFill>
              </a:rPr>
              <a:t> возвращает значение заголовка, определенного параметром </a:t>
            </a:r>
            <a:r>
              <a:rPr lang="ru" b="1">
                <a:solidFill>
                  <a:schemeClr val="dk1"/>
                </a:solidFill>
              </a:rPr>
              <a:t>header</a:t>
            </a:r>
            <a:r>
              <a:rPr lang="ru">
                <a:solidFill>
                  <a:schemeClr val="dk1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rawHeader()</a:t>
            </a:r>
            <a:r>
              <a:rPr lang="ru">
                <a:solidFill>
                  <a:schemeClr val="dk1"/>
                </a:solidFill>
              </a:rPr>
              <a:t> возвращает значение заголовка по его имени.</a:t>
            </a:r>
          </a:p>
          <a:p>
            <a:pPr lvl="0" rt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rawHeaderList()</a:t>
            </a:r>
            <a:r>
              <a:rPr lang="ru">
                <a:solidFill>
                  <a:schemeClr val="dk1"/>
                </a:solidFill>
              </a:rPr>
              <a:t> возвращает все значения заголовков в виде списка объектов </a:t>
            </a:r>
            <a:r>
              <a:rPr lang="ru" b="1">
                <a:solidFill>
                  <a:schemeClr val="dk1"/>
                </a:solidFill>
              </a:rPr>
              <a:t>QByteArray</a:t>
            </a:r>
            <a:r>
              <a:rPr lang="ru">
                <a:solidFill>
                  <a:schemeClr val="dk1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attribute()</a:t>
            </a:r>
            <a:r>
              <a:rPr lang="ru">
                <a:solidFill>
                  <a:schemeClr val="dk1"/>
                </a:solidFill>
              </a:rPr>
              <a:t> возвращает значение атрибута, определенного параметром </a:t>
            </a:r>
            <a:r>
              <a:rPr lang="ru" b="1">
                <a:solidFill>
                  <a:schemeClr val="dk1"/>
                </a:solidFill>
              </a:rPr>
              <a:t>code</a:t>
            </a:r>
            <a:r>
              <a:rPr lang="ru">
                <a:solidFill>
                  <a:schemeClr val="dk1"/>
                </a:solidFill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request()</a:t>
            </a:r>
            <a:r>
              <a:rPr lang="ru">
                <a:solidFill>
                  <a:schemeClr val="dk1"/>
                </a:solidFill>
              </a:rPr>
              <a:t> возвращает объект запроса </a:t>
            </a:r>
            <a:r>
              <a:rPr lang="ru" b="1">
                <a:solidFill>
                  <a:schemeClr val="dk1"/>
                </a:solidFill>
              </a:rPr>
              <a:t>QNetworkRequest</a:t>
            </a:r>
            <a:r>
              <a:rPr lang="ru">
                <a:solidFill>
                  <a:schemeClr val="dk1"/>
                </a:solidFill>
              </a:rPr>
              <a:t>, который был выполнен.</a:t>
            </a:r>
          </a:p>
          <a:p>
            <a:pPr lvl="0" rt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error() </a:t>
            </a:r>
            <a:r>
              <a:rPr lang="ru">
                <a:solidFill>
                  <a:schemeClr val="dk1"/>
                </a:solidFill>
              </a:rPr>
              <a:t>возвращает значение </a:t>
            </a:r>
            <a:r>
              <a:rPr lang="ru"/>
              <a:t>NetworkError, если запрос выполнен с ошибкой.</a:t>
            </a:r>
          </a:p>
          <a:p>
            <a:pPr lvl="0" rt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url()</a:t>
            </a:r>
            <a:r>
              <a:rPr lang="ru">
                <a:solidFill>
                  <a:schemeClr val="dk1"/>
                </a:solidFill>
              </a:rPr>
              <a:t> возвращает URL выполненного запроса.</a:t>
            </a:r>
          </a:p>
          <a:p>
            <a:pPr lvl="0" rt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isFinished()</a:t>
            </a:r>
            <a:r>
              <a:rPr lang="ru">
                <a:solidFill>
                  <a:schemeClr val="dk1"/>
                </a:solidFill>
              </a:rPr>
              <a:t> возвращает </a:t>
            </a:r>
            <a:r>
              <a:rPr lang="ru" b="1">
                <a:solidFill>
                  <a:schemeClr val="dk1"/>
                </a:solidFill>
              </a:rPr>
              <a:t>true</a:t>
            </a:r>
            <a:r>
              <a:rPr lang="ru">
                <a:solidFill>
                  <a:schemeClr val="dk1"/>
                </a:solidFill>
              </a:rPr>
              <a:t>, если выполнение запроса завершено и </a:t>
            </a:r>
            <a:r>
              <a:rPr lang="ru" b="1">
                <a:solidFill>
                  <a:schemeClr val="dk1"/>
                </a:solidFill>
              </a:rPr>
              <a:t>false</a:t>
            </a:r>
            <a:r>
              <a:rPr lang="ru">
                <a:solidFill>
                  <a:schemeClr val="dk1"/>
                </a:solidFill>
              </a:rPr>
              <a:t> в противном случае.</a:t>
            </a:r>
          </a:p>
          <a:p>
            <a:pPr lvl="0" rt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isRunning()</a:t>
            </a:r>
            <a:r>
              <a:rPr lang="ru">
                <a:solidFill>
                  <a:schemeClr val="dk1"/>
                </a:solidFill>
              </a:rPr>
              <a:t> возвращает </a:t>
            </a:r>
            <a:r>
              <a:rPr lang="ru" b="1">
                <a:solidFill>
                  <a:schemeClr val="dk1"/>
                </a:solidFill>
              </a:rPr>
              <a:t>true</a:t>
            </a:r>
            <a:r>
              <a:rPr lang="ru">
                <a:solidFill>
                  <a:schemeClr val="dk1"/>
                </a:solidFill>
              </a:rPr>
              <a:t>, если запрос еще выполняется.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Код на слайде демонстрирует простейший пример отправки запроса с помощью объекта </a:t>
            </a:r>
            <a:r>
              <a:rPr lang="ru" b="1"/>
              <a:t>QNetworkAccessManager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Допустим, у нас есть класс с именем </a:t>
            </a:r>
            <a:r>
              <a:rPr lang="ru" b="1"/>
              <a:t>MyClass</a:t>
            </a:r>
            <a:r>
              <a:rPr lang="ru"/>
              <a:t> иу него есть метод </a:t>
            </a:r>
            <a:r>
              <a:rPr lang="ru" b="1"/>
              <a:t>sendRequest()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Внутри данного метода сперва создается указатель на объект типа </a:t>
            </a:r>
            <a:r>
              <a:rPr lang="ru" b="1">
                <a:solidFill>
                  <a:schemeClr val="dk1"/>
                </a:solidFill>
              </a:rPr>
              <a:t>QNetworkAccessManager</a:t>
            </a:r>
            <a:r>
              <a:rPr lang="ru">
                <a:solidFill>
                  <a:schemeClr val="dk1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Затем создается объект </a:t>
            </a:r>
            <a:r>
              <a:rPr lang="ru" b="1">
                <a:solidFill>
                  <a:schemeClr val="dk1"/>
                </a:solidFill>
              </a:rPr>
              <a:t>QNetworkRequest</a:t>
            </a:r>
            <a:r>
              <a:rPr lang="ru">
                <a:solidFill>
                  <a:schemeClr val="dk1"/>
                </a:solidFill>
              </a:rPr>
              <a:t> и ему задается URL.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Далее мы выполняет метод</a:t>
            </a:r>
            <a:r>
              <a:rPr lang="ru" b="1">
                <a:solidFill>
                  <a:schemeClr val="dk1"/>
                </a:solidFill>
              </a:rPr>
              <a:t> get()</a:t>
            </a:r>
            <a:r>
              <a:rPr lang="ru">
                <a:solidFill>
                  <a:schemeClr val="dk1"/>
                </a:solidFill>
              </a:rPr>
              <a:t> на объекте класса </a:t>
            </a:r>
            <a:r>
              <a:rPr lang="ru" b="1">
                <a:solidFill>
                  <a:schemeClr val="dk1"/>
                </a:solidFill>
              </a:rPr>
              <a:t>QNetworkAccessManager</a:t>
            </a:r>
            <a:r>
              <a:rPr lang="ru">
                <a:solidFill>
                  <a:schemeClr val="dk1"/>
                </a:solidFill>
              </a:rPr>
              <a:t> и полученный в ответ указатель на </a:t>
            </a:r>
            <a:r>
              <a:rPr lang="ru" b="1">
                <a:solidFill>
                  <a:schemeClr val="dk1"/>
                </a:solidFill>
              </a:rPr>
              <a:t>QNetworkReply</a:t>
            </a:r>
            <a:r>
              <a:rPr lang="ru">
                <a:solidFill>
                  <a:schemeClr val="dk1"/>
                </a:solidFill>
              </a:rPr>
              <a:t> сохраняем в переменную </a:t>
            </a:r>
            <a:r>
              <a:rPr lang="ru" b="1">
                <a:solidFill>
                  <a:schemeClr val="dk1"/>
                </a:solidFill>
              </a:rPr>
              <a:t>reply</a:t>
            </a:r>
            <a:r>
              <a:rPr lang="ru">
                <a:solidFill>
                  <a:schemeClr val="dk1"/>
                </a:solidFill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Метод </a:t>
            </a:r>
            <a:r>
              <a:rPr lang="ru" b="1">
                <a:solidFill>
                  <a:schemeClr val="dk1"/>
                </a:solidFill>
              </a:rPr>
              <a:t>get()</a:t>
            </a:r>
            <a:r>
              <a:rPr lang="ru">
                <a:solidFill>
                  <a:schemeClr val="dk1"/>
                </a:solidFill>
              </a:rPr>
              <a:t> в данном случае выполнит GET запрос </a:t>
            </a:r>
            <a:r>
              <a:rPr lang="ru" b="1">
                <a:solidFill>
                  <a:schemeClr val="dk1"/>
                </a:solidFill>
              </a:rPr>
              <a:t>request</a:t>
            </a:r>
            <a:r>
              <a:rPr lang="ru">
                <a:solidFill>
                  <a:schemeClr val="dk1"/>
                </a:solidFill>
              </a:rPr>
              <a:t> по заданному адресу.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И в конце нам необходимо связать сигнал </a:t>
            </a:r>
            <a:r>
              <a:rPr lang="ru" b="1">
                <a:solidFill>
                  <a:schemeClr val="dk1"/>
                </a:solidFill>
              </a:rPr>
              <a:t>finished()</a:t>
            </a:r>
            <a:r>
              <a:rPr lang="ru">
                <a:solidFill>
                  <a:schemeClr val="dk1"/>
                </a:solidFill>
              </a:rPr>
              <a:t> объекта </a:t>
            </a:r>
            <a:r>
              <a:rPr lang="ru" b="1">
                <a:solidFill>
                  <a:schemeClr val="dk1"/>
                </a:solidFill>
              </a:rPr>
              <a:t>QNetworkReply</a:t>
            </a:r>
            <a:r>
              <a:rPr lang="ru">
                <a:solidFill>
                  <a:schemeClr val="dk1"/>
                </a:solidFill>
              </a:rPr>
              <a:t> с определенным нами самими слотом </a:t>
            </a:r>
            <a:r>
              <a:rPr lang="ru" b="1">
                <a:solidFill>
                  <a:schemeClr val="dk1"/>
                </a:solidFill>
              </a:rPr>
              <a:t>replyFinished()</a:t>
            </a:r>
            <a:r>
              <a:rPr lang="ru">
                <a:solidFill>
                  <a:schemeClr val="dk1"/>
                </a:solidFill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Таким образом слот будет вызван сразу как выполнение запроса будет завершено.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Описание метода-слота приведено здесь же.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Во первых, мы получаем указатель на наш объект </a:t>
            </a:r>
            <a:r>
              <a:rPr lang="ru" b="1">
                <a:solidFill>
                  <a:schemeClr val="dk1"/>
                </a:solidFill>
              </a:rPr>
              <a:t>QNetworkReply</a:t>
            </a:r>
            <a:r>
              <a:rPr lang="ru">
                <a:solidFill>
                  <a:schemeClr val="dk1"/>
                </a:solidFill>
              </a:rPr>
              <a:t>, чтобы достать из него ответ от сервера.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Далее мы проверяем, что ответ не содержит никаких ошибок и запрос был выполнен успешно.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И если ошибок нет, то достаем из ответа весь контент в виде объекта </a:t>
            </a:r>
            <a:r>
              <a:rPr lang="ru" b="1">
                <a:solidFill>
                  <a:schemeClr val="dk1"/>
                </a:solidFill>
              </a:rPr>
              <a:t>QByteArray</a:t>
            </a:r>
            <a:r>
              <a:rPr lang="ru">
                <a:solidFill>
                  <a:schemeClr val="dk1"/>
                </a:solidFill>
              </a:rPr>
              <a:t> и выводим этот контент в консоль.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Этот пример демонстрирует лишь пример простейшего выполнения GET-запроса. Самостоятельно вы можете попробовать усложнить данный код, определив для запроса атрибуты и заголовки. Или попробуйте выполнить сформировать и выполнить какой-нибудь из других запросов: POST, PUT или DELETE.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Операционная система Sailfish OS базируется на ядре Linux.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Ядро в свою очередь обеспечивает поддержку части сетевого функционала устройства, в частности телефонии, подключения к сети Интернет, Bluetooth и NFC.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 технологиями, перечисленными на слайде, разработчик может взаимодействовать с помощью D-Bus, так как каждая из них представлена в виде сервиса.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 последнее время мобильные устройства стали неотъемлемой частью повседневной жизни и деятельности большинства людей во всем мире.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Мобильные устройства изменили нашу жизнь и стали неотъемлемой частью ежедневных ритуалов.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Благодаря смартфонам мы не только получили доступ к разнообразному контенту онлайн, но и совершаем банковские операции, оплачиваем покупки, заказываем еду и билеты, подписываем документы и даже запираем входную дверь.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Сейчас смартфоны предоставляют огромные сетевые возможности своим пользователям.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Это и сотовая связь, и мобильный интернет, и передача данных по протоколам Bluetooth и NFC.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Телефония в Sailfish OS позволяет делать звонки, получать звуковые уведомления о входящих звонках, управлять сим-картами, управлять GPRS соединением.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Архитектура делится на несколько частей.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На самом нижнем уровне находится слой аппаратных абстракций, обеспечивающий использование технологий андроид операционной системой Sailfish OS.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Выше находятся два модуля oFono и libqofono, представляющие собой абстракцию сотового модема (cellular modem abstraction).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Дальше идёт уровень пользовательского интерфейса, реализующий функционал телефонии с использованием перечисленных ранее модулей.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Роль фреймворка Telepathy заключается в предоставлении функционала звонков и СМС. Фреймворк располагается в промежуточном уровне.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Подключение к сети Интернет с помощью следующих компонентов: ConnMan, Libconnman-qt, Nemo-qml-plugin-connectivity and ConnectionAgent.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Так как операционная система Sailfish OS базируется на ядре Linux, то ей становятся доступны некоторые возможности ядра.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Поддержка Bluetooth в Linux реализована с помощью стека Bluetooth технологий Bluez.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Данная реализация протоколов предоставляет широкий спектр возможностей по взаимодействию с Bluetooth устройствами.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Разработчикам под платформу Sailfish OS доступен D-Bus сервис, позволяющий управлять Bluetooth на устройстве с помощью протоколов, реализованных в Bluez.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Модули реализующие обмен данными в QML происходят из своих аналогов из Qt.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Зачастую их функционал сильно ограничен, но и в использовании они более просты.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Модуль </a:t>
            </a:r>
            <a:r>
              <a:rPr lang="ru" b="1"/>
              <a:t>Qt Bluetooth</a:t>
            </a:r>
            <a:r>
              <a:rPr lang="ru"/>
              <a:t> содержит элементы для работы с Bluetooth соединением, а </a:t>
            </a:r>
            <a:r>
              <a:rPr lang="ru" b="1"/>
              <a:t>Qt NFC</a:t>
            </a:r>
            <a:r>
              <a:rPr lang="ru"/>
              <a:t> для NFC.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Объект </a:t>
            </a:r>
            <a:r>
              <a:rPr lang="ru" b="1"/>
              <a:t>XMLHttpRequest</a:t>
            </a:r>
            <a:r>
              <a:rPr lang="ru"/>
              <a:t> уже рассматривался в одной из предыдущих лекций, поэтому ему внимание уделено не будет.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Предоставляемые QML элементы для работы с Bluetooth позволяют приложению искать устройства, а также подключаться и взаимодействовать с ними более простыми способами, чем С++ классы.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Но в своих возможностях они более лимитированы чем С++ API.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Для использование возможностей Bluetooth в приложении необходимо импортировать модуль </a:t>
            </a:r>
            <a:r>
              <a:rPr lang="ru" b="1"/>
              <a:t>QtBluetooth</a:t>
            </a:r>
            <a:r>
              <a:rPr lang="ru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Также требуется зависимость </a:t>
            </a:r>
            <a:r>
              <a:rPr lang="ru">
                <a:solidFill>
                  <a:schemeClr val="dk1"/>
                </a:solidFill>
              </a:rPr>
              <a:t>qt5-qtconnectivity-qtbluetooth </a:t>
            </a:r>
            <a:r>
              <a:rPr lang="ru"/>
              <a:t>для сборки под Sailfish OS.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b="1"/>
              <a:t>Bluetooth</a:t>
            </a:r>
            <a:r>
              <a:rPr lang="ru" b="1">
                <a:solidFill>
                  <a:schemeClr val="dk1"/>
                </a:solidFill>
              </a:rPr>
              <a:t>Discovery</a:t>
            </a:r>
            <a:r>
              <a:rPr lang="ru" b="1"/>
              <a:t>Model</a:t>
            </a:r>
            <a:r>
              <a:rPr lang="ru"/>
              <a:t> предоставляет модель доступных для подключения Bluetooth устройств и сервисов.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Содержимое модели может быть отфильтровано по UUID, позволяет ограничить результаты поиска одним устройством или сервисом.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Модель, предоставляемая </a:t>
            </a:r>
            <a:r>
              <a:rPr lang="ru" b="1">
                <a:solidFill>
                  <a:schemeClr val="dk1"/>
                </a:solidFill>
              </a:rPr>
              <a:t>BluetoothDiscoveryModel</a:t>
            </a:r>
            <a:r>
              <a:rPr lang="ru">
                <a:solidFill>
                  <a:schemeClr val="dk1"/>
                </a:solidFill>
              </a:rPr>
              <a:t>, содержит </a:t>
            </a:r>
            <a:r>
              <a:rPr lang="ru" b="1">
                <a:solidFill>
                  <a:schemeClr val="dk1"/>
                </a:solidFill>
              </a:rPr>
              <a:t>name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lang="ru" b="1">
                <a:solidFill>
                  <a:schemeClr val="dk1"/>
                </a:solidFill>
              </a:rPr>
              <a:t>deviceName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lang="ru" b="1">
                <a:solidFill>
                  <a:schemeClr val="dk1"/>
                </a:solidFill>
              </a:rPr>
              <a:t>service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lang="ru" b="1">
                <a:solidFill>
                  <a:schemeClr val="dk1"/>
                </a:solidFill>
              </a:rPr>
              <a:t>remoteAddress</a:t>
            </a:r>
            <a:r>
              <a:rPr lang="ru">
                <a:solidFill>
                  <a:schemeClr val="dk1"/>
                </a:solidFill>
              </a:rPr>
              <a:t> в качестве ролей.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Их значение изменяется в зависимости от используемого режима поиска.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Свойства:</a:t>
            </a:r>
          </a:p>
          <a:p>
            <a:pPr lvl="0" rt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discoveryMode</a:t>
            </a:r>
            <a:r>
              <a:rPr lang="ru">
                <a:solidFill>
                  <a:schemeClr val="dk1"/>
                </a:solidFill>
              </a:rPr>
              <a:t> - определяет, в каком режиме будет производится поиск. Значение должно быть установлено до начала поиска. Может принимать следующие значения: 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">
                <a:solidFill>
                  <a:schemeClr val="dk1"/>
                </a:solidFill>
              </a:rPr>
              <a:t>BluetoothDiscoveryModel.FullServiceDiscovery - поиск всех сервисов всех устройств;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">
                <a:solidFill>
                  <a:schemeClr val="dk1"/>
                </a:solidFill>
              </a:rPr>
              <a:t>BluetoothDiscoveryModel.MinimalServiceDiscovery - минимальный поиск всех сервисов всех устройств. Быстрее, чем FullServiceDiscovery, но гарантированно правильной будет только информация об устройстве и об UUID;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">
                <a:solidFill>
                  <a:schemeClr val="dk1"/>
                </a:solidFill>
              </a:rPr>
              <a:t>BluetoothDiscoveryModel.DeviceDiscovery - поиск только устройств</a:t>
            </a:r>
          </a:p>
          <a:p>
            <a:pPr lvl="0" rt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error</a:t>
            </a:r>
            <a:r>
              <a:rPr lang="ru">
                <a:solidFill>
                  <a:schemeClr val="dk1"/>
                </a:solidFill>
              </a:rPr>
              <a:t> - содержит последнюю возникшую при поиске ошибку. Может принимать значения: BluetoothDiscoveryModel.NoError, BluetoothDiscoveryModel.InputOutputError, BluetoothDiscoveryModel.PoweredOffError, BluetoothDiscoveryModel.InvalidBluetoothAdapterError, BluetoothDiscoveryModel.UnknownError</a:t>
            </a:r>
          </a:p>
          <a:p>
            <a:pPr lvl="0" rt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remoteAddress</a:t>
            </a:r>
            <a:r>
              <a:rPr lang="ru">
                <a:solidFill>
                  <a:schemeClr val="dk1"/>
                </a:solidFill>
              </a:rPr>
              <a:t> - содержит адрес Bluetooth устройства. Сервисы этого устройства будут получены при поиске. Не имеет эффекта, Если значение не корректно или установлено после начала поиска</a:t>
            </a:r>
          </a:p>
          <a:p>
            <a:pPr lvl="0" rt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running</a:t>
            </a:r>
            <a:r>
              <a:rPr lang="ru">
                <a:solidFill>
                  <a:schemeClr val="dk1"/>
                </a:solidFill>
              </a:rPr>
              <a:t> - начинает или останавливает поиск. Для перезапуска поиска нужно присвоить сначала false, потом true</a:t>
            </a:r>
          </a:p>
          <a:p>
            <a:pPr lvl="0" rt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uuidFilter</a:t>
            </a:r>
            <a:r>
              <a:rPr lang="ru">
                <a:solidFill>
                  <a:schemeClr val="dk1"/>
                </a:solidFill>
              </a:rPr>
              <a:t> - содержит UUID фильтр. Используется для поиска только тех устройств, которые соответствуют фильтру. Могут быть использованы 16, 32 и 128 -битные UUID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Сигналы:</a:t>
            </a:r>
          </a:p>
          <a:p>
            <a:pPr lvl="0" rt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deviceDiscovered</a:t>
            </a:r>
            <a:r>
              <a:rPr lang="ru">
                <a:solidFill>
                  <a:schemeClr val="dk1"/>
                </a:solidFill>
              </a:rPr>
              <a:t> - оповещает о том, что найдено новое устройства. device содержит Bluetooth адрес устройства</a:t>
            </a:r>
          </a:p>
          <a:p>
            <a:pPr lv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serviceDiscovered</a:t>
            </a:r>
            <a:r>
              <a:rPr lang="ru">
                <a:solidFill>
                  <a:schemeClr val="dk1"/>
                </a:solidFill>
              </a:rPr>
              <a:t> - оповещает о нахождении нового сервиса. Параметр service содержит информацию о сервисе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На слайде видно пример простое приложение, которое осуществляет поиск ближайших Bluetooth устройств и вывод их на экран.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Объект </a:t>
            </a:r>
            <a:r>
              <a:rPr lang="ru" b="1"/>
              <a:t>bluetoothDiscoveryModel</a:t>
            </a:r>
            <a:r>
              <a:rPr lang="ru"/>
              <a:t> находится в режиме поиска устройств.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При объявлении свойству </a:t>
            </a:r>
            <a:r>
              <a:rPr lang="ru" b="1"/>
              <a:t>running</a:t>
            </a:r>
            <a:r>
              <a:rPr lang="ru"/>
              <a:t> присваивается значение true, что переводит модель в режим поиска.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Для </a:t>
            </a:r>
            <a:r>
              <a:rPr lang="ru" b="1">
                <a:solidFill>
                  <a:schemeClr val="dk1"/>
                </a:solidFill>
              </a:rPr>
              <a:t>bluetoothDiscoveryModel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/>
              <a:t>не указан фильтр, поэтому любое найденное устройство добавляется в список. </a:t>
            </a:r>
          </a:p>
          <a:p>
            <a:pPr lv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SilicaListView</a:t>
            </a:r>
            <a:r>
              <a:rPr lang="ru">
                <a:solidFill>
                  <a:schemeClr val="dk1"/>
                </a:solidFill>
              </a:rPr>
              <a:t> использует </a:t>
            </a:r>
            <a:r>
              <a:rPr lang="ru" b="1">
                <a:solidFill>
                  <a:schemeClr val="dk1"/>
                </a:solidFill>
              </a:rPr>
              <a:t>bluetoothDiscoveryModel</a:t>
            </a:r>
            <a:r>
              <a:rPr lang="ru">
                <a:solidFill>
                  <a:schemeClr val="dk1"/>
                </a:solidFill>
              </a:rPr>
              <a:t> в качестве модели и отображает название и адрес каждого устройства, которое находится в модели.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BluetoothService</a:t>
            </a:r>
            <a:r>
              <a:rPr lang="ru">
                <a:solidFill>
                  <a:schemeClr val="dk1"/>
                </a:solidFill>
              </a:rPr>
              <a:t> позволяет получить информацию об удаленном сервисе, описывает сервис для подключения с помощью </a:t>
            </a:r>
            <a:r>
              <a:rPr lang="ru" b="1">
                <a:solidFill>
                  <a:schemeClr val="dk1"/>
                </a:solidFill>
              </a:rPr>
              <a:t>BluetoothSocket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Свойства: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deviceAddress</a:t>
            </a:r>
            <a:r>
              <a:rPr lang="ru">
                <a:solidFill>
                  <a:schemeClr val="dk1"/>
                </a:solidFill>
              </a:rPr>
              <a:t> - содержит MAC адрес удаленного устройства. Для подключения к удаленному устройству с помощью </a:t>
            </a:r>
            <a:r>
              <a:rPr lang="ru" b="1">
                <a:solidFill>
                  <a:schemeClr val="dk1"/>
                </a:solidFill>
              </a:rPr>
              <a:t>BluetoothSocket</a:t>
            </a:r>
            <a:r>
              <a:rPr lang="ru">
                <a:solidFill>
                  <a:schemeClr val="dk1"/>
                </a:solidFill>
              </a:rPr>
              <a:t> адрес должен быть корректным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deviceName</a:t>
            </a:r>
            <a:r>
              <a:rPr lang="ru">
                <a:solidFill>
                  <a:schemeClr val="dk1"/>
                </a:solidFill>
              </a:rPr>
              <a:t> - содержит название удаленного устройства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registered</a:t>
            </a:r>
            <a:r>
              <a:rPr lang="ru">
                <a:solidFill>
                  <a:schemeClr val="dk1"/>
                </a:solidFill>
              </a:rPr>
              <a:t> - содержит статус регистрации/публикации сервиса. Если true, сервис публикуется во время поиска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serviceDescription</a:t>
            </a:r>
            <a:r>
              <a:rPr lang="ru">
                <a:solidFill>
                  <a:schemeClr val="dk1"/>
                </a:solidFill>
              </a:rPr>
              <a:t> - содержит описание, предоставляемое удаленным сервисом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serviceName</a:t>
            </a:r>
            <a:r>
              <a:rPr lang="ru">
                <a:solidFill>
                  <a:schemeClr val="dk1"/>
                </a:solidFill>
              </a:rPr>
              <a:t> - содержит название удаленного сервиса, если оно доступно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serviceProtocol</a:t>
            </a:r>
            <a:r>
              <a:rPr lang="ru">
                <a:solidFill>
                  <a:schemeClr val="dk1"/>
                </a:solidFill>
              </a:rPr>
              <a:t> - содержит протокол, используемый сервисом. Может принимать значения: </a:t>
            </a:r>
            <a:r>
              <a:rPr lang="ru">
                <a:solidFill>
                  <a:schemeClr val="dk1"/>
                </a:solidFill>
                <a:highlight>
                  <a:srgbClr val="F9F9F9"/>
                </a:highlight>
              </a:rPr>
              <a:t>BluetoothService.RfcommProtocol,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BluetoothService.L2capProtocol, </a:t>
            </a:r>
            <a:r>
              <a:rPr lang="ru">
                <a:solidFill>
                  <a:schemeClr val="dk1"/>
                </a:solidFill>
                <a:highlight>
                  <a:srgbClr val="F9F9F9"/>
                </a:highlight>
              </a:rPr>
              <a:t>BluetoothService.UnknownProtocol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serviceUuid</a:t>
            </a:r>
            <a:r>
              <a:rPr lang="ru">
                <a:solidFill>
                  <a:schemeClr val="dk1"/>
                </a:solidFill>
              </a:rPr>
              <a:t> - содержит UUID удаленного сервиса. Для подключения к удаленному устройству с помощью </a:t>
            </a:r>
            <a:r>
              <a:rPr lang="ru" b="1">
                <a:solidFill>
                  <a:schemeClr val="dk1"/>
                </a:solidFill>
              </a:rPr>
              <a:t>BluetoothSocket</a:t>
            </a:r>
            <a:r>
              <a:rPr lang="ru">
                <a:solidFill>
                  <a:schemeClr val="dk1"/>
                </a:solidFill>
              </a:rPr>
              <a:t> адрес должен быть корректным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Сигналы: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detailsChanged()</a:t>
            </a:r>
            <a:r>
              <a:rPr lang="ru">
                <a:solidFill>
                  <a:schemeClr val="dk1"/>
                </a:solidFill>
              </a:rPr>
              <a:t> - оповещает об изменении </a:t>
            </a:r>
            <a:r>
              <a:rPr lang="ru" b="1">
                <a:solidFill>
                  <a:schemeClr val="dk1"/>
                </a:solidFill>
              </a:rPr>
              <a:t>deviceAddress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lang="ru" b="1">
                <a:solidFill>
                  <a:schemeClr val="dk1"/>
                </a:solidFill>
              </a:rPr>
              <a:t>deviceName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lang="ru" b="1">
                <a:solidFill>
                  <a:schemeClr val="dk1"/>
                </a:solidFill>
              </a:rPr>
              <a:t>serviceDescription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lang="ru" b="1">
                <a:solidFill>
                  <a:schemeClr val="dk1"/>
                </a:solidFill>
              </a:rPr>
              <a:t>serviceName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lang="ru" b="1">
                <a:solidFill>
                  <a:schemeClr val="dk1"/>
                </a:solidFill>
              </a:rPr>
              <a:t>serviceUuid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BluetoothSocket</a:t>
            </a:r>
            <a:r>
              <a:rPr lang="ru">
                <a:solidFill>
                  <a:schemeClr val="dk1"/>
                </a:solidFill>
              </a:rPr>
              <a:t> позволяет подключаться к Bluetooth устройству и обмениваться строками с ним. Информация посылается и получается используя объект </a:t>
            </a:r>
            <a:r>
              <a:rPr lang="ru" b="1">
                <a:solidFill>
                  <a:schemeClr val="dk1"/>
                </a:solidFill>
              </a:rPr>
              <a:t>QDataStream</a:t>
            </a:r>
            <a:r>
              <a:rPr lang="ru">
                <a:solidFill>
                  <a:schemeClr val="dk1"/>
                </a:solidFill>
              </a:rPr>
              <a:t>, позволяя типобезопасную передачу строк.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BluetoothSocket подходит только для передачи строк, для обмена бинарными данными используется С++ класс </a:t>
            </a:r>
            <a:r>
              <a:rPr lang="ru" b="1">
                <a:solidFill>
                  <a:schemeClr val="dk1"/>
                </a:solidFill>
              </a:rPr>
              <a:t>QBluetoothSocket</a:t>
            </a:r>
            <a:r>
              <a:rPr lang="ru">
                <a:solidFill>
                  <a:schemeClr val="dk1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Подключение к удаленному устройству может происходить по протоколу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RFCOMM или L2CAP. Требуется указать порт устройства, к которому происходит подключение, или его UUID.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Для этого может быть создан BluetoothService, либо передан сервис, полученный с помощью </a:t>
            </a:r>
            <a:r>
              <a:rPr lang="ru" b="1">
                <a:solidFill>
                  <a:schemeClr val="dk1"/>
                </a:solidFill>
                <a:highlight>
                  <a:srgbClr val="FFFFFF"/>
                </a:highlight>
              </a:rPr>
              <a:t>BluetoothDiscoveryModel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Свойства: </a:t>
            </a:r>
          </a:p>
          <a:p>
            <a:pPr lv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  <a:highlight>
                  <a:srgbClr val="FFFFFF"/>
                </a:highlight>
              </a:rPr>
              <a:t>connected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- содержит состояние подключение. Может быть выставлено true или false для управления соединением. Если присвоить true, то не будет содержать true, пока соединение не установится.</a:t>
            </a:r>
          </a:p>
          <a:p>
            <a:pPr lv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  <a:highlight>
                  <a:srgbClr val="FFFFFF"/>
                </a:highlight>
              </a:rPr>
              <a:t>error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- содержит последнюю произошедшую ошибку. Может содержать следующие значения: NoError, UnknownSocketError, HostNotFoundError, ServiceNotFoundError, NetworkError, UnsupportedProtocolError.</a:t>
            </a:r>
          </a:p>
          <a:p>
            <a:pPr lv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  <a:highlight>
                  <a:srgbClr val="FFFFFF"/>
                </a:highlight>
              </a:rPr>
              <a:t>service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- содержит информацию об устройстве, к которому требуется подключится. Может быть задан BluetoothService с фиксированным описанием или сервисом, возвращенным BluetoothDiscoveryModel.</a:t>
            </a:r>
          </a:p>
          <a:p>
            <a:pPr lv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  <a:highlight>
                  <a:srgbClr val="FFFFFF"/>
                </a:highlight>
              </a:rPr>
              <a:t>state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- содержит текущее состояние. Может принимать значения: </a:t>
            </a:r>
            <a:r>
              <a:rPr lang="ru">
                <a:solidFill>
                  <a:schemeClr val="dk1"/>
                </a:solidFill>
              </a:rPr>
              <a:t>NoServiceSet, Unconnected, ServiceLookup, Connecting, Connected, Closing, Listening, Bound</a:t>
            </a:r>
          </a:p>
          <a:p>
            <a:pPr lv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stringData</a:t>
            </a:r>
            <a:r>
              <a:rPr lang="ru">
                <a:solidFill>
                  <a:schemeClr val="dk1"/>
                </a:solidFill>
              </a:rPr>
              <a:t> - получает и отправляет информацию удаленному Bluetooth устройству.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Получение данных может быть выявлено обработкой сигнала, связанного с этим свойством. Присвоение значение этому свойству передаст строку. </a:t>
            </a:r>
          </a:p>
          <a:p>
            <a:pPr lv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BluetoothSocket</a:t>
            </a:r>
            <a:r>
              <a:rPr lang="ru">
                <a:solidFill>
                  <a:schemeClr val="dk1"/>
                </a:solidFill>
              </a:rPr>
              <a:t> может заблокировать передачу, если передается чрезмерное количество информации, но не может заблокировать получение.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 примере на слайде </a:t>
            </a:r>
            <a:r>
              <a:rPr lang="ru" b="1">
                <a:solidFill>
                  <a:schemeClr val="dk1"/>
                </a:solidFill>
              </a:rPr>
              <a:t>btModel</a:t>
            </a:r>
            <a:r>
              <a:rPr lang="ru">
                <a:solidFill>
                  <a:schemeClr val="dk1"/>
                </a:solidFill>
              </a:rPr>
              <a:t> находится в режиме поиска всех сервисов.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Для поиска установлен фильтр по UUID, который позволяет найти единственный нужный сервис.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Когда сервис будет обнаружен, обработчик </a:t>
            </a:r>
            <a:r>
              <a:rPr lang="ru" b="1">
                <a:solidFill>
                  <a:schemeClr val="dk1"/>
                </a:solidFill>
              </a:rPr>
              <a:t>onServiceDiscovered</a:t>
            </a:r>
            <a:r>
              <a:rPr lang="ru">
                <a:solidFill>
                  <a:schemeClr val="dk1"/>
                </a:solidFill>
              </a:rPr>
              <a:t> вызовет функцию-сеттер для для свойства </a:t>
            </a:r>
            <a:r>
              <a:rPr lang="ru" b="1">
                <a:solidFill>
                  <a:schemeClr val="dk1"/>
                </a:solidFill>
              </a:rPr>
              <a:t>service</a:t>
            </a:r>
            <a:r>
              <a:rPr lang="ru">
                <a:solidFill>
                  <a:schemeClr val="dk1"/>
                </a:solidFill>
              </a:rPr>
              <a:t> объекта </a:t>
            </a:r>
            <a:r>
              <a:rPr lang="ru" b="1">
                <a:solidFill>
                  <a:schemeClr val="dk1"/>
                </a:solidFill>
              </a:rPr>
              <a:t>btSocket</a:t>
            </a:r>
            <a:r>
              <a:rPr lang="ru">
                <a:solidFill>
                  <a:schemeClr val="dk1"/>
                </a:solidFill>
              </a:rPr>
              <a:t> и в качестве аргумента передаст в нее найденный сервис.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btSocket</a:t>
            </a:r>
            <a:r>
              <a:rPr lang="ru">
                <a:solidFill>
                  <a:schemeClr val="dk1"/>
                </a:solidFill>
              </a:rPr>
              <a:t> при получении сервиса установит с ним соединение.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Сотовая связь представляет собой один из основных видов мобильной радиосвязи, в основе которого лежит сотовая сеть.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Ключевая особенность сотовой связи заключается в том, что общая зона покрытия делится на ячейки (соты), определяющиеся зонами покрытия отдельных базовых станций.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Соты частично перекрываются и вместе образуют сеть.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На идеальной (ровной и без застройки) поверхности зона покрытия одной базовой станции представляет собой круг, поэтому составленная из них сеть имеет вид шестиугольных ячеек.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Сотовая связь берет свое начало в 70-х годах 20-ого века и по сей день используется для осуществления звонков и передачи СМС-сообщений.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NFC API предоставляет возможность читать NDEF (NFC Data Exchange Format) сообщение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Для использования возможностей NFC в приложении необходимо импортировать модуль </a:t>
            </a:r>
            <a:r>
              <a:rPr lang="ru" b="1"/>
              <a:t>QtNfc</a:t>
            </a:r>
            <a:r>
              <a:rPr lang="ru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Также требуется зависимость qt5-qtconnectivity-qtnfc для сборки под Sailfish OS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NdefFilter</a:t>
            </a:r>
            <a:r>
              <a:rPr lang="ru">
                <a:solidFill>
                  <a:schemeClr val="dk1"/>
                </a:solidFill>
              </a:rPr>
              <a:t> используется вместе  </a:t>
            </a:r>
            <a:r>
              <a:rPr lang="ru" b="1">
                <a:solidFill>
                  <a:schemeClr val="dk1"/>
                </a:solidFill>
              </a:rPr>
              <a:t>NearField</a:t>
            </a:r>
            <a:r>
              <a:rPr lang="ru">
                <a:solidFill>
                  <a:schemeClr val="dk1"/>
                </a:solidFill>
              </a:rPr>
              <a:t> чтобы читать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NDEF сообщения с тегов NFC Forum, которые соответствуют заданной структуре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Свойства:</a:t>
            </a:r>
          </a:p>
          <a:p>
            <a:pPr lv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  <a:highlight>
                  <a:srgbClr val="FFFFFF"/>
                </a:highlight>
              </a:rPr>
              <a:t>maximum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- содержит максимальный набор записей заданного типа, которые должны быть в NDEF сообщении, чтобы оно подходили по фильтру</a:t>
            </a:r>
          </a:p>
          <a:p>
            <a:pPr lv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  <a:highlight>
                  <a:srgbClr val="FFFFFF"/>
                </a:highlight>
              </a:rPr>
              <a:t>minimum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- содержит минимальный набор записей заданного типа, которые должны быть в NDEF сообщении, чтобы оно подходили по фильтру</a:t>
            </a:r>
          </a:p>
          <a:p>
            <a:pPr lv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  <a:highlight>
                  <a:srgbClr val="FFFFFF"/>
                </a:highlight>
              </a:rPr>
              <a:t>type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- содержит NDEF запись которой соответствует фильтр</a:t>
            </a:r>
          </a:p>
          <a:p>
            <a:pPr lv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  <a:highlight>
                  <a:srgbClr val="FFFFFF"/>
                </a:highlight>
              </a:rPr>
              <a:t>typeNameFormat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- содержит тип формата названия NDEF записи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Элемент </a:t>
            </a:r>
            <a:r>
              <a:rPr lang="ru" b="1"/>
              <a:t>NearField</a:t>
            </a:r>
            <a:r>
              <a:rPr lang="ru"/>
              <a:t> используется для чтения NDEF сообщений с тегов NFC Forum. Подходящие сообщения отбираются установкой свойств </a:t>
            </a:r>
            <a:r>
              <a:rPr lang="ru" b="1"/>
              <a:t>filter</a:t>
            </a:r>
            <a:r>
              <a:rPr lang="ru"/>
              <a:t> и </a:t>
            </a:r>
            <a:r>
              <a:rPr lang="ru" b="1"/>
              <a:t>orderMatch</a:t>
            </a:r>
            <a:r>
              <a:rPr lang="ru"/>
              <a:t> и при считывании записываются в свойства </a:t>
            </a:r>
            <a:r>
              <a:rPr lang="ru" b="1"/>
              <a:t>messageRecords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Свойства: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filter</a:t>
            </a:r>
            <a:r>
              <a:rPr lang="ru"/>
              <a:t> - содержит список ограничений для фильтрации сообщений. Если он установлен, только сообщений, удовлетворяющие ограничениям будут обрабатыватся.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messageRecords</a:t>
            </a:r>
            <a:r>
              <a:rPr lang="ru"/>
              <a:t> - содержит список NDEF записей в последнем прочитанном NDEF сообщении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orderMatch</a:t>
            </a:r>
            <a:r>
              <a:rPr lang="ru"/>
              <a:t> - определяет, будет ли учитываться порядок записей при фильтрации сообщений. false по-умолчанию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polling</a:t>
            </a:r>
            <a:r>
              <a:rPr lang="ru"/>
              <a:t> - определяет, находится адаптер в режиме опроса. Для начала необходимо присвоить true, а для окончания false. </a:t>
            </a:r>
            <a:r>
              <a:rPr lang="ru">
                <a:solidFill>
                  <a:schemeClr val="dk1"/>
                </a:solidFill>
              </a:rPr>
              <a:t>Присутствует в версиях 5.5 и выше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Сигналы: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tagFound()</a:t>
            </a:r>
            <a:r>
              <a:rPr lang="ru"/>
              <a:t> - сообщает, что тег был обнаружен.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tagRemoved()</a:t>
            </a:r>
            <a:r>
              <a:rPr lang="ru"/>
              <a:t> - сообщает, что тег потерян</a:t>
            </a:r>
            <a:r>
              <a:rPr lang="ru">
                <a:solidFill>
                  <a:schemeClr val="dk1"/>
                </a:solidFill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Элемент </a:t>
            </a:r>
            <a:r>
              <a:rPr lang="ru" b="1"/>
              <a:t>NdefRecord</a:t>
            </a:r>
            <a:r>
              <a:rPr lang="ru"/>
              <a:t> представляет собой запись в NDEF сообщении и является основой всех остальных типов NDEF записей в QML.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Свойства: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record</a:t>
            </a:r>
            <a:r>
              <a:rPr lang="ru"/>
              <a:t> - содержит NDEF запись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type</a:t>
            </a:r>
            <a:r>
              <a:rPr lang="ru"/>
              <a:t> - содержит тип NDEF записи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typeNameFormat</a:t>
            </a:r>
            <a:r>
              <a:rPr lang="ru"/>
              <a:t> - содержит Type Name Format NDEF записи. Может принимать значения: NdefRecord.Empty, NdefRecord.NfcRtd, NdefRecord.Mime, NdefRecord.Uri, NdefRecord.ExternalRtd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От </a:t>
            </a:r>
            <a:r>
              <a:rPr lang="ru" b="1"/>
              <a:t>NdefRecord</a:t>
            </a:r>
            <a:r>
              <a:rPr lang="ru"/>
              <a:t> наследуются элементы, представляющие конкретные типы NDEF сообщений: </a:t>
            </a:r>
            <a:r>
              <a:rPr lang="ru" b="1">
                <a:solidFill>
                  <a:schemeClr val="dk1"/>
                </a:solidFill>
              </a:rPr>
              <a:t>NdefMimeRecord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lang="ru" b="1">
                <a:solidFill>
                  <a:schemeClr val="dk1"/>
                </a:solidFill>
              </a:rPr>
              <a:t>NdefUriRecord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lang="ru" b="1">
                <a:solidFill>
                  <a:schemeClr val="dk1"/>
                </a:solidFill>
              </a:rPr>
              <a:t>NdefTextRecord</a:t>
            </a:r>
            <a:r>
              <a:rPr lang="ru">
                <a:solidFill>
                  <a:schemeClr val="dk1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NdefMimeRecord</a:t>
            </a:r>
            <a:r>
              <a:rPr lang="ru">
                <a:solidFill>
                  <a:schemeClr val="dk1"/>
                </a:solidFill>
              </a:rPr>
              <a:t> содержит данные с типом MIME. Данные могут быть получены по </a:t>
            </a:r>
            <a:r>
              <a:rPr lang="ru" b="1">
                <a:solidFill>
                  <a:schemeClr val="dk1"/>
                </a:solidFill>
              </a:rPr>
              <a:t>uri</a:t>
            </a:r>
            <a:r>
              <a:rPr lang="ru">
                <a:solidFill>
                  <a:schemeClr val="dk1"/>
                </a:solidFill>
              </a:rPr>
              <a:t> из свойства </a:t>
            </a:r>
            <a:r>
              <a:rPr lang="ru" b="1">
                <a:solidFill>
                  <a:schemeClr val="dk1"/>
                </a:solidFill>
              </a:rPr>
              <a:t>uri</a:t>
            </a:r>
            <a:r>
              <a:rPr lang="ru">
                <a:solidFill>
                  <a:schemeClr val="dk1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NdefUriREcord</a:t>
            </a:r>
            <a:r>
              <a:rPr lang="ru">
                <a:solidFill>
                  <a:schemeClr val="dk1"/>
                </a:solidFill>
              </a:rPr>
              <a:t> содержит унифицированный модификатор ресурса в свойстве uri.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NdefTextRecord</a:t>
            </a:r>
            <a:r>
              <a:rPr lang="ru">
                <a:solidFill>
                  <a:schemeClr val="dk1"/>
                </a:solidFill>
              </a:rPr>
              <a:t> содержит локализованный кусок текста. NDEF сообщение может содержать множество текстовый записей под различные локали, выбор наиболее подходящей для отображения пользователю ложится на приложение. Для определение этого используется свойство </a:t>
            </a:r>
            <a:r>
              <a:rPr lang="ru" b="1">
                <a:solidFill>
                  <a:schemeClr val="dk1"/>
                </a:solidFill>
              </a:rPr>
              <a:t>localeMatch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Свойства: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locale</a:t>
            </a:r>
            <a:r>
              <a:rPr lang="ru">
                <a:solidFill>
                  <a:schemeClr val="dk1"/>
                </a:solidFill>
              </a:rPr>
              <a:t> - содержит локаль для которой предназначена текстовая запись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localeMatch</a:t>
            </a:r>
            <a:r>
              <a:rPr lang="ru">
                <a:solidFill>
                  <a:schemeClr val="dk1"/>
                </a:solidFill>
              </a:rPr>
              <a:t>  - содержит enum, описывающий насколько локаль текста соответствует текущей локали приложения. Может принимать значения: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ru">
                <a:solidFill>
                  <a:schemeClr val="dk1"/>
                </a:solidFill>
              </a:rPr>
              <a:t>LocaleMatchedNone - совсем не соответствует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ru">
                <a:solidFill>
                  <a:schemeClr val="dk1"/>
                </a:solidFill>
              </a:rPr>
              <a:t>LocaleMatchedEnglish - язык записи английский и язык текущей локали приложения не английский. Используется, если нет более подходящей локали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ru">
                <a:solidFill>
                  <a:schemeClr val="dk1"/>
                </a:solidFill>
              </a:rPr>
              <a:t>LocaleMatchedLanguage - язык текста и язык локали приложения совпадают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">
                <a:solidFill>
                  <a:schemeClr val="dk1"/>
                </a:solidFill>
              </a:rPr>
              <a:t>LocaleMatchedLanguageAndCountry - язык и страна текстовой записи такие же, как и у приложения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text</a:t>
            </a:r>
            <a:r>
              <a:rPr lang="ru">
                <a:solidFill>
                  <a:schemeClr val="dk1"/>
                </a:solidFill>
              </a:rPr>
              <a:t> - содержит текст, которые будет отображен, когда текущаа локаль совпадает со свойством </a:t>
            </a:r>
            <a:r>
              <a:rPr lang="ru" b="1">
                <a:solidFill>
                  <a:schemeClr val="dk1"/>
                </a:solidFill>
              </a:rPr>
              <a:t>locale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Пример на слайде демонстрирует использование компонента </a:t>
            </a:r>
            <a:r>
              <a:rPr lang="ru" b="1"/>
              <a:t>NearField</a:t>
            </a:r>
            <a:r>
              <a:rPr lang="ru"/>
              <a:t> для отображений </a:t>
            </a:r>
            <a:r>
              <a:rPr lang="ru">
                <a:solidFill>
                  <a:schemeClr val="dk1"/>
                </a:solidFill>
              </a:rPr>
              <a:t>NDEF сообщений в виде списка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Здесь создается компонент </a:t>
            </a:r>
            <a:r>
              <a:rPr lang="ru" b="1"/>
              <a:t>NearField</a:t>
            </a:r>
            <a:r>
              <a:rPr lang="ru"/>
              <a:t> и задаются два фильтра для сообщений. Также свойством </a:t>
            </a:r>
            <a:r>
              <a:rPr lang="ru" b="1"/>
              <a:t>orderMatch</a:t>
            </a:r>
            <a:r>
              <a:rPr lang="ru"/>
              <a:t> устанавливается, что порядок записей при фильтрации будет сохранен.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Список сообщений </a:t>
            </a:r>
            <a:r>
              <a:rPr lang="ru" b="1"/>
              <a:t>messageRecords</a:t>
            </a:r>
            <a:r>
              <a:rPr lang="ru"/>
              <a:t> используется </a:t>
            </a:r>
            <a:r>
              <a:rPr lang="ru">
                <a:solidFill>
                  <a:schemeClr val="dk1"/>
                </a:solidFill>
              </a:rPr>
              <a:t> в качестве модели для </a:t>
            </a:r>
            <a:r>
              <a:rPr lang="ru" b="1">
                <a:solidFill>
                  <a:schemeClr val="dk1"/>
                </a:solidFill>
              </a:rPr>
              <a:t>SilicaListView</a:t>
            </a:r>
            <a:r>
              <a:rPr lang="ru">
                <a:solidFill>
                  <a:schemeClr val="dk1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И каждая запись выводится на экран с помощью компонента </a:t>
            </a:r>
            <a:r>
              <a:rPr lang="ru" b="1"/>
              <a:t>Label</a:t>
            </a:r>
            <a:r>
              <a:rPr lang="ru"/>
              <a:t> для каждого элемента списка.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Мобильный Интернет – технология для подключения к сети интернет практически из любого места.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На данный момент все современные технологии мобильной связи представляют свои решения в сфере доступа к сети интернет.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Технологии мобильной связи и передачи данных являются активно развивающимся направлением в мире современных информационных технологий.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Развитие этих технологий меняет образ жизни самого человека.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Различные службы мобильной передачи данных, основанные на технологии мобильного доступа в Интернет, предоставляют абонентам широкий выбор онлайновых услуг: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операции с ценными бумагами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покупку товаров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банковские операции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платежи по счетам различного типа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ориентацию и поиск объектов в городе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ru"/>
              <a:t>Развитие сетей сотовой связи происходит непрерывно.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Инженеры крупных компаний постоянно разрабатывают новые решения способные повысить скорость и надежность передачи данных.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Каждое новое поколение мобильных технологий связано с существенным увеличением возможностей и с появлением качественно новых сервисов.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Всего на данный момент существует 5 поколений мобильной связи: 1G, 2G, 3G, 4G(LTE) и 5G.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Первое поколение</a:t>
            </a:r>
            <a:r>
              <a:rPr lang="ru"/>
              <a:t> 1G было полностью аналоговым и позволяло только осуществлять передачу голоса.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Второе поколение</a:t>
            </a:r>
            <a:r>
              <a:rPr lang="ru"/>
              <a:t> мобильной связи 2G стало полностью цифровым. Сюда относятся стандарты GSM и CDMA. Данное поколение уже позволяло передавать помимо голоса еще и сообщения SMS и MMS. Появилась передача по сети Интернет на малых скоростях ~200-400 кб/с.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Поколение 3G</a:t>
            </a:r>
            <a:r>
              <a:rPr lang="ru"/>
              <a:t> ознаменовано существенным увеличением скорости передачи данных. Мобильные устройства дают возможность не только совершать голосовые вызовы, но и полноценно использовать ресурсы сети Интернет.</a:t>
            </a: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081444"/>
                </a:solidFill>
                <a:highlight>
                  <a:srgbClr val="FFFFFF"/>
                </a:highlight>
              </a:rPr>
              <a:t>Европейские стандарты GSM/GPRS/EDGE эволюционируют в UMTS (или WCDMA). </a:t>
            </a:r>
            <a:r>
              <a:rPr lang="ru"/>
              <a:t>В базовом варианте стандарта предусмотрена скорость передачи данных до 2Мбит/с. 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Поколение 4G</a:t>
            </a:r>
            <a:r>
              <a:rPr lang="ru"/>
              <a:t> появилось официально в 2008 году. Сети нового стандарта LTE могут быть реализованы на частотах от 700 МГц до 2.7 ГГц. Новый стандарт обеспечивает предельные скорости передачи данных на уровне 326,4 Мбит/сек в сторону абонента и до 172.8 Мбит/сек в направлении от пользователя к базовой станции.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5G</a:t>
            </a:r>
            <a:r>
              <a:rPr lang="ru"/>
              <a:t> - прорывная технология будущего. По заявлениям разработчиков начало тестирования планируется на 2017г., а ожидать появления первых сетей можно к 2020 году.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Международные организации по стандартизации ставят целью не только многократное увеличение скорости передачи до 10 Гбит/сек, но и кардинальное повышение надежности сетей нового поколения.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Теперь речь будет идти не только о мобильной связи, но и о внедрении технологии в такие ответственные задачи как медицина, энергетика, автомобилестроение.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Помимо передачи данных по сотовой сети существует еще и технология беспроводной связи Bluetooth.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Bluetooth позволяет создавать беспроводное соединение между устройствами, благодаря которому вы можете передавать абсолютно любую информацию.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Более того, данная технология позволяет удаленно управлять устройствами и создавать голосовую связь.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Это позволяет использовать беспроводные наушники, гарнитуру, а также удаленно управлять принтерами, сканерами и так далее.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Поскольку эта технология достаточно старая, следует понимать, что за время от создания до наших дней она претерпела немало доработок и изменений.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К примеру, Bluetooth версии 1.1 ограничивался скоростью в 721 Кбит/с.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Второе поколение Блютуз связи ограничивалось скоростью передачи данных 2 Мбита/с.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Но, после этого появилось третье поколение – Bluetooth 3.0, который мог похвастаться наиболее высокой скоростью передачи информации. Она ограничивалась 24 Мбит/с.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Стоит отметить, что после этого появилась еще одна версия – 4.0.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Скорость Bluetooth 4.0 осталась на уровне предшествующей версии.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Здесь приоритет был отдан снижению энергопотребления и увеличению радиуса действия. Благодаря этому новая версия успешно используется в беспроводных гарнитурах, мобильных телефонах и планшетах.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NFC («коммуникация ближнего поля», «ближняя бесконтактная связь») — технология передачи данных на коротком расстоянии (до 10 см), совместима со стандартом передачи данных как в бесконтактных картах для общественного транспорта и кредитных картах банка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Существует три наиболее популярных варианта использования NFC технологии в мобильных телефонах:</a:t>
            </a:r>
          </a:p>
          <a:p>
            <a:pPr marL="457200" lvl="0" indent="-228600">
              <a:spcBef>
                <a:spcPts val="0"/>
              </a:spcBef>
            </a:pPr>
            <a:r>
              <a:rPr lang="ru"/>
              <a:t>эмуляция карт — телефон прикидывается картой, например пропуском или платежной картой;</a:t>
            </a:r>
          </a:p>
          <a:p>
            <a:pPr marL="457200" lvl="0" indent="-228600">
              <a:spcBef>
                <a:spcPts val="0"/>
              </a:spcBef>
            </a:pPr>
            <a:r>
              <a:rPr lang="ru"/>
              <a:t>режим считывания — телефон считывает пассивную метку (Tag), например для интерактивной рекламы;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режим P2P — два телефона связываются и обмениваются информацией.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В качестве «носителя» NFC-чипа зачастую выступает мобильный телефон — устройство столь же массовое, сколь и индивидуальное, а главное неразлучное со своим владельцем, выступая как: 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платежное средство (виртуальный кошелек), средство идентификации владельца, ключ, бонусная карта, проездной билет.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В настоящее время NFC-решения уже применяются во многих областях.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Например, с помощью этой технологии осуществляется бронирование и продажа электронных билетов, оплата проезда в общественном транспорте и парковки автомобилей, NFC-технология активно используется также в сфере услуг и развлечений, в сфере безопасности и контроля доступа.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Максимальный радиус действия около 10 см. Модуль работает на частоте: 13,56 МГц. Скорость передачи данных: 106 Кбит/с — 848 Кбит/с.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Мобильные телефоны имеют свои преимущества, которые одновременно являются и недостатками.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Недостатки мобильных устройств известны всем: маленький экран, короткие сессии, единственное рабочее окно и нестабильное соединение.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/>
              <a:t>Но некоторые из этих особенностей представляют собой уникальные возможности — принципы мобильного дизайна отражают как ограничения, так и сильные стороны привычных гаджетов.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Невзирая на последний тренд и всплеск интереса к телефонам с большой диагональю, для большинства людей удобство мобильного устройства заключается в компактности и небольшом размере.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 сравнении с монитором персонального компьютера или ноутбука, экран телефона может отображать намного меньше информации за раз, а значит, размер экрана — существенное ограничение.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Контент, расположенный «выше линии сгиба» (above the fold) на 30-дюймовом мониторе требует 5-кратной прокрутки на 4-дюймовом экране телефона. Получается, что пользователь должен: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Совершить намного больше действий (interaction cost), чтобы получить то же количество информации.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Активно задействовать свою кратковременную память (short-term memory), чтобы не забыть только что прочитанный текст.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Таким образом, восприятие мобильного контента значительно сложнее обычного.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ml-qtbluetooth-bluetoothservice.html#serviceDescription-pro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Управление подключением к сети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Мобильность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10</a:t>
            </a:fld>
            <a:endParaRPr lang="ru"/>
          </a:p>
        </p:txBody>
      </p:sp>
      <p:pic>
        <p:nvPicPr>
          <p:cNvPr id="124" name="Shape 124" descr="main_Fotolia_49492441_Subscription_Monthly_XX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00" y="1656425"/>
            <a:ext cx="8048000" cy="426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Единственное окно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11</a:t>
            </a:fld>
            <a:endParaRPr lang="ru"/>
          </a:p>
        </p:txBody>
      </p:sp>
      <p:pic>
        <p:nvPicPr>
          <p:cNvPr id="131" name="Shape 131" descr="image02_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300" y="1436724"/>
            <a:ext cx="7171399" cy="47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Сенсорный экран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12</a:t>
            </a:fld>
            <a:endParaRPr lang="ru"/>
          </a:p>
        </p:txBody>
      </p:sp>
      <p:pic>
        <p:nvPicPr>
          <p:cNvPr id="138" name="Shape 138" descr="Blackberry-Priv-G0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356866"/>
            <a:ext cx="8167659" cy="4900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Нестабильное соединение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13</a:t>
            </a:fld>
            <a:endParaRPr lang="ru"/>
          </a:p>
        </p:txBody>
      </p:sp>
      <p:pic>
        <p:nvPicPr>
          <p:cNvPr id="145" name="Shape 145" descr="img20151222085631.jpg"/>
          <p:cNvPicPr preferRelativeResize="0"/>
          <p:nvPr/>
        </p:nvPicPr>
        <p:blipFill rotWithShape="1">
          <a:blip r:embed="rId3">
            <a:alphaModFix/>
          </a:blip>
          <a:srcRect r="25155"/>
          <a:stretch/>
        </p:blipFill>
        <p:spPr>
          <a:xfrm>
            <a:off x="593150" y="2055400"/>
            <a:ext cx="4055825" cy="37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 descr="img20151222085641.jpg"/>
          <p:cNvPicPr preferRelativeResize="0"/>
          <p:nvPr/>
        </p:nvPicPr>
        <p:blipFill rotWithShape="1">
          <a:blip r:embed="rId4">
            <a:alphaModFix/>
          </a:blip>
          <a:srcRect l="12918" r="16524"/>
          <a:stretch/>
        </p:blipFill>
        <p:spPr>
          <a:xfrm>
            <a:off x="4648974" y="2055400"/>
            <a:ext cx="3823480" cy="37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Управление подключением к сети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536629"/>
            <a:ext cx="8520600" cy="200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Модуль </a:t>
            </a:r>
            <a:r>
              <a:rPr lang="ru" b="1"/>
              <a:t>QtNetwork</a:t>
            </a:r>
            <a:r>
              <a:rPr lang="ru"/>
              <a:t> предоставляет классы для написания кода для работы с сетью.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QNetworkAccessManager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QNetworkRequest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QNetworkReply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14</a:t>
            </a:fld>
            <a:endParaRPr lang="ru"/>
          </a:p>
        </p:txBody>
      </p:sp>
      <p:pic>
        <p:nvPicPr>
          <p:cNvPr id="154" name="Shape 154" descr="20090512220306!Qt_logostrap_CMY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428" y="4175724"/>
            <a:ext cx="4087146" cy="204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QNetworkAccessManager. Основные методы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ru"/>
              <a:t>QNetworkReply* </a:t>
            </a:r>
            <a:r>
              <a:rPr lang="ru" b="1"/>
              <a:t>get</a:t>
            </a:r>
            <a:r>
              <a:rPr lang="ru"/>
              <a:t>(const QNetworkRequest&amp; request);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QNetworkReply* </a:t>
            </a:r>
            <a:r>
              <a:rPr lang="ru" b="1"/>
              <a:t>post</a:t>
            </a:r>
            <a:r>
              <a:rPr lang="ru"/>
              <a:t>(const QNetworkRequest&amp; request, QByteArray&amp; data);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QNetworkReply* </a:t>
            </a:r>
            <a:r>
              <a:rPr lang="ru" b="1"/>
              <a:t>put</a:t>
            </a:r>
            <a:r>
              <a:rPr lang="ru"/>
              <a:t>(const QNetworkRequest&amp; request, QByteArray&amp; data);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QNetworkReply* </a:t>
            </a:r>
            <a:r>
              <a:rPr lang="ru" b="1"/>
              <a:t>deleteResource</a:t>
            </a:r>
            <a:r>
              <a:rPr lang="ru"/>
              <a:t>(const QNetworkRequest&amp; request);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void </a:t>
            </a:r>
            <a:r>
              <a:rPr lang="ru" b="1"/>
              <a:t>setCache</a:t>
            </a:r>
            <a:r>
              <a:rPr lang="ru"/>
              <a:t>(const QAbstractNetworkCache&amp; request);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void </a:t>
            </a:r>
            <a:r>
              <a:rPr lang="ru" b="1"/>
              <a:t>setProxy</a:t>
            </a:r>
            <a:r>
              <a:rPr lang="ru"/>
              <a:t>(const QNetworkProxy&amp; request).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15</a:t>
            </a:fld>
            <a:endParaRPr lang="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QNetworkRequest. Основные методы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ru"/>
              <a:t>void </a:t>
            </a:r>
            <a:r>
              <a:rPr lang="ru" b="1"/>
              <a:t>setHeader</a:t>
            </a:r>
            <a:r>
              <a:rPr lang="ru"/>
              <a:t>(KnownHeaders header, const QVariant &amp;value);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void </a:t>
            </a:r>
            <a:r>
              <a:rPr lang="ru" b="1"/>
              <a:t>setRawHeader</a:t>
            </a:r>
            <a:r>
              <a:rPr lang="ru"/>
              <a:t>(QByteArray &amp;headerName, QByteArray &amp;headerValue);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void </a:t>
            </a:r>
            <a:r>
              <a:rPr lang="ru" b="1"/>
              <a:t>setAttribute</a:t>
            </a:r>
            <a:r>
              <a:rPr lang="ru"/>
              <a:t>(Attribute code, const QVariant &amp;value);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void </a:t>
            </a:r>
            <a:r>
              <a:rPr lang="ru" b="1"/>
              <a:t>setUrl</a:t>
            </a:r>
            <a:r>
              <a:rPr lang="ru"/>
              <a:t>(const QUrl &amp;url);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void </a:t>
            </a:r>
            <a:r>
              <a:rPr lang="ru" b="1"/>
              <a:t>setMaximumRedirectsAllowed</a:t>
            </a:r>
            <a:r>
              <a:rPr lang="ru"/>
              <a:t>(int maxRedirectsAllowed);</a:t>
            </a:r>
          </a:p>
          <a:p>
            <a:pPr marL="457200" lvl="0" indent="-228600">
              <a:spcBef>
                <a:spcPts val="0"/>
              </a:spcBef>
            </a:pPr>
            <a:r>
              <a:rPr lang="ru"/>
              <a:t>+ getter’ы для каждого из описанного выше setter’ов.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16</a:t>
            </a:fld>
            <a:endParaRPr lang="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ru"/>
              <a:t>QVariant </a:t>
            </a:r>
            <a:r>
              <a:rPr lang="ru" b="1"/>
              <a:t>header</a:t>
            </a:r>
            <a:r>
              <a:rPr lang="ru"/>
              <a:t>(QNetworkRequest::KnownHeaders header);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QByteArray </a:t>
            </a:r>
            <a:r>
              <a:rPr lang="ru" b="1"/>
              <a:t>rawHeader</a:t>
            </a:r>
            <a:r>
              <a:rPr lang="ru"/>
              <a:t>(const QByteArray &amp;headerName);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QList&lt;QByteArray&gt; </a:t>
            </a:r>
            <a:r>
              <a:rPr lang="ru" b="1"/>
              <a:t>rawHeaderList</a:t>
            </a:r>
            <a:r>
              <a:rPr lang="ru"/>
              <a:t>();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QVariant </a:t>
            </a:r>
            <a:r>
              <a:rPr lang="ru" b="1"/>
              <a:t>attribute</a:t>
            </a:r>
            <a:r>
              <a:rPr lang="ru"/>
              <a:t>(QNetworkRequest::Attribute code);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QNetworkRequest </a:t>
            </a:r>
            <a:r>
              <a:rPr lang="ru" b="1"/>
              <a:t>request</a:t>
            </a:r>
            <a:r>
              <a:rPr lang="ru"/>
              <a:t>();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NetworkError </a:t>
            </a:r>
            <a:r>
              <a:rPr lang="ru" b="1"/>
              <a:t>error</a:t>
            </a:r>
            <a:r>
              <a:rPr lang="ru"/>
              <a:t>();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QUrl </a:t>
            </a:r>
            <a:r>
              <a:rPr lang="ru" b="1"/>
              <a:t>url</a:t>
            </a:r>
            <a:r>
              <a:rPr lang="ru"/>
              <a:t>();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bool </a:t>
            </a:r>
            <a:r>
              <a:rPr lang="ru" b="1"/>
              <a:t>isFinished</a:t>
            </a:r>
            <a:r>
              <a:rPr lang="ru"/>
              <a:t>();</a:t>
            </a:r>
          </a:p>
          <a:p>
            <a:pPr marL="457200" lvl="0" indent="-228600">
              <a:spcBef>
                <a:spcPts val="0"/>
              </a:spcBef>
            </a:pPr>
            <a:r>
              <a:rPr lang="ru"/>
              <a:t>bool </a:t>
            </a:r>
            <a:r>
              <a:rPr lang="ru" b="1"/>
              <a:t>isRunning</a:t>
            </a:r>
            <a:r>
              <a:rPr lang="ru"/>
              <a:t>().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QNetworkReply. Основные методы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17</a:t>
            </a:fld>
            <a:endParaRPr lang="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Управление подключением к сети. Пример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583375"/>
            <a:ext cx="8160900" cy="211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808000"/>
                </a:solidFill>
              </a:rPr>
              <a:t>void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80"/>
                </a:solidFill>
              </a:rPr>
              <a:t>MyClass</a:t>
            </a:r>
            <a:r>
              <a:rPr lang="ru" sz="1600">
                <a:solidFill>
                  <a:schemeClr val="dk1"/>
                </a:solidFill>
              </a:rPr>
              <a:t>::sendRequest()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C0C0C0"/>
                </a:solidFill>
              </a:rPr>
              <a:t>   </a:t>
            </a:r>
            <a:r>
              <a:rPr lang="ru" sz="1600">
                <a:solidFill>
                  <a:srgbClr val="800080"/>
                </a:solidFill>
              </a:rPr>
              <a:t>QNetworkAccessManager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*manager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8000"/>
                </a:solidFill>
              </a:rPr>
              <a:t>new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80"/>
                </a:solidFill>
              </a:rPr>
              <a:t>QNetworkAccessManager</a:t>
            </a:r>
            <a:r>
              <a:rPr lang="ru" sz="1600">
                <a:solidFill>
                  <a:schemeClr val="dk1"/>
                </a:solidFill>
              </a:rPr>
              <a:t>(</a:t>
            </a:r>
            <a:r>
              <a:rPr lang="ru" sz="1600">
                <a:solidFill>
                  <a:srgbClr val="808000"/>
                </a:solidFill>
              </a:rPr>
              <a:t>this</a:t>
            </a:r>
            <a:r>
              <a:rPr lang="ru" sz="1600">
                <a:solidFill>
                  <a:schemeClr val="dk1"/>
                </a:solidFill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C0C0C0"/>
                </a:solidFill>
              </a:rPr>
              <a:t>   </a:t>
            </a:r>
            <a:r>
              <a:rPr lang="ru" sz="1600">
                <a:solidFill>
                  <a:srgbClr val="800080"/>
                </a:solidFill>
              </a:rPr>
              <a:t>QNetworkRequest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request;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C0C0C0"/>
                </a:solidFill>
              </a:rPr>
              <a:t>   </a:t>
            </a:r>
            <a:r>
              <a:rPr lang="ru" sz="1600">
                <a:solidFill>
                  <a:schemeClr val="dk1"/>
                </a:solidFill>
              </a:rPr>
              <a:t>request.setUrl(</a:t>
            </a:r>
            <a:r>
              <a:rPr lang="ru" sz="1600">
                <a:solidFill>
                  <a:srgbClr val="800080"/>
                </a:solidFill>
              </a:rPr>
              <a:t>QUrl</a:t>
            </a:r>
            <a:r>
              <a:rPr lang="ru" sz="1600">
                <a:solidFill>
                  <a:schemeClr val="dk1"/>
                </a:solidFill>
              </a:rPr>
              <a:t>(</a:t>
            </a:r>
            <a:r>
              <a:rPr lang="ru" sz="1600">
                <a:solidFill>
                  <a:srgbClr val="008000"/>
                </a:solidFill>
              </a:rPr>
              <a:t>"http://sailfishos.org"</a:t>
            </a:r>
            <a:r>
              <a:rPr lang="ru" sz="1600">
                <a:solidFill>
                  <a:schemeClr val="dk1"/>
                </a:solidFill>
              </a:rPr>
              <a:t>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C0C0C0"/>
                </a:solidFill>
              </a:rPr>
              <a:t>   </a:t>
            </a:r>
            <a:r>
              <a:rPr lang="ru" sz="1600">
                <a:solidFill>
                  <a:srgbClr val="800080"/>
                </a:solidFill>
              </a:rPr>
              <a:t>QNetworkReply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*reply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manager-&gt;get(request);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C0C0C0"/>
                </a:solidFill>
              </a:rPr>
              <a:t>   </a:t>
            </a:r>
            <a:r>
              <a:rPr lang="ru" sz="1600">
                <a:solidFill>
                  <a:schemeClr val="dk1"/>
                </a:solidFill>
              </a:rPr>
              <a:t>connect(reply,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8000"/>
                </a:solidFill>
              </a:rPr>
              <a:t>SIGNAL</a:t>
            </a:r>
            <a:r>
              <a:rPr lang="ru" sz="1600">
                <a:solidFill>
                  <a:schemeClr val="dk1"/>
                </a:solidFill>
              </a:rPr>
              <a:t>(finished()),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8000"/>
                </a:solidFill>
              </a:rPr>
              <a:t>this</a:t>
            </a:r>
            <a:r>
              <a:rPr lang="ru" sz="1600">
                <a:solidFill>
                  <a:schemeClr val="dk1"/>
                </a:solidFill>
              </a:rPr>
              <a:t>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8000"/>
                </a:solidFill>
              </a:rPr>
              <a:t>SLOT</a:t>
            </a:r>
            <a:r>
              <a:rPr lang="ru" sz="1600">
                <a:solidFill>
                  <a:schemeClr val="dk1"/>
                </a:solidFill>
              </a:rPr>
              <a:t>(replyFinished()));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80008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18</a:t>
            </a:fld>
            <a:endParaRPr lang="ru"/>
          </a:p>
        </p:txBody>
      </p:sp>
      <p:sp>
        <p:nvSpPr>
          <p:cNvPr id="183" name="Shape 183"/>
          <p:cNvSpPr txBox="1"/>
          <p:nvPr/>
        </p:nvSpPr>
        <p:spPr>
          <a:xfrm>
            <a:off x="311700" y="3790500"/>
            <a:ext cx="8160900" cy="211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8000"/>
                </a:solidFill>
              </a:rPr>
              <a:t>void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80"/>
                </a:solidFill>
              </a:rPr>
              <a:t>MyClass</a:t>
            </a:r>
            <a:r>
              <a:rPr lang="ru" sz="1600">
                <a:solidFill>
                  <a:schemeClr val="dk1"/>
                </a:solidFill>
              </a:rPr>
              <a:t>::replyFinished()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</a:t>
            </a:r>
            <a:r>
              <a:rPr lang="ru" sz="1600">
                <a:solidFill>
                  <a:srgbClr val="800080"/>
                </a:solidFill>
              </a:rPr>
              <a:t>QNetworkReply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*reply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qobject_cast&lt;</a:t>
            </a:r>
            <a:r>
              <a:rPr lang="ru" sz="1600">
                <a:solidFill>
                  <a:srgbClr val="800080"/>
                </a:solidFill>
              </a:rPr>
              <a:t>QNetworkReply</a:t>
            </a:r>
            <a:r>
              <a:rPr lang="ru" sz="1600">
                <a:solidFill>
                  <a:schemeClr val="dk1"/>
                </a:solidFill>
              </a:rPr>
              <a:t>*&gt;(sender());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</a:t>
            </a:r>
            <a:r>
              <a:rPr lang="ru" sz="1600">
                <a:solidFill>
                  <a:srgbClr val="808000"/>
                </a:solidFill>
              </a:rPr>
              <a:t>if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(reply-&gt;error()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==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80"/>
                </a:solidFill>
              </a:rPr>
              <a:t>QNetworkReply</a:t>
            </a:r>
            <a:r>
              <a:rPr lang="ru" sz="1600">
                <a:solidFill>
                  <a:schemeClr val="dk1"/>
                </a:solidFill>
              </a:rPr>
              <a:t>::</a:t>
            </a:r>
            <a:r>
              <a:rPr lang="ru" sz="1600">
                <a:solidFill>
                  <a:srgbClr val="800080"/>
                </a:solidFill>
              </a:rPr>
              <a:t>NoError</a:t>
            </a:r>
            <a:r>
              <a:rPr lang="ru" sz="1600">
                <a:solidFill>
                  <a:schemeClr val="dk1"/>
                </a:solidFill>
              </a:rPr>
              <a:t>)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 </a:t>
            </a:r>
            <a:r>
              <a:rPr lang="ru" sz="1600">
                <a:solidFill>
                  <a:srgbClr val="800080"/>
                </a:solidFill>
              </a:rPr>
              <a:t>QByteArray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content 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reply-&gt;readAll();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 </a:t>
            </a:r>
            <a:r>
              <a:rPr lang="ru" sz="1600">
                <a:solidFill>
                  <a:srgbClr val="000080"/>
                </a:solidFill>
              </a:rPr>
              <a:t>qDebug</a:t>
            </a:r>
            <a:r>
              <a:rPr lang="ru" sz="1600">
                <a:solidFill>
                  <a:schemeClr val="dk1"/>
                </a:solidFill>
              </a:rPr>
              <a:t>()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&lt;&lt;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content;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</a:t>
            </a:r>
            <a:r>
              <a:rPr lang="ru" sz="16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Сетевые возможности Sailfish OS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Мобильные устройства Sailfish OS предоставляют следующие сетевые возможности: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Телефония (oFono, Telepathy)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Интернет подключение (ConnMan)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Bluetooth (BlueZ)</a:t>
            </a:r>
          </a:p>
          <a:p>
            <a:pPr marL="457200" lvl="0" indent="-228600">
              <a:spcBef>
                <a:spcPts val="0"/>
              </a:spcBef>
            </a:pPr>
            <a:r>
              <a:rPr lang="ru"/>
              <a:t>NFC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19</a:t>
            </a:fld>
            <a:endParaRPr lang="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Сетевые возможности мобильных устройств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2</a:t>
            </a:fld>
            <a:endParaRPr lang="ru"/>
          </a:p>
        </p:txBody>
      </p:sp>
      <p:pic>
        <p:nvPicPr>
          <p:cNvPr id="62" name="Shape 62" descr="internet_mob_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50" y="1640325"/>
            <a:ext cx="7914900" cy="429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Телефония и подключение к сети Интернет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20</a:t>
            </a:fld>
            <a:endParaRPr lang="ru"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536624"/>
            <a:ext cx="6073591" cy="45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Bluetooth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Подключения по Bluetooth управляются с помощью стека BlueZ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BlueZ предоставляет следующие возможности: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Многопотоковая обработка данных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Поддержка разнообразных Bluetooth устройств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Абстракция аппаратного слоя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Стандартный интерфейс сокета для всех слоёв</a:t>
            </a:r>
          </a:p>
          <a:p>
            <a:pPr marL="457200" lvl="0" indent="-228600">
              <a:spcBef>
                <a:spcPts val="0"/>
              </a:spcBef>
            </a:pPr>
            <a:r>
              <a:rPr lang="ru"/>
              <a:t>Поддержка безопасности устройства и сервиса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21</a:t>
            </a:fld>
            <a:endParaRPr lang="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>
                <a:highlight>
                  <a:srgbClr val="FFFFFF"/>
                </a:highlight>
              </a:rPr>
              <a:t>Элементы QML для обеспечения обмена данными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Язык QML предоставляет элементы для реализации популярных способов обмена данными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Qt Bluetooth</a:t>
            </a:r>
            <a:r>
              <a:rPr lang="ru"/>
              <a:t> – обмен данными по протоколу Bluetooth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Qt NFC</a:t>
            </a:r>
            <a:r>
              <a:rPr lang="ru"/>
              <a:t> – обмен данными по протоколу NFC</a:t>
            </a:r>
          </a:p>
          <a:p>
            <a:pPr marL="457200" lvl="0" indent="-228600" rtl="0">
              <a:spcBef>
                <a:spcPts val="2600"/>
              </a:spcBef>
              <a:spcAft>
                <a:spcPts val="1700"/>
              </a:spcAft>
            </a:pPr>
            <a:r>
              <a:rPr lang="ru" b="1"/>
              <a:t>XMLHttpRequest</a:t>
            </a:r>
            <a:r>
              <a:rPr lang="ru"/>
              <a:t> – получение данных из сети Интернет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22</a:t>
            </a:fld>
            <a:endParaRPr lang="ru"/>
          </a:p>
        </p:txBody>
      </p:sp>
      <p:pic>
        <p:nvPicPr>
          <p:cNvPr id="213" name="Shape 213" descr="20090512220306!Qt_logostrap_CMY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428" y="4175724"/>
            <a:ext cx="4087146" cy="204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Qt Bluetooth. Предоставляемые QML элементы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ru" b="1"/>
              <a:t>BluetoothDiscoveryModel</a:t>
            </a:r>
            <a:r>
              <a:rPr lang="ru"/>
              <a:t> – дает возможность искать устройства и сервисы Bluetooth в зоне досягаемости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BluetoothService</a:t>
            </a:r>
            <a:r>
              <a:rPr lang="ru"/>
              <a:t> – предоставляет информацию о конкретном Bluetooth сервисе</a:t>
            </a:r>
          </a:p>
          <a:p>
            <a:pPr marL="457200" lvl="0" indent="-228600">
              <a:spcBef>
                <a:spcPts val="0"/>
              </a:spcBef>
            </a:pPr>
            <a:r>
              <a:rPr lang="ru" b="1"/>
              <a:t>BluetoothSocket</a:t>
            </a:r>
            <a:r>
              <a:rPr lang="ru"/>
              <a:t> – дает возможность соединятся и обмениваться данными с Bluetooth устройством или сервисом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23</a:t>
            </a:fld>
            <a:endParaRPr lang="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BluetoothDiscoveryModel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24</a:t>
            </a:fld>
            <a:endParaRPr lang="ru"/>
          </a:p>
        </p:txBody>
      </p:sp>
      <p:graphicFrame>
        <p:nvGraphicFramePr>
          <p:cNvPr id="227" name="Shape 227"/>
          <p:cNvGraphicFramePr/>
          <p:nvPr/>
        </p:nvGraphicFramePr>
        <p:xfrm>
          <a:off x="541137" y="1452637"/>
          <a:ext cx="8061700" cy="4754730"/>
        </p:xfrm>
        <a:graphic>
          <a:graphicData uri="http://schemas.openxmlformats.org/drawingml/2006/table">
            <a:tbl>
              <a:tblPr>
                <a:noFill/>
                <a:tableStyleId>{254F3161-FF51-4636-A89D-C76F56B03B45}</a:tableStyleId>
              </a:tblPr>
              <a:tblGrid>
                <a:gridCol w="186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Роль в модели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Режим поиска устройств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Режим поиск сервисов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solidFill>
                            <a:schemeClr val="dk2"/>
                          </a:solidFill>
                        </a:rPr>
                        <a:t>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Название и адрес устройства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Название сервиса и название устройства, предоставляющего сервис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solidFill>
                            <a:schemeClr val="dk2"/>
                          </a:solidFill>
                        </a:rPr>
                        <a:t>deviceName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Название устройства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Название устройства предоставляющего сервис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solidFill>
                            <a:schemeClr val="dk2"/>
                          </a:solidFill>
                        </a:rPr>
                        <a:t>service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undefined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Объект BluetoothService, описывающий найденный сервис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solidFill>
                            <a:schemeClr val="dk2"/>
                          </a:solidFill>
                        </a:rPr>
                        <a:t>remoteAddress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Адрес найденного устройства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Адрес устройства предоставляющего сервис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BluetoothDiscoveryModel. Свойства и сигналы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50000"/>
              </a:lnSpc>
              <a:spcBef>
                <a:spcPts val="2000"/>
              </a:spcBef>
              <a:spcAft>
                <a:spcPts val="1700"/>
              </a:spcAft>
              <a:buNone/>
            </a:pPr>
            <a:r>
              <a:rPr lang="ru" dirty="0">
                <a:highlight>
                  <a:srgbClr val="FFFFFF"/>
                </a:highlight>
              </a:rPr>
              <a:t>Свойства</a:t>
            </a:r>
            <a:r>
              <a:rPr lang="ru" b="1" dirty="0">
                <a:highlight>
                  <a:srgbClr val="FFFFFF"/>
                </a:highlight>
              </a:rPr>
              <a:t>:</a:t>
            </a:r>
            <a:endParaRPr lang="ru-RU" dirty="0"/>
          </a:p>
          <a:p>
            <a:pPr marL="457200" lvl="0" indent="-228600" rtl="0">
              <a:lnSpc>
                <a:spcPct val="50000"/>
              </a:lnSpc>
              <a:spcBef>
                <a:spcPts val="2000"/>
              </a:spcBef>
              <a:spcAft>
                <a:spcPts val="1700"/>
              </a:spcAft>
            </a:pPr>
            <a:r>
              <a:rPr lang="ru" b="1" dirty="0" err="1">
                <a:highlight>
                  <a:srgbClr val="FFFFFF"/>
                </a:highlight>
              </a:rPr>
              <a:t>discoveryMode</a:t>
            </a:r>
            <a:r>
              <a:rPr lang="ru" dirty="0">
                <a:highlight>
                  <a:srgbClr val="FFFFFF"/>
                </a:highlight>
              </a:rPr>
              <a:t> : </a:t>
            </a:r>
            <a:r>
              <a:rPr lang="ru" dirty="0" err="1">
                <a:highlight>
                  <a:srgbClr val="FFFFFF"/>
                </a:highlight>
              </a:rPr>
              <a:t>enumeration</a:t>
            </a:r>
          </a:p>
          <a:p>
            <a:pPr marL="457200" lvl="0" indent="-228600" rtl="0">
              <a:lnSpc>
                <a:spcPct val="50000"/>
              </a:lnSpc>
              <a:spcBef>
                <a:spcPts val="2000"/>
              </a:spcBef>
              <a:spcAft>
                <a:spcPts val="1700"/>
              </a:spcAft>
            </a:pPr>
            <a:r>
              <a:rPr lang="ru" b="1" dirty="0" err="1">
                <a:highlight>
                  <a:srgbClr val="FFFFFF"/>
                </a:highlight>
              </a:rPr>
              <a:t>error</a:t>
            </a:r>
            <a:r>
              <a:rPr lang="ru" dirty="0">
                <a:highlight>
                  <a:srgbClr val="FFFFFF"/>
                </a:highlight>
              </a:rPr>
              <a:t> : </a:t>
            </a:r>
            <a:r>
              <a:rPr lang="ru" dirty="0" err="1">
                <a:highlight>
                  <a:srgbClr val="FFFFFF"/>
                </a:highlight>
              </a:rPr>
              <a:t>enumeration</a:t>
            </a:r>
          </a:p>
          <a:p>
            <a:pPr marL="457200" lvl="0" indent="-228600" rtl="0">
              <a:lnSpc>
                <a:spcPct val="50000"/>
              </a:lnSpc>
              <a:spcBef>
                <a:spcPts val="2000"/>
              </a:spcBef>
              <a:spcAft>
                <a:spcPts val="1700"/>
              </a:spcAft>
            </a:pPr>
            <a:r>
              <a:rPr lang="ru" b="1" dirty="0" err="1">
                <a:highlight>
                  <a:srgbClr val="FFFFFF"/>
                </a:highlight>
              </a:rPr>
              <a:t>remoteAddress</a:t>
            </a:r>
            <a:r>
              <a:rPr lang="ru" dirty="0">
                <a:highlight>
                  <a:srgbClr val="FFFFFF"/>
                </a:highlight>
              </a:rPr>
              <a:t> : </a:t>
            </a:r>
            <a:r>
              <a:rPr lang="ru" dirty="0" err="1">
                <a:highlight>
                  <a:srgbClr val="FFFFFF"/>
                </a:highlight>
              </a:rPr>
              <a:t>string</a:t>
            </a:r>
          </a:p>
          <a:p>
            <a:pPr marL="457200" lvl="0" indent="-228600" rtl="0">
              <a:lnSpc>
                <a:spcPct val="50000"/>
              </a:lnSpc>
              <a:spcBef>
                <a:spcPts val="2000"/>
              </a:spcBef>
              <a:spcAft>
                <a:spcPts val="1700"/>
              </a:spcAft>
            </a:pPr>
            <a:r>
              <a:rPr lang="ru" b="1" dirty="0" err="1">
                <a:highlight>
                  <a:srgbClr val="FFFFFF"/>
                </a:highlight>
              </a:rPr>
              <a:t>running</a:t>
            </a:r>
            <a:r>
              <a:rPr lang="ru" dirty="0">
                <a:highlight>
                  <a:srgbClr val="FFFFFF"/>
                </a:highlight>
              </a:rPr>
              <a:t> : </a:t>
            </a:r>
            <a:r>
              <a:rPr lang="ru" dirty="0" err="1">
                <a:highlight>
                  <a:srgbClr val="FFFFFF"/>
                </a:highlight>
              </a:rPr>
              <a:t>bool</a:t>
            </a:r>
          </a:p>
          <a:p>
            <a:pPr marL="457200" lvl="0" indent="-228600" rtl="0">
              <a:lnSpc>
                <a:spcPct val="50000"/>
              </a:lnSpc>
              <a:spcBef>
                <a:spcPts val="2000"/>
              </a:spcBef>
              <a:spcAft>
                <a:spcPts val="1700"/>
              </a:spcAft>
            </a:pPr>
            <a:r>
              <a:rPr lang="ru" b="1" dirty="0" err="1">
                <a:highlight>
                  <a:srgbClr val="FFFFFF"/>
                </a:highlight>
              </a:rPr>
              <a:t>uuidFilter</a:t>
            </a:r>
            <a:r>
              <a:rPr lang="ru" dirty="0">
                <a:highlight>
                  <a:srgbClr val="FFFFFF"/>
                </a:highlight>
              </a:rPr>
              <a:t> : </a:t>
            </a:r>
            <a:r>
              <a:rPr lang="ru" dirty="0" err="1">
                <a:highlight>
                  <a:srgbClr val="FFFFFF"/>
                </a:highlight>
              </a:rPr>
              <a:t>string</a:t>
            </a:r>
          </a:p>
          <a:p>
            <a:pPr lvl="0">
              <a:lnSpc>
                <a:spcPct val="50000"/>
              </a:lnSpc>
              <a:spcBef>
                <a:spcPts val="0"/>
              </a:spcBef>
              <a:buNone/>
            </a:pPr>
            <a:r>
              <a:rPr lang="ru" dirty="0"/>
              <a:t>Сигналы:</a:t>
            </a:r>
          </a:p>
          <a:p>
            <a:pPr marL="457200" lvl="0" indent="-228600" rtl="0">
              <a:lnSpc>
                <a:spcPct val="50000"/>
              </a:lnSpc>
              <a:spcBef>
                <a:spcPts val="2000"/>
              </a:spcBef>
              <a:spcAft>
                <a:spcPts val="1700"/>
              </a:spcAft>
            </a:pPr>
            <a:r>
              <a:rPr lang="ru" b="1" dirty="0" err="1">
                <a:highlight>
                  <a:srgbClr val="FFFFFF"/>
                </a:highlight>
              </a:rPr>
              <a:t>deviceDiscovered</a:t>
            </a:r>
            <a:r>
              <a:rPr lang="ru" dirty="0">
                <a:highlight>
                  <a:srgbClr val="FFFFFF"/>
                </a:highlight>
              </a:rPr>
              <a:t>(</a:t>
            </a:r>
            <a:r>
              <a:rPr lang="ru" dirty="0" err="1">
                <a:highlight>
                  <a:srgbClr val="FFFFFF"/>
                </a:highlight>
              </a:rPr>
              <a:t>string</a:t>
            </a:r>
            <a:r>
              <a:rPr lang="ru" dirty="0">
                <a:highlight>
                  <a:srgbClr val="FFFFFF"/>
                </a:highlight>
              </a:rPr>
              <a:t> </a:t>
            </a:r>
            <a:r>
              <a:rPr lang="ru" i="1" dirty="0" err="1">
                <a:highlight>
                  <a:srgbClr val="FFFFFF"/>
                </a:highlight>
              </a:rPr>
              <a:t>device</a:t>
            </a:r>
            <a:r>
              <a:rPr lang="ru" dirty="0">
                <a:highlight>
                  <a:srgbClr val="FFFFFF"/>
                </a:highlight>
              </a:rPr>
              <a:t>)</a:t>
            </a:r>
          </a:p>
          <a:p>
            <a:pPr marL="457200" lvl="0" indent="-228600" rtl="0">
              <a:lnSpc>
                <a:spcPct val="50000"/>
              </a:lnSpc>
              <a:spcBef>
                <a:spcPts val="2000"/>
              </a:spcBef>
              <a:spcAft>
                <a:spcPts val="1700"/>
              </a:spcAft>
            </a:pPr>
            <a:r>
              <a:rPr lang="ru" b="1" dirty="0" err="1">
                <a:highlight>
                  <a:srgbClr val="FFFFFF"/>
                </a:highlight>
              </a:rPr>
              <a:t>serviceDiscovered</a:t>
            </a:r>
            <a:r>
              <a:rPr lang="ru" dirty="0">
                <a:highlight>
                  <a:srgbClr val="FFFFFF"/>
                </a:highlight>
              </a:rPr>
              <a:t>(</a:t>
            </a:r>
            <a:r>
              <a:rPr lang="ru" dirty="0" err="1">
                <a:highlight>
                  <a:srgbClr val="FFFFFF"/>
                </a:highlight>
              </a:rPr>
              <a:t>BluetoothService</a:t>
            </a:r>
            <a:r>
              <a:rPr lang="ru" dirty="0">
                <a:highlight>
                  <a:srgbClr val="FFFFFF"/>
                </a:highlight>
              </a:rPr>
              <a:t> </a:t>
            </a:r>
            <a:r>
              <a:rPr lang="ru" i="1" dirty="0" err="1">
                <a:highlight>
                  <a:srgbClr val="FFFFFF"/>
                </a:highlight>
              </a:rPr>
              <a:t>service</a:t>
            </a:r>
            <a:r>
              <a:rPr lang="ru" dirty="0">
                <a:highlight>
                  <a:srgbClr val="FFFFFF"/>
                </a:highlight>
              </a:rPr>
              <a:t>)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25</a:t>
            </a:fld>
            <a:endParaRPr lang="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BluetoothDiscoveryModel. Пример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800080"/>
                </a:solidFill>
              </a:rPr>
              <a:t>Page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</a:t>
            </a:r>
            <a:r>
              <a:rPr lang="ru" sz="1400">
                <a:solidFill>
                  <a:srgbClr val="800000"/>
                </a:solidFill>
              </a:rPr>
              <a:t>id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 i="1">
                <a:solidFill>
                  <a:schemeClr val="dk1"/>
                </a:solidFill>
              </a:rPr>
              <a:t>page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</a:t>
            </a:r>
            <a:r>
              <a:rPr lang="ru" sz="1400">
                <a:solidFill>
                  <a:srgbClr val="800080"/>
                </a:solidFill>
              </a:rPr>
              <a:t>BluetoothDiscoveryModel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C0C0C0"/>
                </a:solidFill>
              </a:rPr>
              <a:t>       </a:t>
            </a:r>
            <a:r>
              <a:rPr lang="ru" sz="1400">
                <a:solidFill>
                  <a:srgbClr val="800000"/>
                </a:solidFill>
              </a:rPr>
              <a:t>id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 i="1">
                <a:solidFill>
                  <a:schemeClr val="dk1"/>
                </a:solidFill>
              </a:rPr>
              <a:t>bluetoothDiscoveryModel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 sz="1100">
                <a:solidFill>
                  <a:srgbClr val="C0C0C0"/>
                </a:solidFill>
              </a:rPr>
              <a:t>         </a:t>
            </a:r>
            <a:r>
              <a:rPr lang="ru" sz="1400">
                <a:solidFill>
                  <a:srgbClr val="800000"/>
                </a:solidFill>
              </a:rPr>
              <a:t>running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true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</a:t>
            </a:r>
            <a:r>
              <a:rPr lang="ru" sz="1400">
                <a:solidFill>
                  <a:srgbClr val="800000"/>
                </a:solidFill>
              </a:rPr>
              <a:t>discoveryMode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800080"/>
                </a:solidFill>
              </a:rPr>
              <a:t>BluetoothDiscoveryModel</a:t>
            </a:r>
            <a:r>
              <a:rPr lang="ru" sz="1400">
                <a:solidFill>
                  <a:schemeClr val="dk1"/>
                </a:solidFill>
              </a:rPr>
              <a:t>.DeviceDiscovery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</a:t>
            </a:r>
            <a:r>
              <a:rPr lang="ru" sz="14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</a:t>
            </a:r>
            <a:r>
              <a:rPr lang="ru" sz="1400">
                <a:solidFill>
                  <a:srgbClr val="800080"/>
                </a:solidFill>
              </a:rPr>
              <a:t>SilicaListView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</a:t>
            </a:r>
            <a:r>
              <a:rPr lang="ru" sz="1400">
                <a:solidFill>
                  <a:srgbClr val="800000"/>
                </a:solidFill>
              </a:rPr>
              <a:t>header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800080"/>
                </a:solidFill>
              </a:rPr>
              <a:t>PageHeader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800000"/>
                </a:solidFill>
              </a:rPr>
              <a:t>title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008000"/>
                </a:solidFill>
              </a:rPr>
              <a:t>"Список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008000"/>
                </a:solidFill>
              </a:rPr>
              <a:t>доступных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008000"/>
                </a:solidFill>
              </a:rPr>
              <a:t>устройств"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</a:t>
            </a:r>
            <a:r>
              <a:rPr lang="ru" sz="1400">
                <a:solidFill>
                  <a:srgbClr val="800000"/>
                </a:solidFill>
              </a:rPr>
              <a:t>anchors.fill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 i="1">
                <a:solidFill>
                  <a:schemeClr val="dk1"/>
                </a:solidFill>
              </a:rPr>
              <a:t>parent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</a:t>
            </a:r>
            <a:r>
              <a:rPr lang="ru" sz="1400">
                <a:solidFill>
                  <a:srgbClr val="800000"/>
                </a:solidFill>
              </a:rPr>
              <a:t>model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 i="1">
                <a:solidFill>
                  <a:schemeClr val="dk1"/>
                </a:solidFill>
              </a:rPr>
              <a:t>bluetoothDiscoveryModel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</a:t>
            </a:r>
            <a:r>
              <a:rPr lang="ru" sz="1400">
                <a:solidFill>
                  <a:srgbClr val="800000"/>
                </a:solidFill>
              </a:rPr>
              <a:t>delegate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800080"/>
                </a:solidFill>
              </a:rPr>
              <a:t>ListItem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   </a:t>
            </a:r>
            <a:r>
              <a:rPr lang="ru" sz="1400">
                <a:solidFill>
                  <a:srgbClr val="800080"/>
                </a:solidFill>
              </a:rPr>
              <a:t>Column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       </a:t>
            </a:r>
            <a:r>
              <a:rPr lang="ru" sz="1400">
                <a:solidFill>
                  <a:srgbClr val="800080"/>
                </a:solidFill>
              </a:rPr>
              <a:t>Label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800000"/>
                </a:solidFill>
              </a:rPr>
              <a:t>text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008000"/>
                </a:solidFill>
              </a:rPr>
              <a:t>"Устройство: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008000"/>
                </a:solidFill>
              </a:rPr>
              <a:t>"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+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deviceName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       </a:t>
            </a:r>
            <a:r>
              <a:rPr lang="ru" sz="1400">
                <a:solidFill>
                  <a:srgbClr val="800080"/>
                </a:solidFill>
              </a:rPr>
              <a:t>Label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800000"/>
                </a:solidFill>
              </a:rPr>
              <a:t>text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008000"/>
                </a:solidFill>
              </a:rPr>
              <a:t>"Адрес: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008000"/>
                </a:solidFill>
              </a:rPr>
              <a:t>"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+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remoteAddress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   </a:t>
            </a:r>
            <a:r>
              <a:rPr lang="ru" sz="14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</a:t>
            </a:r>
            <a:r>
              <a:rPr lang="ru" sz="14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</a:t>
            </a:r>
            <a:r>
              <a:rPr lang="ru" sz="14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26</a:t>
            </a:fld>
            <a:endParaRPr lang="ru"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233" y="1536625"/>
            <a:ext cx="2633063" cy="468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</a:rPr>
              <a:t>BluetoothService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ru" b="1">
                <a:highlight>
                  <a:srgbClr val="FFFFFF"/>
                </a:highlight>
              </a:rPr>
              <a:t>deviceAddress</a:t>
            </a:r>
            <a:r>
              <a:rPr lang="ru">
                <a:highlight>
                  <a:srgbClr val="FFFFFF"/>
                </a:highlight>
              </a:rPr>
              <a:t> : string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>
                <a:highlight>
                  <a:srgbClr val="FFFFFF"/>
                </a:highlight>
              </a:rPr>
              <a:t>deviceName</a:t>
            </a:r>
            <a:r>
              <a:rPr lang="ru">
                <a:highlight>
                  <a:srgbClr val="FFFFFF"/>
                </a:highlight>
              </a:rPr>
              <a:t> : string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>
                <a:highlight>
                  <a:srgbClr val="FFFFFF"/>
                </a:highlight>
              </a:rPr>
              <a:t>registered</a:t>
            </a:r>
            <a:r>
              <a:rPr lang="ru">
                <a:highlight>
                  <a:srgbClr val="FFFFFF"/>
                </a:highlight>
              </a:rPr>
              <a:t> : string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>
                <a:highlight>
                  <a:srgbClr val="FFFFFF"/>
                </a:highlight>
              </a:rPr>
              <a:t>serviceDe</a:t>
            </a:r>
            <a:r>
              <a:rPr lang="ru" b="1">
                <a:highlight>
                  <a:srgbClr val="FFFFFF"/>
                </a:highlight>
                <a:hlinkClick r:id="rId3"/>
              </a:rPr>
              <a:t>scription</a:t>
            </a:r>
            <a:r>
              <a:rPr lang="ru">
                <a:highlight>
                  <a:srgbClr val="FFFFFF"/>
                </a:highlight>
              </a:rPr>
              <a:t> : string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>
                <a:highlight>
                  <a:srgbClr val="FFFFFF"/>
                </a:highlight>
              </a:rPr>
              <a:t>serviceName</a:t>
            </a:r>
            <a:r>
              <a:rPr lang="ru">
                <a:highlight>
                  <a:srgbClr val="FFFFFF"/>
                </a:highlight>
              </a:rPr>
              <a:t> : string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>
                <a:highlight>
                  <a:srgbClr val="FFFFFF"/>
                </a:highlight>
              </a:rPr>
              <a:t>serviceProtocol</a:t>
            </a:r>
            <a:r>
              <a:rPr lang="ru">
                <a:highlight>
                  <a:srgbClr val="FFFFFF"/>
                </a:highlight>
              </a:rPr>
              <a:t> : enumeration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>
                <a:highlight>
                  <a:srgbClr val="FFFFFF"/>
                </a:highlight>
              </a:rPr>
              <a:t>serviceUuid</a:t>
            </a:r>
            <a:r>
              <a:rPr lang="ru">
                <a:solidFill>
                  <a:srgbClr val="404244"/>
                </a:solidFill>
                <a:highlight>
                  <a:srgbClr val="FFFFFF"/>
                </a:highlight>
              </a:rPr>
              <a:t> : string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Сигналы:</a:t>
            </a:r>
          </a:p>
          <a:p>
            <a:pPr marL="457200" lvl="0" indent="-228600">
              <a:spcBef>
                <a:spcPts val="0"/>
              </a:spcBef>
            </a:pPr>
            <a:r>
              <a:rPr lang="ru" b="1"/>
              <a:t>detailsChanged</a:t>
            </a:r>
            <a:r>
              <a:rPr lang="ru"/>
              <a:t>()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27</a:t>
            </a:fld>
            <a:endParaRPr lang="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BluetoothSocket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ru" b="1"/>
              <a:t>connected</a:t>
            </a:r>
            <a:r>
              <a:rPr lang="ru"/>
              <a:t> : bool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error</a:t>
            </a:r>
            <a:r>
              <a:rPr lang="ru"/>
              <a:t> : enumeration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service</a:t>
            </a:r>
            <a:r>
              <a:rPr lang="ru"/>
              <a:t> : BluetoothService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state</a:t>
            </a:r>
            <a:r>
              <a:rPr lang="ru"/>
              <a:t> : enumeration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stringData</a:t>
            </a:r>
            <a:r>
              <a:rPr lang="ru"/>
              <a:t> : string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28</a:t>
            </a:fld>
            <a:endParaRPr lang="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BluetoothSocket. Пример подключения к сервису 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00080"/>
                </a:solidFill>
              </a:rPr>
              <a:t>Page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</a:t>
            </a:r>
            <a:r>
              <a:rPr lang="ru">
                <a:solidFill>
                  <a:srgbClr val="800000"/>
                </a:solidFill>
              </a:rPr>
              <a:t>id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 i="1">
                <a:solidFill>
                  <a:schemeClr val="dk1"/>
                </a:solidFill>
              </a:rPr>
              <a:t>page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</a:t>
            </a:r>
            <a:r>
              <a:rPr lang="ru">
                <a:solidFill>
                  <a:srgbClr val="800080"/>
                </a:solidFill>
              </a:rPr>
              <a:t>BluetoothDiscoveryModel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</a:t>
            </a:r>
            <a:r>
              <a:rPr lang="ru">
                <a:solidFill>
                  <a:srgbClr val="800000"/>
                </a:solidFill>
              </a:rPr>
              <a:t>id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 i="1">
                <a:solidFill>
                  <a:schemeClr val="dk1"/>
                </a:solidFill>
              </a:rPr>
              <a:t>btModel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</a:t>
            </a:r>
            <a:r>
              <a:rPr lang="ru">
                <a:solidFill>
                  <a:srgbClr val="800000"/>
                </a:solidFill>
              </a:rPr>
              <a:t>running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true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</a:t>
            </a:r>
            <a:r>
              <a:rPr lang="ru">
                <a:solidFill>
                  <a:srgbClr val="800000"/>
                </a:solidFill>
              </a:rPr>
              <a:t>discoveryMode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80"/>
                </a:solidFill>
              </a:rPr>
              <a:t>BluetoothDiscoveryModel</a:t>
            </a:r>
            <a:r>
              <a:rPr lang="ru">
                <a:solidFill>
                  <a:schemeClr val="dk1"/>
                </a:solidFill>
              </a:rPr>
              <a:t>.FullServiceDiscovery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</a:t>
            </a:r>
            <a:r>
              <a:rPr lang="ru">
                <a:solidFill>
                  <a:srgbClr val="800000"/>
                </a:solidFill>
              </a:rPr>
              <a:t>uuidFilter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"e8e10f95-1a70-4b27-9ccf-02010264e9c8"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</a:t>
            </a:r>
            <a:r>
              <a:rPr lang="ru">
                <a:solidFill>
                  <a:srgbClr val="800000"/>
                </a:solidFill>
              </a:rPr>
              <a:t>onServiceDiscovered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 i="1">
                <a:solidFill>
                  <a:schemeClr val="dk1"/>
                </a:solidFill>
              </a:rPr>
              <a:t>btSocket</a:t>
            </a:r>
            <a:r>
              <a:rPr lang="ru">
                <a:solidFill>
                  <a:schemeClr val="dk1"/>
                </a:solidFill>
              </a:rPr>
              <a:t>.setService(</a:t>
            </a:r>
            <a:r>
              <a:rPr lang="ru" i="1">
                <a:solidFill>
                  <a:srgbClr val="2985C7"/>
                </a:solidFill>
              </a:rPr>
              <a:t>service</a:t>
            </a:r>
            <a:r>
              <a:rPr lang="ru">
                <a:solidFill>
                  <a:schemeClr val="dk1"/>
                </a:solidFill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</a:t>
            </a:r>
            <a:r>
              <a:rPr lang="ru">
                <a:solidFill>
                  <a:srgbClr val="800080"/>
                </a:solidFill>
              </a:rPr>
              <a:t>BluetoothSocket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</a:t>
            </a:r>
            <a:r>
              <a:rPr lang="ru">
                <a:solidFill>
                  <a:srgbClr val="800000"/>
                </a:solidFill>
              </a:rPr>
              <a:t>id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 i="1">
                <a:solidFill>
                  <a:schemeClr val="dk1"/>
                </a:solidFill>
              </a:rPr>
              <a:t>btSocket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</a:t>
            </a:r>
            <a:r>
              <a:rPr lang="ru">
                <a:solidFill>
                  <a:srgbClr val="800000"/>
                </a:solidFill>
              </a:rPr>
              <a:t>connected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true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29</a:t>
            </a:fld>
            <a:endParaRPr lang="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Сотовая связь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3</a:t>
            </a:fld>
            <a:endParaRPr lang="ru"/>
          </a:p>
        </p:txBody>
      </p:sp>
      <p:pic>
        <p:nvPicPr>
          <p:cNvPr id="69" name="Shape 69" descr="3182072_origina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2502866"/>
            <a:ext cx="666750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11700" y="1356875"/>
            <a:ext cx="81609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 b="1">
                <a:solidFill>
                  <a:schemeClr val="dk2"/>
                </a:solidFill>
              </a:rPr>
              <a:t>Сотовая связь</a:t>
            </a:r>
            <a:r>
              <a:rPr lang="ru" sz="1800">
                <a:solidFill>
                  <a:schemeClr val="dk2"/>
                </a:solidFill>
              </a:rPr>
              <a:t> – один из основных видов мобильной радиосвязи.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Qt NFC. Предоставляемые QML элементы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ru" b="1"/>
              <a:t>NdefFilter</a:t>
            </a:r>
            <a:r>
              <a:rPr lang="ru"/>
              <a:t> – представляет фильтрующие ограничения на NDEF соообщение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NearField</a:t>
            </a:r>
            <a:r>
              <a:rPr lang="ru"/>
              <a:t> – предоставляет доступ к NDEF сообщениям, хранящимся на тегах NFC Forum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NdefMimeRecord</a:t>
            </a:r>
            <a:r>
              <a:rPr lang="ru"/>
              <a:t> – представляет NFC записи типа MIME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NdefTextRecord</a:t>
            </a:r>
            <a:r>
              <a:rPr lang="ru"/>
              <a:t>  – представляет NFC записи типа RTD-Text NDEF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NdefUriRecord</a:t>
            </a:r>
            <a:r>
              <a:rPr lang="ru"/>
              <a:t> – представляет NFC записи типа RTD-URI NDEF</a:t>
            </a:r>
          </a:p>
          <a:p>
            <a:pPr marL="457200" lvl="0" indent="-228600">
              <a:spcBef>
                <a:spcPts val="0"/>
              </a:spcBef>
            </a:pPr>
            <a:r>
              <a:rPr lang="ru" b="1"/>
              <a:t>NdefRecord</a:t>
            </a:r>
            <a:r>
              <a:rPr lang="ru"/>
              <a:t> – представляет собой запись в NDEF сообщении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30</a:t>
            </a:fld>
            <a:endParaRPr lang="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NdefFilter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ru" b="1">
                <a:highlight>
                  <a:srgbClr val="FFFFFF"/>
                </a:highlight>
              </a:rPr>
              <a:t>maximum </a:t>
            </a:r>
            <a:r>
              <a:rPr lang="ru">
                <a:highlight>
                  <a:srgbClr val="FFFFFF"/>
                </a:highlight>
              </a:rPr>
              <a:t>: int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>
                <a:highlight>
                  <a:srgbClr val="FFFFFF"/>
                </a:highlight>
              </a:rPr>
              <a:t>minimum</a:t>
            </a:r>
            <a:r>
              <a:rPr lang="ru">
                <a:highlight>
                  <a:srgbClr val="FFFFFF"/>
                </a:highlight>
              </a:rPr>
              <a:t> : int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>
                <a:highlight>
                  <a:srgbClr val="FFFFFF"/>
                </a:highlight>
              </a:rPr>
              <a:t>type</a:t>
            </a:r>
            <a:r>
              <a:rPr lang="ru">
                <a:highlight>
                  <a:srgbClr val="FFFFFF"/>
                </a:highlight>
              </a:rPr>
              <a:t> : string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>
                <a:highlight>
                  <a:srgbClr val="FFFFFF"/>
                </a:highlight>
              </a:rPr>
              <a:t>typeNameFormat</a:t>
            </a:r>
            <a:r>
              <a:rPr lang="ru">
                <a:highlight>
                  <a:srgbClr val="FFFFFF"/>
                </a:highlight>
              </a:rPr>
              <a:t> : QQmlNdefRecord::TypeNameFormat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31</a:t>
            </a:fld>
            <a:endParaRPr lang="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NearField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Свойства: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filter</a:t>
            </a:r>
            <a:r>
              <a:rPr lang="ru"/>
              <a:t> : list&lt;NdefFilter&gt;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ru" b="1"/>
              <a:t>messageRecords</a:t>
            </a:r>
            <a:r>
              <a:rPr lang="ru"/>
              <a:t> : list&lt;NdefRecord&gt;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ru" b="1"/>
              <a:t>orderMatch</a:t>
            </a:r>
            <a:r>
              <a:rPr lang="ru"/>
              <a:t> : bool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ru" b="1"/>
              <a:t>polling</a:t>
            </a:r>
            <a:r>
              <a:rPr lang="ru"/>
              <a:t> : bool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Сигналы: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tagFound</a:t>
            </a:r>
            <a:r>
              <a:rPr lang="ru"/>
              <a:t>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tagRemoved</a:t>
            </a:r>
            <a:r>
              <a:rPr lang="ru"/>
              <a:t>()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32</a:t>
            </a:fld>
            <a:endParaRPr lang="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NdefRecord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Свойства: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ru" b="1"/>
              <a:t>record</a:t>
            </a:r>
            <a:r>
              <a:rPr lang="ru"/>
              <a:t> : string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ru" b="1"/>
              <a:t>type</a:t>
            </a:r>
            <a:r>
              <a:rPr lang="ru"/>
              <a:t> : string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ru" b="1"/>
              <a:t>typeNameFormat</a:t>
            </a:r>
            <a:r>
              <a:rPr lang="ru"/>
              <a:t> : enumeration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Элементы-наследники: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NdefMimeRecord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NdefUriRecord</a:t>
            </a:r>
          </a:p>
          <a:p>
            <a:pPr marL="457200" lvl="0" indent="-228600">
              <a:spcBef>
                <a:spcPts val="0"/>
              </a:spcBef>
            </a:pPr>
            <a:r>
              <a:rPr lang="ru" b="1"/>
              <a:t>NdefTextRecord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33</a:t>
            </a:fld>
            <a:endParaRPr lang="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NdefRecord. Наследники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ru" b="1"/>
              <a:t>NdefMimeRecord</a:t>
            </a:r>
            <a:r>
              <a:rPr lang="ru"/>
              <a:t> – сообщение типа MIME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ru" sz="1800" b="1"/>
              <a:t>uri </a:t>
            </a:r>
            <a:r>
              <a:rPr lang="ru" sz="1800"/>
              <a:t>: string – содержит URL данных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NdefUriRecord</a:t>
            </a:r>
            <a:r>
              <a:rPr lang="ru"/>
              <a:t> – сообщение типа URI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ru" sz="1800" b="1"/>
              <a:t>uri </a:t>
            </a:r>
            <a:r>
              <a:rPr lang="ru" sz="1800"/>
              <a:t>: string – хранящееся в записи URI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" b="1"/>
              <a:t>NdefTextRecord</a:t>
            </a:r>
            <a:r>
              <a:rPr lang="ru"/>
              <a:t> – локализованное текстовое сообщение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ru" sz="1800" b="1"/>
              <a:t>locale </a:t>
            </a:r>
            <a:r>
              <a:rPr lang="ru" sz="1800"/>
              <a:t>: string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ru" sz="1800" b="1"/>
              <a:t>localeMatch </a:t>
            </a:r>
            <a:r>
              <a:rPr lang="ru" sz="1800"/>
              <a:t>: enumeration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ru" sz="1800" b="1"/>
              <a:t>text </a:t>
            </a:r>
            <a:r>
              <a:rPr lang="ru" sz="1800"/>
              <a:t>: string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34</a:t>
            </a:fld>
            <a:endParaRPr lang="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Qt NFC. Пример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800080"/>
                </a:solidFill>
              </a:rPr>
              <a:t>Page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</a:t>
            </a:r>
            <a:r>
              <a:rPr lang="ru" sz="1400">
                <a:solidFill>
                  <a:schemeClr val="dk1"/>
                </a:solidFill>
              </a:rPr>
              <a:t>NearField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</a:t>
            </a:r>
            <a:r>
              <a:rPr lang="ru" sz="1400">
                <a:solidFill>
                  <a:srgbClr val="800000"/>
                </a:solidFill>
              </a:rPr>
              <a:t>id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 i="1">
                <a:solidFill>
                  <a:schemeClr val="dk1"/>
                </a:solidFill>
              </a:rPr>
              <a:t>nearfield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</a:t>
            </a:r>
            <a:r>
              <a:rPr lang="ru" sz="1400">
                <a:solidFill>
                  <a:srgbClr val="800000"/>
                </a:solidFill>
              </a:rPr>
              <a:t>filter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    </a:t>
            </a:r>
            <a:r>
              <a:rPr lang="ru" sz="1400">
                <a:solidFill>
                  <a:schemeClr val="dk1"/>
                </a:solidFill>
              </a:rPr>
              <a:t>NdefFilter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800000"/>
                </a:solidFill>
              </a:rPr>
              <a:t>type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008000"/>
                </a:solidFill>
              </a:rPr>
              <a:t>"urn:nfc:wkt:U"</a:t>
            </a:r>
            <a:r>
              <a:rPr lang="ru" sz="1400">
                <a:solidFill>
                  <a:schemeClr val="dk1"/>
                </a:solidFill>
              </a:rPr>
              <a:t>;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800000"/>
                </a:solidFill>
              </a:rPr>
              <a:t>minimum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1;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800000"/>
                </a:solidFill>
              </a:rPr>
              <a:t>maximum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1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},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    </a:t>
            </a:r>
            <a:r>
              <a:rPr lang="ru" sz="1400">
                <a:solidFill>
                  <a:schemeClr val="dk1"/>
                </a:solidFill>
              </a:rPr>
              <a:t>NdefFilter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800000"/>
                </a:solidFill>
              </a:rPr>
              <a:t>type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008000"/>
                </a:solidFill>
              </a:rPr>
              <a:t>"urn:nfc:wkt:T"</a:t>
            </a:r>
            <a:r>
              <a:rPr lang="ru" sz="1400">
                <a:solidFill>
                  <a:schemeClr val="dk1"/>
                </a:solidFill>
              </a:rPr>
              <a:t>;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800000"/>
                </a:solidFill>
              </a:rPr>
              <a:t>minimum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1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</a:t>
            </a:r>
            <a:r>
              <a:rPr lang="ru" sz="1400">
                <a:solidFill>
                  <a:schemeClr val="dk1"/>
                </a:solidFill>
              </a:rPr>
              <a:t>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</a:t>
            </a:r>
            <a:r>
              <a:rPr lang="ru" sz="1400">
                <a:solidFill>
                  <a:srgbClr val="800000"/>
                </a:solidFill>
              </a:rPr>
              <a:t>orderMatch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true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</a:t>
            </a:r>
            <a:r>
              <a:rPr lang="ru" sz="14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</a:t>
            </a:r>
            <a:r>
              <a:rPr lang="ru" sz="1400">
                <a:solidFill>
                  <a:srgbClr val="800080"/>
                </a:solidFill>
              </a:rPr>
              <a:t>SilicaListView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</a:t>
            </a:r>
            <a:r>
              <a:rPr lang="ru" sz="1400">
                <a:solidFill>
                  <a:srgbClr val="800000"/>
                </a:solidFill>
              </a:rPr>
              <a:t>anchors.fill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 i="1">
                <a:solidFill>
                  <a:schemeClr val="dk1"/>
                </a:solidFill>
              </a:rPr>
              <a:t>parent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</a:t>
            </a:r>
            <a:r>
              <a:rPr lang="ru" sz="1400">
                <a:solidFill>
                  <a:srgbClr val="800000"/>
                </a:solidFill>
              </a:rPr>
              <a:t>model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 i="1">
                <a:solidFill>
                  <a:schemeClr val="dk1"/>
                </a:solidFill>
              </a:rPr>
              <a:t>nearfield</a:t>
            </a:r>
            <a:r>
              <a:rPr lang="ru" sz="1400">
                <a:solidFill>
                  <a:schemeClr val="dk1"/>
                </a:solidFill>
              </a:rPr>
              <a:t>.messageRecords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</a:t>
            </a:r>
            <a:r>
              <a:rPr lang="ru" sz="1400">
                <a:solidFill>
                  <a:srgbClr val="800000"/>
                </a:solidFill>
              </a:rPr>
              <a:t>delegate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800080"/>
                </a:solidFill>
              </a:rPr>
              <a:t>ListItem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    </a:t>
            </a:r>
            <a:r>
              <a:rPr lang="ru" sz="1400">
                <a:solidFill>
                  <a:srgbClr val="800080"/>
                </a:solidFill>
              </a:rPr>
              <a:t>Label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        </a:t>
            </a:r>
            <a:r>
              <a:rPr lang="ru" sz="1400">
                <a:solidFill>
                  <a:srgbClr val="800000"/>
                </a:solidFill>
              </a:rPr>
              <a:t>text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record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    </a:t>
            </a:r>
            <a:r>
              <a:rPr lang="ru" sz="14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</a:t>
            </a:r>
            <a:r>
              <a:rPr lang="ru" sz="14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</a:t>
            </a:r>
            <a:r>
              <a:rPr lang="ru" sz="14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35</a:t>
            </a:fld>
            <a:endParaRPr lang="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Мобильный Интернет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536631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b="1"/>
              <a:t>Мобильный Интернет</a:t>
            </a:r>
            <a:r>
              <a:rPr lang="ru"/>
              <a:t> – технология доступа к сети Интернет практически из любого места.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4</a:t>
            </a:fld>
            <a:endParaRPr lang="ru"/>
          </a:p>
        </p:txBody>
      </p:sp>
      <p:pic>
        <p:nvPicPr>
          <p:cNvPr id="78" name="Shape 78" descr="быстрый-мобильный-интернет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812" y="2531324"/>
            <a:ext cx="6712374" cy="368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Несколько поколений мобильной связи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536617"/>
            <a:ext cx="8520600" cy="160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Развитие сетей мобильной связи происходит непрерывно.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На данный момент существует </a:t>
            </a:r>
            <a:r>
              <a:rPr lang="ru" b="1"/>
              <a:t>5 поколений</a:t>
            </a:r>
            <a:r>
              <a:rPr lang="ru"/>
              <a:t> мобильной связи: 1G, 2G, 3G, 4G, 5G.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5</a:t>
            </a:fld>
            <a:endParaRPr lang="ru"/>
          </a:p>
        </p:txBody>
      </p:sp>
      <p:pic>
        <p:nvPicPr>
          <p:cNvPr id="86" name="Shape 86" descr="Ericsson5G-730x20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3366931"/>
            <a:ext cx="69532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Bluetooth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536624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b="1"/>
              <a:t>Bluetooth</a:t>
            </a:r>
            <a:r>
              <a:rPr lang="ru"/>
              <a:t> – технология беспроводной связи, позволяет создавать беспроводное соединение между устройствами.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6</a:t>
            </a:fld>
            <a:endParaRPr lang="ru"/>
          </a:p>
        </p:txBody>
      </p:sp>
      <p:pic>
        <p:nvPicPr>
          <p:cNvPr id="94" name="Shape 94" descr="1d08783a047b2d30831543a8f8ce71d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90" y="2479875"/>
            <a:ext cx="5285885" cy="37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 descr="5213ccb1757b7f4c568b4568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062" y="3198749"/>
            <a:ext cx="2262387" cy="226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NFC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536627"/>
            <a:ext cx="8520600" cy="52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b="1"/>
              <a:t>NFC</a:t>
            </a:r>
            <a:r>
              <a:rPr lang="ru"/>
              <a:t> – технология передачи данных на коротком расстоянии (до 10 см).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7</a:t>
            </a:fld>
            <a:endParaRPr lang="ru"/>
          </a:p>
        </p:txBody>
      </p:sp>
      <p:pic>
        <p:nvPicPr>
          <p:cNvPr id="103" name="Shape 103" descr="Screenshot_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149" y="2061325"/>
            <a:ext cx="6037699" cy="415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Мобильные ограничения и достоинства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8</a:t>
            </a:fld>
            <a:endParaRPr lang="ru"/>
          </a:p>
        </p:txBody>
      </p:sp>
      <p:pic>
        <p:nvPicPr>
          <p:cNvPr id="110" name="Shape 110" descr="jolla-sailfish-os-1024x57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00" y="1890132"/>
            <a:ext cx="7561008" cy="4253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Маленький экран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9</a:t>
            </a:fld>
            <a:endParaRPr lang="ru"/>
          </a:p>
        </p:txBody>
      </p:sp>
      <p:pic>
        <p:nvPicPr>
          <p:cNvPr id="117" name="Shape 117" descr="xf8cf2040d42f9f193e3c7f5a9943e8fc.jpg.pagespeed.ic.-L2DWm4u1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00" y="1964556"/>
            <a:ext cx="7561012" cy="4253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35</Slides>
  <Notes>35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simple-light-2</vt:lpstr>
      <vt:lpstr>Управление подключением к сети</vt:lpstr>
      <vt:lpstr>Сетевые возможности мобильных устройств</vt:lpstr>
      <vt:lpstr>Сотовая связь</vt:lpstr>
      <vt:lpstr>Мобильный Интернет</vt:lpstr>
      <vt:lpstr>Несколько поколений мобильной связи</vt:lpstr>
      <vt:lpstr>Bluetooth</vt:lpstr>
      <vt:lpstr>NFC</vt:lpstr>
      <vt:lpstr>Мобильные ограничения и достоинства</vt:lpstr>
      <vt:lpstr>Маленький экран</vt:lpstr>
      <vt:lpstr>Мобильность</vt:lpstr>
      <vt:lpstr>Единственное окно</vt:lpstr>
      <vt:lpstr>Сенсорный экран</vt:lpstr>
      <vt:lpstr>Нестабильное соединение</vt:lpstr>
      <vt:lpstr>Управление подключением к сети</vt:lpstr>
      <vt:lpstr>QNetworkAccessManager. Основные методы</vt:lpstr>
      <vt:lpstr>QNetworkRequest. Основные методы</vt:lpstr>
      <vt:lpstr>QNetworkReply. Основные методы</vt:lpstr>
      <vt:lpstr>Управление подключением к сети. Пример</vt:lpstr>
      <vt:lpstr>Сетевые возможности Sailfish OS</vt:lpstr>
      <vt:lpstr>Телефония и подключение к сети Интернет</vt:lpstr>
      <vt:lpstr>Bluetooth</vt:lpstr>
      <vt:lpstr>Элементы QML для обеспечения обмена данными</vt:lpstr>
      <vt:lpstr>Qt Bluetooth. Предоставляемые QML элементы</vt:lpstr>
      <vt:lpstr>BluetoothDiscoveryModel</vt:lpstr>
      <vt:lpstr>BluetoothDiscoveryModel. Свойства и сигналы</vt:lpstr>
      <vt:lpstr>BluetoothDiscoveryModel. Пример</vt:lpstr>
      <vt:lpstr>BluetoothService</vt:lpstr>
      <vt:lpstr>BluetoothSocket</vt:lpstr>
      <vt:lpstr>BluetoothSocket. Пример подключения к сервису </vt:lpstr>
      <vt:lpstr>Qt NFC. Предоставляемые QML элементы</vt:lpstr>
      <vt:lpstr>NdefFilter</vt:lpstr>
      <vt:lpstr>NearField</vt:lpstr>
      <vt:lpstr>NdefRecord</vt:lpstr>
      <vt:lpstr>NdefRecord. Наследники</vt:lpstr>
      <vt:lpstr>Qt NFC. 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подключением к сети</dc:title>
  <cp:revision>3</cp:revision>
  <dcterms:modified xsi:type="dcterms:W3CDTF">2020-11-07T11:15:15Z</dcterms:modified>
</cp:coreProperties>
</file>