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2000" spc="-1" strike="noStrike">
                <a:latin typeface="Arial"/>
              </a:rPr>
              <a:t>Click to edit the notes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DDFB320-BBFA-4436-B5BF-560128BAC13B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GB" sz="2000" spc="-1" strike="noStrike">
              <a:latin typeface="Arial"/>
            </a:endParaRPr>
          </a:p>
        </p:txBody>
      </p:sp>
      <p:sp>
        <p:nvSpPr>
          <p:cNvPr id="164" name="Slide Number Placeholder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6745B08F-AF54-4E4B-A61A-06B54F2DC783}" type="slidenum">
              <a:rPr b="0" lang="en-US" sz="1200" spc="-1" strike="noStrike">
                <a:latin typeface="Times New Roman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GB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8AF115-A40F-48AC-909C-C9DC42B011A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12/13/21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121054AD-8521-42F8-918B-FA45303CA18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34C71E50-919D-4AFC-919C-A08451D01177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12/13/21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GB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89613C70-2BFB-4322-9E93-42532FCA737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46"/>
          <p:cNvGrpSpPr/>
          <p:nvPr/>
        </p:nvGrpSpPr>
        <p:grpSpPr>
          <a:xfrm>
            <a:off x="0" y="376920"/>
            <a:ext cx="12191760" cy="6103440"/>
            <a:chOff x="0" y="376920"/>
            <a:chExt cx="12191760" cy="6103440"/>
          </a:xfrm>
        </p:grpSpPr>
        <p:pic>
          <p:nvPicPr>
            <p:cNvPr id="89" name="Picture 3" descr=""/>
            <p:cNvPicPr/>
            <p:nvPr/>
          </p:nvPicPr>
          <p:blipFill>
            <a:blip r:embed="rId1"/>
            <a:stretch/>
          </p:blipFill>
          <p:spPr>
            <a:xfrm>
              <a:off x="0" y="376920"/>
              <a:ext cx="12191760" cy="6103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0" name="TextBox 4"/>
            <p:cNvSpPr/>
            <p:nvPr/>
          </p:nvSpPr>
          <p:spPr>
            <a:xfrm>
              <a:off x="10308960" y="447480"/>
              <a:ext cx="14702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628d52"/>
                  </a:solidFill>
                  <a:uFillTx/>
                  <a:latin typeface="Calibri"/>
                </a:rPr>
                <a:t>13 Proliferation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628d52"/>
                  </a:solidFill>
                  <a:latin typeface="Calibri"/>
                </a:rPr>
                <a:t>top2a, mki67, pcna, cdk1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1" name="TextBox 5"/>
            <p:cNvSpPr/>
            <p:nvPr/>
          </p:nvSpPr>
          <p:spPr>
            <a:xfrm>
              <a:off x="2112120" y="698400"/>
              <a:ext cx="209988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5d9a47"/>
                  </a:solidFill>
                  <a:uFillTx/>
                  <a:latin typeface="Calibri"/>
                </a:rPr>
                <a:t>1 Mature ENS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5d9a47"/>
                  </a:solidFill>
                  <a:latin typeface="Calibri"/>
                </a:rPr>
                <a:t>nos1, calb2a, satb2, dbh, nmu, gata3,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5d9a47"/>
                  </a:solidFill>
                  <a:latin typeface="Calibri"/>
                </a:rPr>
                <a:t>gfap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2" name="TextBox 6"/>
            <p:cNvSpPr/>
            <p:nvPr/>
          </p:nvSpPr>
          <p:spPr>
            <a:xfrm>
              <a:off x="7959600" y="777240"/>
              <a:ext cx="222948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056ae3"/>
                  </a:solidFill>
                  <a:uFillTx/>
                  <a:latin typeface="Calibri"/>
                </a:rPr>
                <a:t>9 Developing and mature neuron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56ae3"/>
                  </a:solidFill>
                  <a:latin typeface="Calibri"/>
                </a:rPr>
                <a:t>elavl3, elavl4, prph, gap43, phox2a, ret, 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56ae3"/>
                  </a:solidFill>
                  <a:latin typeface="Calibri"/>
                </a:rPr>
                <a:t>hand2,gfra1a, tph1b, vipb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3" name="TextBox 7"/>
            <p:cNvSpPr/>
            <p:nvPr/>
          </p:nvSpPr>
          <p:spPr>
            <a:xfrm>
              <a:off x="9921240" y="2023920"/>
              <a:ext cx="19353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c68677"/>
                  </a:solidFill>
                  <a:uFillTx/>
                  <a:latin typeface="Calibri"/>
                </a:rPr>
                <a:t>14 Xanthophore/Iridophore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c68677"/>
                  </a:solidFill>
                  <a:latin typeface="Calibri"/>
                </a:rPr>
                <a:t>pax7b, aox5, gch2, atic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4" name="TextBox 8"/>
            <p:cNvSpPr/>
            <p:nvPr/>
          </p:nvSpPr>
          <p:spPr>
            <a:xfrm>
              <a:off x="9328320" y="4884120"/>
              <a:ext cx="20268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e7aa34"/>
                  </a:solidFill>
                  <a:uFillTx/>
                  <a:latin typeface="Calibri"/>
                </a:rPr>
                <a:t>5 Melanophore/Xanthophore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e7aa34"/>
                  </a:solidFill>
                  <a:latin typeface="Calibri"/>
                </a:rPr>
                <a:t>tyrp1b, pme1a, atic, 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5" name="TextBox 9"/>
            <p:cNvSpPr/>
            <p:nvPr/>
          </p:nvSpPr>
          <p:spPr>
            <a:xfrm>
              <a:off x="689040" y="3429000"/>
              <a:ext cx="121896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22a4d9"/>
                  </a:solidFill>
                  <a:uFillTx/>
                  <a:latin typeface="Calibri"/>
                </a:rPr>
                <a:t>11 Myogenic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2a4d9"/>
                  </a:solidFill>
                  <a:latin typeface="Calibri"/>
                </a:rPr>
                <a:t>myod1, myog, ckmb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6" name="TextBox 10"/>
            <p:cNvSpPr/>
            <p:nvPr/>
          </p:nvSpPr>
          <p:spPr>
            <a:xfrm>
              <a:off x="1890720" y="2424960"/>
              <a:ext cx="134532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427cee"/>
                  </a:solidFill>
                  <a:uFillTx/>
                  <a:latin typeface="Calibri"/>
                </a:rPr>
                <a:t>0 Muscle/mixed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427cee"/>
                  </a:solidFill>
                  <a:latin typeface="Calibri"/>
                </a:rPr>
                <a:t>myf5, myoz1b, </a:t>
              </a:r>
              <a:r>
                <a:rPr b="0" lang="en-US" sz="1000" spc="-1" strike="noStrike">
                  <a:solidFill>
                    <a:srgbClr val="427cef"/>
                  </a:solidFill>
                  <a:latin typeface="Calibri"/>
                </a:rPr>
                <a:t>slc6a4a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7" name="TextBox 12"/>
            <p:cNvSpPr/>
            <p:nvPr/>
          </p:nvSpPr>
          <p:spPr>
            <a:xfrm>
              <a:off x="6429240" y="2794320"/>
              <a:ext cx="11916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937e74"/>
                  </a:solidFill>
                  <a:uFillTx/>
                  <a:latin typeface="Calibri"/>
                </a:rPr>
                <a:t>2 Mesoderm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937e74"/>
                  </a:solidFill>
                  <a:latin typeface="Calibri"/>
                </a:rPr>
                <a:t>meox1, twist1a/2/3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8" name="TextBox 13"/>
            <p:cNvSpPr/>
            <p:nvPr/>
          </p:nvSpPr>
          <p:spPr>
            <a:xfrm>
              <a:off x="2161080" y="4483800"/>
              <a:ext cx="8517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ea2651"/>
                  </a:solidFill>
                  <a:uFillTx/>
                  <a:latin typeface="Calibri"/>
                </a:rPr>
                <a:t>3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ea2651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99" name="TextBox 14"/>
            <p:cNvSpPr/>
            <p:nvPr/>
          </p:nvSpPr>
          <p:spPr>
            <a:xfrm>
              <a:off x="6170760" y="1846440"/>
              <a:ext cx="144000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2cd4a6"/>
                  </a:solidFill>
                  <a:uFillTx/>
                  <a:latin typeface="Calibri"/>
                </a:rPr>
                <a:t>4 Glia/Neurogenic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0" name="TextBox 16"/>
            <p:cNvSpPr/>
            <p:nvPr/>
          </p:nvSpPr>
          <p:spPr>
            <a:xfrm>
              <a:off x="5069160" y="1670040"/>
              <a:ext cx="123732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f0ca75"/>
                  </a:solidFill>
                  <a:uFillTx/>
                  <a:latin typeface="Calibri"/>
                </a:rPr>
                <a:t>6 Glia/Neuron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0ca75"/>
                  </a:solidFill>
                  <a:latin typeface="Calibri"/>
                </a:rPr>
                <a:t>itgb4, s100b,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0ca75"/>
                  </a:solidFill>
                  <a:latin typeface="Calibri"/>
                </a:rPr>
                <a:t>gfra1b, tac1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1" name="TextBox 17"/>
            <p:cNvSpPr/>
            <p:nvPr/>
          </p:nvSpPr>
          <p:spPr>
            <a:xfrm>
              <a:off x="2884680" y="1976040"/>
              <a:ext cx="8517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ab00c6"/>
                  </a:solidFill>
                  <a:uFillTx/>
                  <a:latin typeface="Calibri"/>
                </a:rPr>
                <a:t>7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b00c6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2" name="TextBox 20"/>
            <p:cNvSpPr/>
            <p:nvPr/>
          </p:nvSpPr>
          <p:spPr>
            <a:xfrm>
              <a:off x="5571360" y="4843080"/>
              <a:ext cx="8517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a0bb00"/>
                  </a:solidFill>
                  <a:uFillTx/>
                  <a:latin typeface="Calibri"/>
                </a:rPr>
                <a:t>8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0bb00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3" name="TextBox 21"/>
            <p:cNvSpPr/>
            <p:nvPr/>
          </p:nvSpPr>
          <p:spPr>
            <a:xfrm>
              <a:off x="8292600" y="3713400"/>
              <a:ext cx="17370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afca4f"/>
                  </a:solidFill>
                  <a:uFillTx/>
                  <a:latin typeface="Calibri"/>
                </a:rPr>
                <a:t>12 Progenitor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fca4f"/>
                  </a:solidFill>
                  <a:latin typeface="Calibri"/>
                </a:rPr>
                <a:t>fosab, fosl1a, her6, her9,  id1, 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4" name="TextBox 22"/>
            <p:cNvSpPr/>
            <p:nvPr/>
          </p:nvSpPr>
          <p:spPr>
            <a:xfrm>
              <a:off x="4131000" y="5658840"/>
              <a:ext cx="91548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28d34f"/>
                  </a:solidFill>
                  <a:uFillTx/>
                  <a:latin typeface="Calibri"/>
                </a:rPr>
                <a:t>10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8d34f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5" name="Straight Arrow Connector 25"/>
            <p:cNvSpPr/>
            <p:nvPr/>
          </p:nvSpPr>
          <p:spPr>
            <a:xfrm flipH="1">
              <a:off x="8041320" y="2416320"/>
              <a:ext cx="470520" cy="3477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2cd4a6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06" name="Rectangle 30"/>
            <p:cNvSpPr/>
            <p:nvPr/>
          </p:nvSpPr>
          <p:spPr>
            <a:xfrm>
              <a:off x="8478360" y="2176200"/>
              <a:ext cx="14652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foxd3, zeb2a,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fabp7a, scn4ab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7" name="Rectangle 33"/>
            <p:cNvSpPr/>
            <p:nvPr/>
          </p:nvSpPr>
          <p:spPr>
            <a:xfrm>
              <a:off x="8512920" y="1770840"/>
              <a:ext cx="14972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her4.1, her4.2, her2, eya1, her15.1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8" name="Rectangle 35"/>
            <p:cNvSpPr/>
            <p:nvPr/>
          </p:nvSpPr>
          <p:spPr>
            <a:xfrm>
              <a:off x="6720480" y="2495160"/>
              <a:ext cx="14652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mbpa,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mbpb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09" name="Rectangle 36"/>
            <p:cNvSpPr/>
            <p:nvPr/>
          </p:nvSpPr>
          <p:spPr>
            <a:xfrm>
              <a:off x="5873400" y="2435040"/>
              <a:ext cx="146520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plp1b,mpz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10" name="Straight Arrow Connector 37"/>
            <p:cNvSpPr/>
            <p:nvPr/>
          </p:nvSpPr>
          <p:spPr>
            <a:xfrm flipH="1">
              <a:off x="7829640" y="2070000"/>
              <a:ext cx="752400" cy="345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2cd4a6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1" name="Rectangle 40"/>
            <p:cNvSpPr/>
            <p:nvPr/>
          </p:nvSpPr>
          <p:spPr>
            <a:xfrm>
              <a:off x="8267400" y="1311120"/>
              <a:ext cx="10998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her4.3, her4.3, 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ascl1a, dla, dlb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12" name="Straight Arrow Connector 41"/>
            <p:cNvSpPr/>
            <p:nvPr/>
          </p:nvSpPr>
          <p:spPr>
            <a:xfrm flipH="1">
              <a:off x="7036920" y="1509840"/>
              <a:ext cx="1305720" cy="2199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>
              <a:solidFill>
                <a:srgbClr val="2cd4a6"/>
              </a:solidFill>
              <a:tailEnd len="med" type="triangle" w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13" name="Rectangle 45"/>
            <p:cNvSpPr/>
            <p:nvPr/>
          </p:nvSpPr>
          <p:spPr>
            <a:xfrm>
              <a:off x="8084880" y="2986920"/>
              <a:ext cx="1465200" cy="24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sox10</a:t>
              </a:r>
              <a:endParaRPr b="0" lang="en-GB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20"/>
          <p:cNvGrpSpPr/>
          <p:nvPr/>
        </p:nvGrpSpPr>
        <p:grpSpPr>
          <a:xfrm>
            <a:off x="0" y="376920"/>
            <a:ext cx="12191760" cy="6103440"/>
            <a:chOff x="0" y="376920"/>
            <a:chExt cx="12191760" cy="6103440"/>
          </a:xfrm>
        </p:grpSpPr>
        <p:pic>
          <p:nvPicPr>
            <p:cNvPr id="115" name="Picture 1" descr=""/>
            <p:cNvPicPr/>
            <p:nvPr/>
          </p:nvPicPr>
          <p:blipFill>
            <a:blip r:embed="rId1"/>
            <a:stretch/>
          </p:blipFill>
          <p:spPr>
            <a:xfrm>
              <a:off x="0" y="376920"/>
              <a:ext cx="12191760" cy="61034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16" name="TextBox 2"/>
            <p:cNvSpPr/>
            <p:nvPr/>
          </p:nvSpPr>
          <p:spPr>
            <a:xfrm>
              <a:off x="2157480" y="5601240"/>
              <a:ext cx="120528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ab00c6"/>
                  </a:solidFill>
                  <a:uFillTx/>
                  <a:latin typeface="Calibri"/>
                </a:rPr>
                <a:t>7 Epithelial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b00c6"/>
                  </a:solidFill>
                  <a:latin typeface="Calibri"/>
                </a:rPr>
                <a:t>epcam, met, prox1a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17" name="TextBox 3"/>
            <p:cNvSpPr/>
            <p:nvPr/>
          </p:nvSpPr>
          <p:spPr>
            <a:xfrm>
              <a:off x="6930360" y="2366640"/>
              <a:ext cx="139860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427cee"/>
                  </a:solidFill>
                  <a:uFillTx/>
                  <a:latin typeface="Calibri"/>
                </a:rPr>
                <a:t>0 Cholinergic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427cee"/>
                  </a:solidFill>
                  <a:latin typeface="Calibri"/>
                </a:rPr>
                <a:t>barx2, alk, vip, th, calb1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18" name="TextBox 4"/>
            <p:cNvSpPr/>
            <p:nvPr/>
          </p:nvSpPr>
          <p:spPr>
            <a:xfrm>
              <a:off x="7480080" y="4955400"/>
              <a:ext cx="185904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5d9a47"/>
                  </a:solidFill>
                  <a:uFillTx/>
                  <a:latin typeface="Calibri"/>
                </a:rPr>
                <a:t>1 Cholinergic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5d9a47"/>
                  </a:solidFill>
                  <a:latin typeface="Calibri"/>
                </a:rPr>
                <a:t>chata, nmu, pbx1a, myo3b, 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5d9a47"/>
                  </a:solidFill>
                  <a:latin typeface="Calibri"/>
                </a:rPr>
                <a:t>acta2, eya1, grid1b, cpne7, ngfra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19" name="TextBox 5"/>
            <p:cNvSpPr/>
            <p:nvPr/>
          </p:nvSpPr>
          <p:spPr>
            <a:xfrm>
              <a:off x="8630280" y="1604160"/>
              <a:ext cx="1447560" cy="69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937e74"/>
                  </a:solidFill>
                  <a:uFillTx/>
                  <a:latin typeface="Calibri"/>
                </a:rPr>
                <a:t>2 Serotonergic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937e74"/>
                  </a:solidFill>
                  <a:latin typeface="Calibri"/>
                </a:rPr>
                <a:t>tph1b, bnc2, slc4a6a/b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937e74"/>
                  </a:solidFill>
                  <a:latin typeface="Calibri"/>
                </a:rPr>
                <a:t>satb2, myo16, ddc, gfra2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0" name="TextBox 7"/>
            <p:cNvSpPr/>
            <p:nvPr/>
          </p:nvSpPr>
          <p:spPr>
            <a:xfrm>
              <a:off x="4987800" y="577080"/>
              <a:ext cx="8517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056ae3"/>
                  </a:solidFill>
                  <a:uFillTx/>
                  <a:latin typeface="Calibri"/>
                </a:rPr>
                <a:t>9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056ae3"/>
                  </a:solidFill>
                  <a:latin typeface="Calibri"/>
                </a:rPr>
                <a:t>mixed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1" name="TextBox 9"/>
            <p:cNvSpPr/>
            <p:nvPr/>
          </p:nvSpPr>
          <p:spPr>
            <a:xfrm>
              <a:off x="4883760" y="5601240"/>
              <a:ext cx="205704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e7aa34"/>
                  </a:solidFill>
                  <a:uFillTx/>
                  <a:latin typeface="Calibri"/>
                </a:rPr>
                <a:t>5 Glia/Progenitor 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e7aa34"/>
                  </a:solidFill>
                  <a:latin typeface="Calibri"/>
                </a:rPr>
                <a:t>sox10, klf4, scn4ab, zeb2a, fpsb,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e7aa34"/>
                  </a:solidFill>
                  <a:latin typeface="Calibri"/>
                </a:rPr>
                <a:t>yap1,her6, gfra1b, ncam1a/b, sorcs2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2" name="TextBox 10"/>
            <p:cNvSpPr/>
            <p:nvPr/>
          </p:nvSpPr>
          <p:spPr>
            <a:xfrm>
              <a:off x="4376520" y="3549600"/>
              <a:ext cx="10101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22a4d9"/>
                  </a:solidFill>
                  <a:uFillTx/>
                  <a:latin typeface="Calibri"/>
                </a:rPr>
                <a:t>11 Glia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2a4d9"/>
                  </a:solidFill>
                  <a:latin typeface="Calibri"/>
                </a:rPr>
                <a:t>mpz, foxd3,her9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3" name="TextBox 11"/>
            <p:cNvSpPr/>
            <p:nvPr/>
          </p:nvSpPr>
          <p:spPr>
            <a:xfrm>
              <a:off x="2765520" y="777240"/>
              <a:ext cx="8517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ea2651"/>
                  </a:solidFill>
                  <a:uFillTx/>
                  <a:latin typeface="Calibri"/>
                </a:rPr>
                <a:t>3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ea2651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4" name="TextBox 12"/>
            <p:cNvSpPr/>
            <p:nvPr/>
          </p:nvSpPr>
          <p:spPr>
            <a:xfrm>
              <a:off x="532080" y="1225440"/>
              <a:ext cx="169884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2cd4a6"/>
                  </a:solidFill>
                  <a:uFillTx/>
                  <a:latin typeface="Calibri"/>
                </a:rPr>
                <a:t>4 Notch signalling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her4.1, her4.2, her4.4, her4.5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cd4a6"/>
                  </a:solidFill>
                  <a:latin typeface="Calibri"/>
                </a:rPr>
                <a:t>her2, pax3a, pax7b, 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5" name="TextBox 13"/>
            <p:cNvSpPr/>
            <p:nvPr/>
          </p:nvSpPr>
          <p:spPr>
            <a:xfrm>
              <a:off x="838440" y="2254680"/>
              <a:ext cx="85176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f0ca75"/>
                  </a:solidFill>
                  <a:uFillTx/>
                  <a:latin typeface="Calibri"/>
                </a:rPr>
                <a:t>6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f0ca75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6" name="TextBox 15"/>
            <p:cNvSpPr/>
            <p:nvPr/>
          </p:nvSpPr>
          <p:spPr>
            <a:xfrm>
              <a:off x="9568800" y="2747880"/>
              <a:ext cx="2026080" cy="547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a0bb00"/>
                  </a:solidFill>
                  <a:uFillTx/>
                  <a:latin typeface="Calibri"/>
                </a:rPr>
                <a:t>8 Nitrergic (&amp; serotoergic)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0bb00"/>
                  </a:solidFill>
                  <a:latin typeface="Calibri"/>
                </a:rPr>
                <a:t>nos1, tac1, ebf3a,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0bb00"/>
                  </a:solidFill>
                  <a:latin typeface="Calibri"/>
                </a:rPr>
                <a:t>vipb,  zeb1b, stat3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7" name="TextBox 16"/>
            <p:cNvSpPr/>
            <p:nvPr/>
          </p:nvSpPr>
          <p:spPr>
            <a:xfrm>
              <a:off x="9903960" y="4682880"/>
              <a:ext cx="198864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afca4f"/>
                  </a:solidFill>
                  <a:uFillTx/>
                  <a:latin typeface="Calibri"/>
                </a:rPr>
                <a:t>12 Neural/ neural progenitor genes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afca4f"/>
                  </a:solidFill>
                  <a:latin typeface="Calibri"/>
                </a:rPr>
                <a:t>hand2, gap43 tuba1a </a:t>
              </a:r>
              <a:endParaRPr b="0" lang="en-GB" sz="1000" spc="-1" strike="noStrike">
                <a:latin typeface="Arial"/>
              </a:endParaRPr>
            </a:p>
          </p:txBody>
        </p:sp>
        <p:sp>
          <p:nvSpPr>
            <p:cNvPr id="128" name="TextBox 17"/>
            <p:cNvSpPr/>
            <p:nvPr/>
          </p:nvSpPr>
          <p:spPr>
            <a:xfrm>
              <a:off x="260280" y="3429000"/>
              <a:ext cx="915480" cy="394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000" spc="-1" strike="noStrike" u="sng">
                  <a:solidFill>
                    <a:srgbClr val="28d34f"/>
                  </a:solidFill>
                  <a:uFillTx/>
                  <a:latin typeface="Calibri"/>
                </a:rPr>
                <a:t>10 unassigned</a:t>
              </a:r>
              <a:endParaRPr b="0" lang="en-GB" sz="1000" spc="-1" strike="noStrike"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b="0" lang="en-US" sz="1000" spc="-1" strike="noStrike">
                  <a:solidFill>
                    <a:srgbClr val="28d34f"/>
                  </a:solidFill>
                  <a:latin typeface="Calibri"/>
                </a:rPr>
                <a:t>mixed genes</a:t>
              </a:r>
              <a:endParaRPr b="0" lang="en-GB" sz="1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14"/>
          <p:cNvGrpSpPr/>
          <p:nvPr/>
        </p:nvGrpSpPr>
        <p:grpSpPr>
          <a:xfrm>
            <a:off x="2422800" y="0"/>
            <a:ext cx="7345800" cy="6909120"/>
            <a:chOff x="2422800" y="0"/>
            <a:chExt cx="7345800" cy="6909120"/>
          </a:xfrm>
        </p:grpSpPr>
        <p:pic>
          <p:nvPicPr>
            <p:cNvPr id="130" name="Picture 3" descr=""/>
            <p:cNvPicPr/>
            <p:nvPr/>
          </p:nvPicPr>
          <p:blipFill>
            <a:blip r:embed="rId1"/>
            <a:stretch/>
          </p:blipFill>
          <p:spPr>
            <a:xfrm>
              <a:off x="2422800" y="0"/>
              <a:ext cx="7345800" cy="6909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1" name="TextBox 7"/>
            <p:cNvSpPr/>
            <p:nvPr/>
          </p:nvSpPr>
          <p:spPr>
            <a:xfrm>
              <a:off x="6626520" y="4665600"/>
              <a:ext cx="135144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ChAT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(Cholinergic)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2" name="TextBox 8"/>
            <p:cNvSpPr/>
            <p:nvPr/>
          </p:nvSpPr>
          <p:spPr>
            <a:xfrm>
              <a:off x="6057360" y="1810080"/>
              <a:ext cx="111672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NOS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(Nitrergic)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3" name="TextBox 9"/>
            <p:cNvSpPr/>
            <p:nvPr/>
          </p:nvSpPr>
          <p:spPr>
            <a:xfrm>
              <a:off x="5388840" y="4230720"/>
              <a:ext cx="149616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5HT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(Serotonergic)</a:t>
              </a:r>
              <a:endParaRPr b="0" lang="en-GB" sz="1800" spc="-1" strike="noStrike">
                <a:latin typeface="Arial"/>
              </a:endParaRPr>
            </a:p>
          </p:txBody>
        </p:sp>
        <p:sp>
          <p:nvSpPr>
            <p:cNvPr id="134" name="TextBox 10"/>
            <p:cNvSpPr/>
            <p:nvPr/>
          </p:nvSpPr>
          <p:spPr>
            <a:xfrm>
              <a:off x="4708440" y="2880000"/>
              <a:ext cx="1251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Glia</a:t>
              </a:r>
              <a:endParaRPr b="0" lang="en-GB" sz="1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</a:rPr>
                <a:t>progenitors</a:t>
              </a:r>
              <a:endParaRPr b="0" lang="en-GB" sz="1800" spc="-1" strike="noStrike">
                <a:latin typeface="Arial"/>
              </a:endParaRPr>
            </a:p>
          </p:txBody>
        </p:sp>
      </p:grpSp>
      <p:sp>
        <p:nvSpPr>
          <p:cNvPr id="135" name="TextBox 16"/>
          <p:cNvSpPr/>
          <p:nvPr/>
        </p:nvSpPr>
        <p:spPr>
          <a:xfrm>
            <a:off x="200880" y="420840"/>
            <a:ext cx="2411280" cy="310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Three main trajectories with a common origin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Glia are situated at the origin, then give rise to neurons that are either: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NOS (Nitrergic)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5HT (Serotonergic)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ChAT (Cholinergic)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22"/>
          <p:cNvGrpSpPr/>
          <p:nvPr/>
        </p:nvGrpSpPr>
        <p:grpSpPr>
          <a:xfrm>
            <a:off x="174240" y="1205280"/>
            <a:ext cx="5405400" cy="4435200"/>
            <a:chOff x="174240" y="1205280"/>
            <a:chExt cx="5405400" cy="4435200"/>
          </a:xfrm>
        </p:grpSpPr>
        <p:pic>
          <p:nvPicPr>
            <p:cNvPr id="137" name="Picture 23" descr=""/>
            <p:cNvPicPr/>
            <p:nvPr/>
          </p:nvPicPr>
          <p:blipFill>
            <a:blip r:embed="rId1"/>
            <a:stretch/>
          </p:blipFill>
          <p:spPr>
            <a:xfrm>
              <a:off x="174240" y="1205280"/>
              <a:ext cx="5405400" cy="4435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8" name="TextBox 27"/>
            <p:cNvSpPr/>
            <p:nvPr/>
          </p:nvSpPr>
          <p:spPr>
            <a:xfrm>
              <a:off x="3414240" y="4200480"/>
              <a:ext cx="70092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ChAT</a:t>
              </a:r>
              <a:endParaRPr b="0" lang="en-GB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(Cholinergic)</a:t>
              </a:r>
              <a:endParaRPr b="0" lang="en-GB" sz="800" spc="-1" strike="noStrike">
                <a:latin typeface="Arial"/>
              </a:endParaRPr>
            </a:p>
          </p:txBody>
        </p:sp>
        <p:sp>
          <p:nvSpPr>
            <p:cNvPr id="139" name="TextBox 28"/>
            <p:cNvSpPr/>
            <p:nvPr/>
          </p:nvSpPr>
          <p:spPr>
            <a:xfrm>
              <a:off x="2962080" y="2367000"/>
              <a:ext cx="5954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NOS</a:t>
              </a:r>
              <a:endParaRPr b="0" lang="en-GB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(Nitrergic)</a:t>
              </a:r>
              <a:endParaRPr b="0" lang="en-GB" sz="800" spc="-1" strike="noStrike">
                <a:latin typeface="Arial"/>
              </a:endParaRPr>
            </a:p>
          </p:txBody>
        </p:sp>
        <p:sp>
          <p:nvSpPr>
            <p:cNvPr id="140" name="TextBox 29"/>
            <p:cNvSpPr/>
            <p:nvPr/>
          </p:nvSpPr>
          <p:spPr>
            <a:xfrm>
              <a:off x="2525040" y="3921120"/>
              <a:ext cx="76464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5HT</a:t>
              </a:r>
              <a:endParaRPr b="0" lang="en-GB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(Serotonergic)</a:t>
              </a:r>
              <a:endParaRPr b="0" lang="en-GB" sz="800" spc="-1" strike="noStrike">
                <a:latin typeface="Arial"/>
              </a:endParaRPr>
            </a:p>
          </p:txBody>
        </p:sp>
        <p:sp>
          <p:nvSpPr>
            <p:cNvPr id="141" name="TextBox 30"/>
            <p:cNvSpPr/>
            <p:nvPr/>
          </p:nvSpPr>
          <p:spPr>
            <a:xfrm>
              <a:off x="1988640" y="3054240"/>
              <a:ext cx="655200" cy="333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Glia</a:t>
              </a:r>
              <a:endParaRPr b="0" lang="en-GB" sz="8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</a:pPr>
              <a:r>
                <a:rPr b="0" lang="en-US" sz="800" spc="-1" strike="noStrike">
                  <a:solidFill>
                    <a:srgbClr val="000000"/>
                  </a:solidFill>
                  <a:latin typeface="Calibri"/>
                </a:rPr>
                <a:t>progenitors</a:t>
              </a:r>
              <a:endParaRPr b="0" lang="en-GB" sz="800" spc="-1" strike="noStrike">
                <a:latin typeface="Arial"/>
              </a:endParaRPr>
            </a:p>
          </p:txBody>
        </p:sp>
      </p:grpSp>
      <p:grpSp>
        <p:nvGrpSpPr>
          <p:cNvPr id="142" name="Group 41"/>
          <p:cNvGrpSpPr/>
          <p:nvPr/>
        </p:nvGrpSpPr>
        <p:grpSpPr>
          <a:xfrm>
            <a:off x="5855760" y="6120"/>
            <a:ext cx="12849840" cy="6845400"/>
            <a:chOff x="5855760" y="6120"/>
            <a:chExt cx="12849840" cy="6845400"/>
          </a:xfrm>
        </p:grpSpPr>
        <p:grpSp>
          <p:nvGrpSpPr>
            <p:cNvPr id="143" name="Group 32"/>
            <p:cNvGrpSpPr/>
            <p:nvPr/>
          </p:nvGrpSpPr>
          <p:grpSpPr>
            <a:xfrm>
              <a:off x="7428600" y="6120"/>
              <a:ext cx="11277000" cy="6845400"/>
              <a:chOff x="7428600" y="6120"/>
              <a:chExt cx="11277000" cy="6845400"/>
            </a:xfrm>
          </p:grpSpPr>
          <p:pic>
            <p:nvPicPr>
              <p:cNvPr id="144" name="Picture 1" descr=""/>
              <p:cNvPicPr/>
              <p:nvPr/>
            </p:nvPicPr>
            <p:blipFill>
              <a:blip r:embed="rId2"/>
              <a:stretch/>
            </p:blipFill>
            <p:spPr>
              <a:xfrm>
                <a:off x="7762680" y="6120"/>
                <a:ext cx="7153200" cy="684540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145" name="Straight Arrow Connector 5"/>
              <p:cNvSpPr/>
              <p:nvPr/>
            </p:nvSpPr>
            <p:spPr>
              <a:xfrm>
                <a:off x="7428600" y="145152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6" name="Straight Arrow Connector 6"/>
              <p:cNvSpPr/>
              <p:nvPr/>
            </p:nvSpPr>
            <p:spPr>
              <a:xfrm>
                <a:off x="7428600" y="122760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7" name="Straight Arrow Connector 7"/>
              <p:cNvSpPr/>
              <p:nvPr/>
            </p:nvSpPr>
            <p:spPr>
              <a:xfrm>
                <a:off x="7428600" y="536112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8" name="Straight Arrow Connector 8"/>
              <p:cNvSpPr/>
              <p:nvPr/>
            </p:nvSpPr>
            <p:spPr>
              <a:xfrm>
                <a:off x="7428600" y="400932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49" name="Straight Arrow Connector 9"/>
              <p:cNvSpPr/>
              <p:nvPr/>
            </p:nvSpPr>
            <p:spPr>
              <a:xfrm>
                <a:off x="7428600" y="385200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0" name="Straight Arrow Connector 10"/>
              <p:cNvSpPr/>
              <p:nvPr/>
            </p:nvSpPr>
            <p:spPr>
              <a:xfrm>
                <a:off x="7428600" y="98784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1" name="Straight Arrow Connector 11"/>
              <p:cNvSpPr/>
              <p:nvPr/>
            </p:nvSpPr>
            <p:spPr>
              <a:xfrm>
                <a:off x="7428600" y="74916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2" name="Straight Arrow Connector 12"/>
              <p:cNvSpPr/>
              <p:nvPr/>
            </p:nvSpPr>
            <p:spPr>
              <a:xfrm>
                <a:off x="7428600" y="4194720"/>
                <a:ext cx="333720" cy="360"/>
              </a:xfrm>
              <a:custGeom>
                <a:avLst/>
                <a:gdLst/>
                <a:ahLst/>
                <a:rect l="l" t="t" r="r" b="b"/>
                <a:pathLst>
                  <a:path w="21600" h="21600">
                    <a:moveTo>
                      <a:pt x="0" y="0"/>
                    </a:moveTo>
                    <a:lnTo>
                      <a:pt x="21600" y="21600"/>
                    </a:lnTo>
                  </a:path>
                </a:pathLst>
              </a:custGeom>
              <a:noFill/>
              <a:ln>
                <a:solidFill>
                  <a:srgbClr val="000000"/>
                </a:solidFill>
                <a:tailEnd len="med" type="triangle" w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/>
            </p:style>
          </p:sp>
          <p:sp>
            <p:nvSpPr>
              <p:cNvPr id="153" name="Rectangle 31"/>
              <p:cNvSpPr/>
              <p:nvPr/>
            </p:nvSpPr>
            <p:spPr>
              <a:xfrm>
                <a:off x="11841480" y="3161160"/>
                <a:ext cx="6864120" cy="2613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</p:sp>
        </p:grpSp>
        <p:sp>
          <p:nvSpPr>
            <p:cNvPr id="154" name="TextBox 33"/>
            <p:cNvSpPr/>
            <p:nvPr/>
          </p:nvSpPr>
          <p:spPr>
            <a:xfrm>
              <a:off x="5857920" y="604800"/>
              <a:ext cx="1564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Cholinergic progenitor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5" name="TextBox 34"/>
            <p:cNvSpPr/>
            <p:nvPr/>
          </p:nvSpPr>
          <p:spPr>
            <a:xfrm>
              <a:off x="5857560" y="831240"/>
              <a:ext cx="14522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Serotonergic neuron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6" name="TextBox 35"/>
            <p:cNvSpPr/>
            <p:nvPr/>
          </p:nvSpPr>
          <p:spPr>
            <a:xfrm>
              <a:off x="5857200" y="1075320"/>
              <a:ext cx="15847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Late Neural progenitor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7" name="TextBox 36"/>
            <p:cNvSpPr/>
            <p:nvPr/>
          </p:nvSpPr>
          <p:spPr>
            <a:xfrm>
              <a:off x="5857200" y="1314360"/>
              <a:ext cx="13561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Cholinergic neuron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8" name="TextBox 37"/>
            <p:cNvSpPr/>
            <p:nvPr/>
          </p:nvSpPr>
          <p:spPr>
            <a:xfrm>
              <a:off x="5856840" y="3695040"/>
              <a:ext cx="119916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Nitrergic neuron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59" name="TextBox 38"/>
            <p:cNvSpPr/>
            <p:nvPr/>
          </p:nvSpPr>
          <p:spPr>
            <a:xfrm>
              <a:off x="5857560" y="3883680"/>
              <a:ext cx="11365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Glia/Progenitor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0" name="TextBox 39"/>
            <p:cNvSpPr/>
            <p:nvPr/>
          </p:nvSpPr>
          <p:spPr>
            <a:xfrm>
              <a:off x="5857560" y="4061160"/>
              <a:ext cx="99792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Schwann Cell</a:t>
              </a:r>
              <a:endParaRPr b="0" lang="en-GB" sz="1200" spc="-1" strike="noStrike">
                <a:latin typeface="Arial"/>
              </a:endParaRPr>
            </a:p>
          </p:txBody>
        </p:sp>
        <p:sp>
          <p:nvSpPr>
            <p:cNvPr id="161" name="TextBox 40"/>
            <p:cNvSpPr/>
            <p:nvPr/>
          </p:nvSpPr>
          <p:spPr>
            <a:xfrm>
              <a:off x="5855760" y="5225400"/>
              <a:ext cx="1450440" cy="272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>
              <a:spAutoFit/>
            </a:bodyPr>
            <a:p>
              <a:pPr>
                <a:lnSpc>
                  <a:spcPct val="100000"/>
                </a:lnSpc>
              </a:pPr>
              <a:r>
                <a:rPr b="0" lang="en-US" sz="1200" spc="-1" strike="noStrike">
                  <a:solidFill>
                    <a:srgbClr val="000000"/>
                  </a:solidFill>
                  <a:latin typeface="Calibri"/>
                </a:rPr>
                <a:t>Neuronal progenitor</a:t>
              </a:r>
              <a:endParaRPr b="0" lang="en-GB" sz="12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LibreOffice/7.1.7.2$Linux_X86_64 LibreOffice_project/10$Build-2</Application>
  <AppVersion>15.0000</AppVersion>
  <Words>410</Words>
  <Paragraphs>103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2021-11-04T14:07:12Z</dcterms:created>
  <dc:creator>Tiffany Heanue</dc:creator>
  <dc:description/>
  <dc:language>en-GB</dc:language>
  <cp:lastModifiedBy>Tiffany Heanue</cp:lastModifiedBy>
  <dcterms:modified xsi:type="dcterms:W3CDTF">2021-11-04T14:47:02Z</dcterms:modified>
  <cp:revision>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4</vt:i4>
  </property>
</Properties>
</file>