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63" r:id="rId2"/>
    <p:sldId id="256" r:id="rId3"/>
    <p:sldId id="257" r:id="rId4"/>
    <p:sldId id="294" r:id="rId5"/>
    <p:sldId id="283" r:id="rId6"/>
    <p:sldId id="290" r:id="rId7"/>
    <p:sldId id="295" r:id="rId8"/>
    <p:sldId id="258" r:id="rId9"/>
    <p:sldId id="261" r:id="rId10"/>
    <p:sldId id="280" r:id="rId11"/>
    <p:sldId id="28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415" userDrawn="1">
          <p15:clr>
            <a:srgbClr val="A4A3A4"/>
          </p15:clr>
        </p15:guide>
        <p15:guide id="8" orient="horz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BF4"/>
    <a:srgbClr val="C53A3B"/>
    <a:srgbClr val="E0433F"/>
    <a:srgbClr val="EE2724"/>
    <a:srgbClr val="F85654"/>
    <a:srgbClr val="2B2728"/>
    <a:srgbClr val="44556B"/>
    <a:srgbClr val="FFFFFF"/>
    <a:srgbClr val="F4F4F4"/>
    <a:srgbClr val="9D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605" y="82"/>
      </p:cViewPr>
      <p:guideLst>
        <p:guide orient="horz" pos="2160"/>
        <p:guide pos="3840"/>
        <p:guide pos="234"/>
        <p:guide pos="7469"/>
        <p:guide orient="horz" pos="232"/>
        <p:guide orient="horz" pos="4088"/>
        <p:guide pos="415"/>
        <p:guide orient="horz" pos="2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2_&#1040;&#1085;&#1072;&#1083;&#1080;&#1090;&#1080;&#1095;&#1077;&#1089;&#1082;&#1072;&#1103;%20&#1086;&#1090;&#1095;&#1077;&#1090;&#1085;&#1086;&#1089;&#1090;&#1100;%20&#1080;%20&#1089;&#1090;&#1086;&#1088;&#1080;&#1090;&#1077;&#1083;&#1083;&#1080;&#1085;&#1075;\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2_&#1040;&#1085;&#1072;&#1083;&#1080;&#1090;&#1080;&#1095;&#1077;&#1089;&#1082;&#1072;&#1103;%20&#1086;&#1090;&#1095;&#1077;&#1090;&#1085;&#1086;&#1089;&#1090;&#1100;%20&#1080;%20&#1089;&#1090;&#1086;&#1088;&#1080;&#1090;&#1077;&#1083;&#1083;&#1080;&#1085;&#1075;\&#1050;&#1085;&#1080;&#1075;&#1072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2_&#1040;&#1085;&#1072;&#1083;&#1080;&#1090;&#1080;&#1095;&#1077;&#1089;&#1082;&#1072;&#1103;%20&#1086;&#1090;&#1095;&#1077;&#1090;&#1085;&#1086;&#1089;&#1090;&#1100;%20&#1080;%20&#1089;&#1090;&#1086;&#1088;&#1080;&#1090;&#1077;&#1083;&#1083;&#1080;&#1085;&#1075;\&#1050;&#1085;&#1080;&#1075;&#1072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2_&#1040;&#1085;&#1072;&#1083;&#1080;&#1090;&#1080;&#1095;&#1077;&#1089;&#1082;&#1072;&#1103;%20&#1086;&#1090;&#1095;&#1077;&#1090;&#1085;&#1086;&#1089;&#1090;&#1100;%20&#1080;%20&#1089;&#1090;&#1086;&#1088;&#1080;&#1090;&#1077;&#1083;&#1083;&#1080;&#1085;&#1075;\&#1050;&#1085;&#1080;&#1075;&#1072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2_&#1040;&#1085;&#1072;&#1083;&#1080;&#1090;&#1080;&#1095;&#1077;&#1089;&#1082;&#1072;&#1103;%20&#1086;&#1090;&#1095;&#1077;&#1090;&#1085;&#1086;&#1089;&#1090;&#1100;%20&#1080;%20&#1089;&#1090;&#1086;&#1088;&#1080;&#1090;&#1077;&#1083;&#1083;&#1080;&#1085;&#1075;\&#1050;&#1085;&#1080;&#1075;&#1072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2_&#1040;&#1085;&#1072;&#1083;&#1080;&#1090;&#1080;&#1095;&#1077;&#1089;&#1082;&#1072;&#1103;%20&#1086;&#1090;&#1095;&#1077;&#1090;&#1085;&#1086;&#1089;&#1090;&#1100;%20&#1080;%20&#1089;&#1090;&#1086;&#1088;&#1080;&#1090;&#1077;&#1083;&#1083;&#1080;&#1085;&#1075;\&#1050;&#1085;&#1080;&#1075;&#1072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60558032029061E-2"/>
          <c:y val="0.17225477430555555"/>
          <c:w val="0.88467888393594185"/>
          <c:h val="0.612151150173611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Лист1!$J$25</c:f>
              <c:strCache>
                <c:ptCount val="1"/>
                <c:pt idx="0">
                  <c:v>Средний доход на контракт</c:v>
                </c:pt>
              </c:strCache>
            </c:strRef>
          </c:tx>
          <c:spPr>
            <a:solidFill>
              <a:srgbClr val="726EF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Лист1!$K$24:$L$24</c:f>
              <c:strCache>
                <c:ptCount val="2"/>
                <c:pt idx="0">
                  <c:v>Традиционный метод</c:v>
                </c:pt>
                <c:pt idx="1">
                  <c:v>Новый метод</c:v>
                </c:pt>
              </c:strCache>
            </c:strRef>
          </c:cat>
          <c:val>
            <c:numRef>
              <c:f>Лист1!$K$25:$L$25</c:f>
              <c:numCache>
                <c:formatCode>[$$-409]#\ ##0</c:formatCode>
                <c:ptCount val="2"/>
                <c:pt idx="0">
                  <c:v>44.054867162592984</c:v>
                </c:pt>
                <c:pt idx="1">
                  <c:v>64.474327354260083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A-453D-B3E7-58D4F8707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3"/>
        <c:axId val="447225455"/>
        <c:axId val="1593679567"/>
        <c:extLst>
          <c:ext xmlns:c15="http://schemas.microsoft.com/office/drawing/2012/chart" uri="{02D57815-91ED-43cb-92C2-25804820EDAC}">
            <c15:filteredBarSeries>
              <c15:ser>
                <c:idx val="0"/>
                <c:order val="1"/>
                <c:tx>
                  <c:strRef>
                    <c:extLst>
                      <c:ext uri="{02D57815-91ED-43cb-92C2-25804820EDAC}">
                        <c15:formulaRef>
                          <c15:sqref>Лист1!$J$26</c15:sqref>
                        </c15:formulaRef>
                      </c:ext>
                    </c:extLst>
                    <c:strCache>
                      <c:ptCount val="1"/>
                      <c:pt idx="0">
                        <c:v>Сумма по "потерянным" контрактам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Лист1!$K$24:$L$24</c15:sqref>
                        </c15:formulaRef>
                      </c:ext>
                    </c:extLst>
                    <c:strCache>
                      <c:ptCount val="2"/>
                      <c:pt idx="0">
                        <c:v>Традиционный метод</c:v>
                      </c:pt>
                      <c:pt idx="1">
                        <c:v>Новый метод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Лист1!$K$26:$L$26</c15:sqref>
                        </c15:formulaRef>
                      </c:ext>
                    </c:extLst>
                    <c:numCache>
                      <c:formatCode>[$$-409]#\ ##0</c:formatCode>
                      <c:ptCount val="2"/>
                      <c:pt idx="0">
                        <c:v>734.99</c:v>
                      </c:pt>
                      <c:pt idx="1">
                        <c:v>34383.129999999997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F3A-453D-B3E7-58D4F8707D50}"/>
                  </c:ext>
                </c:extLst>
              </c15:ser>
            </c15:filteredBarSeries>
          </c:ext>
        </c:extLst>
      </c:barChart>
      <c:catAx>
        <c:axId val="44722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1593679567"/>
        <c:crosses val="autoZero"/>
        <c:auto val="1"/>
        <c:lblAlgn val="ctr"/>
        <c:lblOffset val="100"/>
        <c:noMultiLvlLbl val="0"/>
      </c:catAx>
      <c:valAx>
        <c:axId val="1593679567"/>
        <c:scaling>
          <c:orientation val="minMax"/>
        </c:scaling>
        <c:delete val="1"/>
        <c:axPos val="l"/>
        <c:numFmt formatCode="[$$-409]#\ ##0" sourceLinked="1"/>
        <c:majorTickMark val="none"/>
        <c:minorTickMark val="none"/>
        <c:tickLblPos val="nextTo"/>
        <c:crossAx val="4472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9000"/>
      </a:schemeClr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86010543697874E-2"/>
          <c:y val="0.13782610252742686"/>
          <c:w val="0.88462797891260425"/>
          <c:h val="0.71471950217645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Лист1!$J$18</c:f>
              <c:strCache>
                <c:ptCount val="1"/>
                <c:pt idx="0">
                  <c:v>Процент конверсии в результат</c:v>
                </c:pt>
              </c:strCache>
            </c:strRef>
          </c:tx>
          <c:spPr>
            <a:solidFill>
              <a:srgbClr val="FD656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AF2-4A2F-AEF9-26EB39292A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81%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AF2-4A2F-AEF9-26EB39292A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Лист1!$K$17:$L$17</c:f>
              <c:strCache>
                <c:ptCount val="2"/>
                <c:pt idx="0">
                  <c:v>Традиционный метод</c:v>
                </c:pt>
                <c:pt idx="1">
                  <c:v>Новый метод</c:v>
                </c:pt>
              </c:strCache>
            </c:strRef>
          </c:cat>
          <c:val>
            <c:numRef>
              <c:f>Лист1!$K$18:$L$18</c:f>
              <c:numCache>
                <c:formatCode>0.00%</c:formatCode>
                <c:ptCount val="2"/>
                <c:pt idx="0">
                  <c:v>0.96562339661364804</c:v>
                </c:pt>
                <c:pt idx="1">
                  <c:v>0.80263947210557884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2-4A2F-AEF9-26EB39292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3"/>
        <c:axId val="447225455"/>
        <c:axId val="1593679567"/>
      </c:barChart>
      <c:catAx>
        <c:axId val="4472254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1593679567"/>
        <c:crossesAt val="0"/>
        <c:auto val="1"/>
        <c:lblAlgn val="ctr"/>
        <c:lblOffset val="100"/>
        <c:noMultiLvlLbl val="0"/>
      </c:catAx>
      <c:valAx>
        <c:axId val="1593679567"/>
        <c:scaling>
          <c:orientation val="minMax"/>
          <c:max val="1.1000000000000001"/>
        </c:scaling>
        <c:delete val="1"/>
        <c:axPos val="l"/>
        <c:numFmt formatCode="0%" sourceLinked="0"/>
        <c:majorTickMark val="out"/>
        <c:minorTickMark val="none"/>
        <c:tickLblPos val="nextTo"/>
        <c:crossAx val="4472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7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86010543697874E-2"/>
          <c:y val="0.27561422148329101"/>
          <c:w val="0.88462797891260425"/>
          <c:h val="0.5363524484752850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Лист1!$J$19</c:f>
              <c:strCache>
                <c:ptCount val="1"/>
                <c:pt idx="0">
                  <c:v>Процент количества контрактов         с убытками к действующим контрактам</c:v>
                </c:pt>
              </c:strCache>
            </c:strRef>
          </c:tx>
          <c:spPr>
            <a:solidFill>
              <a:srgbClr val="726EF9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en-US" sz="900" b="0" i="0" u="none" strike="noStrike" kern="1200" baseline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defRPr>
                    </a:pPr>
                    <a:r>
                      <a:rPr lang="en-US" sz="900" b="0" dirty="0"/>
                      <a:t>1,6%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FF5-4F28-9EDD-29E89F221F8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900" b="0" i="0" u="none" strike="noStrike" kern="1200" baseline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defRPr>
                    </a:pPr>
                    <a:r>
                      <a:rPr lang="en-US" sz="900" b="0" dirty="0"/>
                      <a:t>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FF5-4F28-9EDD-29E89F221F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Лист1!$K$17:$L$17</c:f>
              <c:strCache>
                <c:ptCount val="2"/>
                <c:pt idx="0">
                  <c:v>Традиционный метод</c:v>
                </c:pt>
                <c:pt idx="1">
                  <c:v>Новый метод</c:v>
                </c:pt>
              </c:strCache>
            </c:strRef>
          </c:cat>
          <c:val>
            <c:numRef>
              <c:f>Лист1!$K$19:$L$19</c:f>
              <c:numCache>
                <c:formatCode>0.00%</c:formatCode>
                <c:ptCount val="2"/>
                <c:pt idx="0">
                  <c:v>1.5940488841657812E-2</c:v>
                </c:pt>
                <c:pt idx="1">
                  <c:v>1.0463378176382661E-2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F5-4F28-9EDD-29E89F221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3"/>
        <c:axId val="447225455"/>
        <c:axId val="1593679567"/>
      </c:barChart>
      <c:catAx>
        <c:axId val="44722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1593679567"/>
        <c:crosses val="autoZero"/>
        <c:auto val="1"/>
        <c:lblAlgn val="ctr"/>
        <c:lblOffset val="100"/>
        <c:noMultiLvlLbl val="0"/>
      </c:catAx>
      <c:valAx>
        <c:axId val="159367956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472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60558032029061E-2"/>
          <c:y val="0.1240234375"/>
          <c:w val="0.88467888393594185"/>
          <c:h val="0.66038248697916668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Лист1!$J$26</c:f>
              <c:strCache>
                <c:ptCount val="1"/>
                <c:pt idx="0">
                  <c:v>Сумма по "потерянным" контрактам</c:v>
                </c:pt>
              </c:strCache>
              <c:extLst xmlns:c15="http://schemas.microsoft.com/office/drawing/2012/chart"/>
            </c:strRef>
          </c:tx>
          <c:spPr>
            <a:solidFill>
              <a:srgbClr val="FD6564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800" b="0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556-4F88-B993-6FB8E8C8A7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Лист1!$K$24:$L$24</c:f>
              <c:strCache>
                <c:ptCount val="2"/>
                <c:pt idx="0">
                  <c:v>Традиционный метод</c:v>
                </c:pt>
                <c:pt idx="1">
                  <c:v>Новый метод</c:v>
                </c:pt>
              </c:strCache>
              <c:extLst xmlns:c15="http://schemas.microsoft.com/office/drawing/2012/chart"/>
            </c:strRef>
          </c:cat>
          <c:val>
            <c:numRef>
              <c:f>Лист1!$K$26:$L$26</c:f>
              <c:numCache>
                <c:formatCode>[$$-409]#\ ##0</c:formatCode>
                <c:ptCount val="2"/>
                <c:pt idx="0">
                  <c:v>734.99</c:v>
                </c:pt>
                <c:pt idx="1">
                  <c:v>34383.129999999997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9556-4F88-B993-6FB8E8C8A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3"/>
        <c:axId val="447225455"/>
        <c:axId val="1593679567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Лист1!$J$25</c15:sqref>
                        </c15:formulaRef>
                      </c:ext>
                    </c:extLst>
                    <c:strCache>
                      <c:ptCount val="1"/>
                      <c:pt idx="0">
                        <c:v>Средний доход на контракт</c:v>
                      </c:pt>
                    </c:strCache>
                  </c:strRef>
                </c:tx>
                <c:spPr>
                  <a:solidFill>
                    <a:srgbClr val="726EF9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050" b="1" i="0" u="none" strike="noStrike" kern="1200" baseline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Лист1!$K$24:$L$24</c15:sqref>
                        </c15:formulaRef>
                      </c:ext>
                    </c:extLst>
                    <c:strCache>
                      <c:ptCount val="2"/>
                      <c:pt idx="0">
                        <c:v>Традиционный метод</c:v>
                      </c:pt>
                      <c:pt idx="1">
                        <c:v>Новый метод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Лист1!$K$25:$L$25</c15:sqref>
                        </c15:formulaRef>
                      </c:ext>
                    </c:extLst>
                    <c:numCache>
                      <c:formatCode>[$$-409]#\ ##0</c:formatCode>
                      <c:ptCount val="2"/>
                      <c:pt idx="0">
                        <c:v>44.054867162592984</c:v>
                      </c:pt>
                      <c:pt idx="1">
                        <c:v>64.474327354260083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556-4F88-B993-6FB8E8C8A78D}"/>
                  </c:ext>
                </c:extLst>
              </c15:ser>
            </c15:filteredBarSeries>
          </c:ext>
        </c:extLst>
      </c:barChart>
      <c:catAx>
        <c:axId val="44722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1593679567"/>
        <c:crosses val="autoZero"/>
        <c:auto val="1"/>
        <c:lblAlgn val="ctr"/>
        <c:lblOffset val="100"/>
        <c:noMultiLvlLbl val="0"/>
      </c:catAx>
      <c:valAx>
        <c:axId val="1593679567"/>
        <c:scaling>
          <c:orientation val="minMax"/>
        </c:scaling>
        <c:delete val="1"/>
        <c:axPos val="l"/>
        <c:numFmt formatCode="[$$-409]#\ ##0" sourceLinked="1"/>
        <c:majorTickMark val="none"/>
        <c:minorTickMark val="none"/>
        <c:tickLblPos val="nextTo"/>
        <c:crossAx val="4472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9000"/>
      </a:schemeClr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60558032029061E-2"/>
          <c:y val="0.14469401041666666"/>
          <c:w val="0.88467888393594185"/>
          <c:h val="0.6397119140625001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Лист1!$J$30</c:f>
              <c:strCache>
                <c:ptCount val="1"/>
                <c:pt idx="0">
                  <c:v>Сумма убытков по контрактам</c:v>
                </c:pt>
              </c:strCache>
            </c:strRef>
          </c:tx>
          <c:spPr>
            <a:solidFill>
              <a:srgbClr val="726EF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Лист1!$K$29:$L$29</c:f>
              <c:strCache>
                <c:ptCount val="2"/>
                <c:pt idx="0">
                  <c:v>Традиционный метод</c:v>
                </c:pt>
                <c:pt idx="1">
                  <c:v>Новый метод</c:v>
                </c:pt>
              </c:strCache>
            </c:strRef>
          </c:cat>
          <c:val>
            <c:numRef>
              <c:f>Лист1!$K$30:$L$30</c:f>
              <c:numCache>
                <c:formatCode>[$$-409]#\ ##0</c:formatCode>
                <c:ptCount val="2"/>
                <c:pt idx="0">
                  <c:v>63848.01</c:v>
                </c:pt>
                <c:pt idx="1">
                  <c:v>34425.910000000003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C-44A4-BBB8-207431061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3"/>
        <c:axId val="447225455"/>
        <c:axId val="1593679567"/>
        <c:extLst>
          <c:ext xmlns:c15="http://schemas.microsoft.com/office/drawing/2012/chart" uri="{02D57815-91ED-43cb-92C2-25804820EDAC}">
            <c15:filteredBarSeries>
              <c15:ser>
                <c:idx val="0"/>
                <c:order val="1"/>
                <c:tx>
                  <c:strRef>
                    <c:extLst>
                      <c:ext uri="{02D57815-91ED-43cb-92C2-25804820EDAC}">
                        <c15:formulaRef>
                          <c15:sqref>Лист1!$J$31</c15:sqref>
                        </c15:formulaRef>
                      </c:ext>
                    </c:extLst>
                    <c:strCache>
                      <c:ptCount val="1"/>
                      <c:pt idx="0">
                        <c:v>Процент суммы убытков к сумме дохода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Лист1!$K$29:$L$29</c15:sqref>
                        </c15:formulaRef>
                      </c:ext>
                    </c:extLst>
                    <c:strCache>
                      <c:ptCount val="2"/>
                      <c:pt idx="0">
                        <c:v>Традиционный метод</c:v>
                      </c:pt>
                      <c:pt idx="1">
                        <c:v>Новый метод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Лист1!$K$31:$L$31</c15:sqref>
                        </c15:formulaRef>
                      </c:ext>
                    </c:extLst>
                    <c:numCache>
                      <c:formatCode>0.0%</c:formatCode>
                      <c:ptCount val="2"/>
                      <c:pt idx="0">
                        <c:v>0.77007646488546921</c:v>
                      </c:pt>
                      <c:pt idx="1">
                        <c:v>0.39906394881451879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C0C-44A4-BBB8-2074310614B2}"/>
                  </c:ext>
                </c:extLst>
              </c15:ser>
            </c15:filteredBarSeries>
          </c:ext>
        </c:extLst>
      </c:barChart>
      <c:catAx>
        <c:axId val="44722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1593679567"/>
        <c:crosses val="autoZero"/>
        <c:auto val="1"/>
        <c:lblAlgn val="ctr"/>
        <c:lblOffset val="100"/>
        <c:noMultiLvlLbl val="0"/>
      </c:catAx>
      <c:valAx>
        <c:axId val="1593679567"/>
        <c:scaling>
          <c:orientation val="minMax"/>
        </c:scaling>
        <c:delete val="1"/>
        <c:axPos val="l"/>
        <c:numFmt formatCode="[$$-409]#\ ##0" sourceLinked="1"/>
        <c:majorTickMark val="none"/>
        <c:minorTickMark val="none"/>
        <c:tickLblPos val="nextTo"/>
        <c:crossAx val="4472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9000"/>
      </a:schemeClr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Лист1!$J$31</c:f>
              <c:strCache>
                <c:ptCount val="1"/>
                <c:pt idx="0">
                  <c:v>Процент суммы убытков к сумме дохода</c:v>
                </c:pt>
              </c:strCache>
            </c:strRef>
          </c:tx>
          <c:spPr>
            <a:solidFill>
              <a:srgbClr val="726EF9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882-4995-A319-92656A2658E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882-4995-A319-92656A2658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Лист1!$K$29:$L$29</c:f>
              <c:strCache>
                <c:ptCount val="2"/>
                <c:pt idx="0">
                  <c:v>Традиционный метод</c:v>
                </c:pt>
                <c:pt idx="1">
                  <c:v>Новый метод</c:v>
                </c:pt>
              </c:strCache>
            </c:strRef>
          </c:cat>
          <c:val>
            <c:numRef>
              <c:f>Лист1!$K$31:$L$31</c:f>
              <c:numCache>
                <c:formatCode>0.0%</c:formatCode>
                <c:ptCount val="2"/>
                <c:pt idx="0">
                  <c:v>0.77007646488546921</c:v>
                </c:pt>
                <c:pt idx="1">
                  <c:v>0.39906394881451879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E882-4995-A319-92656A2658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8"/>
        <c:overlap val="3"/>
        <c:axId val="447225455"/>
        <c:axId val="1593679567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Лист1!$J$30</c15:sqref>
                        </c15:formulaRef>
                      </c:ext>
                    </c:extLst>
                    <c:strCache>
                      <c:ptCount val="1"/>
                      <c:pt idx="0">
                        <c:v>Сумма убытков по контрактам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Лист1!$K$29:$L$29</c15:sqref>
                        </c15:formulaRef>
                      </c:ext>
                    </c:extLst>
                    <c:strCache>
                      <c:ptCount val="2"/>
                      <c:pt idx="0">
                        <c:v>Традиционный метод</c:v>
                      </c:pt>
                      <c:pt idx="1">
                        <c:v>Новый метод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Лист1!$K$30:$L$30</c15:sqref>
                        </c15:formulaRef>
                      </c:ext>
                    </c:extLst>
                    <c:numCache>
                      <c:formatCode>[$$-409]#\ ##0</c:formatCode>
                      <c:ptCount val="2"/>
                      <c:pt idx="0">
                        <c:v>63848.01</c:v>
                      </c:pt>
                      <c:pt idx="1">
                        <c:v>34425.910000000003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82-4995-A319-92656A2658E1}"/>
                  </c:ext>
                </c:extLst>
              </c15:ser>
            </c15:filteredBarSeries>
          </c:ext>
        </c:extLst>
      </c:barChart>
      <c:catAx>
        <c:axId val="44722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1593679567"/>
        <c:crosses val="autoZero"/>
        <c:auto val="1"/>
        <c:lblAlgn val="ctr"/>
        <c:lblOffset val="100"/>
        <c:noMultiLvlLbl val="0"/>
      </c:catAx>
      <c:valAx>
        <c:axId val="159367956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4472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79000"/>
      </a:schemeClr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4911-351C-323C-2C86-3B1C387B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DD891-04DF-0EB3-3B7A-F3CD0B8E7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E5C47-0589-6967-CEB0-2CFE68E8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2DF97-7852-F267-96AF-961D0A6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D8F578-EEF0-C6AE-435C-282BE97E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EB3F4-6DAF-104D-E8DA-43048893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AA43EC-6D75-7329-38AF-A8EFB4F8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84EC8-DEF2-F6C2-2DDC-9A43077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F2F0C-62B6-E568-4876-BED871E4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4A162-2AF2-9256-2719-FBA3502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5D7F2F-2254-62FA-ED97-07B91BFA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3683AD-3C15-2BA4-1ACD-046CBC078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304BF-0E83-E753-24AD-53347326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3B875-30C1-3AAA-135A-4C4291EB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52CE0-9B3E-68CC-49A4-D9D9F4BC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2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155F-8E31-CB95-8CEA-689BF268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8CB7F-5573-8558-ABE9-5CE0D84D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BF6AA-98B1-FECC-B98E-726D5E5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175ED-69EF-A723-6B28-283CAEEB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61620-0820-ABFF-2179-AAC1D9EF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CD3D0-53E9-644B-0215-C86F672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AFEB79-EB2F-D796-564D-1C324FE6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C6C4F-4F04-7864-4E23-CA8CDECF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F7DA2-6632-A346-2618-867A42F9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F600C-49C8-9CF2-766A-7F51B554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4FAF5-6ED9-07FC-E9C6-8774754B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D5787-353A-5E5B-4FF3-1D52361D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CD7E16-EFCB-6076-A4B8-6B5B534E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63E219-839B-629F-4B77-D9E5988B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8C6CA5-DDC5-6AC0-A894-BEDD2B6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8EEEF-BC83-B4E7-EC0D-6785F8C2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2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55530-92DF-D58E-1669-9BC4C017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6AEB4-656C-29FC-D153-B26711B3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A6674C-63A4-8DA1-B96D-43F4ABC1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3F187-C381-154C-C377-C7A53C446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B9B9AB-25ED-1869-B46E-81E08F4C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539470-5774-2E47-DD27-2B82045A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D74EBB-8177-9891-16D0-08613BA2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4B3E0-3BBC-1F38-D939-0110175C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AC651-8729-B4F2-F749-673159E6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8DDFF-E50D-5B76-001F-EB7DA9B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0D36B3-DFB7-A643-FC81-9220E6D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E25ADE-D6EE-49C4-7D0C-4F421F31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AC04A9-B4A5-B7C0-AEB0-6A49138D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5C4FDF-27AB-7E55-2879-B0DE6BBA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8DD07E-3D06-BE65-88EE-6555F2FC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5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69D01-646A-C688-3579-031744C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8452D-6DF7-8921-82A2-1A117F02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CFE52-6DE6-E607-9365-863687C7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7C3867-5407-EBF3-936C-60F7B637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3E77C2-BAE0-E2C0-4B2F-FF75C722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79664-DADF-599C-6737-F0F00A75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32943-D3F9-02D4-CA49-80C14D30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061A79-4181-A0A2-526F-C26CE1CEA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9C4C97-866E-DDFA-A98E-2C50A0FA4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89451-89BF-8784-8F88-D35FF668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DEAD4-9BC9-DACC-EAC9-D0798F3D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ACDF3-35D0-33B3-FD48-D42A5AF7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99EA-4493-5D93-2B6C-FCB11404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5ABE3-EA82-760B-F583-3CE221B2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91833-EF4A-9F5A-4C4C-A46BD57C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F6DD-FB96-480B-A5A3-EB4004701B2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7A335-BADD-A6BA-8EE5-56CE1805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61881-0FD1-1A56-4760-22475F73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E119-5761-49D3-ADC5-F18F5D05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7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FF914ECF-DFC6-BA74-6D6A-C304045449BF}"/>
              </a:ext>
            </a:extLst>
          </p:cNvPr>
          <p:cNvSpPr/>
          <p:nvPr/>
        </p:nvSpPr>
        <p:spPr>
          <a:xfrm rot="7157211">
            <a:off x="1209171" y="2015085"/>
            <a:ext cx="2520907" cy="3938770"/>
          </a:xfrm>
          <a:custGeom>
            <a:avLst/>
            <a:gdLst>
              <a:gd name="connsiteX0" fmla="*/ 822609 w 2520907"/>
              <a:gd name="connsiteY0" fmla="*/ 3059468 h 3938770"/>
              <a:gd name="connsiteX1" fmla="*/ 1260456 w 2520907"/>
              <a:gd name="connsiteY1" fmla="*/ 3059468 h 3938770"/>
              <a:gd name="connsiteX2" fmla="*/ 1698302 w 2520907"/>
              <a:gd name="connsiteY2" fmla="*/ 2621621 h 3938770"/>
              <a:gd name="connsiteX3" fmla="*/ 1698302 w 2520907"/>
              <a:gd name="connsiteY3" fmla="*/ 879300 h 3938770"/>
              <a:gd name="connsiteX4" fmla="*/ 1260456 w 2520907"/>
              <a:gd name="connsiteY4" fmla="*/ 879300 h 3938770"/>
              <a:gd name="connsiteX5" fmla="*/ 822609 w 2520907"/>
              <a:gd name="connsiteY5" fmla="*/ 1317146 h 3938770"/>
              <a:gd name="connsiteX6" fmla="*/ 0 w 2520907"/>
              <a:gd name="connsiteY6" fmla="*/ 3938769 h 3938770"/>
              <a:gd name="connsiteX7" fmla="*/ 0 w 2520907"/>
              <a:gd name="connsiteY7" fmla="*/ 1260454 h 3938770"/>
              <a:gd name="connsiteX8" fmla="*/ 1260454 w 2520907"/>
              <a:gd name="connsiteY8" fmla="*/ 0 h 3938770"/>
              <a:gd name="connsiteX9" fmla="*/ 2520907 w 2520907"/>
              <a:gd name="connsiteY9" fmla="*/ 0 h 3938770"/>
              <a:gd name="connsiteX10" fmla="*/ 2520907 w 2520907"/>
              <a:gd name="connsiteY10" fmla="*/ 2678316 h 3938770"/>
              <a:gd name="connsiteX11" fmla="*/ 1260453 w 2520907"/>
              <a:gd name="connsiteY11" fmla="*/ 3938770 h 39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907" h="3938770">
                <a:moveTo>
                  <a:pt x="822609" y="3059468"/>
                </a:moveTo>
                <a:lnTo>
                  <a:pt x="1260456" y="3059468"/>
                </a:lnTo>
                <a:cubicBezTo>
                  <a:pt x="1502272" y="3059468"/>
                  <a:pt x="1698303" y="2863437"/>
                  <a:pt x="1698302" y="2621621"/>
                </a:cubicBezTo>
                <a:lnTo>
                  <a:pt x="1698302" y="879300"/>
                </a:lnTo>
                <a:lnTo>
                  <a:pt x="1260456" y="879300"/>
                </a:lnTo>
                <a:cubicBezTo>
                  <a:pt x="1018639" y="879299"/>
                  <a:pt x="822608" y="1075330"/>
                  <a:pt x="822609" y="1317146"/>
                </a:cubicBezTo>
                <a:close/>
                <a:moveTo>
                  <a:pt x="0" y="3938769"/>
                </a:moveTo>
                <a:lnTo>
                  <a:pt x="0" y="1260454"/>
                </a:lnTo>
                <a:cubicBezTo>
                  <a:pt x="0" y="564324"/>
                  <a:pt x="564324" y="0"/>
                  <a:pt x="1260454" y="0"/>
                </a:cubicBezTo>
                <a:lnTo>
                  <a:pt x="2520907" y="0"/>
                </a:lnTo>
                <a:lnTo>
                  <a:pt x="2520907" y="2678316"/>
                </a:lnTo>
                <a:cubicBezTo>
                  <a:pt x="2520907" y="3374446"/>
                  <a:pt x="1956583" y="3938770"/>
                  <a:pt x="1260453" y="3938770"/>
                </a:cubicBezTo>
                <a:close/>
              </a:path>
            </a:pathLst>
          </a:custGeom>
          <a:gradFill flip="none" rotWithShape="1">
            <a:gsLst>
              <a:gs pos="55832">
                <a:srgbClr val="F5F5F6"/>
              </a:gs>
              <a:gs pos="41958">
                <a:srgbClr val="F5F6F7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C3A4DAC4-D607-A826-C0F7-FCE3EB766369}"/>
              </a:ext>
            </a:extLst>
          </p:cNvPr>
          <p:cNvSpPr/>
          <p:nvPr/>
        </p:nvSpPr>
        <p:spPr>
          <a:xfrm rot="7157211">
            <a:off x="2815707" y="2477756"/>
            <a:ext cx="1084112" cy="202465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42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1986D225-8BE1-A728-50BC-BB5BD097D0E0}"/>
              </a:ext>
            </a:extLst>
          </p:cNvPr>
          <p:cNvSpPr/>
          <p:nvPr/>
        </p:nvSpPr>
        <p:spPr>
          <a:xfrm rot="7157211">
            <a:off x="3252220" y="2327561"/>
            <a:ext cx="1097514" cy="201713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E27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D021A077-6829-AB78-1F6E-E4023EA6E5F1}"/>
              </a:ext>
            </a:extLst>
          </p:cNvPr>
          <p:cNvSpPr/>
          <p:nvPr/>
        </p:nvSpPr>
        <p:spPr>
          <a:xfrm rot="7157211">
            <a:off x="8395185" y="753023"/>
            <a:ext cx="2520907" cy="3938770"/>
          </a:xfrm>
          <a:custGeom>
            <a:avLst/>
            <a:gdLst>
              <a:gd name="connsiteX0" fmla="*/ 822609 w 2520907"/>
              <a:gd name="connsiteY0" fmla="*/ 3059468 h 3938770"/>
              <a:gd name="connsiteX1" fmla="*/ 1260456 w 2520907"/>
              <a:gd name="connsiteY1" fmla="*/ 3059468 h 3938770"/>
              <a:gd name="connsiteX2" fmla="*/ 1698302 w 2520907"/>
              <a:gd name="connsiteY2" fmla="*/ 2621621 h 3938770"/>
              <a:gd name="connsiteX3" fmla="*/ 1698302 w 2520907"/>
              <a:gd name="connsiteY3" fmla="*/ 879300 h 3938770"/>
              <a:gd name="connsiteX4" fmla="*/ 1260456 w 2520907"/>
              <a:gd name="connsiteY4" fmla="*/ 879300 h 3938770"/>
              <a:gd name="connsiteX5" fmla="*/ 822609 w 2520907"/>
              <a:gd name="connsiteY5" fmla="*/ 1317146 h 3938770"/>
              <a:gd name="connsiteX6" fmla="*/ 0 w 2520907"/>
              <a:gd name="connsiteY6" fmla="*/ 3938769 h 3938770"/>
              <a:gd name="connsiteX7" fmla="*/ 0 w 2520907"/>
              <a:gd name="connsiteY7" fmla="*/ 1260454 h 3938770"/>
              <a:gd name="connsiteX8" fmla="*/ 1260454 w 2520907"/>
              <a:gd name="connsiteY8" fmla="*/ 0 h 3938770"/>
              <a:gd name="connsiteX9" fmla="*/ 2520907 w 2520907"/>
              <a:gd name="connsiteY9" fmla="*/ 0 h 3938770"/>
              <a:gd name="connsiteX10" fmla="*/ 2520907 w 2520907"/>
              <a:gd name="connsiteY10" fmla="*/ 2678316 h 3938770"/>
              <a:gd name="connsiteX11" fmla="*/ 1260453 w 2520907"/>
              <a:gd name="connsiteY11" fmla="*/ 3938770 h 39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907" h="3938770">
                <a:moveTo>
                  <a:pt x="822609" y="3059468"/>
                </a:moveTo>
                <a:lnTo>
                  <a:pt x="1260456" y="3059468"/>
                </a:lnTo>
                <a:cubicBezTo>
                  <a:pt x="1502272" y="3059468"/>
                  <a:pt x="1698303" y="2863437"/>
                  <a:pt x="1698302" y="2621621"/>
                </a:cubicBezTo>
                <a:lnTo>
                  <a:pt x="1698302" y="879300"/>
                </a:lnTo>
                <a:lnTo>
                  <a:pt x="1260456" y="879300"/>
                </a:lnTo>
                <a:cubicBezTo>
                  <a:pt x="1018639" y="879299"/>
                  <a:pt x="822608" y="1075330"/>
                  <a:pt x="822609" y="1317146"/>
                </a:cubicBezTo>
                <a:close/>
                <a:moveTo>
                  <a:pt x="0" y="3938769"/>
                </a:moveTo>
                <a:lnTo>
                  <a:pt x="0" y="1260454"/>
                </a:lnTo>
                <a:cubicBezTo>
                  <a:pt x="0" y="564324"/>
                  <a:pt x="564324" y="0"/>
                  <a:pt x="1260454" y="0"/>
                </a:cubicBezTo>
                <a:lnTo>
                  <a:pt x="2520907" y="0"/>
                </a:lnTo>
                <a:lnTo>
                  <a:pt x="2520907" y="2678316"/>
                </a:lnTo>
                <a:cubicBezTo>
                  <a:pt x="2520907" y="3374446"/>
                  <a:pt x="1956583" y="3938770"/>
                  <a:pt x="1260453" y="3938770"/>
                </a:cubicBezTo>
                <a:close/>
              </a:path>
            </a:pathLst>
          </a:custGeom>
          <a:gradFill flip="none" rotWithShape="1">
            <a:gsLst>
              <a:gs pos="55832">
                <a:srgbClr val="F5F5F6"/>
              </a:gs>
              <a:gs pos="41958">
                <a:srgbClr val="F5F6F7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C1B0666-1873-9B23-2000-17F685DCB2EA}"/>
              </a:ext>
            </a:extLst>
          </p:cNvPr>
          <p:cNvCxnSpPr/>
          <p:nvPr/>
        </p:nvCxnSpPr>
        <p:spPr>
          <a:xfrm>
            <a:off x="5043488" y="2750344"/>
            <a:ext cx="0" cy="133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87DD89-89D2-FE6F-B892-8752FA8586CF}"/>
              </a:ext>
            </a:extLst>
          </p:cNvPr>
          <p:cNvSpPr txBox="1"/>
          <p:nvPr/>
        </p:nvSpPr>
        <p:spPr>
          <a:xfrm>
            <a:off x="5183389" y="2846891"/>
            <a:ext cx="62830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5400" b="1" dirty="0">
                <a:solidFill>
                  <a:srgbClr val="44556B"/>
                </a:solidFill>
                <a:latin typeface="Century Gothic" panose="020B0502020202020204" pitchFamily="34" charset="0"/>
              </a:rPr>
              <a:t>АНАЛИЗ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F89D8-B27C-5446-25AB-3CFA883D76B1}"/>
              </a:ext>
            </a:extLst>
          </p:cNvPr>
          <p:cNvSpPr txBox="1"/>
          <p:nvPr/>
        </p:nvSpPr>
        <p:spPr>
          <a:xfrm>
            <a:off x="5223192" y="3584360"/>
            <a:ext cx="390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по страховым полисам ВЗР</a:t>
            </a:r>
          </a:p>
        </p:txBody>
      </p:sp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B6B35E4E-7244-8436-38CB-72818A286D60}"/>
              </a:ext>
            </a:extLst>
          </p:cNvPr>
          <p:cNvSpPr/>
          <p:nvPr/>
        </p:nvSpPr>
        <p:spPr>
          <a:xfrm rot="7157211">
            <a:off x="3322695" y="2534129"/>
            <a:ext cx="723762" cy="2014654"/>
          </a:xfrm>
          <a:prstGeom prst="round2DiagRect">
            <a:avLst>
              <a:gd name="adj1" fmla="val 49815"/>
              <a:gd name="adj2" fmla="val 0"/>
            </a:avLst>
          </a:prstGeom>
          <a:gradFill>
            <a:gsLst>
              <a:gs pos="0">
                <a:srgbClr val="2B2728"/>
              </a:gs>
              <a:gs pos="45000">
                <a:srgbClr val="2B2728">
                  <a:alpha val="90000"/>
                </a:srgbClr>
              </a:gs>
              <a:gs pos="83102">
                <a:schemeClr val="bg1">
                  <a:lumMod val="50000"/>
                </a:schemeClr>
              </a:gs>
              <a:gs pos="66000">
                <a:schemeClr val="tx1">
                  <a:lumMod val="65000"/>
                  <a:lumOff val="35000"/>
                </a:schemeClr>
              </a:gs>
              <a:gs pos="100000">
                <a:srgbClr val="F4F4F4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3D1097-EA3C-207B-49A7-F95CA6B4050A}"/>
              </a:ext>
            </a:extLst>
          </p:cNvPr>
          <p:cNvGrpSpPr/>
          <p:nvPr/>
        </p:nvGrpSpPr>
        <p:grpSpPr>
          <a:xfrm>
            <a:off x="8587740" y="1513629"/>
            <a:ext cx="1700004" cy="1270060"/>
            <a:chOff x="8642199" y="1114133"/>
            <a:chExt cx="2043768" cy="1512272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BA602BF3-5A9C-B3D6-D4A5-17652C2425B9}"/>
                </a:ext>
              </a:extLst>
            </p:cNvPr>
            <p:cNvSpPr/>
            <p:nvPr/>
          </p:nvSpPr>
          <p:spPr>
            <a:xfrm>
              <a:off x="8642199" y="1767100"/>
              <a:ext cx="2043768" cy="859305"/>
            </a:xfrm>
            <a:custGeom>
              <a:avLst/>
              <a:gdLst>
                <a:gd name="connsiteX0" fmla="*/ 2043767 w 2043768"/>
                <a:gd name="connsiteY0" fmla="*/ 92893 h 859305"/>
                <a:gd name="connsiteX1" fmla="*/ 1951793 w 2043768"/>
                <a:gd name="connsiteY1" fmla="*/ 1 h 859305"/>
                <a:gd name="connsiteX2" fmla="*/ 1902840 w 2043768"/>
                <a:gd name="connsiteY2" fmla="*/ 13743 h 859305"/>
                <a:gd name="connsiteX3" fmla="*/ 1505699 w 2043768"/>
                <a:gd name="connsiteY3" fmla="*/ 240810 h 859305"/>
                <a:gd name="connsiteX4" fmla="*/ 1505211 w 2043768"/>
                <a:gd name="connsiteY4" fmla="*/ 319101 h 859305"/>
                <a:gd name="connsiteX5" fmla="*/ 1317905 w 2043768"/>
                <a:gd name="connsiteY5" fmla="*/ 464487 h 859305"/>
                <a:gd name="connsiteX6" fmla="*/ 905760 w 2043768"/>
                <a:gd name="connsiteY6" fmla="*/ 464487 h 859305"/>
                <a:gd name="connsiteX7" fmla="*/ 905760 w 2043768"/>
                <a:gd name="connsiteY7" fmla="*/ 371588 h 859305"/>
                <a:gd name="connsiteX8" fmla="*/ 1323804 w 2043768"/>
                <a:gd name="connsiteY8" fmla="*/ 371588 h 859305"/>
                <a:gd name="connsiteX9" fmla="*/ 1416702 w 2043768"/>
                <a:gd name="connsiteY9" fmla="*/ 278690 h 859305"/>
                <a:gd name="connsiteX10" fmla="*/ 1323804 w 2043768"/>
                <a:gd name="connsiteY10" fmla="*/ 185791 h 859305"/>
                <a:gd name="connsiteX11" fmla="*/ 766413 w 2043768"/>
                <a:gd name="connsiteY11" fmla="*/ 185791 h 859305"/>
                <a:gd name="connsiteX12" fmla="*/ 656769 w 2043768"/>
                <a:gd name="connsiteY12" fmla="*/ 217098 h 859305"/>
                <a:gd name="connsiteX13" fmla="*/ 0 w 2043768"/>
                <a:gd name="connsiteY13" fmla="*/ 534161 h 859305"/>
                <a:gd name="connsiteX14" fmla="*/ 325145 w 2043768"/>
                <a:gd name="connsiteY14" fmla="*/ 859305 h 859305"/>
                <a:gd name="connsiteX15" fmla="*/ 882536 w 2043768"/>
                <a:gd name="connsiteY15" fmla="*/ 650284 h 859305"/>
                <a:gd name="connsiteX16" fmla="*/ 1316604 w 2043768"/>
                <a:gd name="connsiteY16" fmla="*/ 650284 h 859305"/>
                <a:gd name="connsiteX17" fmla="*/ 1371554 w 2043768"/>
                <a:gd name="connsiteY17" fmla="*/ 632285 h 859305"/>
                <a:gd name="connsiteX18" fmla="*/ 2009464 w 2043768"/>
                <a:gd name="connsiteY18" fmla="*/ 164425 h 859305"/>
                <a:gd name="connsiteX19" fmla="*/ 2043767 w 2043768"/>
                <a:gd name="connsiteY19" fmla="*/ 92893 h 85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3768" h="859305">
                  <a:moveTo>
                    <a:pt x="2043767" y="92893"/>
                  </a:moveTo>
                  <a:cubicBezTo>
                    <a:pt x="2044020" y="41843"/>
                    <a:pt x="2002841" y="254"/>
                    <a:pt x="1951793" y="1"/>
                  </a:cubicBezTo>
                  <a:cubicBezTo>
                    <a:pt x="1934511" y="-85"/>
                    <a:pt x="1917553" y="4676"/>
                    <a:pt x="1902840" y="13743"/>
                  </a:cubicBezTo>
                  <a:lnTo>
                    <a:pt x="1505699" y="240810"/>
                  </a:lnTo>
                  <a:cubicBezTo>
                    <a:pt x="1511061" y="266650"/>
                    <a:pt x="1510894" y="293331"/>
                    <a:pt x="1505211" y="319101"/>
                  </a:cubicBezTo>
                  <a:cubicBezTo>
                    <a:pt x="1484376" y="405350"/>
                    <a:pt x="1406625" y="465699"/>
                    <a:pt x="1317905" y="464487"/>
                  </a:cubicBezTo>
                  <a:lnTo>
                    <a:pt x="905760" y="464487"/>
                  </a:lnTo>
                  <a:lnTo>
                    <a:pt x="905760" y="371588"/>
                  </a:lnTo>
                  <a:lnTo>
                    <a:pt x="1323804" y="371588"/>
                  </a:lnTo>
                  <a:cubicBezTo>
                    <a:pt x="1375109" y="371588"/>
                    <a:pt x="1416702" y="329995"/>
                    <a:pt x="1416702" y="278690"/>
                  </a:cubicBezTo>
                  <a:cubicBezTo>
                    <a:pt x="1416702" y="227384"/>
                    <a:pt x="1375109" y="185791"/>
                    <a:pt x="1323804" y="185791"/>
                  </a:cubicBezTo>
                  <a:lnTo>
                    <a:pt x="766413" y="185791"/>
                  </a:lnTo>
                  <a:cubicBezTo>
                    <a:pt x="727660" y="185800"/>
                    <a:pt x="689683" y="196644"/>
                    <a:pt x="656769" y="217098"/>
                  </a:cubicBezTo>
                  <a:lnTo>
                    <a:pt x="0" y="534161"/>
                  </a:lnTo>
                  <a:lnTo>
                    <a:pt x="325145" y="859305"/>
                  </a:lnTo>
                  <a:cubicBezTo>
                    <a:pt x="475385" y="709065"/>
                    <a:pt x="670611" y="650284"/>
                    <a:pt x="882536" y="650284"/>
                  </a:cubicBezTo>
                  <a:lnTo>
                    <a:pt x="1316604" y="650284"/>
                  </a:lnTo>
                  <a:cubicBezTo>
                    <a:pt x="1336368" y="650281"/>
                    <a:pt x="1355619" y="643976"/>
                    <a:pt x="1371554" y="632285"/>
                  </a:cubicBezTo>
                  <a:lnTo>
                    <a:pt x="2009464" y="164425"/>
                  </a:lnTo>
                  <a:cubicBezTo>
                    <a:pt x="2031093" y="146969"/>
                    <a:pt x="2043695" y="120688"/>
                    <a:pt x="2043767" y="92893"/>
                  </a:cubicBezTo>
                  <a:close/>
                </a:path>
              </a:pathLst>
            </a:custGeom>
            <a:solidFill>
              <a:srgbClr val="342BF4"/>
            </a:solidFill>
            <a:ln w="23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FAD55106-C3DB-F9A4-3F50-16C8FB43B541}"/>
                </a:ext>
              </a:extLst>
            </p:cNvPr>
            <p:cNvSpPr/>
            <p:nvPr/>
          </p:nvSpPr>
          <p:spPr>
            <a:xfrm>
              <a:off x="9654364" y="1114133"/>
              <a:ext cx="789637" cy="748182"/>
            </a:xfrm>
            <a:custGeom>
              <a:avLst/>
              <a:gdLst>
                <a:gd name="connsiteX0" fmla="*/ 394819 w 789637"/>
                <a:gd name="connsiteY0" fmla="*/ 155955 h 748182"/>
                <a:gd name="connsiteX1" fmla="*/ 0 w 789637"/>
                <a:gd name="connsiteY1" fmla="*/ 202404 h 748182"/>
                <a:gd name="connsiteX2" fmla="*/ 394819 w 789637"/>
                <a:gd name="connsiteY2" fmla="*/ 748183 h 748182"/>
                <a:gd name="connsiteX3" fmla="*/ 789637 w 789637"/>
                <a:gd name="connsiteY3" fmla="*/ 202404 h 748182"/>
                <a:gd name="connsiteX4" fmla="*/ 394819 w 789637"/>
                <a:gd name="connsiteY4" fmla="*/ 155955 h 74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37" h="748182">
                  <a:moveTo>
                    <a:pt x="394819" y="155955"/>
                  </a:moveTo>
                  <a:cubicBezTo>
                    <a:pt x="248504" y="-134353"/>
                    <a:pt x="0" y="39832"/>
                    <a:pt x="0" y="202404"/>
                  </a:cubicBezTo>
                  <a:cubicBezTo>
                    <a:pt x="0" y="446263"/>
                    <a:pt x="394819" y="748183"/>
                    <a:pt x="394819" y="748183"/>
                  </a:cubicBezTo>
                  <a:cubicBezTo>
                    <a:pt x="394819" y="748183"/>
                    <a:pt x="789637" y="446263"/>
                    <a:pt x="789637" y="202404"/>
                  </a:cubicBezTo>
                  <a:cubicBezTo>
                    <a:pt x="789637" y="39832"/>
                    <a:pt x="541134" y="-134353"/>
                    <a:pt x="394819" y="155955"/>
                  </a:cubicBezTo>
                  <a:close/>
                </a:path>
              </a:pathLst>
            </a:custGeom>
            <a:gradFill>
              <a:gsLst>
                <a:gs pos="0">
                  <a:srgbClr val="C53A3B"/>
                </a:gs>
                <a:gs pos="45000">
                  <a:srgbClr val="C53A3B">
                    <a:alpha val="84000"/>
                  </a:srgbClr>
                </a:gs>
                <a:gs pos="83102">
                  <a:srgbClr val="F85654">
                    <a:alpha val="88000"/>
                  </a:srgbClr>
                </a:gs>
                <a:gs pos="66000">
                  <a:srgbClr val="EE2724">
                    <a:alpha val="76000"/>
                  </a:srgbClr>
                </a:gs>
                <a:gs pos="100000">
                  <a:srgbClr val="F4F4F4"/>
                </a:gs>
              </a:gsLst>
              <a:lin ang="18900000" scaled="1"/>
            </a:gradFill>
            <a:ln w="412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7088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34407D3-F621-FA7C-3464-DC27F3456D6D}"/>
              </a:ext>
            </a:extLst>
          </p:cNvPr>
          <p:cNvSpPr/>
          <p:nvPr/>
        </p:nvSpPr>
        <p:spPr>
          <a:xfrm>
            <a:off x="468312" y="741417"/>
            <a:ext cx="11472228" cy="2987923"/>
          </a:xfrm>
          <a:prstGeom prst="roundRect">
            <a:avLst>
              <a:gd name="adj" fmla="val 8765"/>
            </a:avLst>
          </a:prstGeom>
          <a:solidFill>
            <a:srgbClr val="2B2728">
              <a:alpha val="3000"/>
            </a:srgb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D5F20-DDE9-DC83-A5B9-6BC948519B2A}"/>
              </a:ext>
            </a:extLst>
          </p:cNvPr>
          <p:cNvSpPr txBox="1"/>
          <p:nvPr/>
        </p:nvSpPr>
        <p:spPr>
          <a:xfrm>
            <a:off x="468312" y="336308"/>
            <a:ext cx="1097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Была также проведена кластеризация методом 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KPrototypes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— результат аналогичен методу К-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means</a:t>
            </a:r>
            <a:endParaRPr lang="ru-RU" sz="1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Как видно из рисунков —  результат кластеризации иерархическим методом выглядит более убедительно, но проверяем этот вывод отдельно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F2843-15D2-D7B9-4CC1-50614A9AEC15}"/>
              </a:ext>
            </a:extLst>
          </p:cNvPr>
          <p:cNvSpPr txBox="1"/>
          <p:nvPr/>
        </p:nvSpPr>
        <p:spPr>
          <a:xfrm>
            <a:off x="468312" y="1286292"/>
            <a:ext cx="280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Сравнение результатов кластеризации через визуализацию методом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Clustergram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30BC1-89C7-EDD2-FF9D-2F46C94FB8DE}"/>
              </a:ext>
            </a:extLst>
          </p:cNvPr>
          <p:cNvSpPr txBox="1"/>
          <p:nvPr/>
        </p:nvSpPr>
        <p:spPr>
          <a:xfrm>
            <a:off x="468312" y="2029076"/>
            <a:ext cx="352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defRPr>
            </a:lvl1pPr>
          </a:lstStyle>
          <a:p>
            <a:r>
              <a:rPr lang="ru-RU" dirty="0"/>
              <a:t>Таким образом, подтвержден предварительный вывод – кластеризация иерархическим методом дает лучший результат с количеством кластеров =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674CF-5A09-A484-6017-68FAF9E1E591}"/>
              </a:ext>
            </a:extLst>
          </p:cNvPr>
          <p:cNvSpPr txBox="1"/>
          <p:nvPr/>
        </p:nvSpPr>
        <p:spPr>
          <a:xfrm>
            <a:off x="658813" y="3840039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2.2.5. Визуализация итогов кластеризации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32593-72A4-0754-1EAA-D14589505275}"/>
              </a:ext>
            </a:extLst>
          </p:cNvPr>
          <p:cNvSpPr txBox="1"/>
          <p:nvPr/>
        </p:nvSpPr>
        <p:spPr>
          <a:xfrm>
            <a:off x="658812" y="4104727"/>
            <a:ext cx="1337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Основными признаками кластеризации являются срок страхования, цена страховки и страна</a:t>
            </a:r>
          </a:p>
        </p:txBody>
      </p:sp>
      <p:pic>
        <p:nvPicPr>
          <p:cNvPr id="23" name="Рисунок 22" descr="Изображение выглядит как линия, снимок экрана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238FFCB-AE47-D2A6-3B6F-ED4784F6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09" y="867547"/>
            <a:ext cx="3372054" cy="2751096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39F2E98-9063-6360-A6EB-6AC730A1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25" y="879011"/>
            <a:ext cx="3299892" cy="272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BD28E3-58A2-1FBE-90B8-50D73081B23C}"/>
              </a:ext>
            </a:extLst>
          </p:cNvPr>
          <p:cNvSpPr txBox="1"/>
          <p:nvPr/>
        </p:nvSpPr>
        <p:spPr>
          <a:xfrm>
            <a:off x="468312" y="879011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2.2.5. Сравнение методов кластеризации</a:t>
            </a:r>
          </a:p>
        </p:txBody>
      </p:sp>
      <p:pic>
        <p:nvPicPr>
          <p:cNvPr id="26" name="Рисунок 25" descr="Изображение выглядит как диаграмма, линия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07B78C41-01F6-195A-D1C0-3BE14730E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312" y="4028820"/>
            <a:ext cx="4988240" cy="2765915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диаграмм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70141B0-2C2D-559F-4818-A066DEF66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552" y="4028820"/>
            <a:ext cx="4934883" cy="26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8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1D628D-5C3A-0A16-F25F-5E253A2211CA}"/>
              </a:ext>
            </a:extLst>
          </p:cNvPr>
          <p:cNvSpPr txBox="1"/>
          <p:nvPr/>
        </p:nvSpPr>
        <p:spPr>
          <a:xfrm>
            <a:off x="543877" y="219942"/>
            <a:ext cx="1091648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dirty="0">
                <a:solidFill>
                  <a:srgbClr val="342BF4"/>
                </a:solidFill>
              </a:rPr>
              <a:t>3. А/В-тестирование старого и нового подходов к формированию стоимости полиса ВЗР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91DFD975-27D9-4DF6-F4F6-53937FD71D68}"/>
              </a:ext>
            </a:extLst>
          </p:cNvPr>
          <p:cNvGrpSpPr/>
          <p:nvPr/>
        </p:nvGrpSpPr>
        <p:grpSpPr>
          <a:xfrm>
            <a:off x="543878" y="527081"/>
            <a:ext cx="7739062" cy="264688"/>
            <a:chOff x="543878" y="710749"/>
            <a:chExt cx="7739062" cy="2646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4E853B-1F94-C575-2171-0E5BD50215F9}"/>
                </a:ext>
              </a:extLst>
            </p:cNvPr>
            <p:cNvSpPr txBox="1"/>
            <p:nvPr/>
          </p:nvSpPr>
          <p:spPr>
            <a:xfrm>
              <a:off x="2804645" y="714329"/>
              <a:ext cx="54782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в витрину добавлен признак группы,       </a:t>
              </a:r>
              <a:r>
                <a:rPr lang="ru-RU" sz="10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датасет</a:t>
              </a:r>
              <a:r>
                <a:rPr lang="ru-RU" sz="10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разделен на два – </a:t>
              </a:r>
              <a:r>
                <a:rPr lang="ru-RU" sz="10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control</a:t>
              </a:r>
              <a:r>
                <a:rPr lang="ru-RU" sz="10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и </a:t>
              </a:r>
              <a:r>
                <a:rPr lang="ru-RU" sz="10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test</a:t>
              </a:r>
              <a:endPara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D532F4-687C-23D2-24A1-35A71427041B}"/>
                </a:ext>
              </a:extLst>
            </p:cNvPr>
            <p:cNvSpPr txBox="1"/>
            <p:nvPr/>
          </p:nvSpPr>
          <p:spPr>
            <a:xfrm>
              <a:off x="543878" y="710749"/>
              <a:ext cx="2260767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ru-RU" sz="1400" dirty="0">
                  <a:solidFill>
                    <a:schemeClr val="tx1"/>
                  </a:solidFill>
                </a:rPr>
                <a:t>3.1. Подготовка данных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D530B8-C3CD-F883-4CFF-009BBB2F41B7}"/>
              </a:ext>
            </a:extLst>
          </p:cNvPr>
          <p:cNvSpPr txBox="1"/>
          <p:nvPr/>
        </p:nvSpPr>
        <p:spPr>
          <a:xfrm>
            <a:off x="543879" y="800814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3.2. Исследование гипотез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B64FCA4-A8A0-E1B1-5102-2A9009D135BE}"/>
              </a:ext>
            </a:extLst>
          </p:cNvPr>
          <p:cNvGrpSpPr/>
          <p:nvPr/>
        </p:nvGrpSpPr>
        <p:grpSpPr>
          <a:xfrm>
            <a:off x="617705" y="2622283"/>
            <a:ext cx="11215675" cy="1607205"/>
            <a:chOff x="617705" y="2899594"/>
            <a:chExt cx="11215675" cy="16072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D5AAC0-1210-C123-13F5-FF538ED6A2B3}"/>
                </a:ext>
              </a:extLst>
            </p:cNvPr>
            <p:cNvSpPr txBox="1"/>
            <p:nvPr/>
          </p:nvSpPr>
          <p:spPr>
            <a:xfrm>
              <a:off x="6299370" y="3143742"/>
              <a:ext cx="55340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H0 - конверсии в результат равноценны как при традиционной методике, так и при использовании кластеризации с заданным уровнем оценки в 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Н1 - конверсии в результат отличаются при заданном уровне оценки в 5%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99A330-694E-A854-4695-0461BB38C3C0}"/>
                </a:ext>
              </a:extLst>
            </p:cNvPr>
            <p:cNvSpPr txBox="1"/>
            <p:nvPr/>
          </p:nvSpPr>
          <p:spPr>
            <a:xfrm>
              <a:off x="6225544" y="2899594"/>
              <a:ext cx="5102542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ru-RU" sz="1400" dirty="0">
                  <a:solidFill>
                    <a:schemeClr val="tx1"/>
                  </a:solidFill>
                </a:rPr>
                <a:t>3.2.4. четвертая гипотеза о конверсии в результат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707B33-7986-E726-AC52-1199D13EA5F6}"/>
                </a:ext>
              </a:extLst>
            </p:cNvPr>
            <p:cNvSpPr txBox="1"/>
            <p:nvPr/>
          </p:nvSpPr>
          <p:spPr>
            <a:xfrm>
              <a:off x="6243656" y="4048892"/>
              <a:ext cx="55340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b="1" u="sng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Вывод:  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т.к. p-</a:t>
              </a:r>
              <a:r>
                <a:rPr lang="ru-RU" sz="8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value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существенно &lt;0,05, мы не можем принять гипотезу о равенстве конверсий в выборках с экспериментом и без него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A50EE7-91F6-9BA7-B525-5263149B7EB7}"/>
                </a:ext>
              </a:extLst>
            </p:cNvPr>
            <p:cNvSpPr txBox="1"/>
            <p:nvPr/>
          </p:nvSpPr>
          <p:spPr>
            <a:xfrm>
              <a:off x="691531" y="3143742"/>
              <a:ext cx="53487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H0 - суммы убытков равноценны как при традиционной методике, так и при использовании кластеризации с заданным уровнем оценки в 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Н1 - суммы убытков отличаются при заданном уровне оценки в 5%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F2EA82-6C1A-66FF-B2B9-4F33260AFBA2}"/>
                </a:ext>
              </a:extLst>
            </p:cNvPr>
            <p:cNvSpPr txBox="1"/>
            <p:nvPr/>
          </p:nvSpPr>
          <p:spPr>
            <a:xfrm>
              <a:off x="617705" y="2899594"/>
              <a:ext cx="5102542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ru-RU" sz="1400" dirty="0">
                  <a:solidFill>
                    <a:schemeClr val="tx1"/>
                  </a:solidFill>
                </a:rPr>
                <a:t>3.2.3. третья гипотеза по суммам убытков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6484E1-DE3B-EAF1-F073-7C22CA82D1BC}"/>
                </a:ext>
              </a:extLst>
            </p:cNvPr>
            <p:cNvSpPr txBox="1"/>
            <p:nvPr/>
          </p:nvSpPr>
          <p:spPr>
            <a:xfrm>
              <a:off x="635817" y="4045134"/>
              <a:ext cx="55340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b="1" u="sng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Вывод:  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т.к. p-</a:t>
              </a:r>
              <a:r>
                <a:rPr lang="ru-RU" sz="8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value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существенно &gt;0,05, мы с большой долей вероятности можем предположить, что сумма убытков не зависит от проведения эксперимента (с большой долей вероятности принимаем верность нулевой гипотезы)</a:t>
              </a:r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B7137FC7-D1A7-97C6-86A9-F73369720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4" y="3612510"/>
              <a:ext cx="5216366" cy="482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Рисунок 1">
              <a:extLst>
                <a:ext uri="{FF2B5EF4-FFF2-40B4-BE49-F238E27FC236}">
                  <a16:creationId xmlns:a16="http://schemas.microsoft.com/office/drawing/2014/main" id="{CD9A2D38-33B7-A6C4-9C30-1DD8EF3E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389" y="3623560"/>
              <a:ext cx="5222716" cy="425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B97C3DB-3435-4EB6-309A-2BC2F140BC2E}"/>
              </a:ext>
            </a:extLst>
          </p:cNvPr>
          <p:cNvGrpSpPr/>
          <p:nvPr/>
        </p:nvGrpSpPr>
        <p:grpSpPr>
          <a:xfrm>
            <a:off x="543877" y="1039726"/>
            <a:ext cx="11393447" cy="1554804"/>
            <a:chOff x="543877" y="1300318"/>
            <a:chExt cx="11393447" cy="1554804"/>
          </a:xfrm>
        </p:grpSpPr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34D7CF2A-C397-14F2-6BEC-99897A8F99BF}"/>
                </a:ext>
              </a:extLst>
            </p:cNvPr>
            <p:cNvSpPr/>
            <p:nvPr/>
          </p:nvSpPr>
          <p:spPr>
            <a:xfrm>
              <a:off x="543877" y="1300318"/>
              <a:ext cx="11393447" cy="1554804"/>
            </a:xfrm>
            <a:prstGeom prst="roundRect">
              <a:avLst>
                <a:gd name="adj" fmla="val 8765"/>
              </a:avLst>
            </a:prstGeom>
            <a:solidFill>
              <a:srgbClr val="2B2728">
                <a:alpha val="3000"/>
              </a:srgbClr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DA7A0F-5E31-3456-A544-7C2F4FB4A993}"/>
                </a:ext>
              </a:extLst>
            </p:cNvPr>
            <p:cNvSpPr txBox="1"/>
            <p:nvPr/>
          </p:nvSpPr>
          <p:spPr>
            <a:xfrm>
              <a:off x="617705" y="1578422"/>
              <a:ext cx="53487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H0 - цены страхования равноценны как при традиционной методике, так и при использовании кластеризации с заданным уровнем оценки в 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Н1 - цены страхования отличаются при заданном уровне оценки в 5%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8A6FA-AA7A-9F65-E5B0-FA8F9A25B30F}"/>
                </a:ext>
              </a:extLst>
            </p:cNvPr>
            <p:cNvSpPr txBox="1"/>
            <p:nvPr/>
          </p:nvSpPr>
          <p:spPr>
            <a:xfrm>
              <a:off x="543879" y="1334274"/>
              <a:ext cx="5102542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ru-RU" sz="1400" dirty="0">
                  <a:solidFill>
                    <a:schemeClr val="tx1"/>
                  </a:solidFill>
                </a:rPr>
                <a:t>3.2.1. первая гипотеза по ценам страховки</a:t>
              </a:r>
            </a:p>
          </p:txBody>
        </p: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0A53499B-E9D4-A802-83C8-05ECD47C8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05" y="2037209"/>
              <a:ext cx="5422581" cy="40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E8277F-B59F-BB1F-4D6F-BDC6330667FC}"/>
                </a:ext>
              </a:extLst>
            </p:cNvPr>
            <p:cNvSpPr txBox="1"/>
            <p:nvPr/>
          </p:nvSpPr>
          <p:spPr>
            <a:xfrm>
              <a:off x="561991" y="2457625"/>
              <a:ext cx="55340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b="1" u="sng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Вывод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:  т.к. p-</a:t>
              </a:r>
              <a:r>
                <a:rPr lang="ru-RU" sz="8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value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&lt;0,05, мы не можем принять гипотезу о равенстве цен и суммы страховки в выборках с экспериментом и без него, т.е. цены страхования отличаются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DEAB96-655D-231D-01AA-015E111EB27E}"/>
                </a:ext>
              </a:extLst>
            </p:cNvPr>
            <p:cNvSpPr txBox="1"/>
            <p:nvPr/>
          </p:nvSpPr>
          <p:spPr>
            <a:xfrm>
              <a:off x="6299370" y="1578422"/>
              <a:ext cx="53487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H0 - суммы страхования равноценны как при традиционной методике, так и при использовании кластеризации с заданным уровнем оценки в 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Н1 - суммы страхования отличаются при заданном уровне оценки в 5%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CEA2A1-98F4-D885-64D1-D53E665304CF}"/>
                </a:ext>
              </a:extLst>
            </p:cNvPr>
            <p:cNvSpPr txBox="1"/>
            <p:nvPr/>
          </p:nvSpPr>
          <p:spPr>
            <a:xfrm>
              <a:off x="6225544" y="1334274"/>
              <a:ext cx="5102542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ru-RU" sz="1400" dirty="0">
                  <a:solidFill>
                    <a:schemeClr val="tx1"/>
                  </a:solidFill>
                </a:rPr>
                <a:t>3.2.2. вторая гипотеза по сумме страхования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47BA10-2364-962F-B678-2443CFF534CC}"/>
                </a:ext>
              </a:extLst>
            </p:cNvPr>
            <p:cNvSpPr txBox="1"/>
            <p:nvPr/>
          </p:nvSpPr>
          <p:spPr>
            <a:xfrm>
              <a:off x="6243656" y="2457625"/>
              <a:ext cx="55340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b="1" u="sng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Вывод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:  т.к. p-</a:t>
              </a:r>
              <a:r>
                <a:rPr lang="ru-RU" sz="800" dirty="0" err="1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value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&lt;0,05, мы не можем принять гипотезу о равенстве суммы страховки в выборках с экспериментом и без него, т.е. суммы страхования отличаются</a:t>
              </a:r>
            </a:p>
          </p:txBody>
        </p:sp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id="{B2723AEB-D9C1-62D4-3BA3-587D0EA54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085" y="2060902"/>
              <a:ext cx="4998252" cy="428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9A43933-C0B6-A64B-97C7-299C2FAAD9D7}"/>
              </a:ext>
            </a:extLst>
          </p:cNvPr>
          <p:cNvSpPr txBox="1"/>
          <p:nvPr/>
        </p:nvSpPr>
        <p:spPr>
          <a:xfrm>
            <a:off x="543878" y="5176395"/>
            <a:ext cx="56259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dirty="0">
                <a:solidFill>
                  <a:srgbClr val="342BF4"/>
                </a:solidFill>
              </a:rPr>
              <a:t>4. Общая аналитика по результатам 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F1421C6C-367E-FF68-4B24-9FCD798A9306}"/>
              </a:ext>
            </a:extLst>
          </p:cNvPr>
          <p:cNvGrpSpPr/>
          <p:nvPr/>
        </p:nvGrpSpPr>
        <p:grpSpPr>
          <a:xfrm>
            <a:off x="543877" y="4332933"/>
            <a:ext cx="11393447" cy="812933"/>
            <a:chOff x="543877" y="4582465"/>
            <a:chExt cx="11393447" cy="812933"/>
          </a:xfrm>
        </p:grpSpPr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24959CD2-6289-0EE2-8631-04ED404A5291}"/>
                </a:ext>
              </a:extLst>
            </p:cNvPr>
            <p:cNvSpPr/>
            <p:nvPr/>
          </p:nvSpPr>
          <p:spPr>
            <a:xfrm>
              <a:off x="543877" y="4582465"/>
              <a:ext cx="11393447" cy="812933"/>
            </a:xfrm>
            <a:prstGeom prst="roundRect">
              <a:avLst>
                <a:gd name="adj" fmla="val 8765"/>
              </a:avLst>
            </a:prstGeom>
            <a:solidFill>
              <a:srgbClr val="2B2728">
                <a:alpha val="3000"/>
              </a:srgbClr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A32F3-390A-8455-921B-3B0B64D8788D}"/>
                </a:ext>
              </a:extLst>
            </p:cNvPr>
            <p:cNvSpPr txBox="1"/>
            <p:nvPr/>
          </p:nvSpPr>
          <p:spPr>
            <a:xfrm>
              <a:off x="617705" y="4632831"/>
              <a:ext cx="5102542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ru-RU" sz="1400" dirty="0">
                  <a:solidFill>
                    <a:schemeClr val="tx1"/>
                  </a:solidFill>
                </a:rPr>
                <a:t>3.2.5. Общие выводы по A/B тестированию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8B5472-E377-5E1F-A0F5-7F08CEF23391}"/>
                </a:ext>
              </a:extLst>
            </p:cNvPr>
            <p:cNvSpPr txBox="1"/>
            <p:nvPr/>
          </p:nvSpPr>
          <p:spPr>
            <a:xfrm>
              <a:off x="617705" y="4856131"/>
              <a:ext cx="11094236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9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Конверсия в результат выше в традиционном расчете (80% тест и 96,6% в контрольной выборке, разница в 16,3%, т.е. около 272 условно "потерянных" контрактов)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9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Суммы убытков в обоих случаях с равноценны при заданном уровне значимости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9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Цены и суммы страхования отличаются в обоих случаях</a:t>
              </a:r>
            </a:p>
          </p:txBody>
        </p:sp>
      </p:grpSp>
      <p:pic>
        <p:nvPicPr>
          <p:cNvPr id="10258" name="Picture 11">
            <a:extLst>
              <a:ext uri="{FF2B5EF4-FFF2-40B4-BE49-F238E27FC236}">
                <a16:creationId xmlns:a16="http://schemas.microsoft.com/office/drawing/2014/main" id="{9402F5E1-EE28-6086-4B93-BD703CC69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 bwMode="auto">
          <a:xfrm>
            <a:off x="7071132" y="5506024"/>
            <a:ext cx="4937760" cy="109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TextBox 10258">
            <a:extLst>
              <a:ext uri="{FF2B5EF4-FFF2-40B4-BE49-F238E27FC236}">
                <a16:creationId xmlns:a16="http://schemas.microsoft.com/office/drawing/2014/main" id="{E1638087-64A7-6964-F247-46D2A814A559}"/>
              </a:ext>
            </a:extLst>
          </p:cNvPr>
          <p:cNvSpPr txBox="1"/>
          <p:nvPr/>
        </p:nvSpPr>
        <p:spPr>
          <a:xfrm>
            <a:off x="561991" y="5556266"/>
            <a:ext cx="14249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Сравнительный анализ показателей явно демонстрирует эффективность нового подхода</a:t>
            </a:r>
          </a:p>
        </p:txBody>
      </p:sp>
      <p:pic>
        <p:nvPicPr>
          <p:cNvPr id="48" name="Рисунок 1">
            <a:extLst>
              <a:ext uri="{FF2B5EF4-FFF2-40B4-BE49-F238E27FC236}">
                <a16:creationId xmlns:a16="http://schemas.microsoft.com/office/drawing/2014/main" id="{A7FBD353-C0D3-D6CD-DACD-8499E0D9F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77" y="5510327"/>
            <a:ext cx="4937760" cy="108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7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BD7DF5-75AF-38FC-D21A-3C2A07D3155B}"/>
              </a:ext>
            </a:extLst>
          </p:cNvPr>
          <p:cNvSpPr txBox="1"/>
          <p:nvPr/>
        </p:nvSpPr>
        <p:spPr>
          <a:xfrm>
            <a:off x="528637" y="25083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Проблема: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F480D-8706-BD99-0507-E94AFA5AC649}"/>
              </a:ext>
            </a:extLst>
          </p:cNvPr>
          <p:cNvSpPr txBox="1"/>
          <p:nvPr/>
        </p:nvSpPr>
        <p:spPr>
          <a:xfrm>
            <a:off x="528637" y="928685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Цель: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0C78-24B3-01FE-59D8-821B048F4B13}"/>
              </a:ext>
            </a:extLst>
          </p:cNvPr>
          <p:cNvSpPr txBox="1"/>
          <p:nvPr/>
        </p:nvSpPr>
        <p:spPr>
          <a:xfrm>
            <a:off x="528637" y="3024347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sz="2400" dirty="0"/>
              <a:t>Исходные данные: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4FDC5-5DE5-B70B-82A7-4964B0605ABA}"/>
              </a:ext>
            </a:extLst>
          </p:cNvPr>
          <p:cNvSpPr txBox="1"/>
          <p:nvPr/>
        </p:nvSpPr>
        <p:spPr>
          <a:xfrm>
            <a:off x="528637" y="4784606"/>
            <a:ext cx="40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Способ реализации: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554E2-0D40-9E78-D6BB-53E43D7865CB}"/>
              </a:ext>
            </a:extLst>
          </p:cNvPr>
          <p:cNvSpPr txBox="1"/>
          <p:nvPr/>
        </p:nvSpPr>
        <p:spPr>
          <a:xfrm>
            <a:off x="4622006" y="327773"/>
            <a:ext cx="51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Исследование данных по страховым полисам ВЗР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B53F0-F54A-B88F-0706-44FC5316F450}"/>
              </a:ext>
            </a:extLst>
          </p:cNvPr>
          <p:cNvSpPr txBox="1"/>
          <p:nvPr/>
        </p:nvSpPr>
        <p:spPr>
          <a:xfrm>
            <a:off x="4623199" y="983325"/>
            <a:ext cx="6193632" cy="12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200" dirty="0">
                <a:latin typeface="Century Gothic" panose="020B0502020202020204" pitchFamily="34" charset="0"/>
              </a:rPr>
              <a:t>провести анализ отчетных данных страховой компании </a:t>
            </a:r>
          </a:p>
          <a:p>
            <a:pPr marL="271463" indent="-27146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200" dirty="0">
                <a:latin typeface="Century Gothic" panose="020B0502020202020204" pitchFamily="34" charset="0"/>
              </a:rPr>
              <a:t>дать предложения по изменению системы страхования</a:t>
            </a:r>
          </a:p>
          <a:p>
            <a:pPr marL="271463" indent="-27146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200" dirty="0">
                <a:latin typeface="Century Gothic" panose="020B0502020202020204" pitchFamily="34" charset="0"/>
              </a:rPr>
              <a:t>определить ключевые метрики</a:t>
            </a:r>
          </a:p>
          <a:p>
            <a:pPr marL="271463" indent="-27146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200" dirty="0">
                <a:latin typeface="Century Gothic" panose="020B0502020202020204" pitchFamily="34" charset="0"/>
              </a:rPr>
              <a:t>сформировать общую витрину данных </a:t>
            </a:r>
          </a:p>
          <a:p>
            <a:pPr marL="271463" indent="-27146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200" dirty="0">
                <a:latin typeface="Century Gothic" panose="020B0502020202020204" pitchFamily="34" charset="0"/>
              </a:rPr>
              <a:t>выделить аномальные данные в витрине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422E5-D4FA-651B-8796-C12C1B0BAAFF}"/>
              </a:ext>
            </a:extLst>
          </p:cNvPr>
          <p:cNvSpPr txBox="1"/>
          <p:nvPr/>
        </p:nvSpPr>
        <p:spPr>
          <a:xfrm>
            <a:off x="4622006" y="4934752"/>
            <a:ext cx="7230587" cy="135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>
                <a:latin typeface="Century Gothic" panose="020B0502020202020204" pitchFamily="34" charset="0"/>
              </a:rPr>
              <a:t>формирование витрины данных в заказанном формате, в  ценовых характеристиках по текущему курсу доллара США ЦБ РФ, проведение анализа данных, выделение аномалии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>
                <a:latin typeface="Century Gothic" panose="020B0502020202020204" pitchFamily="34" charset="0"/>
              </a:rPr>
              <a:t>проведение кластеризации клиентов лучшим способом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>
                <a:latin typeface="Century Gothic" panose="020B0502020202020204" pitchFamily="34" charset="0"/>
              </a:rPr>
              <a:t>оценка результата применения изменения способа определения цены страхования ВЗР с использованием метода кластеризации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>
                <a:latin typeface="Century Gothic" panose="020B0502020202020204" pitchFamily="34" charset="0"/>
              </a:rPr>
              <a:t>определение ключевые метрики и рекомендаций использования нового метода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1E47B-4848-1075-D9A2-595C747CB3BC}"/>
              </a:ext>
            </a:extLst>
          </p:cNvPr>
          <p:cNvSpPr txBox="1"/>
          <p:nvPr/>
        </p:nvSpPr>
        <p:spPr>
          <a:xfrm>
            <a:off x="4622006" y="3114535"/>
            <a:ext cx="6308091" cy="101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271463" indent="-271463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Century Gothic" panose="020B0502020202020204" pitchFamily="34" charset="0"/>
              </a:defRPr>
            </a:lvl1pPr>
          </a:lstStyle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ru-RU" sz="1200" dirty="0"/>
              <a:t>Представлены данные страховой компании по страхованиям путешествий – 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/>
              <a:t>по контрактам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/>
              <a:t>по убыткам (выплатам)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/>
              <a:t>по клиентам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6792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4332C-5492-FBE1-51AE-E685FFF3E8C3}"/>
              </a:ext>
            </a:extLst>
          </p:cNvPr>
          <p:cNvSpPr txBox="1"/>
          <p:nvPr/>
        </p:nvSpPr>
        <p:spPr>
          <a:xfrm>
            <a:off x="556009" y="256857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sz="2800" dirty="0"/>
              <a:t>Порядок реализации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90EF1-7719-2D0B-E635-357104353A08}"/>
              </a:ext>
            </a:extLst>
          </p:cNvPr>
          <p:cNvSpPr txBox="1"/>
          <p:nvPr/>
        </p:nvSpPr>
        <p:spPr>
          <a:xfrm>
            <a:off x="575458" y="2098507"/>
            <a:ext cx="9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3711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3CB0F-C5F1-8716-F1F0-7A6759053714}"/>
              </a:ext>
            </a:extLst>
          </p:cNvPr>
          <p:cNvSpPr txBox="1"/>
          <p:nvPr/>
        </p:nvSpPr>
        <p:spPr>
          <a:xfrm>
            <a:off x="1298818" y="2210527"/>
            <a:ext cx="338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entury Gothic" panose="020B0502020202020204" pitchFamily="34" charset="0"/>
              </a:rPr>
              <a:t>общее количество клиентов для анализа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BC381-5D31-D6CB-E900-B9AC34DD7933}"/>
              </a:ext>
            </a:extLst>
          </p:cNvPr>
          <p:cNvSpPr txBox="1"/>
          <p:nvPr/>
        </p:nvSpPr>
        <p:spPr>
          <a:xfrm>
            <a:off x="576032" y="2761081"/>
            <a:ext cx="4948470" cy="244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80000"/>
              </a:lnSpc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ru-RU" sz="1200" dirty="0">
                <a:latin typeface="Century Gothic" panose="020B0502020202020204" pitchFamily="34" charset="0"/>
              </a:rPr>
              <a:t>Витрина данных сформирована по всему объему данных</a:t>
            </a:r>
          </a:p>
          <a:p>
            <a:pPr marL="171450" indent="-171450">
              <a:lnSpc>
                <a:spcPct val="80000"/>
              </a:lnSpc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ru-RU" sz="1200" dirty="0">
                <a:latin typeface="Century Gothic" panose="020B0502020202020204" pitchFamily="34" charset="0"/>
              </a:rPr>
              <a:t>Все ценовые характеристики приведены к единому формату – доллару США по текущему курсу ЦБ РФ</a:t>
            </a:r>
          </a:p>
          <a:p>
            <a:pPr marL="171450" indent="-171450">
              <a:lnSpc>
                <a:spcPct val="80000"/>
              </a:lnSpc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ru-RU" sz="1200" dirty="0">
                <a:latin typeface="Century Gothic" panose="020B0502020202020204" pitchFamily="34" charset="0"/>
              </a:rPr>
              <a:t>Данные хорошего качества, никаких значительных, особых дополнительных действий по заполнению базы данных            не проводилось, все данные заполнены, дублирующих строк не обнаружено</a:t>
            </a:r>
          </a:p>
          <a:p>
            <a:pPr marL="171450" indent="-171450">
              <a:lnSpc>
                <a:spcPct val="80000"/>
              </a:lnSpc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ru-RU" sz="1200" dirty="0">
                <a:latin typeface="Century Gothic" panose="020B0502020202020204" pitchFamily="34" charset="0"/>
              </a:rPr>
              <a:t>Данные отдельных столбцов не могут считаться аномальными, поэтому аномалия данных определена             по комплексу числовых показателей с использованием метода </a:t>
            </a:r>
            <a:r>
              <a:rPr lang="en-US" sz="1200" dirty="0">
                <a:latin typeface="Century Gothic" panose="020B0502020202020204" pitchFamily="34" charset="0"/>
              </a:rPr>
              <a:t>LOF</a:t>
            </a:r>
            <a:r>
              <a:rPr lang="ru-RU" sz="1200" dirty="0">
                <a:latin typeface="Century Gothic" panose="020B0502020202020204" pitchFamily="34" charset="0"/>
              </a:rPr>
              <a:t>. Далее аномалии могут проанализированы на общую состоятельность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99D7C3-2545-6A8E-D319-7AD31517A669}"/>
              </a:ext>
            </a:extLst>
          </p:cNvPr>
          <p:cNvSpPr txBox="1"/>
          <p:nvPr/>
        </p:nvSpPr>
        <p:spPr>
          <a:xfrm>
            <a:off x="582438" y="5554807"/>
            <a:ext cx="79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363  (10%)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DABAB-01E9-F4E3-C7B8-93911E5BED0B}"/>
              </a:ext>
            </a:extLst>
          </p:cNvPr>
          <p:cNvSpPr txBox="1"/>
          <p:nvPr/>
        </p:nvSpPr>
        <p:spPr>
          <a:xfrm>
            <a:off x="6908567" y="2165463"/>
            <a:ext cx="4835046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lnSpc>
                <a:spcPct val="80000"/>
              </a:lnSpc>
              <a:spcAft>
                <a:spcPts val="1500"/>
              </a:spcAft>
              <a:buFont typeface="Courier New" panose="02070309020205020404" pitchFamily="49" charset="0"/>
              <a:buChar char="o"/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Кластеризация проведена тремя методами,                      сделан их сравнительный анализ</a:t>
            </a:r>
          </a:p>
          <a:p>
            <a:r>
              <a:rPr lang="ru-RU" dirty="0"/>
              <a:t>Наилучшие результаты показала кластеризация контрактов иерархическим методом</a:t>
            </a:r>
          </a:p>
          <a:p>
            <a:r>
              <a:rPr lang="ru-RU" dirty="0"/>
              <a:t>Оптимальное количество кластеров – 4</a:t>
            </a:r>
          </a:p>
          <a:p>
            <a:r>
              <a:rPr lang="ru-RU" dirty="0"/>
              <a:t>Основные факторы кластеризации – продолжительность страховки, цена, страны путешествия</a:t>
            </a:r>
          </a:p>
          <a:p>
            <a:r>
              <a:rPr lang="ru-RU" dirty="0"/>
              <a:t>На кластеризацию практически не повлияли пол, возраст, фактор наличия убытков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017503-2030-A163-47E5-992CB3D358F4}"/>
              </a:ext>
            </a:extLst>
          </p:cNvPr>
          <p:cNvSpPr txBox="1"/>
          <p:nvPr/>
        </p:nvSpPr>
        <p:spPr>
          <a:xfrm>
            <a:off x="416150" y="815549"/>
            <a:ext cx="733425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ru-RU"/>
            </a:defPPr>
            <a:lvl1pPr>
              <a:defRPr sz="6600">
                <a:solidFill>
                  <a:schemeClr val="bg1">
                    <a:lumMod val="85000"/>
                    <a:alpha val="76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DA387-DE0B-F6A9-43F5-154E78C83F43}"/>
              </a:ext>
            </a:extLst>
          </p:cNvPr>
          <p:cNvSpPr txBox="1"/>
          <p:nvPr/>
        </p:nvSpPr>
        <p:spPr>
          <a:xfrm>
            <a:off x="7396531" y="1240097"/>
            <a:ext cx="254388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Кластеризация контрактов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50F2E-F426-1873-82BD-B6D721174F01}"/>
              </a:ext>
            </a:extLst>
          </p:cNvPr>
          <p:cNvSpPr txBox="1"/>
          <p:nvPr/>
        </p:nvSpPr>
        <p:spPr>
          <a:xfrm>
            <a:off x="7396531" y="5082372"/>
            <a:ext cx="28959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Применение кластеризации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5D9FC-5C29-1B61-C353-A2B2FBF26517}"/>
              </a:ext>
            </a:extLst>
          </p:cNvPr>
          <p:cNvSpPr txBox="1"/>
          <p:nvPr/>
        </p:nvSpPr>
        <p:spPr>
          <a:xfrm>
            <a:off x="6908567" y="5783729"/>
            <a:ext cx="494847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lnSpc>
                <a:spcPct val="80000"/>
              </a:lnSpc>
              <a:spcAft>
                <a:spcPts val="1500"/>
              </a:spcAft>
              <a:buFont typeface="Courier New" panose="02070309020205020404" pitchFamily="49" charset="0"/>
              <a:buChar char="o"/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Применен новый метод формирования цены стоимости полиса ВЗР с использованием кластеризации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C3822-5422-4DEE-763B-EDE54BB095C2}"/>
              </a:ext>
            </a:extLst>
          </p:cNvPr>
          <p:cNvSpPr txBox="1"/>
          <p:nvPr/>
        </p:nvSpPr>
        <p:spPr>
          <a:xfrm>
            <a:off x="782862" y="1227700"/>
            <a:ext cx="44213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Подготовка данных, формирование витрины данных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3B807-584D-C90D-5B8E-3C8937C26750}"/>
              </a:ext>
            </a:extLst>
          </p:cNvPr>
          <p:cNvSpPr txBox="1"/>
          <p:nvPr/>
        </p:nvSpPr>
        <p:spPr>
          <a:xfrm>
            <a:off x="6813125" y="814905"/>
            <a:ext cx="733425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ru-RU"/>
            </a:defPPr>
            <a:lvl1pPr>
              <a:defRPr sz="6600">
                <a:solidFill>
                  <a:schemeClr val="bg1">
                    <a:lumMod val="85000"/>
                    <a:alpha val="76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198CD-8E55-3573-E611-DF5580894A2D}"/>
              </a:ext>
            </a:extLst>
          </p:cNvPr>
          <p:cNvSpPr txBox="1"/>
          <p:nvPr/>
        </p:nvSpPr>
        <p:spPr>
          <a:xfrm>
            <a:off x="6808556" y="4644780"/>
            <a:ext cx="733425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ru-RU"/>
            </a:defPPr>
            <a:lvl1pPr>
              <a:defRPr sz="6600">
                <a:solidFill>
                  <a:schemeClr val="bg1">
                    <a:lumMod val="85000"/>
                    <a:alpha val="76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02F3C-4B06-A8B1-E49D-B5824936D8FE}"/>
              </a:ext>
            </a:extLst>
          </p:cNvPr>
          <p:cNvSpPr txBox="1"/>
          <p:nvPr/>
        </p:nvSpPr>
        <p:spPr>
          <a:xfrm>
            <a:off x="1298818" y="5647139"/>
            <a:ext cx="345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ru-RU" sz="1200" dirty="0">
                <a:latin typeface="Century Gothic" panose="020B0502020202020204" pitchFamily="34" charset="0"/>
              </a:rPr>
              <a:t>— количество условно аномальных данных в итоговом </a:t>
            </a:r>
            <a:r>
              <a:rPr lang="ru-RU" sz="1200" dirty="0" err="1">
                <a:latin typeface="Century Gothic" panose="020B0502020202020204" pitchFamily="34" charset="0"/>
              </a:rPr>
              <a:t>датасете</a:t>
            </a:r>
            <a:endParaRPr lang="ru-RU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5C962174-8D8D-DA86-EE8C-1EB945BECEC0}"/>
              </a:ext>
            </a:extLst>
          </p:cNvPr>
          <p:cNvSpPr/>
          <p:nvPr/>
        </p:nvSpPr>
        <p:spPr>
          <a:xfrm>
            <a:off x="658813" y="3204768"/>
            <a:ext cx="2192340" cy="53553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342BF4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B2510D0E-7653-40A7-9404-8D2EC471C583}"/>
              </a:ext>
            </a:extLst>
          </p:cNvPr>
          <p:cNvSpPr/>
          <p:nvPr/>
        </p:nvSpPr>
        <p:spPr>
          <a:xfrm>
            <a:off x="8980483" y="3204768"/>
            <a:ext cx="2192340" cy="53553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342BF4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9DE9153-2AF6-001E-09EC-5A881966C702}"/>
              </a:ext>
            </a:extLst>
          </p:cNvPr>
          <p:cNvSpPr/>
          <p:nvPr/>
        </p:nvSpPr>
        <p:spPr>
          <a:xfrm>
            <a:off x="5044279" y="3204768"/>
            <a:ext cx="2192340" cy="53553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342BF4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4332C-5492-FBE1-51AE-E685FFF3E8C3}"/>
              </a:ext>
            </a:extLst>
          </p:cNvPr>
          <p:cNvSpPr txBox="1"/>
          <p:nvPr/>
        </p:nvSpPr>
        <p:spPr>
          <a:xfrm>
            <a:off x="531018" y="259815"/>
            <a:ext cx="556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Порядок реализации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B118D-187D-5C20-B271-282B6FD5C5FB}"/>
              </a:ext>
            </a:extLst>
          </p:cNvPr>
          <p:cNvSpPr txBox="1"/>
          <p:nvPr/>
        </p:nvSpPr>
        <p:spPr>
          <a:xfrm>
            <a:off x="1448392" y="2078182"/>
            <a:ext cx="395156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9388" indent="-179388">
              <a:lnSpc>
                <a:spcPct val="80000"/>
              </a:lnSpc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— количество клиентов с традиционным подходом к формированию цены полиса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52BA7-D817-FD31-C03D-8BE336B9DE40}"/>
              </a:ext>
            </a:extLst>
          </p:cNvPr>
          <p:cNvSpPr txBox="1"/>
          <p:nvPr/>
        </p:nvSpPr>
        <p:spPr>
          <a:xfrm>
            <a:off x="8081090" y="2108299"/>
            <a:ext cx="3546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1200">
                <a:latin typeface="Century Gothic" panose="020B0502020202020204" pitchFamily="34" charset="0"/>
              </a:defRPr>
            </a:lvl1pPr>
          </a:lstStyle>
          <a:p>
            <a:pPr marL="179388" indent="-179388"/>
            <a:r>
              <a:rPr lang="ru-RU" dirty="0"/>
              <a:t>— количество клиентов с новым подходом к формированию цены полиса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3C3BE-A461-F472-724A-B0A91B0152E1}"/>
              </a:ext>
            </a:extLst>
          </p:cNvPr>
          <p:cNvSpPr txBox="1"/>
          <p:nvPr/>
        </p:nvSpPr>
        <p:spPr>
          <a:xfrm>
            <a:off x="7149305" y="2034432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ru-RU" dirty="0">
                <a:solidFill>
                  <a:srgbClr val="342BF4"/>
                </a:solidFill>
              </a:rPr>
              <a:t>1667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D733B5-478C-0140-292A-9EAA9C015F18}"/>
              </a:ext>
            </a:extLst>
          </p:cNvPr>
          <p:cNvSpPr txBox="1"/>
          <p:nvPr/>
        </p:nvSpPr>
        <p:spPr>
          <a:xfrm>
            <a:off x="564037" y="2003655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42BF4"/>
                </a:solidFill>
                <a:latin typeface="Century Gothic" panose="020B0502020202020204" pitchFamily="34" charset="0"/>
              </a:rPr>
              <a:t>1949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415E8-7EC8-F0B6-8839-DC2E005F468D}"/>
              </a:ext>
            </a:extLst>
          </p:cNvPr>
          <p:cNvSpPr txBox="1"/>
          <p:nvPr/>
        </p:nvSpPr>
        <p:spPr>
          <a:xfrm>
            <a:off x="555047" y="2824328"/>
            <a:ext cx="23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Влияющие факторы: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1B30A-6EAE-C89D-5E3F-8872B3A807F9}"/>
              </a:ext>
            </a:extLst>
          </p:cNvPr>
          <p:cNvSpPr txBox="1"/>
          <p:nvPr/>
        </p:nvSpPr>
        <p:spPr>
          <a:xfrm>
            <a:off x="1105752" y="3328975"/>
            <a:ext cx="134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entury Gothic" panose="020B0502020202020204" pitchFamily="34" charset="0"/>
              </a:rPr>
              <a:t>цена полиса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01457-2DDC-1F3D-CBC8-D8FAFCFCB248}"/>
              </a:ext>
            </a:extLst>
          </p:cNvPr>
          <p:cNvSpPr txBox="1"/>
          <p:nvPr/>
        </p:nvSpPr>
        <p:spPr>
          <a:xfrm>
            <a:off x="3302794" y="4699777"/>
            <a:ext cx="697063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000"/>
              </a:spcAft>
              <a:buClr>
                <a:srgbClr val="E0433F"/>
              </a:buClr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Суммы убытков в обоих случаях равноценны при заданном уровне значимости</a:t>
            </a:r>
          </a:p>
          <a:p>
            <a:pPr marL="228600" indent="-228600">
              <a:spcAft>
                <a:spcPts val="1000"/>
              </a:spcAft>
              <a:buClr>
                <a:srgbClr val="E0433F"/>
              </a:buClr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Количество случаев выплат отличаются по методикам</a:t>
            </a:r>
          </a:p>
          <a:p>
            <a:pPr marL="228600" indent="-228600">
              <a:spcAft>
                <a:spcPts val="1000"/>
              </a:spcAft>
              <a:buClr>
                <a:srgbClr val="E0433F"/>
              </a:buClr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Цены и суммы страхования отличаются в обоих случаях</a:t>
            </a:r>
          </a:p>
          <a:p>
            <a:pPr marL="228600" indent="-228600">
              <a:spcAft>
                <a:spcPts val="1000"/>
              </a:spcAft>
              <a:buClr>
                <a:srgbClr val="E0433F"/>
              </a:buClr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Конверсии в результат отличаются по методикам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A6F43-03EE-AC04-863C-612A9460FCC3}"/>
              </a:ext>
            </a:extLst>
          </p:cNvPr>
          <p:cNvSpPr txBox="1"/>
          <p:nvPr/>
        </p:nvSpPr>
        <p:spPr>
          <a:xfrm>
            <a:off x="601741" y="4310470"/>
            <a:ext cx="1071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entury Gothic" panose="020B0502020202020204" pitchFamily="34" charset="0"/>
              </a:rPr>
              <a:t>Оценка результатов применения нового подхода осуществлена с применением метода А/В- тестирования (проверки гипотез)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88EC4E-FCAB-F2D5-BDFF-B513309F59D5}"/>
              </a:ext>
            </a:extLst>
          </p:cNvPr>
          <p:cNvSpPr txBox="1"/>
          <p:nvPr/>
        </p:nvSpPr>
        <p:spPr>
          <a:xfrm>
            <a:off x="613648" y="4702974"/>
            <a:ext cx="260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Century Gothic" panose="020B0502020202020204" pitchFamily="34" charset="0"/>
              </a:rPr>
              <a:t>Выводы по А/В-тестированию: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F3F09-5FC4-2697-2D8E-2C5A2B7956A6}"/>
              </a:ext>
            </a:extLst>
          </p:cNvPr>
          <p:cNvSpPr txBox="1"/>
          <p:nvPr/>
        </p:nvSpPr>
        <p:spPr>
          <a:xfrm>
            <a:off x="1051717" y="1055657"/>
            <a:ext cx="59197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dirty="0">
                <a:solidFill>
                  <a:schemeClr val="tx1"/>
                </a:solidFill>
              </a:rPr>
              <a:t>Анализ результатов применения нового подхода к формированию цены  полиса ВЗР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E4CEF-AF23-E4CF-9DBF-E0B7619514D2}"/>
              </a:ext>
            </a:extLst>
          </p:cNvPr>
          <p:cNvSpPr txBox="1"/>
          <p:nvPr/>
        </p:nvSpPr>
        <p:spPr>
          <a:xfrm>
            <a:off x="601741" y="6321185"/>
            <a:ext cx="747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entury Gothic" panose="020B0502020202020204" pitchFamily="34" charset="0"/>
              </a:rPr>
              <a:t>Далее более подробно результаты применения нового метода в части конверсии в результат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53609-1CD5-4F08-3EAC-1C57A4AB8526}"/>
              </a:ext>
            </a:extLst>
          </p:cNvPr>
          <p:cNvSpPr txBox="1"/>
          <p:nvPr/>
        </p:nvSpPr>
        <p:spPr>
          <a:xfrm>
            <a:off x="495298" y="660006"/>
            <a:ext cx="733425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ru-RU"/>
            </a:defPPr>
            <a:lvl1pPr>
              <a:defRPr sz="6600">
                <a:solidFill>
                  <a:schemeClr val="bg1">
                    <a:lumMod val="85000"/>
                    <a:alpha val="76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B2BF5-352B-A800-2143-0B4B15DC064E}"/>
              </a:ext>
            </a:extLst>
          </p:cNvPr>
          <p:cNvSpPr txBox="1"/>
          <p:nvPr/>
        </p:nvSpPr>
        <p:spPr>
          <a:xfrm>
            <a:off x="5044279" y="3307166"/>
            <a:ext cx="225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entury Gothic" panose="020B0502020202020204" pitchFamily="34" charset="0"/>
              </a:rPr>
              <a:t>конверсия  в оформления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2F0C1B-03ED-05F1-BBF5-5082660AFF29}"/>
              </a:ext>
            </a:extLst>
          </p:cNvPr>
          <p:cNvSpPr txBox="1"/>
          <p:nvPr/>
        </p:nvSpPr>
        <p:spPr>
          <a:xfrm>
            <a:off x="9495268" y="3307166"/>
            <a:ext cx="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entury Gothic" panose="020B0502020202020204" pitchFamily="34" charset="0"/>
              </a:rPr>
              <a:t>убыточность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ABBFA45C-D3DC-5CAA-14C9-873814A02178}"/>
              </a:ext>
            </a:extLst>
          </p:cNvPr>
          <p:cNvSpPr/>
          <p:nvPr/>
        </p:nvSpPr>
        <p:spPr>
          <a:xfrm>
            <a:off x="8124664" y="6361703"/>
            <a:ext cx="540705" cy="236482"/>
          </a:xfrm>
          <a:prstGeom prst="rightArrow">
            <a:avLst/>
          </a:prstGeom>
          <a:solidFill>
            <a:srgbClr val="342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165752-1D4A-F13B-7F96-2040FEF4E39A}"/>
              </a:ext>
            </a:extLst>
          </p:cNvPr>
          <p:cNvSpPr/>
          <p:nvPr/>
        </p:nvSpPr>
        <p:spPr>
          <a:xfrm>
            <a:off x="230982" y="2633185"/>
            <a:ext cx="11827668" cy="1978148"/>
          </a:xfrm>
          <a:prstGeom prst="roundRect">
            <a:avLst>
              <a:gd name="adj" fmla="val 8765"/>
            </a:avLst>
          </a:prstGeom>
          <a:solidFill>
            <a:srgbClr val="2B2728">
              <a:alpha val="3000"/>
            </a:srgb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A2102B9-0F50-3A42-3D19-297CF9F6A321}"/>
              </a:ext>
            </a:extLst>
          </p:cNvPr>
          <p:cNvSpPr/>
          <p:nvPr/>
        </p:nvSpPr>
        <p:spPr>
          <a:xfrm>
            <a:off x="230982" y="4755169"/>
            <a:ext cx="11827668" cy="1978148"/>
          </a:xfrm>
          <a:prstGeom prst="roundRect">
            <a:avLst>
              <a:gd name="adj" fmla="val 8765"/>
            </a:avLst>
          </a:prstGeom>
          <a:solidFill>
            <a:srgbClr val="2B2728">
              <a:alpha val="3000"/>
            </a:srgb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B9ED1D1-09AA-0D90-12D5-3879AD493595}"/>
              </a:ext>
            </a:extLst>
          </p:cNvPr>
          <p:cNvSpPr/>
          <p:nvPr/>
        </p:nvSpPr>
        <p:spPr>
          <a:xfrm>
            <a:off x="230982" y="557744"/>
            <a:ext cx="11827668" cy="1978148"/>
          </a:xfrm>
          <a:prstGeom prst="roundRect">
            <a:avLst>
              <a:gd name="adj" fmla="val 8765"/>
            </a:avLst>
          </a:prstGeom>
          <a:solidFill>
            <a:srgbClr val="2B2728">
              <a:alpha val="3000"/>
            </a:srgb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BECB9-75C4-B013-8865-C2EB05949DAC}"/>
              </a:ext>
            </a:extLst>
          </p:cNvPr>
          <p:cNvSpPr txBox="1"/>
          <p:nvPr/>
        </p:nvSpPr>
        <p:spPr>
          <a:xfrm>
            <a:off x="478630" y="686377"/>
            <a:ext cx="140731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600" dirty="0">
                <a:latin typeface="Century Gothic" panose="020B0502020202020204" pitchFamily="34" charset="0"/>
              </a:rPr>
              <a:t>Анализ конверсии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E93A0-B1B3-C9EE-37EF-A31D9ECBBAD4}"/>
              </a:ext>
            </a:extLst>
          </p:cNvPr>
          <p:cNvSpPr txBox="1"/>
          <p:nvPr/>
        </p:nvSpPr>
        <p:spPr>
          <a:xfrm>
            <a:off x="478630" y="2777021"/>
            <a:ext cx="120015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Анализ доходов</a:t>
            </a: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D3DE499F-0F61-17FA-8B76-CE55C0A26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99919"/>
              </p:ext>
            </p:extLst>
          </p:nvPr>
        </p:nvGraphicFramePr>
        <p:xfrm>
          <a:off x="7081835" y="3072320"/>
          <a:ext cx="4879184" cy="1311386"/>
        </p:xfrm>
        <a:graphic>
          <a:graphicData uri="http://schemas.openxmlformats.org/drawingml/2006/table">
            <a:tbl>
              <a:tblPr/>
              <a:tblGrid>
                <a:gridCol w="1978655">
                  <a:extLst>
                    <a:ext uri="{9D8B030D-6E8A-4147-A177-3AD203B41FA5}">
                      <a16:colId xmlns:a16="http://schemas.microsoft.com/office/drawing/2014/main" val="1975012332"/>
                    </a:ext>
                  </a:extLst>
                </a:gridCol>
                <a:gridCol w="1056782">
                  <a:extLst>
                    <a:ext uri="{9D8B030D-6E8A-4147-A177-3AD203B41FA5}">
                      <a16:colId xmlns:a16="http://schemas.microsoft.com/office/drawing/2014/main" val="1869037424"/>
                    </a:ext>
                  </a:extLst>
                </a:gridCol>
                <a:gridCol w="933116">
                  <a:extLst>
                    <a:ext uri="{9D8B030D-6E8A-4147-A177-3AD203B41FA5}">
                      <a16:colId xmlns:a16="http://schemas.microsoft.com/office/drawing/2014/main" val="3364111369"/>
                    </a:ext>
                  </a:extLst>
                </a:gridCol>
                <a:gridCol w="910631">
                  <a:extLst>
                    <a:ext uri="{9D8B030D-6E8A-4147-A177-3AD203B41FA5}">
                      <a16:colId xmlns:a16="http://schemas.microsoft.com/office/drawing/2014/main" val="1043417310"/>
                    </a:ext>
                  </a:extLst>
                </a:gridCol>
              </a:tblGrid>
              <a:tr h="44721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Традиционный метод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Новый                 метод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Сравнение методов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37162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Сумма дохода по действующим контрактам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82 911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86 267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66374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Средний доход на контракт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46%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0434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Сумма по "потерянным" контрактам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34 383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EE2724"/>
                          </a:solidFill>
                          <a:effectLst/>
                          <a:latin typeface="Century Gothic" panose="020B0502020202020204" pitchFamily="34" charset="0"/>
                        </a:rPr>
                        <a:t>4578%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79645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991C0EAA-879D-1101-910B-9FEB99587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66783"/>
              </p:ext>
            </p:extLst>
          </p:nvPr>
        </p:nvGraphicFramePr>
        <p:xfrm>
          <a:off x="7081835" y="5021650"/>
          <a:ext cx="4879184" cy="1352102"/>
        </p:xfrm>
        <a:graphic>
          <a:graphicData uri="http://schemas.openxmlformats.org/drawingml/2006/table">
            <a:tbl>
              <a:tblPr/>
              <a:tblGrid>
                <a:gridCol w="1978655">
                  <a:extLst>
                    <a:ext uri="{9D8B030D-6E8A-4147-A177-3AD203B41FA5}">
                      <a16:colId xmlns:a16="http://schemas.microsoft.com/office/drawing/2014/main" val="535581249"/>
                    </a:ext>
                  </a:extLst>
                </a:gridCol>
                <a:gridCol w="1056782">
                  <a:extLst>
                    <a:ext uri="{9D8B030D-6E8A-4147-A177-3AD203B41FA5}">
                      <a16:colId xmlns:a16="http://schemas.microsoft.com/office/drawing/2014/main" val="4193377925"/>
                    </a:ext>
                  </a:extLst>
                </a:gridCol>
                <a:gridCol w="933116">
                  <a:extLst>
                    <a:ext uri="{9D8B030D-6E8A-4147-A177-3AD203B41FA5}">
                      <a16:colId xmlns:a16="http://schemas.microsoft.com/office/drawing/2014/main" val="3807849393"/>
                    </a:ext>
                  </a:extLst>
                </a:gridCol>
                <a:gridCol w="910631">
                  <a:extLst>
                    <a:ext uri="{9D8B030D-6E8A-4147-A177-3AD203B41FA5}">
                      <a16:colId xmlns:a16="http://schemas.microsoft.com/office/drawing/2014/main" val="3196691374"/>
                    </a:ext>
                  </a:extLst>
                </a:gridCol>
              </a:tblGrid>
              <a:tr h="45070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Традиционный метод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Новый                 метод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Сравнение методов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60721"/>
                  </a:ext>
                </a:extLst>
              </a:tr>
              <a:tr h="3004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Сумма убытков по контрактам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63 848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34 426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9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10083"/>
                  </a:ext>
                </a:extLst>
              </a:tr>
              <a:tr h="3004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Средняя сумма убытков на все контракты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-24%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1799"/>
                  </a:ext>
                </a:extLst>
              </a:tr>
              <a:tr h="3004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Процент суммы убытков к сумме дохода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-48%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494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BF3C985-45B6-DDDF-BB30-F94696D27A38}"/>
              </a:ext>
            </a:extLst>
          </p:cNvPr>
          <p:cNvSpPr txBox="1"/>
          <p:nvPr/>
        </p:nvSpPr>
        <p:spPr>
          <a:xfrm>
            <a:off x="470693" y="4793904"/>
            <a:ext cx="120015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Анализ убытков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6E7B04D-1E9F-D8C5-C00F-CBF045A0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77500"/>
              </p:ext>
            </p:extLst>
          </p:nvPr>
        </p:nvGraphicFramePr>
        <p:xfrm>
          <a:off x="7081835" y="664206"/>
          <a:ext cx="4879184" cy="1817341"/>
        </p:xfrm>
        <a:graphic>
          <a:graphicData uri="http://schemas.openxmlformats.org/drawingml/2006/table">
            <a:tbl>
              <a:tblPr/>
              <a:tblGrid>
                <a:gridCol w="1978655">
                  <a:extLst>
                    <a:ext uri="{9D8B030D-6E8A-4147-A177-3AD203B41FA5}">
                      <a16:colId xmlns:a16="http://schemas.microsoft.com/office/drawing/2014/main" val="3733777359"/>
                    </a:ext>
                  </a:extLst>
                </a:gridCol>
                <a:gridCol w="1056782">
                  <a:extLst>
                    <a:ext uri="{9D8B030D-6E8A-4147-A177-3AD203B41FA5}">
                      <a16:colId xmlns:a16="http://schemas.microsoft.com/office/drawing/2014/main" val="2613488664"/>
                    </a:ext>
                  </a:extLst>
                </a:gridCol>
                <a:gridCol w="933116">
                  <a:extLst>
                    <a:ext uri="{9D8B030D-6E8A-4147-A177-3AD203B41FA5}">
                      <a16:colId xmlns:a16="http://schemas.microsoft.com/office/drawing/2014/main" val="2700103641"/>
                    </a:ext>
                  </a:extLst>
                </a:gridCol>
                <a:gridCol w="910631">
                  <a:extLst>
                    <a:ext uri="{9D8B030D-6E8A-4147-A177-3AD203B41FA5}">
                      <a16:colId xmlns:a16="http://schemas.microsoft.com/office/drawing/2014/main" val="4174659902"/>
                    </a:ext>
                  </a:extLst>
                </a:gridCol>
              </a:tblGrid>
              <a:tr h="40741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Традиционный метод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Новый                 метод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Сравнение методов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55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04127"/>
                  </a:ext>
                </a:extLst>
              </a:tr>
              <a:tr h="2528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Общее количество контрактов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1 949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4430"/>
                  </a:ext>
                </a:extLst>
              </a:tr>
              <a:tr h="27407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Количество действующих контрактов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1 882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1 338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3135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---   из них с убытками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86341"/>
                  </a:ext>
                </a:extLst>
              </a:tr>
              <a:tr h="2347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Процент конверсии в результат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EE2724"/>
                          </a:solidFill>
                          <a:effectLst/>
                          <a:latin typeface="Century Gothic" panose="020B0502020202020204" pitchFamily="34" charset="0"/>
                        </a:rPr>
                        <a:t>-17%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54986"/>
                  </a:ext>
                </a:extLst>
              </a:tr>
              <a:tr h="4074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Процент количества контрактов         с убытками к действующим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-0,6%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64213"/>
                  </a:ext>
                </a:extLst>
              </a:tr>
            </a:tbl>
          </a:graphicData>
        </a:graphic>
      </p:graphicFrame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1643523-1C6E-A89B-F716-597021FC0F8C}"/>
              </a:ext>
            </a:extLst>
          </p:cNvPr>
          <p:cNvGrpSpPr/>
          <p:nvPr/>
        </p:nvGrpSpPr>
        <p:grpSpPr>
          <a:xfrm>
            <a:off x="1730890" y="299887"/>
            <a:ext cx="4965454" cy="6412446"/>
            <a:chOff x="1730890" y="299887"/>
            <a:chExt cx="4965454" cy="6412446"/>
          </a:xfrm>
        </p:grpSpPr>
        <p:graphicFrame>
          <p:nvGraphicFramePr>
            <p:cNvPr id="38" name="Диаграмма 37">
              <a:extLst>
                <a:ext uri="{FF2B5EF4-FFF2-40B4-BE49-F238E27FC236}">
                  <a16:creationId xmlns:a16="http://schemas.microsoft.com/office/drawing/2014/main" id="{6E56B529-4839-F60F-1A0A-33AEB6EEB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1572598"/>
                </p:ext>
              </p:extLst>
            </p:nvPr>
          </p:nvGraphicFramePr>
          <p:xfrm>
            <a:off x="1745972" y="2733879"/>
            <a:ext cx="2422800" cy="18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8" name="Диаграмма 27">
              <a:extLst>
                <a:ext uri="{FF2B5EF4-FFF2-40B4-BE49-F238E27FC236}">
                  <a16:creationId xmlns:a16="http://schemas.microsoft.com/office/drawing/2014/main" id="{E8C53E68-92EB-1CFF-0B4B-24E9FFBDCA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30256295"/>
                </p:ext>
              </p:extLst>
            </p:nvPr>
          </p:nvGraphicFramePr>
          <p:xfrm>
            <a:off x="1747041" y="666712"/>
            <a:ext cx="2421731" cy="1842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C859BA-89FC-9CCA-FB6E-3DEB8943C630}"/>
                </a:ext>
              </a:extLst>
            </p:cNvPr>
            <p:cNvSpPr txBox="1"/>
            <p:nvPr/>
          </p:nvSpPr>
          <p:spPr>
            <a:xfrm>
              <a:off x="2046283" y="754498"/>
              <a:ext cx="2107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900" dirty="0">
                  <a:latin typeface="Century Gothic" panose="020B0502020202020204" pitchFamily="34" charset="0"/>
                </a:rPr>
                <a:t>--конверсии в результат</a:t>
              </a:r>
            </a:p>
          </p:txBody>
        </p:sp>
        <p:graphicFrame>
          <p:nvGraphicFramePr>
            <p:cNvPr id="30" name="Диаграмма 29">
              <a:extLst>
                <a:ext uri="{FF2B5EF4-FFF2-40B4-BE49-F238E27FC236}">
                  <a16:creationId xmlns:a16="http://schemas.microsoft.com/office/drawing/2014/main" id="{34602007-FBF2-4064-DC33-BC5A812E96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359514"/>
                </p:ext>
              </p:extLst>
            </p:nvPr>
          </p:nvGraphicFramePr>
          <p:xfrm>
            <a:off x="4273544" y="666711"/>
            <a:ext cx="2421731" cy="1842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EE56EC-2787-BC50-5FAB-86F2F6C8EA88}"/>
                </a:ext>
              </a:extLst>
            </p:cNvPr>
            <p:cNvSpPr txBox="1"/>
            <p:nvPr/>
          </p:nvSpPr>
          <p:spPr>
            <a:xfrm>
              <a:off x="4329106" y="751100"/>
              <a:ext cx="2192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>
                  <a:latin typeface="Century Gothic" panose="020B0502020202020204" pitchFamily="34" charset="0"/>
                </a:rPr>
                <a:t>--процента контрактов с убытками </a:t>
              </a:r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E13A8C08-17A9-BABF-239A-32D14CA50BD0}"/>
                </a:ext>
              </a:extLst>
            </p:cNvPr>
            <p:cNvCxnSpPr/>
            <p:nvPr/>
          </p:nvCxnSpPr>
          <p:spPr>
            <a:xfrm>
              <a:off x="2800350" y="1172664"/>
              <a:ext cx="335756" cy="120355"/>
            </a:xfrm>
            <a:prstGeom prst="straightConnector1">
              <a:avLst/>
            </a:prstGeom>
            <a:ln w="25400">
              <a:solidFill>
                <a:srgbClr val="EE27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B20E984B-94AA-BF23-0CD1-A98EF5C2E050}"/>
                </a:ext>
              </a:extLst>
            </p:cNvPr>
            <p:cNvCxnSpPr/>
            <p:nvPr/>
          </p:nvCxnSpPr>
          <p:spPr>
            <a:xfrm>
              <a:off x="5314785" y="1486640"/>
              <a:ext cx="335756" cy="12035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95B8A0-FB27-0361-69DA-A7300EE52C9F}"/>
                </a:ext>
              </a:extLst>
            </p:cNvPr>
            <p:cNvSpPr txBox="1"/>
            <p:nvPr/>
          </p:nvSpPr>
          <p:spPr>
            <a:xfrm>
              <a:off x="3492094" y="299887"/>
              <a:ext cx="1353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E0433F"/>
                  </a:solidFill>
                  <a:latin typeface="Century Gothic" panose="020B0502020202020204" pitchFamily="34" charset="0"/>
                </a:rPr>
                <a:t>Динамики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EB819D-20F2-B00B-F489-39C3C540C5B1}"/>
                </a:ext>
              </a:extLst>
            </p:cNvPr>
            <p:cNvSpPr txBox="1"/>
            <p:nvPr/>
          </p:nvSpPr>
          <p:spPr>
            <a:xfrm>
              <a:off x="1997858" y="2801377"/>
              <a:ext cx="2107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900" dirty="0">
                  <a:latin typeface="Century Gothic" panose="020B0502020202020204" pitchFamily="34" charset="0"/>
                </a:rPr>
                <a:t>--среднего дохода на контракт</a:t>
              </a:r>
            </a:p>
          </p:txBody>
        </p:sp>
        <p:graphicFrame>
          <p:nvGraphicFramePr>
            <p:cNvPr id="39" name="Диаграмма 38">
              <a:extLst>
                <a:ext uri="{FF2B5EF4-FFF2-40B4-BE49-F238E27FC236}">
                  <a16:creationId xmlns:a16="http://schemas.microsoft.com/office/drawing/2014/main" id="{5216F665-8A92-F242-31E4-F1CF808FD7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0481786"/>
                </p:ext>
              </p:extLst>
            </p:nvPr>
          </p:nvGraphicFramePr>
          <p:xfrm>
            <a:off x="4273544" y="2733879"/>
            <a:ext cx="2422800" cy="18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989EB8-87AF-DA73-9CA8-0BC02FF29ADB}"/>
                </a:ext>
              </a:extLst>
            </p:cNvPr>
            <p:cNvSpPr txBox="1"/>
            <p:nvPr/>
          </p:nvSpPr>
          <p:spPr>
            <a:xfrm>
              <a:off x="4341016" y="2808880"/>
              <a:ext cx="22832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>
                  <a:latin typeface="Century Gothic" panose="020B0502020202020204" pitchFamily="34" charset="0"/>
                </a:rPr>
                <a:t>--суммы «потерянных» контрактов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58801A-420A-288B-B1E8-1BDD50B96342}"/>
                </a:ext>
              </a:extLst>
            </p:cNvPr>
            <p:cNvSpPr txBox="1"/>
            <p:nvPr/>
          </p:nvSpPr>
          <p:spPr>
            <a:xfrm>
              <a:off x="2601906" y="1341783"/>
              <a:ext cx="621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b="1" dirty="0">
                  <a:solidFill>
                    <a:srgbClr val="E0433F"/>
                  </a:solidFill>
                  <a:latin typeface="Century Gothic" panose="020B0502020202020204" pitchFamily="34" charset="0"/>
                </a:rPr>
                <a:t>-16%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4119DD-4C7C-A1C9-BDE2-C7DEAE2C44B1}"/>
                </a:ext>
              </a:extLst>
            </p:cNvPr>
            <p:cNvSpPr txBox="1"/>
            <p:nvPr/>
          </p:nvSpPr>
          <p:spPr>
            <a:xfrm>
              <a:off x="5126430" y="1671791"/>
              <a:ext cx="621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-0,6%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FABF4DEC-14C3-0FD4-81B9-4987888D9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85" y="3303951"/>
              <a:ext cx="319502" cy="221678"/>
            </a:xfrm>
            <a:prstGeom prst="straightConnector1">
              <a:avLst/>
            </a:prstGeom>
            <a:ln w="25400">
              <a:solidFill>
                <a:srgbClr val="EE27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9B54F6-2620-6FAF-191A-E295AD206D49}"/>
                </a:ext>
              </a:extLst>
            </p:cNvPr>
            <p:cNvSpPr txBox="1"/>
            <p:nvPr/>
          </p:nvSpPr>
          <p:spPr>
            <a:xfrm>
              <a:off x="5126430" y="3554049"/>
              <a:ext cx="621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b="1" dirty="0">
                  <a:solidFill>
                    <a:srgbClr val="E0433F"/>
                  </a:solidFill>
                  <a:latin typeface="Century Gothic" panose="020B0502020202020204" pitchFamily="34" charset="0"/>
                </a:rPr>
                <a:t>4578%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F8D999-8593-48FA-E409-0EC7C75004E2}"/>
                </a:ext>
              </a:extLst>
            </p:cNvPr>
            <p:cNvSpPr txBox="1"/>
            <p:nvPr/>
          </p:nvSpPr>
          <p:spPr>
            <a:xfrm>
              <a:off x="2737912" y="3554049"/>
              <a:ext cx="460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46%</a:t>
              </a:r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B0BC4EBF-30A7-6870-8F3C-D27400ECB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991" y="3303951"/>
              <a:ext cx="312995" cy="22167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Диаграмма 49">
              <a:extLst>
                <a:ext uri="{FF2B5EF4-FFF2-40B4-BE49-F238E27FC236}">
                  <a16:creationId xmlns:a16="http://schemas.microsoft.com/office/drawing/2014/main" id="{82FC4EB2-9584-5D04-76E1-95D90FB098C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1776225"/>
                </p:ext>
              </p:extLst>
            </p:nvPr>
          </p:nvGraphicFramePr>
          <p:xfrm>
            <a:off x="1730890" y="4869133"/>
            <a:ext cx="2422800" cy="18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20DFF04B-BE43-1CA1-F4C4-038EDCE879F2}"/>
                </a:ext>
              </a:extLst>
            </p:cNvPr>
            <p:cNvCxnSpPr>
              <a:cxnSpLocks/>
            </p:cNvCxnSpPr>
            <p:nvPr/>
          </p:nvCxnSpPr>
          <p:spPr>
            <a:xfrm>
              <a:off x="2774412" y="5359962"/>
              <a:ext cx="361694" cy="21462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9889B3-6F97-6797-7931-1D84A6332B5D}"/>
                </a:ext>
              </a:extLst>
            </p:cNvPr>
            <p:cNvSpPr txBox="1"/>
            <p:nvPr/>
          </p:nvSpPr>
          <p:spPr>
            <a:xfrm>
              <a:off x="2577037" y="5621132"/>
              <a:ext cx="621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-46%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A9EC81-A05C-2057-FEAF-F13699956B39}"/>
                </a:ext>
              </a:extLst>
            </p:cNvPr>
            <p:cNvSpPr txBox="1"/>
            <p:nvPr/>
          </p:nvSpPr>
          <p:spPr>
            <a:xfrm>
              <a:off x="1978811" y="4931402"/>
              <a:ext cx="2107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900" dirty="0">
                  <a:latin typeface="Century Gothic" panose="020B0502020202020204" pitchFamily="34" charset="0"/>
                </a:rPr>
                <a:t>--суммы убытков</a:t>
              </a:r>
            </a:p>
          </p:txBody>
        </p:sp>
        <p:graphicFrame>
          <p:nvGraphicFramePr>
            <p:cNvPr id="56" name="Диаграмма 55">
              <a:extLst>
                <a:ext uri="{FF2B5EF4-FFF2-40B4-BE49-F238E27FC236}">
                  <a16:creationId xmlns:a16="http://schemas.microsoft.com/office/drawing/2014/main" id="{A99E4C9E-F59F-9BEB-BDEC-2D54FBE1DD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9682507"/>
                </p:ext>
              </p:extLst>
            </p:nvPr>
          </p:nvGraphicFramePr>
          <p:xfrm>
            <a:off x="4273544" y="4865448"/>
            <a:ext cx="2422800" cy="18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D4D3191D-B56F-77B0-D6B1-CBBBCB7A4194}"/>
                </a:ext>
              </a:extLst>
            </p:cNvPr>
            <p:cNvCxnSpPr>
              <a:cxnSpLocks/>
            </p:cNvCxnSpPr>
            <p:nvPr/>
          </p:nvCxnSpPr>
          <p:spPr>
            <a:xfrm>
              <a:off x="5341393" y="5359962"/>
              <a:ext cx="361694" cy="21462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3899C7-82E8-46D9-BBB6-77C886C58B6D}"/>
                </a:ext>
              </a:extLst>
            </p:cNvPr>
            <p:cNvSpPr txBox="1"/>
            <p:nvPr/>
          </p:nvSpPr>
          <p:spPr>
            <a:xfrm>
              <a:off x="5144018" y="5621132"/>
              <a:ext cx="621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-48%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C1ED0A-D2C2-7F54-3E7F-68CFDE6AC83D}"/>
                </a:ext>
              </a:extLst>
            </p:cNvPr>
            <p:cNvSpPr txBox="1"/>
            <p:nvPr/>
          </p:nvSpPr>
          <p:spPr>
            <a:xfrm>
              <a:off x="4341016" y="4921631"/>
              <a:ext cx="22832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>
                  <a:latin typeface="Century Gothic" panose="020B0502020202020204" pitchFamily="34" charset="0"/>
                </a:rPr>
                <a:t>--процента убытков к доходу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1372749-6170-9B98-D20E-27813EAB5DCC}"/>
              </a:ext>
            </a:extLst>
          </p:cNvPr>
          <p:cNvSpPr txBox="1"/>
          <p:nvPr/>
        </p:nvSpPr>
        <p:spPr>
          <a:xfrm>
            <a:off x="58340" y="-44900"/>
            <a:ext cx="733425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sz="6600" dirty="0">
                <a:solidFill>
                  <a:schemeClr val="bg1">
                    <a:lumMod val="85000"/>
                    <a:alpha val="76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21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E25B80B-476C-89C5-F347-8C8AACBDCC4E}"/>
              </a:ext>
            </a:extLst>
          </p:cNvPr>
          <p:cNvSpPr/>
          <p:nvPr/>
        </p:nvSpPr>
        <p:spPr>
          <a:xfrm>
            <a:off x="6576932" y="3514323"/>
            <a:ext cx="5314950" cy="88910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342BF4">
                <a:alpha val="1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0D96046-19B6-F922-66FF-A129E1CD90DC}"/>
              </a:ext>
            </a:extLst>
          </p:cNvPr>
          <p:cNvSpPr/>
          <p:nvPr/>
        </p:nvSpPr>
        <p:spPr>
          <a:xfrm>
            <a:off x="658812" y="3514324"/>
            <a:ext cx="5314950" cy="88910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srgbClr val="342BF4">
                <a:alpha val="1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BCDB4-9CAA-CFCD-839D-BA86DF54424C}"/>
              </a:ext>
            </a:extLst>
          </p:cNvPr>
          <p:cNvSpPr txBox="1"/>
          <p:nvPr/>
        </p:nvSpPr>
        <p:spPr>
          <a:xfrm>
            <a:off x="478630" y="871139"/>
            <a:ext cx="10201275" cy="223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lvl="1" indent="-365125">
              <a:lnSpc>
                <a:spcPct val="107000"/>
              </a:lnSpc>
              <a:spcAft>
                <a:spcPts val="1200"/>
              </a:spcAft>
              <a:buClr>
                <a:srgbClr val="44556B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проблемой являлись большие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 выплат по страховке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77%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общей суммы доходов</a:t>
            </a:r>
            <a:endParaRPr lang="ru-RU" sz="11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365125">
              <a:lnSpc>
                <a:spcPct val="107000"/>
              </a:lnSpc>
              <a:spcAft>
                <a:spcPts val="1200"/>
              </a:spcAft>
              <a:buClr>
                <a:srgbClr val="44556B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страховых случаев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небольшим — всего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1,6%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конверсия в страховку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достигала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96% </a:t>
            </a:r>
            <a:endParaRPr lang="ru-RU" sz="1100" kern="100" dirty="0">
              <a:solidFill>
                <a:srgbClr val="E0433F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365125">
              <a:lnSpc>
                <a:spcPct val="107000"/>
              </a:lnSpc>
              <a:spcAft>
                <a:spcPts val="1200"/>
              </a:spcAft>
              <a:buClr>
                <a:srgbClr val="44556B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изменении системы определения цены страхования и суммы страховки,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 конверсии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существенно                 (но не критично) снизился — на 16% и достиг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потеря дохода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несостоявшимся контрактам </a:t>
            </a:r>
            <a:r>
              <a:rPr lang="ru-RU" sz="12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увеличилась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4 раза</a:t>
            </a:r>
            <a:endParaRPr lang="ru-RU" sz="1100" kern="100" dirty="0">
              <a:solidFill>
                <a:srgbClr val="E0433F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365125">
              <a:lnSpc>
                <a:spcPct val="107000"/>
              </a:lnSpc>
              <a:spcAft>
                <a:spcPts val="1200"/>
              </a:spcAft>
              <a:buClr>
                <a:srgbClr val="44556B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при этом удалось снизить количество страховых случаев (на 0,5%) и (что самое главное), существенно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суммы выплат по страховым случаям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почти в два раза —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77% до 40%!</a:t>
            </a:r>
            <a:endParaRPr lang="ru-RU" sz="1100" kern="100" dirty="0">
              <a:solidFill>
                <a:srgbClr val="E0433F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365125">
              <a:lnSpc>
                <a:spcPct val="107000"/>
              </a:lnSpc>
              <a:spcAft>
                <a:spcPts val="1200"/>
              </a:spcAft>
              <a:buClr>
                <a:srgbClr val="44556B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Также вырос </a:t>
            </a:r>
            <a:r>
              <a:rPr lang="ru-RU" sz="1200" kern="100" dirty="0">
                <a:solidFill>
                  <a:srgbClr val="342BF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доход на один контракт </a:t>
            </a:r>
            <a:r>
              <a:rPr lang="ru-RU" sz="12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1400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46%</a:t>
            </a:r>
            <a:endParaRPr lang="ru-RU" sz="1100" kern="100" dirty="0">
              <a:solidFill>
                <a:srgbClr val="E0433F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27CD-EB0F-91F1-FA12-E9B97F97EF7D}"/>
              </a:ext>
            </a:extLst>
          </p:cNvPr>
          <p:cNvSpPr txBox="1"/>
          <p:nvPr/>
        </p:nvSpPr>
        <p:spPr>
          <a:xfrm>
            <a:off x="559594" y="5366306"/>
            <a:ext cx="1061561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Методика кластеризации клиентов при формировании цены и размера страховки полностью подтверждает свою эффективность и продуктивность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Следует продолжить работать в данном направлении и далее, снижая количество страховых выплат при достаточном уровне конверсии в результат и достижением требуемого уровня дохода</a:t>
            </a:r>
            <a:endParaRPr lang="ru-RU" sz="12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6D429-7076-F84A-40A7-AE8AE0932EE7}"/>
              </a:ext>
            </a:extLst>
          </p:cNvPr>
          <p:cNvSpPr txBox="1"/>
          <p:nvPr/>
        </p:nvSpPr>
        <p:spPr>
          <a:xfrm>
            <a:off x="607218" y="4939008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Итоговый вывод и предложения по результатам  исследования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DED4-05E1-B757-4D49-38BD50F762E9}"/>
              </a:ext>
            </a:extLst>
          </p:cNvPr>
          <p:cNvSpPr txBox="1"/>
          <p:nvPr/>
        </p:nvSpPr>
        <p:spPr>
          <a:xfrm>
            <a:off x="550069" y="221826"/>
            <a:ext cx="28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Заключение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53286-542F-B3F7-796E-058C50919252}"/>
              </a:ext>
            </a:extLst>
          </p:cNvPr>
          <p:cNvSpPr txBox="1"/>
          <p:nvPr/>
        </p:nvSpPr>
        <p:spPr>
          <a:xfrm>
            <a:off x="658813" y="3535875"/>
            <a:ext cx="5314951" cy="86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>
              <a:lnSpc>
                <a:spcPct val="107000"/>
              </a:lnSpc>
            </a:pPr>
            <a:r>
              <a:rPr lang="ru-RU" sz="1200" b="1" kern="100" dirty="0">
                <a:solidFill>
                  <a:srgbClr val="E0433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Потеря дохода по несостоявшимся страховкам несоизмерима с размером выплат </a:t>
            </a:r>
            <a:r>
              <a:rPr lang="ru-RU" sz="1200" b="1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страховым случаям, поэтому рекомендовано использование новую методику определения стоимости</a:t>
            </a:r>
            <a:endParaRPr lang="ru-RU" sz="11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16990-991F-4216-EDED-223AE6F0EED3}"/>
              </a:ext>
            </a:extLst>
          </p:cNvPr>
          <p:cNvSpPr txBox="1"/>
          <p:nvPr/>
        </p:nvSpPr>
        <p:spPr>
          <a:xfrm>
            <a:off x="6882923" y="3634684"/>
            <a:ext cx="449707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85725">
              <a:lnSpc>
                <a:spcPct val="107000"/>
              </a:lnSpc>
              <a:defRPr sz="1200" b="1" kern="10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Показатель, с которым следует работать в первую очередь, - это </a:t>
            </a:r>
            <a:r>
              <a:rPr lang="ru-RU" dirty="0">
                <a:solidFill>
                  <a:srgbClr val="E0433F"/>
                </a:solidFill>
              </a:rPr>
              <a:t>снижение размера страховых выплат</a:t>
            </a:r>
            <a:r>
              <a:rPr lang="ru-RU" dirty="0"/>
              <a:t>, а потом уже конверсия.</a:t>
            </a:r>
          </a:p>
        </p:txBody>
      </p:sp>
    </p:spTree>
    <p:extLst>
      <p:ext uri="{BB962C8B-B14F-4D97-AF65-F5344CB8AC3E}">
        <p14:creationId xmlns:p14="http://schemas.microsoft.com/office/powerpoint/2010/main" val="15926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FF914ECF-DFC6-BA74-6D6A-C304045449BF}"/>
              </a:ext>
            </a:extLst>
          </p:cNvPr>
          <p:cNvSpPr/>
          <p:nvPr/>
        </p:nvSpPr>
        <p:spPr>
          <a:xfrm rot="7157211">
            <a:off x="1209171" y="2015085"/>
            <a:ext cx="2520907" cy="3938770"/>
          </a:xfrm>
          <a:custGeom>
            <a:avLst/>
            <a:gdLst>
              <a:gd name="connsiteX0" fmla="*/ 822609 w 2520907"/>
              <a:gd name="connsiteY0" fmla="*/ 3059468 h 3938770"/>
              <a:gd name="connsiteX1" fmla="*/ 1260456 w 2520907"/>
              <a:gd name="connsiteY1" fmla="*/ 3059468 h 3938770"/>
              <a:gd name="connsiteX2" fmla="*/ 1698302 w 2520907"/>
              <a:gd name="connsiteY2" fmla="*/ 2621621 h 3938770"/>
              <a:gd name="connsiteX3" fmla="*/ 1698302 w 2520907"/>
              <a:gd name="connsiteY3" fmla="*/ 879300 h 3938770"/>
              <a:gd name="connsiteX4" fmla="*/ 1260456 w 2520907"/>
              <a:gd name="connsiteY4" fmla="*/ 879300 h 3938770"/>
              <a:gd name="connsiteX5" fmla="*/ 822609 w 2520907"/>
              <a:gd name="connsiteY5" fmla="*/ 1317146 h 3938770"/>
              <a:gd name="connsiteX6" fmla="*/ 0 w 2520907"/>
              <a:gd name="connsiteY6" fmla="*/ 3938769 h 3938770"/>
              <a:gd name="connsiteX7" fmla="*/ 0 w 2520907"/>
              <a:gd name="connsiteY7" fmla="*/ 1260454 h 3938770"/>
              <a:gd name="connsiteX8" fmla="*/ 1260454 w 2520907"/>
              <a:gd name="connsiteY8" fmla="*/ 0 h 3938770"/>
              <a:gd name="connsiteX9" fmla="*/ 2520907 w 2520907"/>
              <a:gd name="connsiteY9" fmla="*/ 0 h 3938770"/>
              <a:gd name="connsiteX10" fmla="*/ 2520907 w 2520907"/>
              <a:gd name="connsiteY10" fmla="*/ 2678316 h 3938770"/>
              <a:gd name="connsiteX11" fmla="*/ 1260453 w 2520907"/>
              <a:gd name="connsiteY11" fmla="*/ 3938770 h 39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907" h="3938770">
                <a:moveTo>
                  <a:pt x="822609" y="3059468"/>
                </a:moveTo>
                <a:lnTo>
                  <a:pt x="1260456" y="3059468"/>
                </a:lnTo>
                <a:cubicBezTo>
                  <a:pt x="1502272" y="3059468"/>
                  <a:pt x="1698303" y="2863437"/>
                  <a:pt x="1698302" y="2621621"/>
                </a:cubicBezTo>
                <a:lnTo>
                  <a:pt x="1698302" y="879300"/>
                </a:lnTo>
                <a:lnTo>
                  <a:pt x="1260456" y="879300"/>
                </a:lnTo>
                <a:cubicBezTo>
                  <a:pt x="1018639" y="879299"/>
                  <a:pt x="822608" y="1075330"/>
                  <a:pt x="822609" y="1317146"/>
                </a:cubicBezTo>
                <a:close/>
                <a:moveTo>
                  <a:pt x="0" y="3938769"/>
                </a:moveTo>
                <a:lnTo>
                  <a:pt x="0" y="1260454"/>
                </a:lnTo>
                <a:cubicBezTo>
                  <a:pt x="0" y="564324"/>
                  <a:pt x="564324" y="0"/>
                  <a:pt x="1260454" y="0"/>
                </a:cubicBezTo>
                <a:lnTo>
                  <a:pt x="2520907" y="0"/>
                </a:lnTo>
                <a:lnTo>
                  <a:pt x="2520907" y="2678316"/>
                </a:lnTo>
                <a:cubicBezTo>
                  <a:pt x="2520907" y="3374446"/>
                  <a:pt x="1956583" y="3938770"/>
                  <a:pt x="1260453" y="3938770"/>
                </a:cubicBezTo>
                <a:close/>
              </a:path>
            </a:pathLst>
          </a:custGeom>
          <a:gradFill flip="none" rotWithShape="1">
            <a:gsLst>
              <a:gs pos="55832">
                <a:srgbClr val="F5F5F6"/>
              </a:gs>
              <a:gs pos="41958">
                <a:srgbClr val="F5F6F7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C3A4DAC4-D607-A826-C0F7-FCE3EB766369}"/>
              </a:ext>
            </a:extLst>
          </p:cNvPr>
          <p:cNvSpPr/>
          <p:nvPr/>
        </p:nvSpPr>
        <p:spPr>
          <a:xfrm rot="7157211">
            <a:off x="2815707" y="2477756"/>
            <a:ext cx="1084112" cy="202465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42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1986D225-8BE1-A728-50BC-BB5BD097D0E0}"/>
              </a:ext>
            </a:extLst>
          </p:cNvPr>
          <p:cNvSpPr/>
          <p:nvPr/>
        </p:nvSpPr>
        <p:spPr>
          <a:xfrm rot="7157211">
            <a:off x="3252220" y="2327561"/>
            <a:ext cx="1097514" cy="201713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E27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D021A077-6829-AB78-1F6E-E4023EA6E5F1}"/>
              </a:ext>
            </a:extLst>
          </p:cNvPr>
          <p:cNvSpPr/>
          <p:nvPr/>
        </p:nvSpPr>
        <p:spPr>
          <a:xfrm rot="7157211">
            <a:off x="8395185" y="753023"/>
            <a:ext cx="2520907" cy="3938770"/>
          </a:xfrm>
          <a:custGeom>
            <a:avLst/>
            <a:gdLst>
              <a:gd name="connsiteX0" fmla="*/ 822609 w 2520907"/>
              <a:gd name="connsiteY0" fmla="*/ 3059468 h 3938770"/>
              <a:gd name="connsiteX1" fmla="*/ 1260456 w 2520907"/>
              <a:gd name="connsiteY1" fmla="*/ 3059468 h 3938770"/>
              <a:gd name="connsiteX2" fmla="*/ 1698302 w 2520907"/>
              <a:gd name="connsiteY2" fmla="*/ 2621621 h 3938770"/>
              <a:gd name="connsiteX3" fmla="*/ 1698302 w 2520907"/>
              <a:gd name="connsiteY3" fmla="*/ 879300 h 3938770"/>
              <a:gd name="connsiteX4" fmla="*/ 1260456 w 2520907"/>
              <a:gd name="connsiteY4" fmla="*/ 879300 h 3938770"/>
              <a:gd name="connsiteX5" fmla="*/ 822609 w 2520907"/>
              <a:gd name="connsiteY5" fmla="*/ 1317146 h 3938770"/>
              <a:gd name="connsiteX6" fmla="*/ 0 w 2520907"/>
              <a:gd name="connsiteY6" fmla="*/ 3938769 h 3938770"/>
              <a:gd name="connsiteX7" fmla="*/ 0 w 2520907"/>
              <a:gd name="connsiteY7" fmla="*/ 1260454 h 3938770"/>
              <a:gd name="connsiteX8" fmla="*/ 1260454 w 2520907"/>
              <a:gd name="connsiteY8" fmla="*/ 0 h 3938770"/>
              <a:gd name="connsiteX9" fmla="*/ 2520907 w 2520907"/>
              <a:gd name="connsiteY9" fmla="*/ 0 h 3938770"/>
              <a:gd name="connsiteX10" fmla="*/ 2520907 w 2520907"/>
              <a:gd name="connsiteY10" fmla="*/ 2678316 h 3938770"/>
              <a:gd name="connsiteX11" fmla="*/ 1260453 w 2520907"/>
              <a:gd name="connsiteY11" fmla="*/ 3938770 h 39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907" h="3938770">
                <a:moveTo>
                  <a:pt x="822609" y="3059468"/>
                </a:moveTo>
                <a:lnTo>
                  <a:pt x="1260456" y="3059468"/>
                </a:lnTo>
                <a:cubicBezTo>
                  <a:pt x="1502272" y="3059468"/>
                  <a:pt x="1698303" y="2863437"/>
                  <a:pt x="1698302" y="2621621"/>
                </a:cubicBezTo>
                <a:lnTo>
                  <a:pt x="1698302" y="879300"/>
                </a:lnTo>
                <a:lnTo>
                  <a:pt x="1260456" y="879300"/>
                </a:lnTo>
                <a:cubicBezTo>
                  <a:pt x="1018639" y="879299"/>
                  <a:pt x="822608" y="1075330"/>
                  <a:pt x="822609" y="1317146"/>
                </a:cubicBezTo>
                <a:close/>
                <a:moveTo>
                  <a:pt x="0" y="3938769"/>
                </a:moveTo>
                <a:lnTo>
                  <a:pt x="0" y="1260454"/>
                </a:lnTo>
                <a:cubicBezTo>
                  <a:pt x="0" y="564324"/>
                  <a:pt x="564324" y="0"/>
                  <a:pt x="1260454" y="0"/>
                </a:cubicBezTo>
                <a:lnTo>
                  <a:pt x="2520907" y="0"/>
                </a:lnTo>
                <a:lnTo>
                  <a:pt x="2520907" y="2678316"/>
                </a:lnTo>
                <a:cubicBezTo>
                  <a:pt x="2520907" y="3374446"/>
                  <a:pt x="1956583" y="3938770"/>
                  <a:pt x="1260453" y="3938770"/>
                </a:cubicBezTo>
                <a:close/>
              </a:path>
            </a:pathLst>
          </a:custGeom>
          <a:gradFill flip="none" rotWithShape="1">
            <a:gsLst>
              <a:gs pos="55832">
                <a:srgbClr val="F5F5F6"/>
              </a:gs>
              <a:gs pos="41958">
                <a:srgbClr val="F5F6F7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C1B0666-1873-9B23-2000-17F685DCB2EA}"/>
              </a:ext>
            </a:extLst>
          </p:cNvPr>
          <p:cNvCxnSpPr/>
          <p:nvPr/>
        </p:nvCxnSpPr>
        <p:spPr>
          <a:xfrm>
            <a:off x="5043488" y="2750344"/>
            <a:ext cx="0" cy="133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87DD89-89D2-FE6F-B892-8752FA8586CF}"/>
              </a:ext>
            </a:extLst>
          </p:cNvPr>
          <p:cNvSpPr txBox="1"/>
          <p:nvPr/>
        </p:nvSpPr>
        <p:spPr>
          <a:xfrm>
            <a:off x="5346804" y="2784326"/>
            <a:ext cx="56084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5400" b="1">
                <a:solidFill>
                  <a:srgbClr val="44556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АЛГОРИТМ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F89D8-B27C-5446-25AB-3CFA883D76B1}"/>
              </a:ext>
            </a:extLst>
          </p:cNvPr>
          <p:cNvSpPr txBox="1"/>
          <p:nvPr/>
        </p:nvSpPr>
        <p:spPr>
          <a:xfrm>
            <a:off x="5348760" y="3541456"/>
            <a:ext cx="419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dirty="0"/>
              <a:t>выполнения работы, подробности</a:t>
            </a:r>
          </a:p>
        </p:txBody>
      </p:sp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B6B35E4E-7244-8436-38CB-72818A286D60}"/>
              </a:ext>
            </a:extLst>
          </p:cNvPr>
          <p:cNvSpPr/>
          <p:nvPr/>
        </p:nvSpPr>
        <p:spPr>
          <a:xfrm rot="7157211">
            <a:off x="3322695" y="2534129"/>
            <a:ext cx="723762" cy="2014654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B2728"/>
              </a:gs>
              <a:gs pos="45000">
                <a:srgbClr val="2B2728">
                  <a:alpha val="90000"/>
                </a:srgbClr>
              </a:gs>
              <a:gs pos="83102">
                <a:schemeClr val="bg1">
                  <a:lumMod val="50000"/>
                </a:schemeClr>
              </a:gs>
              <a:gs pos="66000">
                <a:schemeClr val="tx1">
                  <a:lumMod val="65000"/>
                  <a:lumOff val="35000"/>
                </a:schemeClr>
              </a:gs>
              <a:gs pos="100000">
                <a:srgbClr val="F4F4F4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34E75B8-2067-1F25-CAFB-98BC394BAEB9}"/>
              </a:ext>
            </a:extLst>
          </p:cNvPr>
          <p:cNvSpPr/>
          <p:nvPr/>
        </p:nvSpPr>
        <p:spPr>
          <a:xfrm>
            <a:off x="9686533" y="2212532"/>
            <a:ext cx="412755" cy="206377"/>
          </a:xfrm>
          <a:custGeom>
            <a:avLst/>
            <a:gdLst>
              <a:gd name="connsiteX0" fmla="*/ 0 w 412755"/>
              <a:gd name="connsiteY0" fmla="*/ 0 h 206377"/>
              <a:gd name="connsiteX1" fmla="*/ 412755 w 412755"/>
              <a:gd name="connsiteY1" fmla="*/ 0 h 206377"/>
              <a:gd name="connsiteX2" fmla="*/ 412755 w 412755"/>
              <a:gd name="connsiteY2" fmla="*/ 206378 h 206377"/>
              <a:gd name="connsiteX3" fmla="*/ 0 w 412755"/>
              <a:gd name="connsiteY3" fmla="*/ 206378 h 20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5" h="206377">
                <a:moveTo>
                  <a:pt x="0" y="0"/>
                </a:moveTo>
                <a:lnTo>
                  <a:pt x="412755" y="0"/>
                </a:lnTo>
                <a:lnTo>
                  <a:pt x="412755" y="206378"/>
                </a:lnTo>
                <a:lnTo>
                  <a:pt x="0" y="206378"/>
                </a:lnTo>
                <a:close/>
              </a:path>
            </a:pathLst>
          </a:custGeom>
          <a:solidFill>
            <a:srgbClr val="2B2728"/>
          </a:solidFill>
          <a:ln w="14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28C89F71-C55F-FF9B-946A-30E9CB64DAB5}"/>
              </a:ext>
            </a:extLst>
          </p:cNvPr>
          <p:cNvSpPr/>
          <p:nvPr/>
        </p:nvSpPr>
        <p:spPr>
          <a:xfrm>
            <a:off x="9082235" y="1702190"/>
            <a:ext cx="914073" cy="490308"/>
          </a:xfrm>
          <a:custGeom>
            <a:avLst/>
            <a:gdLst>
              <a:gd name="connsiteX0" fmla="*/ 781192 w 914073"/>
              <a:gd name="connsiteY0" fmla="*/ 186035 h 490308"/>
              <a:gd name="connsiteX1" fmla="*/ 781192 w 914073"/>
              <a:gd name="connsiteY1" fmla="*/ 398309 h 490308"/>
              <a:gd name="connsiteX2" fmla="*/ 751710 w 914073"/>
              <a:gd name="connsiteY2" fmla="*/ 368826 h 490308"/>
              <a:gd name="connsiteX3" fmla="*/ 715152 w 914073"/>
              <a:gd name="connsiteY3" fmla="*/ 368826 h 490308"/>
              <a:gd name="connsiteX4" fmla="*/ 715152 w 914073"/>
              <a:gd name="connsiteY4" fmla="*/ 405385 h 490308"/>
              <a:gd name="connsiteX5" fmla="*/ 792543 w 914073"/>
              <a:gd name="connsiteY5" fmla="*/ 482776 h 490308"/>
              <a:gd name="connsiteX6" fmla="*/ 829102 w 914073"/>
              <a:gd name="connsiteY6" fmla="*/ 482776 h 490308"/>
              <a:gd name="connsiteX7" fmla="*/ 906493 w 914073"/>
              <a:gd name="connsiteY7" fmla="*/ 405385 h 490308"/>
              <a:gd name="connsiteX8" fmla="*/ 906420 w 914073"/>
              <a:gd name="connsiteY8" fmla="*/ 368605 h 490308"/>
              <a:gd name="connsiteX9" fmla="*/ 869640 w 914073"/>
              <a:gd name="connsiteY9" fmla="*/ 368679 h 490308"/>
              <a:gd name="connsiteX10" fmla="*/ 840158 w 914073"/>
              <a:gd name="connsiteY10" fmla="*/ 398161 h 490308"/>
              <a:gd name="connsiteX11" fmla="*/ 840158 w 914073"/>
              <a:gd name="connsiteY11" fmla="*/ 127070 h 490308"/>
              <a:gd name="connsiteX12" fmla="*/ 589556 w 914073"/>
              <a:gd name="connsiteY12" fmla="*/ 127070 h 490308"/>
              <a:gd name="connsiteX13" fmla="*/ 456885 w 914073"/>
              <a:gd name="connsiteY13" fmla="*/ 0 h 490308"/>
              <a:gd name="connsiteX14" fmla="*/ 324213 w 914073"/>
              <a:gd name="connsiteY14" fmla="*/ 127070 h 490308"/>
              <a:gd name="connsiteX15" fmla="*/ 73612 w 914073"/>
              <a:gd name="connsiteY15" fmla="*/ 127070 h 490308"/>
              <a:gd name="connsiteX16" fmla="*/ 73612 w 914073"/>
              <a:gd name="connsiteY16" fmla="*/ 398309 h 490308"/>
              <a:gd name="connsiteX17" fmla="*/ 44129 w 914073"/>
              <a:gd name="connsiteY17" fmla="*/ 368826 h 490308"/>
              <a:gd name="connsiteX18" fmla="*/ 7571 w 914073"/>
              <a:gd name="connsiteY18" fmla="*/ 368826 h 490308"/>
              <a:gd name="connsiteX19" fmla="*/ 7571 w 914073"/>
              <a:gd name="connsiteY19" fmla="*/ 405385 h 490308"/>
              <a:gd name="connsiteX20" fmla="*/ 84963 w 914073"/>
              <a:gd name="connsiteY20" fmla="*/ 482776 h 490308"/>
              <a:gd name="connsiteX21" fmla="*/ 121521 w 914073"/>
              <a:gd name="connsiteY21" fmla="*/ 482776 h 490308"/>
              <a:gd name="connsiteX22" fmla="*/ 198913 w 914073"/>
              <a:gd name="connsiteY22" fmla="*/ 405385 h 490308"/>
              <a:gd name="connsiteX23" fmla="*/ 198839 w 914073"/>
              <a:gd name="connsiteY23" fmla="*/ 368605 h 490308"/>
              <a:gd name="connsiteX24" fmla="*/ 162060 w 914073"/>
              <a:gd name="connsiteY24" fmla="*/ 368679 h 490308"/>
              <a:gd name="connsiteX25" fmla="*/ 132577 w 914073"/>
              <a:gd name="connsiteY25" fmla="*/ 398161 h 490308"/>
              <a:gd name="connsiteX26" fmla="*/ 132577 w 914073"/>
              <a:gd name="connsiteY26" fmla="*/ 186035 h 490308"/>
              <a:gd name="connsiteX27" fmla="*/ 324213 w 914073"/>
              <a:gd name="connsiteY27" fmla="*/ 186035 h 490308"/>
              <a:gd name="connsiteX28" fmla="*/ 456885 w 914073"/>
              <a:gd name="connsiteY28" fmla="*/ 318706 h 490308"/>
              <a:gd name="connsiteX29" fmla="*/ 589556 w 914073"/>
              <a:gd name="connsiteY29" fmla="*/ 186035 h 490308"/>
              <a:gd name="connsiteX30" fmla="*/ 781192 w 914073"/>
              <a:gd name="connsiteY30" fmla="*/ 186035 h 49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14073" h="490308">
                <a:moveTo>
                  <a:pt x="781192" y="186035"/>
                </a:moveTo>
                <a:lnTo>
                  <a:pt x="781192" y="398309"/>
                </a:lnTo>
                <a:lnTo>
                  <a:pt x="751710" y="368826"/>
                </a:lnTo>
                <a:cubicBezTo>
                  <a:pt x="741615" y="358732"/>
                  <a:pt x="725247" y="358732"/>
                  <a:pt x="715152" y="368826"/>
                </a:cubicBezTo>
                <a:cubicBezTo>
                  <a:pt x="705057" y="378921"/>
                  <a:pt x="705057" y="395290"/>
                  <a:pt x="715152" y="405385"/>
                </a:cubicBezTo>
                <a:lnTo>
                  <a:pt x="792543" y="482776"/>
                </a:lnTo>
                <a:cubicBezTo>
                  <a:pt x="802660" y="492820"/>
                  <a:pt x="818985" y="492820"/>
                  <a:pt x="829102" y="482776"/>
                </a:cubicBezTo>
                <a:lnTo>
                  <a:pt x="906493" y="405385"/>
                </a:lnTo>
                <a:cubicBezTo>
                  <a:pt x="916629" y="395207"/>
                  <a:pt x="916597" y="378741"/>
                  <a:pt x="906420" y="368605"/>
                </a:cubicBezTo>
                <a:cubicBezTo>
                  <a:pt x="896242" y="358469"/>
                  <a:pt x="879776" y="358502"/>
                  <a:pt x="869640" y="368679"/>
                </a:cubicBezTo>
                <a:lnTo>
                  <a:pt x="840158" y="398161"/>
                </a:lnTo>
                <a:lnTo>
                  <a:pt x="840158" y="127070"/>
                </a:lnTo>
                <a:lnTo>
                  <a:pt x="589556" y="127070"/>
                </a:lnTo>
                <a:lnTo>
                  <a:pt x="456885" y="0"/>
                </a:lnTo>
                <a:lnTo>
                  <a:pt x="324213" y="127070"/>
                </a:lnTo>
                <a:lnTo>
                  <a:pt x="73612" y="127070"/>
                </a:lnTo>
                <a:lnTo>
                  <a:pt x="73612" y="398309"/>
                </a:lnTo>
                <a:lnTo>
                  <a:pt x="44129" y="368826"/>
                </a:lnTo>
                <a:cubicBezTo>
                  <a:pt x="34035" y="358732"/>
                  <a:pt x="17666" y="358732"/>
                  <a:pt x="7571" y="368826"/>
                </a:cubicBezTo>
                <a:cubicBezTo>
                  <a:pt x="-2524" y="378921"/>
                  <a:pt x="-2524" y="395290"/>
                  <a:pt x="7571" y="405385"/>
                </a:cubicBezTo>
                <a:lnTo>
                  <a:pt x="84963" y="482776"/>
                </a:lnTo>
                <a:cubicBezTo>
                  <a:pt x="95080" y="492820"/>
                  <a:pt x="111404" y="492820"/>
                  <a:pt x="121521" y="482776"/>
                </a:cubicBezTo>
                <a:lnTo>
                  <a:pt x="198913" y="405385"/>
                </a:lnTo>
                <a:cubicBezTo>
                  <a:pt x="209049" y="395207"/>
                  <a:pt x="209016" y="378741"/>
                  <a:pt x="198839" y="368605"/>
                </a:cubicBezTo>
                <a:cubicBezTo>
                  <a:pt x="188662" y="358469"/>
                  <a:pt x="172196" y="358502"/>
                  <a:pt x="162060" y="368679"/>
                </a:cubicBezTo>
                <a:lnTo>
                  <a:pt x="132577" y="398161"/>
                </a:lnTo>
                <a:lnTo>
                  <a:pt x="132577" y="186035"/>
                </a:lnTo>
                <a:lnTo>
                  <a:pt x="324213" y="186035"/>
                </a:lnTo>
                <a:lnTo>
                  <a:pt x="456885" y="318706"/>
                </a:lnTo>
                <a:lnTo>
                  <a:pt x="589556" y="186035"/>
                </a:lnTo>
                <a:lnTo>
                  <a:pt x="781192" y="186035"/>
                </a:lnTo>
                <a:close/>
              </a:path>
            </a:pathLst>
          </a:custGeom>
          <a:solidFill>
            <a:srgbClr val="342BF4"/>
          </a:solidFill>
          <a:ln w="14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63A7CAC8-2495-6B0A-E40B-8F574B9BC07B}"/>
              </a:ext>
            </a:extLst>
          </p:cNvPr>
          <p:cNvSpPr/>
          <p:nvPr/>
        </p:nvSpPr>
        <p:spPr>
          <a:xfrm>
            <a:off x="8978952" y="2212532"/>
            <a:ext cx="412755" cy="206377"/>
          </a:xfrm>
          <a:custGeom>
            <a:avLst/>
            <a:gdLst>
              <a:gd name="connsiteX0" fmla="*/ 0 w 412755"/>
              <a:gd name="connsiteY0" fmla="*/ 0 h 206377"/>
              <a:gd name="connsiteX1" fmla="*/ 412755 w 412755"/>
              <a:gd name="connsiteY1" fmla="*/ 0 h 206377"/>
              <a:gd name="connsiteX2" fmla="*/ 412755 w 412755"/>
              <a:gd name="connsiteY2" fmla="*/ 206378 h 206377"/>
              <a:gd name="connsiteX3" fmla="*/ 0 w 412755"/>
              <a:gd name="connsiteY3" fmla="*/ 206378 h 20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5" h="206377">
                <a:moveTo>
                  <a:pt x="0" y="0"/>
                </a:moveTo>
                <a:lnTo>
                  <a:pt x="412755" y="0"/>
                </a:lnTo>
                <a:lnTo>
                  <a:pt x="412755" y="206378"/>
                </a:lnTo>
                <a:lnTo>
                  <a:pt x="0" y="206378"/>
                </a:lnTo>
                <a:close/>
              </a:path>
            </a:pathLst>
          </a:custGeom>
          <a:solidFill>
            <a:srgbClr val="44556B"/>
          </a:solidFill>
          <a:ln w="14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0C89EC4B-DBD8-071D-C95C-F3B02D5928F4}"/>
              </a:ext>
            </a:extLst>
          </p:cNvPr>
          <p:cNvSpPr/>
          <p:nvPr/>
        </p:nvSpPr>
        <p:spPr>
          <a:xfrm>
            <a:off x="9332742" y="1210126"/>
            <a:ext cx="412755" cy="466280"/>
          </a:xfrm>
          <a:custGeom>
            <a:avLst/>
            <a:gdLst>
              <a:gd name="connsiteX0" fmla="*/ 178517 w 412755"/>
              <a:gd name="connsiteY0" fmla="*/ 376050 h 466280"/>
              <a:gd name="connsiteX1" fmla="*/ 147413 w 412755"/>
              <a:gd name="connsiteY1" fmla="*/ 344798 h 466280"/>
              <a:gd name="connsiteX2" fmla="*/ 110854 w 412755"/>
              <a:gd name="connsiteY2" fmla="*/ 344798 h 466280"/>
              <a:gd name="connsiteX3" fmla="*/ 110854 w 412755"/>
              <a:gd name="connsiteY3" fmla="*/ 381356 h 466280"/>
              <a:gd name="connsiteX4" fmla="*/ 188246 w 412755"/>
              <a:gd name="connsiteY4" fmla="*/ 458748 h 466280"/>
              <a:gd name="connsiteX5" fmla="*/ 224804 w 412755"/>
              <a:gd name="connsiteY5" fmla="*/ 458748 h 466280"/>
              <a:gd name="connsiteX6" fmla="*/ 302196 w 412755"/>
              <a:gd name="connsiteY6" fmla="*/ 381356 h 466280"/>
              <a:gd name="connsiteX7" fmla="*/ 302048 w 412755"/>
              <a:gd name="connsiteY7" fmla="*/ 344651 h 466280"/>
              <a:gd name="connsiteX8" fmla="*/ 265343 w 412755"/>
              <a:gd name="connsiteY8" fmla="*/ 344798 h 466280"/>
              <a:gd name="connsiteX9" fmla="*/ 237334 w 412755"/>
              <a:gd name="connsiteY9" fmla="*/ 372954 h 466280"/>
              <a:gd name="connsiteX10" fmla="*/ 237334 w 412755"/>
              <a:gd name="connsiteY10" fmla="*/ 206378 h 466280"/>
              <a:gd name="connsiteX11" fmla="*/ 412755 w 412755"/>
              <a:gd name="connsiteY11" fmla="*/ 206378 h 466280"/>
              <a:gd name="connsiteX12" fmla="*/ 412755 w 412755"/>
              <a:gd name="connsiteY12" fmla="*/ 0 h 466280"/>
              <a:gd name="connsiteX13" fmla="*/ 0 w 412755"/>
              <a:gd name="connsiteY13" fmla="*/ 0 h 466280"/>
              <a:gd name="connsiteX14" fmla="*/ 0 w 412755"/>
              <a:gd name="connsiteY14" fmla="*/ 206378 h 466280"/>
              <a:gd name="connsiteX15" fmla="*/ 178517 w 412755"/>
              <a:gd name="connsiteY15" fmla="*/ 206378 h 46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55" h="466280">
                <a:moveTo>
                  <a:pt x="178517" y="376050"/>
                </a:moveTo>
                <a:lnTo>
                  <a:pt x="147413" y="344798"/>
                </a:lnTo>
                <a:cubicBezTo>
                  <a:pt x="137318" y="334703"/>
                  <a:pt x="120949" y="334703"/>
                  <a:pt x="110854" y="344798"/>
                </a:cubicBezTo>
                <a:cubicBezTo>
                  <a:pt x="100759" y="354893"/>
                  <a:pt x="100759" y="371262"/>
                  <a:pt x="110854" y="381356"/>
                </a:cubicBezTo>
                <a:lnTo>
                  <a:pt x="188246" y="458748"/>
                </a:lnTo>
                <a:cubicBezTo>
                  <a:pt x="198363" y="468791"/>
                  <a:pt x="214687" y="468791"/>
                  <a:pt x="224804" y="458748"/>
                </a:cubicBezTo>
                <a:lnTo>
                  <a:pt x="302196" y="381356"/>
                </a:lnTo>
                <a:cubicBezTo>
                  <a:pt x="312291" y="371179"/>
                  <a:pt x="312226" y="354746"/>
                  <a:pt x="302048" y="344651"/>
                </a:cubicBezTo>
                <a:cubicBezTo>
                  <a:pt x="291871" y="334556"/>
                  <a:pt x="275438" y="334621"/>
                  <a:pt x="265343" y="344798"/>
                </a:cubicBezTo>
                <a:lnTo>
                  <a:pt x="237334" y="372954"/>
                </a:lnTo>
                <a:lnTo>
                  <a:pt x="237334" y="206378"/>
                </a:lnTo>
                <a:lnTo>
                  <a:pt x="412755" y="206378"/>
                </a:lnTo>
                <a:lnTo>
                  <a:pt x="412755" y="0"/>
                </a:lnTo>
                <a:lnTo>
                  <a:pt x="0" y="0"/>
                </a:lnTo>
                <a:lnTo>
                  <a:pt x="0" y="206378"/>
                </a:lnTo>
                <a:lnTo>
                  <a:pt x="178517" y="206378"/>
                </a:lnTo>
                <a:close/>
              </a:path>
            </a:pathLst>
          </a:custGeom>
          <a:solidFill>
            <a:srgbClr val="F85654"/>
          </a:solidFill>
          <a:ln w="14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 descr="Изображение выглядит как текст, Шрифт, число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0188BF3-8FBE-B4E5-4692-7353E5CEC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9"/>
          <a:stretch/>
        </p:blipFill>
        <p:spPr bwMode="auto">
          <a:xfrm>
            <a:off x="800187" y="1432788"/>
            <a:ext cx="4806156" cy="6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47176C3-4320-4F5D-1585-0DD8291B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87" y="3429000"/>
            <a:ext cx="125848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AA7A8-D433-E997-EAF6-BC375E7AD4E1}"/>
              </a:ext>
            </a:extLst>
          </p:cNvPr>
          <p:cNvSpPr txBox="1"/>
          <p:nvPr/>
        </p:nvSpPr>
        <p:spPr>
          <a:xfrm>
            <a:off x="617705" y="1051663"/>
            <a:ext cx="5798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Сформирован путь приемки данных по курсам валют с сайта ЦБ РФ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Определена функция и сформирован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датасет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курса валют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D72B5-7F37-556E-C36A-6032F91C9672}"/>
              </a:ext>
            </a:extLst>
          </p:cNvPr>
          <p:cNvSpPr txBox="1"/>
          <p:nvPr/>
        </p:nvSpPr>
        <p:spPr>
          <a:xfrm>
            <a:off x="543878" y="334082"/>
            <a:ext cx="106194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dirty="0">
                <a:solidFill>
                  <a:srgbClr val="342BF4"/>
                </a:solidFill>
              </a:rPr>
              <a:t>1. Исследование представленных исходных </a:t>
            </a:r>
            <a:r>
              <a:rPr lang="ru-RU" dirty="0" err="1">
                <a:solidFill>
                  <a:srgbClr val="342BF4"/>
                </a:solidFill>
              </a:rPr>
              <a:t>датасетов</a:t>
            </a:r>
            <a:r>
              <a:rPr lang="ru-RU" dirty="0">
                <a:solidFill>
                  <a:srgbClr val="342BF4"/>
                </a:solidFill>
              </a:rPr>
              <a:t>, подготовка данных для аналитики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FB3F8-FCBA-668A-A305-C1AD7F9E5001}"/>
              </a:ext>
            </a:extLst>
          </p:cNvPr>
          <p:cNvSpPr txBox="1"/>
          <p:nvPr/>
        </p:nvSpPr>
        <p:spPr>
          <a:xfrm>
            <a:off x="543878" y="788538"/>
            <a:ext cx="890873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1.1. Формирование данных по курсам валют с сайта ЦБ РФ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741722F-7A76-5FF4-5029-9BC58D32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0" y="1110802"/>
            <a:ext cx="3783639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8CDC26-6715-AB35-0989-C4CF4262D40F}"/>
              </a:ext>
            </a:extLst>
          </p:cNvPr>
          <p:cNvSpPr txBox="1"/>
          <p:nvPr/>
        </p:nvSpPr>
        <p:spPr>
          <a:xfrm>
            <a:off x="585788" y="2400927"/>
            <a:ext cx="465677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1.2. Объединение данных в единую витрину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B578-5EBF-FF1F-7826-59E5E6177BB3}"/>
              </a:ext>
            </a:extLst>
          </p:cNvPr>
          <p:cNvSpPr txBox="1"/>
          <p:nvPr/>
        </p:nvSpPr>
        <p:spPr>
          <a:xfrm>
            <a:off x="617705" y="2649893"/>
            <a:ext cx="109885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За основу взята таблица контрактов, которая была дополнена данными по клиентам, убыткам.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Также таблица была дополнена данными по ценовым характеристикам (цена, сумма страховки, убытки), переведенным в доллары США по текущему курсу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Из витрины были удалены «лишние» данные – наименование (оно было одно и тоже по всем данным), ценовые характеристики,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неприведенные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к единому формату, наименование валюты контракта.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Следует также отметить, что количество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id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контрактов = количеству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id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клиентов, т.е. данные практически идентичны по сути.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985C1-6249-75E0-559F-B31367D32C4C}"/>
              </a:ext>
            </a:extLst>
          </p:cNvPr>
          <p:cNvSpPr txBox="1"/>
          <p:nvPr/>
        </p:nvSpPr>
        <p:spPr>
          <a:xfrm>
            <a:off x="585788" y="3705744"/>
            <a:ext cx="542639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1.3. </a:t>
            </a:r>
            <a:r>
              <a:rPr lang="en-US" sz="1400" dirty="0">
                <a:solidFill>
                  <a:schemeClr val="tx1"/>
                </a:solidFill>
              </a:rPr>
              <a:t>Data cleaning  </a:t>
            </a:r>
            <a:r>
              <a:rPr lang="ru-RU" sz="1400" dirty="0" err="1">
                <a:solidFill>
                  <a:schemeClr val="tx1"/>
                </a:solidFill>
              </a:rPr>
              <a:t>датасета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AE269-9248-C3FE-2DBB-A2F35F0004CC}"/>
              </a:ext>
            </a:extLst>
          </p:cNvPr>
          <p:cNvSpPr txBox="1"/>
          <p:nvPr/>
        </p:nvSpPr>
        <p:spPr>
          <a:xfrm>
            <a:off x="585789" y="3911827"/>
            <a:ext cx="11202351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Проведены мероприятия по проверке состоятельности данных ---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База заполнена полностью, дублирующих строк нет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Необоснованно пустых значений нет, пустоты заполнены нулем либо общими знаками в части ФИО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Исследование аномалий ----</a:t>
            </a:r>
          </a:p>
          <a:p>
            <a:pPr marL="808038" indent="-171450">
              <a:buFont typeface="Courier New" panose="02070309020205020404" pitchFamily="49" charset="0"/>
              <a:buChar char="o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Исследованы все поля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датасета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на предмет аномальности.</a:t>
            </a:r>
          </a:p>
          <a:p>
            <a:pPr marL="808038" indent="-171450">
              <a:buFont typeface="Courier New" panose="02070309020205020404" pitchFamily="49" charset="0"/>
              <a:buChar char="o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Выделены выбросы по ценовым характеристикам, но они впрямую не могут быть признаны аномальными</a:t>
            </a:r>
          </a:p>
          <a:p>
            <a:pPr marL="808038" indent="-171450">
              <a:buFont typeface="Courier New" panose="02070309020205020404" pitchFamily="49" charset="0"/>
              <a:buChar char="o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Есть смысл сделать групповые исследования по числовым характеристикам</a:t>
            </a:r>
          </a:p>
          <a:p>
            <a:pPr marL="808038" indent="-171450">
              <a:buFont typeface="Courier New" panose="02070309020205020404" pitchFamily="49" charset="0"/>
              <a:buChar char="o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При оценке общими методами установлены данные, которые могут быть признаны аномальными.</a:t>
            </a:r>
          </a:p>
          <a:p>
            <a:pPr marL="808038" indent="-171450">
              <a:buFont typeface="Courier New" panose="02070309020205020404" pitchFamily="49" charset="0"/>
              <a:buChar char="o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По методу LOF количество таких данных - 363 строк (10%) и эта цифра похожа на возможную при оценке состава и качества данных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датафрейма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 По методу Изолирующего леса количество аномальных возросло - до 513 (14%), что вероятнее всего избыточно. В связи с эти оценка аномальности данных принята по методу LOF.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В витрину данных добавлен признак аномальности данных по методу LOF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67F63-0C2C-8343-B755-EA2B65D67D04}"/>
              </a:ext>
            </a:extLst>
          </p:cNvPr>
          <p:cNvSpPr txBox="1"/>
          <p:nvPr/>
        </p:nvSpPr>
        <p:spPr>
          <a:xfrm>
            <a:off x="585788" y="6053377"/>
            <a:ext cx="542639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1.4. Формирование итоговой витрины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3A6B4-8F6E-E22D-78DC-94759FADBC66}"/>
              </a:ext>
            </a:extLst>
          </p:cNvPr>
          <p:cNvSpPr txBox="1"/>
          <p:nvPr/>
        </p:nvSpPr>
        <p:spPr>
          <a:xfrm>
            <a:off x="617705" y="6243479"/>
            <a:ext cx="66136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Сформирована итоговая витрина данных для дальнейшей работы   ---- 3711 строк, 16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406743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0CE7618-0AF5-C233-875C-C3C4D232012C}"/>
              </a:ext>
            </a:extLst>
          </p:cNvPr>
          <p:cNvSpPr/>
          <p:nvPr/>
        </p:nvSpPr>
        <p:spPr>
          <a:xfrm>
            <a:off x="543878" y="2331839"/>
            <a:ext cx="11393447" cy="2201168"/>
          </a:xfrm>
          <a:prstGeom prst="roundRect">
            <a:avLst>
              <a:gd name="adj" fmla="val 8765"/>
            </a:avLst>
          </a:prstGeom>
          <a:solidFill>
            <a:srgbClr val="2B2728">
              <a:alpha val="3000"/>
            </a:srgb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44D2F-E1D5-6F58-23B7-37C5E619E286}"/>
              </a:ext>
            </a:extLst>
          </p:cNvPr>
          <p:cNvSpPr txBox="1"/>
          <p:nvPr/>
        </p:nvSpPr>
        <p:spPr>
          <a:xfrm>
            <a:off x="617705" y="1051663"/>
            <a:ext cx="108426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Для кластеризации оставляем только основные столбцы – числовые и из качественных – признак страны, остальные столбцы удаляем, в т.ч.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client_id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contract_id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- столбцы идентичные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id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датасета</a:t>
            </a:r>
            <a:endParaRPr lang="ru-RU" sz="1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Проводим замену признака пола на 0 - мужской и 1 - женский пол, а также замену статуса конверсии  - 0- контракт завершен, 1-контракт действует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Преобразовываем категориальный признак стран в числовой методом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OneHotEncoder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В завершении подготовки данные стандартизируем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StandardScaler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502E3-9EB0-00BE-487F-94DD03F3B132}"/>
              </a:ext>
            </a:extLst>
          </p:cNvPr>
          <p:cNvSpPr txBox="1"/>
          <p:nvPr/>
        </p:nvSpPr>
        <p:spPr>
          <a:xfrm>
            <a:off x="543878" y="334082"/>
            <a:ext cx="33499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dirty="0">
                <a:solidFill>
                  <a:srgbClr val="342BF4"/>
                </a:solidFill>
              </a:rPr>
              <a:t>2. Кластеризация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656CD-B1C9-6A5C-D48C-88EE7428B278}"/>
              </a:ext>
            </a:extLst>
          </p:cNvPr>
          <p:cNvSpPr txBox="1"/>
          <p:nvPr/>
        </p:nvSpPr>
        <p:spPr>
          <a:xfrm>
            <a:off x="543878" y="788538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2.1. Обработка данных перед кластерным анализом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AD9DB-0083-94B7-5CC6-4A6510B1256D}"/>
              </a:ext>
            </a:extLst>
          </p:cNvPr>
          <p:cNvSpPr txBox="1"/>
          <p:nvPr/>
        </p:nvSpPr>
        <p:spPr>
          <a:xfrm>
            <a:off x="1043628" y="2676848"/>
            <a:ext cx="1845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Получаем результат, который уже можно далее </a:t>
            </a:r>
            <a:r>
              <a:rPr lang="ru-RU" sz="10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кластеризовать</a:t>
            </a: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E6CB6-EBB9-82A2-9E9B-9ED751068751}"/>
              </a:ext>
            </a:extLst>
          </p:cNvPr>
          <p:cNvSpPr txBox="1"/>
          <p:nvPr/>
        </p:nvSpPr>
        <p:spPr>
          <a:xfrm>
            <a:off x="543878" y="2044218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 Кластерный анализ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42AAB-314A-50AB-0C5D-1B59D443F36C}"/>
              </a:ext>
            </a:extLst>
          </p:cNvPr>
          <p:cNvSpPr txBox="1"/>
          <p:nvPr/>
        </p:nvSpPr>
        <p:spPr>
          <a:xfrm>
            <a:off x="543878" y="2347034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2.2.1. Снижаем размерность, применяя метод TSNE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F9371-F517-0CFD-461B-1F7E75D84062}"/>
              </a:ext>
            </a:extLst>
          </p:cNvPr>
          <p:cNvSpPr txBox="1"/>
          <p:nvPr/>
        </p:nvSpPr>
        <p:spPr>
          <a:xfrm>
            <a:off x="6534333" y="2676848"/>
            <a:ext cx="2373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Принимаем оптимальное количество кластеров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3ACCD-8F55-2285-3B5C-2CF1F18B42B4}"/>
              </a:ext>
            </a:extLst>
          </p:cNvPr>
          <p:cNvSpPr txBox="1"/>
          <p:nvPr/>
        </p:nvSpPr>
        <p:spPr>
          <a:xfrm>
            <a:off x="6282873" y="2347034"/>
            <a:ext cx="542132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2.2.2. Определяем количество кластеров методом Локтя</a:t>
            </a:r>
          </a:p>
        </p:txBody>
      </p:sp>
      <p:pic>
        <p:nvPicPr>
          <p:cNvPr id="16" name="Рисунок 15" descr="Изображение выглядит как снимок экрана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A0FD206-6C23-3E43-6495-CB7A19A5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50" y="2584120"/>
            <a:ext cx="2712613" cy="1854867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линия, График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2DADBB2-91D3-5ED9-0C1A-A7BA4C402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0" y="2676848"/>
            <a:ext cx="2712613" cy="18228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C4DDA8-A4BF-B16B-E6B5-4C3D6A3837A7}"/>
              </a:ext>
            </a:extLst>
          </p:cNvPr>
          <p:cNvSpPr txBox="1"/>
          <p:nvPr/>
        </p:nvSpPr>
        <p:spPr>
          <a:xfrm>
            <a:off x="543878" y="4578502"/>
            <a:ext cx="510254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2.2.3.  Кластеризация методом К-</a:t>
            </a:r>
            <a:r>
              <a:rPr lang="en-US" sz="1400" dirty="0">
                <a:solidFill>
                  <a:schemeClr val="tx1"/>
                </a:solidFill>
              </a:rPr>
              <a:t>means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60074-D684-0258-E985-F02FDF368EA1}"/>
              </a:ext>
            </a:extLst>
          </p:cNvPr>
          <p:cNvSpPr txBox="1"/>
          <p:nvPr/>
        </p:nvSpPr>
        <p:spPr>
          <a:xfrm>
            <a:off x="6282873" y="4578502"/>
            <a:ext cx="542132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tx1"/>
                </a:solidFill>
              </a:rPr>
              <a:t>2.2.4. Кластеризация иерархическим методом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38C338B-7A63-5F2C-99BC-0628D217A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50" y="4868991"/>
            <a:ext cx="2687320" cy="18353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7097E1-64D7-739D-D392-D4DEFEBCB58C}"/>
              </a:ext>
            </a:extLst>
          </p:cNvPr>
          <p:cNvSpPr txBox="1"/>
          <p:nvPr/>
        </p:nvSpPr>
        <p:spPr>
          <a:xfrm>
            <a:off x="1043628" y="4953263"/>
            <a:ext cx="1845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Визуализация резул</a:t>
            </a:r>
            <a:r>
              <a:rPr lang="ru-RU" sz="1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ьтата  ----</a:t>
            </a:r>
            <a:endParaRPr lang="ru-RU" sz="1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832B7-3F70-735C-65A4-76E2D399C540}"/>
              </a:ext>
            </a:extLst>
          </p:cNvPr>
          <p:cNvSpPr txBox="1"/>
          <p:nvPr/>
        </p:nvSpPr>
        <p:spPr>
          <a:xfrm>
            <a:off x="6615132" y="4953263"/>
            <a:ext cx="1845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Визуализация резул</a:t>
            </a:r>
            <a:r>
              <a:rPr lang="ru-RU" sz="1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ьтата  ----</a:t>
            </a:r>
            <a:endParaRPr lang="ru-RU" sz="1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3" name="Рисунок 22" descr="Изображение выглядит как снимок экрана, линия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A934CB6-C28A-C0EF-46D3-B0ABE2B1F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1" y="4888685"/>
            <a:ext cx="2711682" cy="18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7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1730</Words>
  <Application>Microsoft Office PowerPoint</Application>
  <PresentationFormat>Широкоэкранный</PresentationFormat>
  <Paragraphs>222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Courier New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13819</dc:creator>
  <cp:lastModifiedBy>13819</cp:lastModifiedBy>
  <cp:revision>126</cp:revision>
  <dcterms:created xsi:type="dcterms:W3CDTF">2023-10-07T12:00:51Z</dcterms:created>
  <dcterms:modified xsi:type="dcterms:W3CDTF">2023-11-06T05:17:48Z</dcterms:modified>
</cp:coreProperties>
</file>