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73" r:id="rId5"/>
    <p:sldId id="270" r:id="rId6"/>
    <p:sldId id="265" r:id="rId7"/>
    <p:sldId id="266" r:id="rId8"/>
    <p:sldId id="269" r:id="rId9"/>
    <p:sldId id="267" r:id="rId10"/>
    <p:sldId id="268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8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 varScale="1">
        <p:scale>
          <a:sx n="76" d="100"/>
          <a:sy n="7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100 random trees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positive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Sheet1!$B$3:$B$12</c:f>
              <c:numCache>
                <c:formatCode>General</c:formatCode>
                <c:ptCount val="10"/>
                <c:pt idx="0">
                  <c:v>0.87</c:v>
                </c:pt>
                <c:pt idx="1">
                  <c:v>0.88</c:v>
                </c:pt>
                <c:pt idx="2">
                  <c:v>0.88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0.92</c:v>
                </c:pt>
                <c:pt idx="7">
                  <c:v>0.94</c:v>
                </c:pt>
                <c:pt idx="8">
                  <c:v>0.96</c:v>
                </c:pt>
                <c:pt idx="9">
                  <c:v>0.97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AB-45BE-A039-B31C445EA723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negative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Sheet1!$C$3:$C$12</c:f>
              <c:numCache>
                <c:formatCode>General</c:formatCode>
                <c:ptCount val="10"/>
                <c:pt idx="0">
                  <c:v>0.75</c:v>
                </c:pt>
                <c:pt idx="1">
                  <c:v>0.76</c:v>
                </c:pt>
                <c:pt idx="2">
                  <c:v>0.78</c:v>
                </c:pt>
                <c:pt idx="3">
                  <c:v>0.79</c:v>
                </c:pt>
                <c:pt idx="4">
                  <c:v>0.81</c:v>
                </c:pt>
                <c:pt idx="5">
                  <c:v>0.82</c:v>
                </c:pt>
                <c:pt idx="6">
                  <c:v>0.85</c:v>
                </c:pt>
                <c:pt idx="7">
                  <c:v>0.86</c:v>
                </c:pt>
                <c:pt idx="8">
                  <c:v>0.88</c:v>
                </c:pt>
                <c:pt idx="9">
                  <c:v>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5AB-45BE-A039-B31C445EA723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0.81</c:v>
                </c:pt>
                <c:pt idx="1">
                  <c:v>0.82000000000000006</c:v>
                </c:pt>
                <c:pt idx="2">
                  <c:v>0.83000000000000007</c:v>
                </c:pt>
                <c:pt idx="3">
                  <c:v>0.83499999999999996</c:v>
                </c:pt>
                <c:pt idx="4">
                  <c:v>0.85000000000000009</c:v>
                </c:pt>
                <c:pt idx="5">
                  <c:v>0.86</c:v>
                </c:pt>
                <c:pt idx="6">
                  <c:v>0.88500000000000001</c:v>
                </c:pt>
                <c:pt idx="7">
                  <c:v>0.89999999999999991</c:v>
                </c:pt>
                <c:pt idx="8">
                  <c:v>0.91999999999999993</c:v>
                </c:pt>
                <c:pt idx="9">
                  <c:v>0.93500000000000005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5AB-45BE-A039-B31C445EA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253216"/>
        <c:axId val="963276928"/>
      </c:scatterChart>
      <c:valAx>
        <c:axId val="96325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 depth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276928"/>
        <c:crosses val="autoZero"/>
        <c:crossBetween val="midCat"/>
      </c:valAx>
      <c:valAx>
        <c:axId val="963276928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253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random trees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positive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0.85</c:v>
                </c:pt>
                <c:pt idx="1">
                  <c:v>0.88</c:v>
                </c:pt>
                <c:pt idx="2">
                  <c:v>0.87</c:v>
                </c:pt>
                <c:pt idx="3">
                  <c:v>0.88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0.93</c:v>
                </c:pt>
                <c:pt idx="8">
                  <c:v>0.95</c:v>
                </c:pt>
                <c:pt idx="9">
                  <c:v>0.96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FD9-445A-9FCB-73DCFDF7FA5C}"/>
            </c:ext>
          </c:extLst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negative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Sheet1!$F$3:$F$12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Sheet1!$H$3:$H$12</c:f>
              <c:numCache>
                <c:formatCode>General</c:formatCode>
                <c:ptCount val="10"/>
                <c:pt idx="0">
                  <c:v>0.74</c:v>
                </c:pt>
                <c:pt idx="1">
                  <c:v>0.76</c:v>
                </c:pt>
                <c:pt idx="2">
                  <c:v>0.78</c:v>
                </c:pt>
                <c:pt idx="3">
                  <c:v>0.78</c:v>
                </c:pt>
                <c:pt idx="4">
                  <c:v>0.8</c:v>
                </c:pt>
                <c:pt idx="5">
                  <c:v>0.82</c:v>
                </c:pt>
                <c:pt idx="6">
                  <c:v>0.84</c:v>
                </c:pt>
                <c:pt idx="7">
                  <c:v>0.85</c:v>
                </c:pt>
                <c:pt idx="8">
                  <c:v>0.87</c:v>
                </c:pt>
                <c:pt idx="9">
                  <c:v>0.92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FD9-445A-9FCB-73DCFDF7FA5C}"/>
            </c:ext>
          </c:extLst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Sheet1!$F$3:$F$12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Sheet1!$I$3:$I$12</c:f>
              <c:numCache>
                <c:formatCode>General</c:formatCode>
                <c:ptCount val="10"/>
                <c:pt idx="0">
                  <c:v>0.79499999999999993</c:v>
                </c:pt>
                <c:pt idx="1">
                  <c:v>0.82000000000000006</c:v>
                </c:pt>
                <c:pt idx="2">
                  <c:v>0.82499999999999996</c:v>
                </c:pt>
                <c:pt idx="3">
                  <c:v>0.83000000000000007</c:v>
                </c:pt>
                <c:pt idx="4">
                  <c:v>0.83499999999999996</c:v>
                </c:pt>
                <c:pt idx="5">
                  <c:v>0.85499999999999998</c:v>
                </c:pt>
                <c:pt idx="6">
                  <c:v>0.87</c:v>
                </c:pt>
                <c:pt idx="7">
                  <c:v>0.89</c:v>
                </c:pt>
                <c:pt idx="8">
                  <c:v>0.90999999999999992</c:v>
                </c:pt>
                <c:pt idx="9">
                  <c:v>0.94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FD9-445A-9FCB-73DCFDF7F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187440"/>
        <c:axId val="978182864"/>
      </c:scatterChart>
      <c:valAx>
        <c:axId val="978187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 depth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182864"/>
        <c:crosses val="autoZero"/>
        <c:crossBetween val="midCat"/>
      </c:valAx>
      <c:valAx>
        <c:axId val="978182864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187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8D3B-B011-DFD8-744E-BC422731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F7CC8-2167-529E-E083-35E5AE26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1DAD-1BAF-C19A-8008-1EF986C0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FCC8-D260-F0EA-6ABA-17C00766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38E9-9A58-8E65-048E-02C5B82E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A77A-0D28-F677-9FD0-D8F25B52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965A0-19D0-FA7E-D1A5-F3A22234D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DF63-C652-2294-DAE0-11CFFACF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633BF-7110-90A5-D835-E79CC01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7D1D-ECF7-EC18-8BAA-7615C545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5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679CD-1B67-4A3F-DD47-2FE6E53AE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6D5F3-2AD2-76EA-8311-2263499F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5FF5-A436-5475-C2EC-F4A461A8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F6E6-D236-D0BD-BD6E-52F199A1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3A8C-C715-649D-CC0C-2106CDD6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E6D5-18C3-4CFF-47F7-1A68E836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3BAC-F049-086B-5C5F-999FDA5B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C6C6-3680-4C8E-261E-9C839E10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56DA-320E-2D96-B8FA-0AF7B5AC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7C2B-0996-8AEF-33CF-12DD2CD2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DBA9-D40A-A88B-2AEB-2E78932F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EA911-D582-F7D2-2858-517B0B26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307A-8D13-A3C5-9D71-D22773E1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412F-3CFD-708A-D0D8-683B9E1C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DC9A-11A1-5FD3-AF5D-A3E868C2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6E2-4AC7-3BF2-EF81-EABFFF45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409D-1A74-77D8-043E-046524D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6E6C5-601B-C851-EBD9-EAB31DDEC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00860-A135-7284-EC8F-2350B36D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D9650-FB08-C60A-B716-74D845DA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0113-8E2E-6E6A-0A0D-F362DE98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61C-B77E-CDA0-937F-8E63D4B9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C320-10F5-5259-7CDD-D2E2126D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DC85-62E8-B47A-8AB1-B58E46092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9E78C-A1D3-6B1C-F123-C9B5DC493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FDFF-4769-04DD-B6E1-279F4E324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F6112-FFD7-1350-861E-6AF07187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C3C7B-9EFF-AD2C-D5F6-0084F850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FEAA9-7673-F95F-3F89-1BEC122E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349E-2B27-7AAF-F5A5-C08909C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CA5EE-1724-431F-0671-9EEF3356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51E9D-45F4-5F9F-1D47-E37CFBC4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CF00C-C5A6-0FF6-8DE6-3159DBC0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851CE-B177-8552-0466-BCA86824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E1120-5971-9626-4FA1-DFFBA2B0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8551-52A7-7E78-AA91-6F48DFB1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5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3BC1-391C-FB8B-D8FA-C03FB16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6917-777F-5DE4-6D55-4183CE9B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19AF0-8C1B-ADC4-6539-F81B971B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18EFF-B4D1-73BF-6830-AEBA0234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33C3-3A7D-9BFF-BF34-E950C6C3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35AF-C2FF-EBFB-41EB-5F1D63D4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956-C980-91A1-4CFD-3629F2A5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FE6E6-ACC6-F97D-2D0A-7EECB98C2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D9E5-1C64-7751-B00F-52AC195C4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C990-FFA1-8EB0-C40E-C2BEFB6A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59BA8-3ECA-7871-31A9-F4F2E23C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19087-F46F-0835-F9DC-914761E8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85D31-1858-418E-7943-E79492C6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6FA5-44F1-E26B-EEDD-E22277377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46AB2-2A89-DABA-A1C4-B8DBF151E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4D14-004D-4B41-A519-26517A897DD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04C6-7D84-84E1-B3C5-0BAC4F692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9D1F-280D-2C1A-F520-FC24BD7DA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8A1C-3A23-234B-A4D5-39CAB9A4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B6AE-9BF6-7366-C1C0-E8D3C8A1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388" y="3185259"/>
            <a:ext cx="5424949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3F63-858E-66E9-F789-6CF93008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569" y="4178802"/>
            <a:ext cx="5424948" cy="4351338"/>
          </a:xfrm>
        </p:spPr>
        <p:txBody>
          <a:bodyPr>
            <a:normAutofit/>
          </a:bodyPr>
          <a:lstStyle/>
          <a:p>
            <a:r>
              <a:rPr lang="en-US" dirty="0"/>
              <a:t>Background/Overview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Interactive webpage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B808DF-076B-45BD-DB27-BD9020BE6EEF}"/>
              </a:ext>
            </a:extLst>
          </p:cNvPr>
          <p:cNvSpPr txBox="1">
            <a:spLocks/>
          </p:cNvSpPr>
          <p:nvPr/>
        </p:nvSpPr>
        <p:spPr>
          <a:xfrm>
            <a:off x="2281630" y="3653544"/>
            <a:ext cx="3224981" cy="238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CS4641_B</a:t>
            </a:r>
          </a:p>
          <a:p>
            <a:r>
              <a:rPr lang="en-US" dirty="0"/>
              <a:t>Emma Long</a:t>
            </a:r>
          </a:p>
          <a:p>
            <a:r>
              <a:rPr lang="en-US" dirty="0" err="1"/>
              <a:t>Zhenming</a:t>
            </a:r>
            <a:r>
              <a:rPr lang="en-US" dirty="0"/>
              <a:t> Liu</a:t>
            </a:r>
          </a:p>
          <a:p>
            <a:r>
              <a:rPr lang="en-US" dirty="0"/>
              <a:t>Anna Gardner </a:t>
            </a:r>
          </a:p>
          <a:p>
            <a:r>
              <a:rPr lang="en-US" dirty="0" err="1"/>
              <a:t>Yawen</a:t>
            </a:r>
            <a:r>
              <a:rPr lang="en-US" dirty="0"/>
              <a:t> Tan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024D4-B020-A5DE-229E-53BB6899655D}"/>
              </a:ext>
            </a:extLst>
          </p:cNvPr>
          <p:cNvSpPr txBox="1">
            <a:spLocks/>
          </p:cNvSpPr>
          <p:nvPr/>
        </p:nvSpPr>
        <p:spPr>
          <a:xfrm>
            <a:off x="1015456" y="535421"/>
            <a:ext cx="10161085" cy="279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Stroke Prediction</a:t>
            </a:r>
          </a:p>
          <a:p>
            <a:pPr algn="ctr"/>
            <a:r>
              <a:rPr lang="en-US" sz="3200" b="1" dirty="0"/>
              <a:t>Touchpoint Presentation 2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BB8F8-1321-73B1-D187-5F4AA27ED39C}"/>
              </a:ext>
            </a:extLst>
          </p:cNvPr>
          <p:cNvCxnSpPr>
            <a:cxnSpLocks/>
          </p:cNvCxnSpPr>
          <p:nvPr/>
        </p:nvCxnSpPr>
        <p:spPr>
          <a:xfrm>
            <a:off x="6095999" y="3653544"/>
            <a:ext cx="0" cy="254852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90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41FC7-B5BA-5B85-0052-E3D37A2D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 SVM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B894BF-C560-0624-7517-F369634BA526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C: </a:t>
            </a:r>
          </a:p>
          <a:p>
            <a:pPr marL="457200" lvl="1"/>
            <a:r>
              <a:rPr lang="en-US" sz="1700"/>
              <a:t>Trades off correct classification of training examples against maximization of the decision function’s margin. </a:t>
            </a:r>
          </a:p>
          <a:p>
            <a:r>
              <a:rPr lang="en-US" sz="1700"/>
              <a:t>Important score</a:t>
            </a:r>
          </a:p>
          <a:p>
            <a:pPr lvl="1"/>
            <a:r>
              <a:rPr lang="en-US" sz="1700"/>
              <a:t>Recall (Since this is medical related problem, completion is most important)</a:t>
            </a:r>
          </a:p>
          <a:p>
            <a:pPr lvl="1"/>
            <a:r>
              <a:rPr lang="en-US" sz="1700"/>
              <a:t>Also evaluate precision and f-1 score</a:t>
            </a:r>
          </a:p>
          <a:p>
            <a:endParaRPr lang="en-US" sz="170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439A47D-1A13-2940-7632-B1A08E327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83446"/>
              </p:ext>
            </p:extLst>
          </p:nvPr>
        </p:nvGraphicFramePr>
        <p:xfrm>
          <a:off x="4654296" y="1013074"/>
          <a:ext cx="6903725" cy="483185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63367">
                  <a:extLst>
                    <a:ext uri="{9D8B030D-6E8A-4147-A177-3AD203B41FA5}">
                      <a16:colId xmlns:a16="http://schemas.microsoft.com/office/drawing/2014/main" val="2493945045"/>
                    </a:ext>
                  </a:extLst>
                </a:gridCol>
                <a:gridCol w="873393">
                  <a:extLst>
                    <a:ext uri="{9D8B030D-6E8A-4147-A177-3AD203B41FA5}">
                      <a16:colId xmlns:a16="http://schemas.microsoft.com/office/drawing/2014/main" val="2566684580"/>
                    </a:ext>
                  </a:extLst>
                </a:gridCol>
                <a:gridCol w="873393">
                  <a:extLst>
                    <a:ext uri="{9D8B030D-6E8A-4147-A177-3AD203B41FA5}">
                      <a16:colId xmlns:a16="http://schemas.microsoft.com/office/drawing/2014/main" val="835025740"/>
                    </a:ext>
                  </a:extLst>
                </a:gridCol>
                <a:gridCol w="873393">
                  <a:extLst>
                    <a:ext uri="{9D8B030D-6E8A-4147-A177-3AD203B41FA5}">
                      <a16:colId xmlns:a16="http://schemas.microsoft.com/office/drawing/2014/main" val="4274253650"/>
                    </a:ext>
                  </a:extLst>
                </a:gridCol>
                <a:gridCol w="873393">
                  <a:extLst>
                    <a:ext uri="{9D8B030D-6E8A-4147-A177-3AD203B41FA5}">
                      <a16:colId xmlns:a16="http://schemas.microsoft.com/office/drawing/2014/main" val="1850739013"/>
                    </a:ext>
                  </a:extLst>
                </a:gridCol>
                <a:gridCol w="873393">
                  <a:extLst>
                    <a:ext uri="{9D8B030D-6E8A-4147-A177-3AD203B41FA5}">
                      <a16:colId xmlns:a16="http://schemas.microsoft.com/office/drawing/2014/main" val="2002164323"/>
                    </a:ext>
                  </a:extLst>
                </a:gridCol>
                <a:gridCol w="873393">
                  <a:extLst>
                    <a:ext uri="{9D8B030D-6E8A-4147-A177-3AD203B41FA5}">
                      <a16:colId xmlns:a16="http://schemas.microsoft.com/office/drawing/2014/main" val="3137577786"/>
                    </a:ext>
                  </a:extLst>
                </a:gridCol>
              </a:tblGrid>
              <a:tr h="46170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C=0.01</a:t>
                      </a:r>
                    </a:p>
                  </a:txBody>
                  <a:tcPr marL="105157" marR="105157" marT="52579" marB="52579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Precision</a:t>
                      </a:r>
                    </a:p>
                  </a:txBody>
                  <a:tcPr marL="105157" marR="105157" marT="52579" marB="52579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Recall</a:t>
                      </a:r>
                    </a:p>
                  </a:txBody>
                  <a:tcPr marL="105157" marR="105157" marT="52579" marB="52579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F1-score</a:t>
                      </a:r>
                    </a:p>
                  </a:txBody>
                  <a:tcPr marL="105157" marR="105157" marT="52579" marB="52579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37305"/>
                  </a:ext>
                </a:extLst>
              </a:tr>
              <a:tr h="46170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Stroke (0/1)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0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1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0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1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0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1</a:t>
                      </a:r>
                    </a:p>
                  </a:txBody>
                  <a:tcPr marL="105157" marR="105157" marT="52579" marB="52579" anchor="ctr"/>
                </a:tc>
                <a:extLst>
                  <a:ext uri="{0D108BD9-81ED-4DB2-BD59-A6C34878D82A}">
                    <a16:rowId xmlns:a16="http://schemas.microsoft.com/office/drawing/2014/main" val="954419022"/>
                  </a:ext>
                </a:extLst>
              </a:tr>
              <a:tr h="781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Simple SVM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0.85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0.78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0.76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0.86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0.80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0.82</a:t>
                      </a:r>
                    </a:p>
                  </a:txBody>
                  <a:tcPr marL="105157" marR="105157" marT="52579" marB="52579" anchor="ctr"/>
                </a:tc>
                <a:extLst>
                  <a:ext uri="{0D108BD9-81ED-4DB2-BD59-A6C34878D82A}">
                    <a16:rowId xmlns:a16="http://schemas.microsoft.com/office/drawing/2014/main" val="3335149602"/>
                  </a:ext>
                </a:extLst>
              </a:tr>
              <a:tr h="781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Polynomial Kernel (9)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0.62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B050"/>
                          </a:solidFill>
                        </a:rPr>
                        <a:t>0.84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B050"/>
                          </a:solidFill>
                        </a:rPr>
                        <a:t>0.92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0.41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0.74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0.55</a:t>
                      </a:r>
                    </a:p>
                  </a:txBody>
                  <a:tcPr marL="105157" marR="105157" marT="52579" marB="52579" anchor="ctr"/>
                </a:tc>
                <a:extLst>
                  <a:ext uri="{0D108BD9-81ED-4DB2-BD59-A6C34878D82A}">
                    <a16:rowId xmlns:a16="http://schemas.microsoft.com/office/drawing/2014/main" val="2124782431"/>
                  </a:ext>
                </a:extLst>
              </a:tr>
              <a:tr h="781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Gaussian Kernel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B050"/>
                          </a:solidFill>
                        </a:rPr>
                        <a:t>0.86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0.69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0.61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B050"/>
                          </a:solidFill>
                        </a:rPr>
                        <a:t>0.90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0.71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0.78</a:t>
                      </a:r>
                    </a:p>
                  </a:txBody>
                  <a:tcPr marL="105157" marR="105157" marT="52579" marB="52579" anchor="ctr"/>
                </a:tc>
                <a:extLst>
                  <a:ext uri="{0D108BD9-81ED-4DB2-BD59-A6C34878D82A}">
                    <a16:rowId xmlns:a16="http://schemas.microsoft.com/office/drawing/2014/main" val="2919650058"/>
                  </a:ext>
                </a:extLst>
              </a:tr>
              <a:tr h="781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Sigmoid Kernel 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0.38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B050"/>
                          </a:solidFill>
                        </a:rPr>
                        <a:t>0.43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B050"/>
                          </a:solidFill>
                        </a:rPr>
                        <a:t>0.58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B050"/>
                          </a:solidFill>
                        </a:rPr>
                        <a:t>0.49</a:t>
                      </a:r>
                    </a:p>
                  </a:txBody>
                  <a:tcPr marL="105157" marR="105157" marT="52579" marB="52579" anchor="ctr"/>
                </a:tc>
                <a:extLst>
                  <a:ext uri="{0D108BD9-81ED-4DB2-BD59-A6C34878D82A}">
                    <a16:rowId xmlns:a16="http://schemas.microsoft.com/office/drawing/2014/main" val="2119646485"/>
                  </a:ext>
                </a:extLst>
              </a:tr>
              <a:tr h="781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RBF Kernel (C=0.1)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0.82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B050"/>
                          </a:solidFill>
                        </a:rPr>
                        <a:t>0.93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B050"/>
                          </a:solidFill>
                        </a:rPr>
                        <a:t>0.94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0.78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0.87</a:t>
                      </a:r>
                    </a:p>
                  </a:txBody>
                  <a:tcPr marL="105157" marR="105157" marT="52579" marB="525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0.85</a:t>
                      </a:r>
                    </a:p>
                  </a:txBody>
                  <a:tcPr marL="105157" marR="105157" marT="52579" marB="52579" anchor="ctr"/>
                </a:tc>
                <a:extLst>
                  <a:ext uri="{0D108BD9-81ED-4DB2-BD59-A6C34878D82A}">
                    <a16:rowId xmlns:a16="http://schemas.microsoft.com/office/drawing/2014/main" val="2987644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14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B954079-BD23-81CF-8F23-D5CBAE112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" y="1868401"/>
            <a:ext cx="2857778" cy="214333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19C3963-D24D-183B-B070-39AA28844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29" y="1868400"/>
            <a:ext cx="2857779" cy="2143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48B18-7438-132B-CFED-FC46A097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Neural</a:t>
            </a:r>
            <a:r>
              <a:rPr lang="en-US" b="1" dirty="0"/>
              <a:t> </a:t>
            </a:r>
            <a:r>
              <a:rPr lang="en-US" sz="5400" b="1" dirty="0"/>
              <a:t>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E7249-5980-DDFC-031B-DF2F48C641D8}"/>
              </a:ext>
            </a:extLst>
          </p:cNvPr>
          <p:cNvSpPr txBox="1"/>
          <p:nvPr/>
        </p:nvSpPr>
        <p:spPr>
          <a:xfrm>
            <a:off x="911982" y="3971955"/>
            <a:ext cx="117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D7EBD-F684-E815-4AF4-C3DCDB7ECDDF}"/>
              </a:ext>
            </a:extLst>
          </p:cNvPr>
          <p:cNvSpPr txBox="1"/>
          <p:nvPr/>
        </p:nvSpPr>
        <p:spPr>
          <a:xfrm>
            <a:off x="604333" y="2970010"/>
            <a:ext cx="179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 layer:</a:t>
            </a:r>
          </a:p>
          <a:p>
            <a:pPr algn="ctr"/>
            <a:r>
              <a:rPr lang="en-US" sz="1200" dirty="0"/>
              <a:t>Accuracy = 0.87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2174D-8B89-63EC-2D58-E3E234B43123}"/>
              </a:ext>
            </a:extLst>
          </p:cNvPr>
          <p:cNvGrpSpPr/>
          <p:nvPr/>
        </p:nvGrpSpPr>
        <p:grpSpPr>
          <a:xfrm>
            <a:off x="534343" y="4504277"/>
            <a:ext cx="1930325" cy="809321"/>
            <a:chOff x="1462812" y="4797863"/>
            <a:chExt cx="1930325" cy="8093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5C0D23-275A-4549-99DB-0F8D8C62C8A6}"/>
                </a:ext>
              </a:extLst>
            </p:cNvPr>
            <p:cNvSpPr txBox="1"/>
            <p:nvPr/>
          </p:nvSpPr>
          <p:spPr>
            <a:xfrm>
              <a:off x="1462812" y="4797863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16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CBB5B-540D-A520-C918-706D5F0A8418}"/>
                </a:ext>
              </a:extLst>
            </p:cNvPr>
            <p:cNvSpPr txBox="1"/>
            <p:nvPr/>
          </p:nvSpPr>
          <p:spPr>
            <a:xfrm>
              <a:off x="1462812" y="5064024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4E5AD0-A300-519D-1C3C-F47211F23F89}"/>
                </a:ext>
              </a:extLst>
            </p:cNvPr>
            <p:cNvSpPr txBox="1"/>
            <p:nvPr/>
          </p:nvSpPr>
          <p:spPr>
            <a:xfrm>
              <a:off x="1462812" y="5330185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Node (Sigmoid)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A30ECFF-A08F-1B95-8431-63A930D3374E}"/>
              </a:ext>
            </a:extLst>
          </p:cNvPr>
          <p:cNvSpPr txBox="1"/>
          <p:nvPr/>
        </p:nvSpPr>
        <p:spPr>
          <a:xfrm>
            <a:off x="534343" y="5568924"/>
            <a:ext cx="193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9ED179-DA04-C189-0662-439EDB3AE9E3}"/>
              </a:ext>
            </a:extLst>
          </p:cNvPr>
          <p:cNvSpPr txBox="1"/>
          <p:nvPr/>
        </p:nvSpPr>
        <p:spPr>
          <a:xfrm>
            <a:off x="3189146" y="2970010"/>
            <a:ext cx="179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4 layer:</a:t>
            </a:r>
          </a:p>
          <a:p>
            <a:pPr algn="ctr"/>
            <a:r>
              <a:rPr lang="en-US" sz="1200" dirty="0"/>
              <a:t>Accuracy = 0.88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8A972-C73F-6115-D4CF-65710FBAEB58}"/>
              </a:ext>
            </a:extLst>
          </p:cNvPr>
          <p:cNvSpPr txBox="1"/>
          <p:nvPr/>
        </p:nvSpPr>
        <p:spPr>
          <a:xfrm>
            <a:off x="3496795" y="3971955"/>
            <a:ext cx="117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Input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85E698-50EB-B9DE-7F15-E477877FDEB0}"/>
              </a:ext>
            </a:extLst>
          </p:cNvPr>
          <p:cNvGrpSpPr/>
          <p:nvPr/>
        </p:nvGrpSpPr>
        <p:grpSpPr>
          <a:xfrm>
            <a:off x="3111567" y="4371196"/>
            <a:ext cx="1945503" cy="1075482"/>
            <a:chOff x="5203699" y="4797863"/>
            <a:chExt cx="1945503" cy="107548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151A46-A0CA-6D6B-665D-7F5D36F05147}"/>
                </a:ext>
              </a:extLst>
            </p:cNvPr>
            <p:cNvSpPr txBox="1"/>
            <p:nvPr/>
          </p:nvSpPr>
          <p:spPr>
            <a:xfrm>
              <a:off x="5203699" y="4797863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16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2B393B-B664-30D3-83E7-0E4C12D263CF}"/>
                </a:ext>
              </a:extLst>
            </p:cNvPr>
            <p:cNvSpPr txBox="1"/>
            <p:nvPr/>
          </p:nvSpPr>
          <p:spPr>
            <a:xfrm>
              <a:off x="5218877" y="5596346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Node (Sigmoid)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A1CB6B-9C15-3378-2287-437FC870B8A5}"/>
                </a:ext>
              </a:extLst>
            </p:cNvPr>
            <p:cNvSpPr txBox="1"/>
            <p:nvPr/>
          </p:nvSpPr>
          <p:spPr>
            <a:xfrm>
              <a:off x="5218877" y="5064024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3C055D-DD30-E7FF-9669-BD9D8F9B45C9}"/>
                </a:ext>
              </a:extLst>
            </p:cNvPr>
            <p:cNvSpPr txBox="1"/>
            <p:nvPr/>
          </p:nvSpPr>
          <p:spPr>
            <a:xfrm>
              <a:off x="5218876" y="5330185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7E3022A-CB30-C631-0C19-EDEDCF9A6D61}"/>
              </a:ext>
            </a:extLst>
          </p:cNvPr>
          <p:cNvSpPr txBox="1"/>
          <p:nvPr/>
        </p:nvSpPr>
        <p:spPr>
          <a:xfrm>
            <a:off x="3119156" y="5568924"/>
            <a:ext cx="193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Output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C3AC0DC-FAFE-963E-7B54-2983A609F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61" y="1868400"/>
            <a:ext cx="2857779" cy="2143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7CB682-A584-89E6-765F-C3C67BA7B062}"/>
              </a:ext>
            </a:extLst>
          </p:cNvPr>
          <p:cNvSpPr txBox="1"/>
          <p:nvPr/>
        </p:nvSpPr>
        <p:spPr>
          <a:xfrm>
            <a:off x="5769678" y="2970010"/>
            <a:ext cx="179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5 layer:</a:t>
            </a:r>
          </a:p>
          <a:p>
            <a:pPr algn="ctr"/>
            <a:r>
              <a:rPr lang="en-US" sz="1200" dirty="0"/>
              <a:t>Accuracy = 0.89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A89123-3D6E-EA0C-18C5-D60B3E0B9B4D}"/>
              </a:ext>
            </a:extLst>
          </p:cNvPr>
          <p:cNvSpPr txBox="1"/>
          <p:nvPr/>
        </p:nvSpPr>
        <p:spPr>
          <a:xfrm>
            <a:off x="6077327" y="4018958"/>
            <a:ext cx="117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74628A-4EA0-9B22-1C31-2C61C5040617}"/>
              </a:ext>
            </a:extLst>
          </p:cNvPr>
          <p:cNvSpPr txBox="1"/>
          <p:nvPr/>
        </p:nvSpPr>
        <p:spPr>
          <a:xfrm>
            <a:off x="5699688" y="5615927"/>
            <a:ext cx="193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Output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04DE94-006B-4DCE-1C2A-BD16769CB8B9}"/>
              </a:ext>
            </a:extLst>
          </p:cNvPr>
          <p:cNvGrpSpPr/>
          <p:nvPr/>
        </p:nvGrpSpPr>
        <p:grpSpPr>
          <a:xfrm>
            <a:off x="5699688" y="4285119"/>
            <a:ext cx="1930325" cy="1341643"/>
            <a:chOff x="8938553" y="4797863"/>
            <a:chExt cx="1930325" cy="13416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256E3A-C3C9-6BDA-7AAE-2D62507908C3}"/>
                </a:ext>
              </a:extLst>
            </p:cNvPr>
            <p:cNvSpPr txBox="1"/>
            <p:nvPr/>
          </p:nvSpPr>
          <p:spPr>
            <a:xfrm>
              <a:off x="8938553" y="4797863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16 Nodes (sigmoid)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F34FF4-01E9-F196-1E9F-B5FF6F8C083F}"/>
                </a:ext>
              </a:extLst>
            </p:cNvPr>
            <p:cNvSpPr txBox="1"/>
            <p:nvPr/>
          </p:nvSpPr>
          <p:spPr>
            <a:xfrm>
              <a:off x="8938553" y="5862507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 Node (Sigmoid)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E70D17-B3B9-AB12-2394-5D7D1A4D3E8B}"/>
                </a:ext>
              </a:extLst>
            </p:cNvPr>
            <p:cNvSpPr txBox="1"/>
            <p:nvPr/>
          </p:nvSpPr>
          <p:spPr>
            <a:xfrm>
              <a:off x="8938553" y="5064024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82F648-F9D0-3511-83F6-C534B44EEA14}"/>
                </a:ext>
              </a:extLst>
            </p:cNvPr>
            <p:cNvSpPr txBox="1"/>
            <p:nvPr/>
          </p:nvSpPr>
          <p:spPr>
            <a:xfrm>
              <a:off x="8938553" y="5330185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 Nodes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BCA200-5C27-D572-E226-38C16BC006C1}"/>
                </a:ext>
              </a:extLst>
            </p:cNvPr>
            <p:cNvSpPr txBox="1"/>
            <p:nvPr/>
          </p:nvSpPr>
          <p:spPr>
            <a:xfrm>
              <a:off x="8938553" y="5596346"/>
              <a:ext cx="1930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 Node (</a:t>
              </a:r>
              <a:r>
                <a:rPr lang="en-US" sz="1200" dirty="0" err="1"/>
                <a:t>Relu</a:t>
              </a:r>
              <a:r>
                <a:rPr lang="en-US" sz="1200" dirty="0"/>
                <a:t>)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D4A68F2-0476-25EE-CFFE-1131636D7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714" y="2159879"/>
            <a:ext cx="4023091" cy="138754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EC57CEC-4C45-6961-271D-A0147A886C8A}"/>
              </a:ext>
            </a:extLst>
          </p:cNvPr>
          <p:cNvSpPr txBox="1"/>
          <p:nvPr/>
        </p:nvSpPr>
        <p:spPr>
          <a:xfrm>
            <a:off x="8007652" y="3636283"/>
            <a:ext cx="3721172" cy="22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err="1"/>
              <a:t>Keras</a:t>
            </a:r>
            <a:r>
              <a:rPr lang="en-US" sz="1200" b="1" dirty="0"/>
              <a:t> API for implementation</a:t>
            </a:r>
          </a:p>
          <a:p>
            <a:pPr>
              <a:lnSpc>
                <a:spcPct val="200000"/>
              </a:lnSpc>
            </a:pPr>
            <a:r>
              <a:rPr lang="en-US" sz="1200" b="1" dirty="0"/>
              <a:t>Dense layer: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output = activation(dot(input, kernel) + bias)</a:t>
            </a:r>
          </a:p>
          <a:p>
            <a:pPr>
              <a:lnSpc>
                <a:spcPct val="200000"/>
              </a:lnSpc>
            </a:pPr>
            <a:r>
              <a:rPr lang="en-US" sz="1200" b="1" dirty="0"/>
              <a:t>Different activation function were tried: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Combination of </a:t>
            </a:r>
            <a:r>
              <a:rPr lang="en-US" sz="1200" dirty="0" err="1"/>
              <a:t>relu</a:t>
            </a:r>
            <a:r>
              <a:rPr lang="en-US" sz="1200" dirty="0"/>
              <a:t> and sigmoid showed best result</a:t>
            </a:r>
          </a:p>
          <a:p>
            <a:pPr>
              <a:lnSpc>
                <a:spcPct val="200000"/>
              </a:lnSpc>
            </a:pPr>
            <a:r>
              <a:rPr lang="en-US" sz="1200" b="1" dirty="0"/>
              <a:t>Binary cross entropy for calculating loss</a:t>
            </a:r>
          </a:p>
        </p:txBody>
      </p:sp>
    </p:spTree>
    <p:extLst>
      <p:ext uri="{BB962C8B-B14F-4D97-AF65-F5344CB8AC3E}">
        <p14:creationId xmlns:p14="http://schemas.microsoft.com/office/powerpoint/2010/main" val="413024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435B-B3A1-9EEF-B5EC-1EB5B30F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Interactive webpage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A11A9E-F8E3-AA18-2304-C6EB05C13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486" y="1354668"/>
            <a:ext cx="4688541" cy="5379858"/>
          </a:xfrm>
        </p:spPr>
      </p:pic>
    </p:spTree>
    <p:extLst>
      <p:ext uri="{BB962C8B-B14F-4D97-AF65-F5344CB8AC3E}">
        <p14:creationId xmlns:p14="http://schemas.microsoft.com/office/powerpoint/2010/main" val="196536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o Prevent a Second Stroke – Cleveland Clinic">
            <a:extLst>
              <a:ext uri="{FF2B5EF4-FFF2-40B4-BE49-F238E27FC236}">
                <a16:creationId xmlns:a16="http://schemas.microsoft.com/office/drawing/2014/main" id="{DC5609FD-6F27-FBD9-DC11-1CE6E34FE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BA25-FE2D-C555-C0C9-D5600598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38" y="169334"/>
            <a:ext cx="3822189" cy="1899912"/>
          </a:xfrm>
        </p:spPr>
        <p:txBody>
          <a:bodyPr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A47D-8074-5C48-4309-3DB1A197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1460091"/>
            <a:ext cx="5080000" cy="522857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Strokes are one of the most common diseases</a:t>
            </a:r>
          </a:p>
          <a:p>
            <a:r>
              <a:rPr lang="en-US" sz="2400" dirty="0"/>
              <a:t>Factors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Smoking diabetes</a:t>
            </a:r>
          </a:p>
          <a:p>
            <a:pPr lvl="1"/>
            <a:r>
              <a:rPr lang="en-US" dirty="0"/>
              <a:t>Hypertension </a:t>
            </a:r>
          </a:p>
          <a:p>
            <a:pPr lvl="1"/>
            <a:r>
              <a:rPr lang="en-US" dirty="0"/>
              <a:t>Heart disease</a:t>
            </a:r>
          </a:p>
          <a:p>
            <a:pPr lvl="1"/>
            <a:r>
              <a:rPr lang="en-US" dirty="0"/>
              <a:t>high cholesterol levels </a:t>
            </a:r>
          </a:p>
          <a:p>
            <a:pPr lvl="1"/>
            <a:r>
              <a:rPr lang="en-US" dirty="0"/>
              <a:t>Marriage condition </a:t>
            </a:r>
          </a:p>
          <a:p>
            <a:pPr lvl="1"/>
            <a:r>
              <a:rPr lang="en-US" dirty="0"/>
              <a:t>Work type</a:t>
            </a:r>
          </a:p>
          <a:p>
            <a:pPr lvl="1"/>
            <a:r>
              <a:rPr lang="en-US" dirty="0"/>
              <a:t>Residence type</a:t>
            </a:r>
          </a:p>
          <a:p>
            <a:pPr lvl="1"/>
            <a:r>
              <a:rPr lang="en-US" dirty="0"/>
              <a:t>Avg. glucose level</a:t>
            </a:r>
          </a:p>
          <a:p>
            <a:pPr lvl="1"/>
            <a:r>
              <a:rPr lang="en-US" dirty="0"/>
              <a:t>BMI</a:t>
            </a:r>
          </a:p>
          <a:p>
            <a:r>
              <a:rPr lang="en-US" sz="2400" dirty="0"/>
              <a:t>Our results can also remind those who have high-risk health measurements to change their lifestyles to avoid stroke.</a:t>
            </a:r>
          </a:p>
        </p:txBody>
      </p:sp>
    </p:spTree>
    <p:extLst>
      <p:ext uri="{BB962C8B-B14F-4D97-AF65-F5344CB8AC3E}">
        <p14:creationId xmlns:p14="http://schemas.microsoft.com/office/powerpoint/2010/main" val="324803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fographic">
            <a:extLst>
              <a:ext uri="{FF2B5EF4-FFF2-40B4-BE49-F238E27FC236}">
                <a16:creationId xmlns:a16="http://schemas.microsoft.com/office/drawing/2014/main" id="{EB163B35-3779-942C-03E2-3FEDC3662E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56" y="7241"/>
            <a:ext cx="8865688" cy="685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5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F97E-A706-03A1-85B1-9E813E79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C65F6DC-A31C-17DF-36CB-1119A45967BA}"/>
              </a:ext>
            </a:extLst>
          </p:cNvPr>
          <p:cNvGraphicFramePr>
            <a:graphicFrameLocks/>
          </p:cNvGraphicFramePr>
          <p:nvPr/>
        </p:nvGraphicFramePr>
        <p:xfrm>
          <a:off x="381000" y="1382463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D8EA63D-228F-E982-2990-1B8A8906C103}"/>
              </a:ext>
            </a:extLst>
          </p:cNvPr>
          <p:cNvGraphicFramePr>
            <a:graphicFrameLocks/>
          </p:cNvGraphicFramePr>
          <p:nvPr/>
        </p:nvGraphicFramePr>
        <p:xfrm>
          <a:off x="6324600" y="1382463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A05571-7B30-D478-B683-573A0A454AD1}"/>
              </a:ext>
            </a:extLst>
          </p:cNvPr>
          <p:cNvSpPr txBox="1"/>
          <p:nvPr/>
        </p:nvSpPr>
        <p:spPr>
          <a:xfrm>
            <a:off x="642991" y="4715165"/>
            <a:ext cx="616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Tuned two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</a:t>
            </a:r>
            <a:r>
              <a:rPr lang="en-US" dirty="0"/>
              <a:t> (number of random trees)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depth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D6E2C-D742-1529-8F42-5CF564361183}"/>
              </a:ext>
            </a:extLst>
          </p:cNvPr>
          <p:cNvSpPr txBox="1"/>
          <p:nvPr/>
        </p:nvSpPr>
        <p:spPr>
          <a:xfrm>
            <a:off x="642990" y="5770797"/>
            <a:ext cx="616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100 trees and max depth =100 we can achieve 100 accuracy on test data!?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77CFE5-9D02-E485-E9E6-BE650E8E4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19" y="4835440"/>
            <a:ext cx="4229317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1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6AAFD-D48C-1BBA-24BD-BE3D9C03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2F57F7-218B-608B-FC96-F0D2CE93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/>
            <a:r>
              <a:rPr lang="en-US" sz="1700"/>
              <a:t>The higher the feature importance value, the more important the feature is to predicting the target label.</a:t>
            </a:r>
          </a:p>
          <a:p>
            <a:pPr marL="285750"/>
            <a:endParaRPr lang="en-US" sz="1700"/>
          </a:p>
          <a:p>
            <a:pPr marL="285750"/>
            <a:endParaRPr lang="en-US" sz="1700"/>
          </a:p>
          <a:p>
            <a:r>
              <a:rPr lang="en-US" sz="1700" b="1"/>
              <a:t>Top three features for stroke</a:t>
            </a:r>
          </a:p>
          <a:p>
            <a:pPr marL="285750"/>
            <a:r>
              <a:rPr lang="en-US" sz="1700"/>
              <a:t>Smoking status</a:t>
            </a:r>
          </a:p>
          <a:p>
            <a:pPr marL="285750"/>
            <a:r>
              <a:rPr lang="en-US" sz="1700"/>
              <a:t>BMI</a:t>
            </a:r>
          </a:p>
          <a:p>
            <a:pPr marL="285750"/>
            <a:r>
              <a:rPr lang="en-US" sz="1700"/>
              <a:t>Glucose level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D0C7A5-61F7-4D1B-3C76-5824107D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01226"/>
            <a:ext cx="6903720" cy="40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4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889F8-5D0C-C1D1-7AA1-44DC66FF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SVM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9164-87FB-AAB7-60E6-6A9DDC59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SMOTE Balanced &amp; Feature Selected Data</a:t>
            </a:r>
          </a:p>
          <a:p>
            <a:pPr lvl="1"/>
            <a:r>
              <a:rPr lang="en-US" sz="2200"/>
              <a:t>Stroke positive: negative = 1:1</a:t>
            </a:r>
          </a:p>
          <a:p>
            <a:pPr lvl="1"/>
            <a:r>
              <a:rPr lang="en-US" sz="2200"/>
              <a:t>Removed </a:t>
            </a:r>
            <a:r>
              <a:rPr lang="en-US" sz="2200" b="1" i="1"/>
              <a:t>gender</a:t>
            </a:r>
            <a:r>
              <a:rPr lang="en-US" sz="2200"/>
              <a:t> feature</a:t>
            </a:r>
          </a:p>
          <a:p>
            <a:r>
              <a:rPr lang="en-US" sz="2200"/>
              <a:t>Test size is 20% of the original data. (1945)</a:t>
            </a:r>
          </a:p>
          <a:p>
            <a:r>
              <a:rPr lang="en-US" sz="2200"/>
              <a:t>Hard SVM </a:t>
            </a:r>
          </a:p>
          <a:p>
            <a:pPr lvl="1"/>
            <a:r>
              <a:rPr lang="en-US" sz="2200"/>
              <a:t>Simple SVM</a:t>
            </a:r>
          </a:p>
          <a:p>
            <a:pPr lvl="1"/>
            <a:r>
              <a:rPr lang="en-US" sz="2200"/>
              <a:t>Polynomial Kernel</a:t>
            </a:r>
          </a:p>
          <a:p>
            <a:pPr lvl="1"/>
            <a:r>
              <a:rPr lang="en-US" sz="2200"/>
              <a:t>Gaussian Kernel</a:t>
            </a:r>
          </a:p>
          <a:p>
            <a:pPr lvl="1"/>
            <a:r>
              <a:rPr lang="en-US" sz="2200"/>
              <a:t>Sigmoid Kernel </a:t>
            </a:r>
          </a:p>
          <a:p>
            <a:pPr lvl="1"/>
            <a:r>
              <a:rPr lang="en-US" sz="2200"/>
              <a:t>Radial Basis Function (RBF) Kernel</a:t>
            </a:r>
          </a:p>
          <a:p>
            <a:r>
              <a:rPr lang="en-US" sz="2200"/>
              <a:t>Soft SVM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1843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41FC7-B5BA-5B85-0052-E3D37A2D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 SVM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B894BF-C560-0624-7517-F369634BA526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Important score</a:t>
            </a:r>
          </a:p>
          <a:p>
            <a:pPr lvl="1"/>
            <a:r>
              <a:rPr lang="en-US" sz="2200" dirty="0"/>
              <a:t>Recall (Since this is medical related problem, completion is most important)</a:t>
            </a:r>
          </a:p>
          <a:p>
            <a:pPr lvl="1"/>
            <a:r>
              <a:rPr lang="en-US" sz="2200" dirty="0"/>
              <a:t>Also evaluate precision and f-1 score</a:t>
            </a:r>
          </a:p>
          <a:p>
            <a:r>
              <a:rPr lang="en-US" sz="2600" dirty="0"/>
              <a:t>RBF kernel gives best score. (Which make sense, since it bring the data to infinite dimension space)</a:t>
            </a:r>
          </a:p>
          <a:p>
            <a:endParaRPr lang="en-US" sz="22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439A47D-1A13-2940-7632-B1A08E327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90365"/>
              </p:ext>
            </p:extLst>
          </p:nvPr>
        </p:nvGraphicFramePr>
        <p:xfrm>
          <a:off x="4654296" y="1335972"/>
          <a:ext cx="6903722" cy="41860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62386">
                  <a:extLst>
                    <a:ext uri="{9D8B030D-6E8A-4147-A177-3AD203B41FA5}">
                      <a16:colId xmlns:a16="http://schemas.microsoft.com/office/drawing/2014/main" val="2493945045"/>
                    </a:ext>
                  </a:extLst>
                </a:gridCol>
                <a:gridCol w="873556">
                  <a:extLst>
                    <a:ext uri="{9D8B030D-6E8A-4147-A177-3AD203B41FA5}">
                      <a16:colId xmlns:a16="http://schemas.microsoft.com/office/drawing/2014/main" val="2566684580"/>
                    </a:ext>
                  </a:extLst>
                </a:gridCol>
                <a:gridCol w="873556">
                  <a:extLst>
                    <a:ext uri="{9D8B030D-6E8A-4147-A177-3AD203B41FA5}">
                      <a16:colId xmlns:a16="http://schemas.microsoft.com/office/drawing/2014/main" val="835025740"/>
                    </a:ext>
                  </a:extLst>
                </a:gridCol>
                <a:gridCol w="873556">
                  <a:extLst>
                    <a:ext uri="{9D8B030D-6E8A-4147-A177-3AD203B41FA5}">
                      <a16:colId xmlns:a16="http://schemas.microsoft.com/office/drawing/2014/main" val="4274253650"/>
                    </a:ext>
                  </a:extLst>
                </a:gridCol>
                <a:gridCol w="873556">
                  <a:extLst>
                    <a:ext uri="{9D8B030D-6E8A-4147-A177-3AD203B41FA5}">
                      <a16:colId xmlns:a16="http://schemas.microsoft.com/office/drawing/2014/main" val="1850739013"/>
                    </a:ext>
                  </a:extLst>
                </a:gridCol>
                <a:gridCol w="873556">
                  <a:extLst>
                    <a:ext uri="{9D8B030D-6E8A-4147-A177-3AD203B41FA5}">
                      <a16:colId xmlns:a16="http://schemas.microsoft.com/office/drawing/2014/main" val="2002164323"/>
                    </a:ext>
                  </a:extLst>
                </a:gridCol>
                <a:gridCol w="873556">
                  <a:extLst>
                    <a:ext uri="{9D8B030D-6E8A-4147-A177-3AD203B41FA5}">
                      <a16:colId xmlns:a16="http://schemas.microsoft.com/office/drawing/2014/main" val="3137577786"/>
                    </a:ext>
                  </a:extLst>
                </a:gridCol>
              </a:tblGrid>
              <a:tr h="462781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5177" marR="105177" marT="52589" marB="52589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Precision</a:t>
                      </a:r>
                    </a:p>
                  </a:txBody>
                  <a:tcPr marL="105177" marR="105177" marT="52589" marB="52589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Recall</a:t>
                      </a:r>
                    </a:p>
                  </a:txBody>
                  <a:tcPr marL="105177" marR="105177" marT="52589" marB="52589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F1-score</a:t>
                      </a:r>
                    </a:p>
                  </a:txBody>
                  <a:tcPr marL="105177" marR="105177" marT="52589" marB="52589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37305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Stroke (0/1)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0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1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0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1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0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/>
                        <a:t>1</a:t>
                      </a:r>
                    </a:p>
                  </a:txBody>
                  <a:tcPr marL="105177" marR="105177" marT="52589" marB="52589" anchor="ctr"/>
                </a:tc>
                <a:extLst>
                  <a:ext uri="{0D108BD9-81ED-4DB2-BD59-A6C34878D82A}">
                    <a16:rowId xmlns:a16="http://schemas.microsoft.com/office/drawing/2014/main" val="954419022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Simple SVM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0.85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0.78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0.77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0.86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0.81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0.82</a:t>
                      </a:r>
                    </a:p>
                  </a:txBody>
                  <a:tcPr marL="105177" marR="105177" marT="52589" marB="52589" anchor="ctr"/>
                </a:tc>
                <a:extLst>
                  <a:ext uri="{0D108BD9-81ED-4DB2-BD59-A6C34878D82A}">
                    <a16:rowId xmlns:a16="http://schemas.microsoft.com/office/drawing/2014/main" val="3335149602"/>
                  </a:ext>
                </a:extLst>
              </a:tr>
              <a:tr h="778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Polynomial Kernel (10)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0.71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0.81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0.85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0.65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0.78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0.72</a:t>
                      </a:r>
                    </a:p>
                  </a:txBody>
                  <a:tcPr marL="105177" marR="105177" marT="52589" marB="52589" anchor="ctr"/>
                </a:tc>
                <a:extLst>
                  <a:ext uri="{0D108BD9-81ED-4DB2-BD59-A6C34878D82A}">
                    <a16:rowId xmlns:a16="http://schemas.microsoft.com/office/drawing/2014/main" val="2124782431"/>
                  </a:ext>
                </a:extLst>
              </a:tr>
              <a:tr h="778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Gaussian Kernel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0.85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0.72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0.67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0.87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0.75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0.79</a:t>
                      </a:r>
                    </a:p>
                  </a:txBody>
                  <a:tcPr marL="105177" marR="105177" marT="52589" marB="52589" anchor="ctr"/>
                </a:tc>
                <a:extLst>
                  <a:ext uri="{0D108BD9-81ED-4DB2-BD59-A6C34878D82A}">
                    <a16:rowId xmlns:a16="http://schemas.microsoft.com/office/drawing/2014/main" val="2919650058"/>
                  </a:ext>
                </a:extLst>
              </a:tr>
              <a:tr h="778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Sigmoid Kernel 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0.41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0.40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0.40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0.40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0.40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0.40</a:t>
                      </a:r>
                    </a:p>
                  </a:txBody>
                  <a:tcPr marL="105177" marR="105177" marT="52589" marB="52589" anchor="ctr"/>
                </a:tc>
                <a:extLst>
                  <a:ext uri="{0D108BD9-81ED-4DB2-BD59-A6C34878D82A}">
                    <a16:rowId xmlns:a16="http://schemas.microsoft.com/office/drawing/2014/main" val="2119646485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RBF Kernel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0.92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0.92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0.95</a:t>
                      </a:r>
                    </a:p>
                  </a:txBody>
                  <a:tcPr marL="105177" marR="105177" marT="52589" marB="525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0.95</a:t>
                      </a:r>
                    </a:p>
                  </a:txBody>
                  <a:tcPr marL="105177" marR="105177" marT="52589" marB="52589" anchor="ctr"/>
                </a:tc>
                <a:extLst>
                  <a:ext uri="{0D108BD9-81ED-4DB2-BD59-A6C34878D82A}">
                    <a16:rowId xmlns:a16="http://schemas.microsoft.com/office/drawing/2014/main" val="2987644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4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A3E09-81D9-30D7-1FEC-B90F54EF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RBF hyperparameters tuning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591CFE4-A75B-C1DB-8072-291D29732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26242"/>
            <a:ext cx="7214616" cy="49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8DFF3C0-9A47-4CF8-A908-C79EE032F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8B750-5083-6842-D345-73A53A93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5995987" cy="1494000"/>
          </a:xfrm>
        </p:spPr>
        <p:txBody>
          <a:bodyPr anchor="t">
            <a:normAutofit/>
          </a:bodyPr>
          <a:lstStyle/>
          <a:p>
            <a:r>
              <a:rPr lang="en-US" b="1" dirty="0"/>
              <a:t>SVM parameters tuning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CD191E-4E38-48B5-91B0-A538EEE36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10DAD19-A1E9-4929-B76E-E6605D2DB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7DBC290-0F34-425B-B724-341D9697A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A74C-6226-A387-4B45-A34FD0FB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881352"/>
            <a:ext cx="4457144" cy="46876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Polynomial Kernel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Degree: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Precision increase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Recall decrease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F-1 decrease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Radial Basis Function (RBF) Kernel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Gamma: Inverse of the radius of influence of samples selected by the model as support vectors (low value means large radius).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Precision increase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Recall peak at around 0.1</a:t>
            </a:r>
          </a:p>
          <a:p>
            <a:pPr lvl="2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F-1 peak at around 0.1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A2348-3A9F-E327-8A82-BB04E4E1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54" y="282483"/>
            <a:ext cx="4590738" cy="3044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1D6EA-4DC1-0DA1-005F-A50FDEE68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54" y="3429000"/>
            <a:ext cx="4899657" cy="32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4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597</Words>
  <Application>Microsoft Macintosh PowerPoint</Application>
  <PresentationFormat>Widescreen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Outline</vt:lpstr>
      <vt:lpstr>Background</vt:lpstr>
      <vt:lpstr>PowerPoint Presentation</vt:lpstr>
      <vt:lpstr>Random Forest</vt:lpstr>
      <vt:lpstr>Feature Importance</vt:lpstr>
      <vt:lpstr>SVM</vt:lpstr>
      <vt:lpstr>Hard SVM</vt:lpstr>
      <vt:lpstr>RBF hyperparameters tuning</vt:lpstr>
      <vt:lpstr>SVM parameters tuning</vt:lpstr>
      <vt:lpstr>Soft SVM</vt:lpstr>
      <vt:lpstr>Neural Network</vt:lpstr>
      <vt:lpstr>Interactive webpage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Touchpoint Presentation 1 </dc:title>
  <dc:creator>Emma Long</dc:creator>
  <cp:lastModifiedBy>Emma Long</cp:lastModifiedBy>
  <cp:revision>24</cp:revision>
  <dcterms:created xsi:type="dcterms:W3CDTF">2022-07-06T18:41:32Z</dcterms:created>
  <dcterms:modified xsi:type="dcterms:W3CDTF">2022-07-25T19:23:36Z</dcterms:modified>
</cp:coreProperties>
</file>