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0" r:id="rId3"/>
    <p:sldId id="261" r:id="rId4"/>
    <p:sldId id="262" r:id="rId5"/>
    <p:sldId id="265" r:id="rId6"/>
    <p:sldId id="266" r:id="rId7"/>
    <p:sldId id="268" r:id="rId8"/>
    <p:sldId id="267" r:id="rId9"/>
    <p:sldId id="270" r:id="rId10"/>
    <p:sldId id="273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>
        <p:scale>
          <a:sx n="79" d="100"/>
          <a:sy n="79" d="100"/>
        </p:scale>
        <p:origin x="71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1B49EE-D55C-4AD5-AE6A-B09AB57F7266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051B73-E311-44BF-8D6D-9137AB9F3DE8}" type="datetime1">
              <a:rPr lang="pl-PL" smtClean="0"/>
              <a:t>07.09.2020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55EE4-F95C-49B3-ACD4-7CA3D00C795E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1D04E-0CE8-4348-8D3C-4F97263154FA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a — symbol zastępczy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9848F2-EC7B-4A2E-A4EA-D56A99AC03B6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Numer slajdu — symbol zastępczy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02B9CC-9A39-4A3E-A11C-2AA5A4A43696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3DF7B8-0E4E-4FC5-86DA-BF07D7501F68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115373-D71C-43CC-A9B0-C5F5B0EAD476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BF620-47B2-4AAA-B965-6575C26AEC58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70DB5-3B74-47E3-90B3-6FF4DAF5961C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CD3F3-1BA2-48DE-B1B4-BBD3C3E3D436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D2385E3-AC97-41FD-8DF3-B71EB60EA90E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2DF53-D588-4215-BD5B-BCC4BBD41867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61BBFD0-E849-4FC2-BFF9-605B90695325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transition spd="slow">
    <p:push dir="u"/>
  </p:transition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Prostokąt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3" y="640080"/>
            <a:ext cx="10993549" cy="2602533"/>
          </a:xfrm>
        </p:spPr>
        <p:txBody>
          <a:bodyPr rtlCol="0">
            <a:normAutofit fontScale="90000"/>
          </a:bodyPr>
          <a:lstStyle/>
          <a:p>
            <a:pPr algn="ctr"/>
            <a:br>
              <a:rPr lang="pl-PL" sz="2400" dirty="0"/>
            </a:br>
            <a:r>
              <a:rPr lang="pl-PL" sz="2400" dirty="0"/>
              <a:t>Studia podyplomowe</a:t>
            </a:r>
            <a:br>
              <a:rPr lang="pl-PL" sz="2400" dirty="0"/>
            </a:br>
            <a:r>
              <a:rPr lang="pl-PL" sz="2400" dirty="0"/>
              <a:t>informatyka stosowana</a:t>
            </a:r>
            <a:br>
              <a:rPr lang="pl-PL" sz="2400" dirty="0"/>
            </a:br>
            <a:br>
              <a:rPr lang="pl-PL" sz="2400" dirty="0"/>
            </a:br>
            <a:br>
              <a:rPr lang="pl-PL" sz="2400" dirty="0"/>
            </a:br>
            <a:br>
              <a:rPr lang="pl-PL" sz="2400" dirty="0"/>
            </a:br>
            <a:br>
              <a:rPr lang="pl-PL" sz="2400" dirty="0"/>
            </a:br>
            <a:r>
              <a:rPr lang="pl-PL" sz="2000" dirty="0"/>
              <a:t>Predykcja i analiza zbioru </a:t>
            </a:r>
            <a:r>
              <a:rPr lang="pl-PL" sz="2000" i="1" dirty="0" err="1"/>
              <a:t>Breast</a:t>
            </a:r>
            <a:r>
              <a:rPr lang="pl-PL" sz="2000" i="1" dirty="0"/>
              <a:t> </a:t>
            </a:r>
            <a:r>
              <a:rPr lang="pl-PL" sz="2000" i="1" dirty="0" err="1"/>
              <a:t>Cancer</a:t>
            </a:r>
            <a:r>
              <a:rPr lang="pl-PL" sz="2000" i="1" dirty="0"/>
              <a:t> </a:t>
            </a:r>
            <a:r>
              <a:rPr lang="pl-PL" sz="2000" i="1" dirty="0" err="1"/>
              <a:t>Diagnostic</a:t>
            </a:r>
            <a:r>
              <a:rPr lang="pl-PL" sz="2000" dirty="0"/>
              <a:t> </a:t>
            </a:r>
            <a:br>
              <a:rPr lang="pl-PL" sz="2000" dirty="0"/>
            </a:br>
            <a:r>
              <a:rPr lang="pl-PL" sz="2000" dirty="0"/>
              <a:t>przy użyciu algorytmów uczenia maszynowego</a:t>
            </a:r>
            <a:endParaRPr lang="pl" sz="2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3287720"/>
            <a:ext cx="10993546" cy="377817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M</a:t>
            </a:r>
            <a:r>
              <a:rPr lang="pl" dirty="0"/>
              <a:t>gr inż. Anna ledwoń 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763AA7-9028-4374-AF00-18B9DB4CA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42" y="3710644"/>
            <a:ext cx="12192000" cy="3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0FA9CF7-5A8C-421D-A51D-8B19C7BCE55D}"/>
              </a:ext>
            </a:extLst>
          </p:cNvPr>
          <p:cNvPicPr/>
          <p:nvPr/>
        </p:nvPicPr>
        <p:blipFill rotWithShape="1">
          <a:blip r:embed="rId3" cstate="print"/>
          <a:srcRect t="8469" b="12677"/>
          <a:stretch/>
        </p:blipFill>
        <p:spPr bwMode="auto">
          <a:xfrm>
            <a:off x="5420700" y="1384200"/>
            <a:ext cx="1350600" cy="126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625106"/>
            <a:ext cx="3031852" cy="1722419"/>
          </a:xfrm>
        </p:spPr>
        <p:txBody>
          <a:bodyPr rtlCol="0">
            <a:normAutofit/>
          </a:bodyPr>
          <a:lstStyle/>
          <a:p>
            <a:pPr algn="ctr"/>
            <a:br>
              <a:rPr lang="pl-PL" sz="2400" dirty="0"/>
            </a:br>
            <a:r>
              <a:rPr lang="pl-PL" sz="2400" dirty="0"/>
              <a:t>Modele uczenia maszynowego</a:t>
            </a:r>
            <a:endParaRPr lang="pl" sz="200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44D1D23-7EC9-4D03-A3E1-76D266B53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923158"/>
            <a:ext cx="3031852" cy="300139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l-PL" dirty="0">
                <a:solidFill>
                  <a:schemeClr val="tx1"/>
                </a:solidFill>
                <a:highlight>
                  <a:srgbClr val="FFFF00"/>
                </a:highlight>
              </a:rPr>
              <a:t>Regresja logistyczna</a:t>
            </a:r>
          </a:p>
          <a:p>
            <a:pPr marL="0" indent="0" algn="ctr"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l-PL" dirty="0">
                <a:solidFill>
                  <a:schemeClr val="tx1"/>
                </a:solidFill>
                <a:highlight>
                  <a:srgbClr val="00FF00"/>
                </a:highlight>
              </a:rPr>
              <a:t>Las losowy</a:t>
            </a:r>
          </a:p>
          <a:p>
            <a:pPr marL="0" indent="0"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l-PL" dirty="0">
                <a:solidFill>
                  <a:schemeClr val="tx1"/>
                </a:solidFill>
                <a:highlight>
                  <a:srgbClr val="00FFFF"/>
                </a:highlight>
              </a:rPr>
              <a:t>Drzewa decyzyjne</a:t>
            </a:r>
          </a:p>
          <a:p>
            <a:pPr marL="0" indent="0" algn="ctr">
              <a:buNone/>
            </a:pPr>
            <a:endParaRPr lang="pl-PL" dirty="0">
              <a:solidFill>
                <a:schemeClr val="tx1"/>
              </a:solidFill>
              <a:highlight>
                <a:srgbClr val="FF00FF"/>
              </a:highlight>
            </a:endParaRPr>
          </a:p>
          <a:p>
            <a:pPr marL="0" indent="0" algn="ctr">
              <a:buNone/>
            </a:pPr>
            <a:r>
              <a:rPr lang="pl-PL" dirty="0">
                <a:solidFill>
                  <a:schemeClr val="tx1"/>
                </a:solidFill>
                <a:highlight>
                  <a:srgbClr val="FF00FF"/>
                </a:highlight>
              </a:rPr>
              <a:t>K najbliższych sąsiadów </a:t>
            </a:r>
          </a:p>
          <a:p>
            <a:pPr marL="0" indent="0" algn="ctr">
              <a:buNone/>
            </a:pPr>
            <a:endParaRPr lang="pl-PL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pPr marL="0" indent="0" algn="ctr">
              <a:buNone/>
            </a:pPr>
            <a:r>
              <a:rPr lang="pl-PL" dirty="0">
                <a:solidFill>
                  <a:schemeClr val="tx1"/>
                </a:solidFill>
                <a:highlight>
                  <a:srgbClr val="C0C0C0"/>
                </a:highlight>
              </a:rPr>
              <a:t>Sztuczne sieci neuronowe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309192E0-FDA3-44E2-9BE7-8C820734152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4663" t="61375" r="61754" b="18214"/>
          <a:stretch/>
        </p:blipFill>
        <p:spPr bwMode="auto">
          <a:xfrm>
            <a:off x="8644270" y="4035854"/>
            <a:ext cx="2779873" cy="2334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2E070DF7-9305-42E8-A5A2-27469A648D5B}"/>
              </a:ext>
            </a:extLst>
          </p:cNvPr>
          <p:cNvSpPr txBox="1">
            <a:spLocks/>
          </p:cNvSpPr>
          <p:nvPr/>
        </p:nvSpPr>
        <p:spPr>
          <a:xfrm>
            <a:off x="4228160" y="130940"/>
            <a:ext cx="7514705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Ewaluacja modelu?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D76D3372-FFC0-4020-800A-C2FF1A11CD1C}"/>
                  </a:ext>
                </a:extLst>
              </p:cNvPr>
              <p:cNvSpPr txBox="1"/>
              <p:nvPr/>
            </p:nvSpPr>
            <p:spPr>
              <a:xfrm>
                <a:off x="4228160" y="1622329"/>
                <a:ext cx="3693096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pl-PL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l-PL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D76D3372-FFC0-4020-800A-C2FF1A11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60" y="1622329"/>
                <a:ext cx="3693096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568F4FB2-6D64-43D9-BA5C-B5A433AE1E42}"/>
                  </a:ext>
                </a:extLst>
              </p:cNvPr>
              <p:cNvSpPr txBox="1"/>
              <p:nvPr/>
            </p:nvSpPr>
            <p:spPr>
              <a:xfrm>
                <a:off x="4228160" y="2811737"/>
                <a:ext cx="3693096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pl-PL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l-PL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568F4FB2-6D64-43D9-BA5C-B5A433AE1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60" y="2811737"/>
                <a:ext cx="3693096" cy="615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9FC4A427-D9B8-4998-A3DE-B8464F193016}"/>
                  </a:ext>
                </a:extLst>
              </p:cNvPr>
              <p:cNvSpPr txBox="1"/>
              <p:nvPr/>
            </p:nvSpPr>
            <p:spPr>
              <a:xfrm>
                <a:off x="4379394" y="4001145"/>
                <a:ext cx="3693096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𝐴𝑐𝑐𝑢𝑟𝑎𝑛𝑐𝑦</m:t>
                      </m:r>
                      <m:r>
                        <a:rPr lang="pl-PL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l-PL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l-PL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pl-PL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pl-PL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9FC4A427-D9B8-4998-A3DE-B8464F19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394" y="4001145"/>
                <a:ext cx="3693096" cy="615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FE1F4AC7-A174-48DD-81E7-11BF78991483}"/>
                  </a:ext>
                </a:extLst>
              </p:cNvPr>
              <p:cNvSpPr txBox="1"/>
              <p:nvPr/>
            </p:nvSpPr>
            <p:spPr>
              <a:xfrm>
                <a:off x="4379394" y="5190553"/>
                <a:ext cx="3693096" cy="881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l-PL" i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pl-P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pl-PL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l-PL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l-PL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  <m:r>
                                <a:rPr lang="pl-PL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FE1F4AC7-A174-48DD-81E7-11BF78991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394" y="5190553"/>
                <a:ext cx="3693096" cy="8815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ole tekstowe 19">
            <a:extLst>
              <a:ext uri="{FF2B5EF4-FFF2-40B4-BE49-F238E27FC236}">
                <a16:creationId xmlns:a16="http://schemas.microsoft.com/office/drawing/2014/main" id="{901AA67B-BA69-4726-9552-86708AA0BEF4}"/>
              </a:ext>
            </a:extLst>
          </p:cNvPr>
          <p:cNvSpPr txBox="1"/>
          <p:nvPr/>
        </p:nvSpPr>
        <p:spPr>
          <a:xfrm>
            <a:off x="8049770" y="1331068"/>
            <a:ext cx="369309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300" dirty="0"/>
              <a:t>Prawdziwie pozytywy (TP): gdy rzeczywista klasa danych to P (prawda), a przewidywana jest również P (prawda).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300" dirty="0"/>
              <a:t>Prawdziwie negatywny (TN): gdy rzeczywista klasa danych wynosiła N (fałsz), a przewidywana jest również N (fałsz).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300" dirty="0"/>
              <a:t>Fałszywie pozytywny (FP): gdy rzeczywista klasa danych wynosiła N (fałsz), a przewidywana to P (prawda).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300" dirty="0"/>
              <a:t>Fałszywie negatywy (F): Gdy rzeczywista klasa danych wynosiła P (prawda), a przewidywana wartość to N (fałsz).</a:t>
            </a:r>
          </a:p>
        </p:txBody>
      </p:sp>
    </p:spTree>
    <p:extLst>
      <p:ext uri="{BB962C8B-B14F-4D97-AF65-F5344CB8AC3E}">
        <p14:creationId xmlns:p14="http://schemas.microsoft.com/office/powerpoint/2010/main" val="386692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5" grpId="0"/>
      <p:bldP spid="16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FAABEB-98D0-46FE-B768-C12D719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0"/>
            <a:ext cx="3031852" cy="1722419"/>
          </a:xfrm>
        </p:spPr>
        <p:txBody>
          <a:bodyPr/>
          <a:lstStyle/>
          <a:p>
            <a:r>
              <a:rPr lang="pl-PL" dirty="0"/>
              <a:t>Regresja logistyczna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3D5815-7078-4601-8097-9EFEA652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859192"/>
            <a:ext cx="3031852" cy="2492091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Model regresji logistycznej jest przypadkiem uogólnienia modelu liniowego. Znajduje zastosowanie kiedy zmienna jest dychotomiczna, czyli przyjmuje dwie wartości, np. sukces i porażka lub kobieta i mężczyzna. Funkcja logistyczna to krzywa w kształcie litery S, która może przyjąć wartość liby rzeczywistej w zakresie od 0 do 1. Wzór funkcji logistycznej przedstawiono poniżej: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E9C644-AED8-4EFC-975C-E64874D1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385E3-AC97-41FD-8DF3-B71EB60EA90E}" type="datetime1">
              <a:rPr lang="pl-PL" smtClean="0"/>
              <a:t>07.09.2020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EF62363E-5EB0-4EF3-8EF2-661EC123E5D6}"/>
                  </a:ext>
                </a:extLst>
              </p:cNvPr>
              <p:cNvSpPr txBox="1"/>
              <p:nvPr/>
            </p:nvSpPr>
            <p:spPr>
              <a:xfrm>
                <a:off x="454983" y="4351283"/>
                <a:ext cx="3657600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l-P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EF62363E-5EB0-4EF3-8EF2-661EC123E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3" y="4351283"/>
                <a:ext cx="3657600" cy="6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0B689F3E-33FF-4D28-8A23-0AC6D6A533DA}"/>
              </a:ext>
            </a:extLst>
          </p:cNvPr>
          <p:cNvSpPr txBox="1">
            <a:spLocks/>
          </p:cNvSpPr>
          <p:nvPr/>
        </p:nvSpPr>
        <p:spPr>
          <a:xfrm>
            <a:off x="767856" y="5105404"/>
            <a:ext cx="3131481" cy="8329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Gdzie e to podstawa logarytmów naturalnych (liczba Eulera), a x jest rzeczywistą wartością liczbową.</a:t>
            </a:r>
            <a:endParaRPr lang="pl-PL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BC313BA-4CDC-4805-B384-0061F576DE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90" y="3405602"/>
            <a:ext cx="3389186" cy="293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3F3078D-ADEF-4484-A247-1386EFAE71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20" t="32816" r="35587" b="50101"/>
          <a:stretch/>
        </p:blipFill>
        <p:spPr>
          <a:xfrm>
            <a:off x="4931676" y="1193509"/>
            <a:ext cx="5852159" cy="1878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8587D2ED-7F12-4DDE-BEF6-290F472241C2}"/>
              </a:ext>
            </a:extLst>
          </p:cNvPr>
          <p:cNvSpPr/>
          <p:nvPr/>
        </p:nvSpPr>
        <p:spPr>
          <a:xfrm>
            <a:off x="6778305" y="1526796"/>
            <a:ext cx="2927757" cy="478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FDDF1BCC-5ECC-43A7-9709-A46EA96F247C}"/>
              </a:ext>
            </a:extLst>
          </p:cNvPr>
          <p:cNvSpPr/>
          <p:nvPr/>
        </p:nvSpPr>
        <p:spPr>
          <a:xfrm>
            <a:off x="8909108" y="2125361"/>
            <a:ext cx="796954" cy="249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690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FAABEB-98D0-46FE-B768-C12D719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-150767"/>
            <a:ext cx="3031852" cy="1722419"/>
          </a:xfrm>
        </p:spPr>
        <p:txBody>
          <a:bodyPr/>
          <a:lstStyle/>
          <a:p>
            <a:r>
              <a:rPr lang="pl-PL" dirty="0"/>
              <a:t>Las losowy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3D5815-7078-4601-8097-9EFEA652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687123"/>
            <a:ext cx="3031852" cy="3001392"/>
          </a:xfrm>
        </p:spPr>
        <p:txBody>
          <a:bodyPr>
            <a:normAutofit lnSpcReduction="10000"/>
          </a:bodyPr>
          <a:lstStyle/>
          <a:p>
            <a:r>
              <a:rPr lang="pl-PL" dirty="0"/>
              <a:t>Las losowy zbudowany jest z wielu klasyfikatorów (drzew decyzyjnych). Dodatkowo każde drzewo budowane jest na innym losowo wybranym podzbiorze danych uczących. Każdy podział w drzewie jest wybierany jako najlepszy możliwy podział dla losowo wybranego małego podzbioru zmiennych (stąd nazwa Losowy).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E9C644-AED8-4EFC-975C-E64874D1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385E3-AC97-41FD-8DF3-B71EB60EA90E}" type="datetime1">
              <a:rPr lang="pl-PL" smtClean="0"/>
              <a:t>07.09.2020</a:t>
            </a:fld>
            <a:endParaRPr lang="en-US" dirty="0"/>
          </a:p>
        </p:txBody>
      </p:sp>
      <p:pic>
        <p:nvPicPr>
          <p:cNvPr id="9218" name="Picture 2" descr="Drzewa decyzyjne, las losowy">
            <a:extLst>
              <a:ext uri="{FF2B5EF4-FFF2-40B4-BE49-F238E27FC236}">
                <a16:creationId xmlns:a16="http://schemas.microsoft.com/office/drawing/2014/main" id="{0D6341AD-9FAC-4625-91F0-07349A3C0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3"/>
          <a:stretch/>
        </p:blipFill>
        <p:spPr bwMode="auto">
          <a:xfrm>
            <a:off x="541776" y="4640748"/>
            <a:ext cx="3484013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ED1DF3E-F288-4DCE-9F2B-37975A909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7" t="40862" r="35302" b="42728"/>
          <a:stretch/>
        </p:blipFill>
        <p:spPr>
          <a:xfrm>
            <a:off x="4969781" y="1090707"/>
            <a:ext cx="5973720" cy="1828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A275271B-6AA7-4530-B134-0F33F0B84825}"/>
              </a:ext>
            </a:extLst>
          </p:cNvPr>
          <p:cNvSpPr/>
          <p:nvPr/>
        </p:nvSpPr>
        <p:spPr>
          <a:xfrm>
            <a:off x="6778305" y="1448036"/>
            <a:ext cx="2927757" cy="478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BD92576-0257-42D7-890B-3450787612A6}"/>
              </a:ext>
            </a:extLst>
          </p:cNvPr>
          <p:cNvSpPr/>
          <p:nvPr/>
        </p:nvSpPr>
        <p:spPr>
          <a:xfrm>
            <a:off x="8909108" y="2048309"/>
            <a:ext cx="796954" cy="249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E7B17402-E9E1-44DF-8E50-12C92C9F8E5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09" y="3187819"/>
            <a:ext cx="3716608" cy="3271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4372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FAABEB-98D0-46FE-B768-C12D719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-331307"/>
            <a:ext cx="3031852" cy="1722419"/>
          </a:xfrm>
        </p:spPr>
        <p:txBody>
          <a:bodyPr/>
          <a:lstStyle/>
          <a:p>
            <a:r>
              <a:rPr lang="pl-PL" dirty="0"/>
              <a:t>Drzewa decyzyjne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3D5815-7078-4601-8097-9EFEA652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478198"/>
            <a:ext cx="3031852" cy="3901603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Calibri" panose="020F0502020204030204" pitchFamily="34" charset="0"/>
              </a:rPr>
              <a:t>Algorytm drzewa decyzyjnego znany jest również pod bardziej nowoczesną nazwą CART, która oznacza drzewa klasyfikacji i regresji. Algorytm można zastosować do problemów z modelowaniem predykcyjnym klasyfikacji lub regresji.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ea typeface="Calibri" panose="020F0502020204030204" pitchFamily="34" charset="0"/>
              </a:rPr>
              <a:t>Do klasyfikacji wykorzystywana jest funkcja kosztu </a:t>
            </a:r>
            <a:r>
              <a:rPr lang="pl-PL" sz="1800" dirty="0" err="1">
                <a:effectLst/>
                <a:ea typeface="Calibri" panose="020F0502020204030204" pitchFamily="34" charset="0"/>
              </a:rPr>
              <a:t>Gini</a:t>
            </a:r>
            <a:r>
              <a:rPr lang="pl-PL" sz="1800" dirty="0">
                <a:effectLst/>
                <a:ea typeface="Calibri" panose="020F0502020204030204" pitchFamily="34" charset="0"/>
              </a:rPr>
              <a:t>, która wskazuje, jak czyste są węzły liści (jak mieszane są dane treningowe przypisane do każdego węzła). Funkcja kosztu </a:t>
            </a:r>
            <a:r>
              <a:rPr lang="pl-PL" sz="1800" dirty="0" err="1">
                <a:effectLst/>
                <a:ea typeface="Calibri" panose="020F0502020204030204" pitchFamily="34" charset="0"/>
              </a:rPr>
              <a:t>Gini</a:t>
            </a:r>
            <a:r>
              <a:rPr lang="pl-PL" sz="1800" dirty="0">
                <a:effectLst/>
                <a:ea typeface="Calibri" panose="020F0502020204030204" pitchFamily="34" charset="0"/>
              </a:rPr>
              <a:t> ma postać:</a:t>
            </a:r>
            <a:endParaRPr lang="pl-PL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E9C644-AED8-4EFC-975C-E64874D1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385E3-AC97-41FD-8DF3-B71EB60EA90E}" type="datetime1">
              <a:rPr lang="pl-PL" smtClean="0"/>
              <a:t>07.09.2020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A4433797-AFCE-4D5B-8A57-AB7A57C035DF}"/>
                  </a:ext>
                </a:extLst>
              </p:cNvPr>
              <p:cNvSpPr txBox="1"/>
              <p:nvPr/>
            </p:nvSpPr>
            <p:spPr>
              <a:xfrm>
                <a:off x="438654" y="5325310"/>
                <a:ext cx="369025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l-PL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l-PL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∗(1−</m:t>
                              </m:r>
                              <m:sSub>
                                <m:sSubPr>
                                  <m:ctrlP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A4433797-AFCE-4D5B-8A57-AB7A57C03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4" y="5325310"/>
                <a:ext cx="3690257" cy="848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az 7">
            <a:extLst>
              <a:ext uri="{FF2B5EF4-FFF2-40B4-BE49-F238E27FC236}">
                <a16:creationId xmlns:a16="http://schemas.microsoft.com/office/drawing/2014/main" id="{2D9C1974-16FC-4639-9445-A824D3E84C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164" y="3203721"/>
            <a:ext cx="3690257" cy="3075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DCA8356-CB2C-47FE-99AF-FEAE32590D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93" t="36801" r="34553" b="47512"/>
          <a:stretch/>
        </p:blipFill>
        <p:spPr>
          <a:xfrm>
            <a:off x="5033335" y="1068786"/>
            <a:ext cx="6178951" cy="1774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67565F7C-695E-40E7-90CE-056951366E65}"/>
              </a:ext>
            </a:extLst>
          </p:cNvPr>
          <p:cNvSpPr/>
          <p:nvPr/>
        </p:nvSpPr>
        <p:spPr>
          <a:xfrm>
            <a:off x="6778305" y="1403766"/>
            <a:ext cx="2927757" cy="478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C943C9F-8605-40C4-806E-8CF571A05A30}"/>
              </a:ext>
            </a:extLst>
          </p:cNvPr>
          <p:cNvSpPr/>
          <p:nvPr/>
        </p:nvSpPr>
        <p:spPr>
          <a:xfrm>
            <a:off x="8909108" y="2001063"/>
            <a:ext cx="796954" cy="249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22370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>
            <a:extLst>
              <a:ext uri="{FF2B5EF4-FFF2-40B4-BE49-F238E27FC236}">
                <a16:creationId xmlns:a16="http://schemas.microsoft.com/office/drawing/2014/main" id="{87C33CF3-5FD4-4458-89D6-C93BFBDD1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53" t="50394" r="22597" b="34425"/>
          <a:stretch/>
        </p:blipFill>
        <p:spPr>
          <a:xfrm>
            <a:off x="5462141" y="1174477"/>
            <a:ext cx="5365011" cy="1414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AFAABEB-98D0-46FE-B768-C12D719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0"/>
            <a:ext cx="3031852" cy="1722419"/>
          </a:xfrm>
        </p:spPr>
        <p:txBody>
          <a:bodyPr/>
          <a:lstStyle/>
          <a:p>
            <a:r>
              <a:rPr lang="pl-PL" dirty="0"/>
              <a:t>K najbliższych sąsiadów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tekstu 3">
                <a:extLst>
                  <a:ext uri="{FF2B5EF4-FFF2-40B4-BE49-F238E27FC236}">
                    <a16:creationId xmlns:a16="http://schemas.microsoft.com/office/drawing/2014/main" id="{823D5815-7078-4601-8097-9EFEA652068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67857" y="1855433"/>
                <a:ext cx="3031852" cy="3982613"/>
              </a:xfrm>
            </p:spPr>
            <p:txBody>
              <a:bodyPr>
                <a:normAutofit fontScale="25000" lnSpcReduction="20000"/>
              </a:bodyPr>
              <a:lstStyle/>
              <a:p>
                <a:pPr marL="285750" indent="-285750" algn="just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pl-PL" sz="6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Każdej danej jest przypisywany zestaw n cech, który jest umieszczany w n-wymiarowej przestrzeni. Jeśli chcemy przyporządkować daną do grupy to należy znaleźć k najbliższych sąsiadów w przestrzeni n-wymiarowej (najbliższych dla wybranej metryki, np. Euklidesowej), a następnie wybrać grupę najbardziej liczną. Wzór na odległość Euklidesa:</a:t>
                </a:r>
              </a:p>
              <a:p>
                <a:pPr algn="just"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6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6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l-PL" sz="6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l-PL" sz="6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6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l-PL" sz="6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pl-PL" sz="6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l-PL" sz="6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pl-PL" sz="6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pl-PL" sz="6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6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l-PL" sz="6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6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6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6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6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l-PL" sz="6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6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6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6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6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pl-PL" sz="6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6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sz="6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pl-PL" dirty="0"/>
              </a:p>
            </p:txBody>
          </p:sp>
        </mc:Choice>
        <mc:Fallback>
          <p:sp>
            <p:nvSpPr>
              <p:cNvPr id="4" name="Symbol zastępczy tekstu 3">
                <a:extLst>
                  <a:ext uri="{FF2B5EF4-FFF2-40B4-BE49-F238E27FC236}">
                    <a16:creationId xmlns:a16="http://schemas.microsoft.com/office/drawing/2014/main" id="{823D5815-7078-4601-8097-9EFEA6520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67857" y="1855433"/>
                <a:ext cx="3031852" cy="3982613"/>
              </a:xfrm>
              <a:blipFill>
                <a:blip r:embed="rId3"/>
                <a:stretch>
                  <a:fillRect l="-402" t="-612" r="-80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E9C644-AED8-4EFC-975C-E64874D1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385E3-AC97-41FD-8DF3-B71EB60EA90E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7BDC84C-DC97-4D81-8CC4-89424A285D10}"/>
              </a:ext>
            </a:extLst>
          </p:cNvPr>
          <p:cNvSpPr/>
          <p:nvPr/>
        </p:nvSpPr>
        <p:spPr>
          <a:xfrm>
            <a:off x="6778305" y="1403766"/>
            <a:ext cx="2927757" cy="478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547B30A-CE99-44D5-A6DD-7D7C736474CE}"/>
              </a:ext>
            </a:extLst>
          </p:cNvPr>
          <p:cNvSpPr/>
          <p:nvPr/>
        </p:nvSpPr>
        <p:spPr>
          <a:xfrm>
            <a:off x="8909108" y="2001063"/>
            <a:ext cx="796954" cy="249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B41FD87D-ED1D-4348-B585-45E16406F9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56" y="3009200"/>
            <a:ext cx="3641654" cy="3027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205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FAABEB-98D0-46FE-B768-C12D719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-58366"/>
            <a:ext cx="3031852" cy="1722419"/>
          </a:xfrm>
        </p:spPr>
        <p:txBody>
          <a:bodyPr/>
          <a:lstStyle/>
          <a:p>
            <a:r>
              <a:rPr lang="pl-PL" dirty="0"/>
              <a:t>Sztuczne sieci neuronowe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3D5815-7078-4601-8097-9EFEA652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843" y="1722419"/>
            <a:ext cx="3346314" cy="2829842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effectLst/>
                <a:ea typeface="Calibri" panose="020F0502020204030204" pitchFamily="34" charset="0"/>
              </a:rPr>
              <a:t>W sieci neuronowej, warstwą wejściową nazywamy skrajnie lewą warstwę. Umieszczone w niej neurony to neurony wejściowe, które dostarczają informacje ze świata zewnętrznego do ukrytych węzłów. Warstwa wyjściowa (skrajna - po prawej) zawiera jeden lub więcej neuronów wyjściowych, które są odpowiedzialne za obliczenia i przesyłanie informacji z sieci do świata zewnętrznego. Warstwy środkowe zwane są warstwami ukrytymi, ponieważ nie mają bezpośredniego połączenia ze światem zewnętrznym. </a:t>
            </a:r>
            <a:endParaRPr lang="pl-PL" sz="1200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E9C644-AED8-4EFC-975C-E64874D1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385E3-AC97-41FD-8DF3-B71EB60EA90E}" type="datetime1">
              <a:rPr lang="pl-PL" smtClean="0"/>
              <a:t>07.09.2020</a:t>
            </a:fld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56CE0AB-E684-43D8-B994-9D24F0A3759B}"/>
              </a:ext>
            </a:extLst>
          </p:cNvPr>
          <p:cNvPicPr/>
          <p:nvPr/>
        </p:nvPicPr>
        <p:blipFill rotWithShape="1">
          <a:blip r:embed="rId2"/>
          <a:srcRect l="12471" t="47410" r="24981" b="18726"/>
          <a:stretch/>
        </p:blipFill>
        <p:spPr bwMode="auto">
          <a:xfrm>
            <a:off x="767857" y="4552261"/>
            <a:ext cx="3031852" cy="1722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54945D-71EF-463D-990A-5CC65F78D4D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3"/>
          <a:stretch/>
        </p:blipFill>
        <p:spPr bwMode="auto">
          <a:xfrm>
            <a:off x="4152433" y="3239311"/>
            <a:ext cx="4320358" cy="31112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98703-58A5-4B18-AA0E-F6D726F40A3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885" y="3239311"/>
            <a:ext cx="3531523" cy="288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F05A04F-78DF-46B3-BB0F-48374391F4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500" t="56178" r="20400" b="28668"/>
          <a:stretch/>
        </p:blipFill>
        <p:spPr>
          <a:xfrm>
            <a:off x="5110344" y="1288363"/>
            <a:ext cx="5722255" cy="1417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A4DEC185-9F57-48B9-AACD-86EFA9CE1754}"/>
              </a:ext>
            </a:extLst>
          </p:cNvPr>
          <p:cNvSpPr/>
          <p:nvPr/>
        </p:nvSpPr>
        <p:spPr>
          <a:xfrm>
            <a:off x="6755802" y="1578704"/>
            <a:ext cx="2620359" cy="422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69A2754-2E2C-48E4-AD53-ADD60FF72BAC}"/>
              </a:ext>
            </a:extLst>
          </p:cNvPr>
          <p:cNvSpPr/>
          <p:nvPr/>
        </p:nvSpPr>
        <p:spPr>
          <a:xfrm>
            <a:off x="8662883" y="2149382"/>
            <a:ext cx="713278" cy="220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40277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352A8092-702C-40FD-804C-093495F6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2499"/>
            <a:ext cx="11029616" cy="988332"/>
          </a:xfrm>
        </p:spPr>
        <p:txBody>
          <a:bodyPr/>
          <a:lstStyle/>
          <a:p>
            <a:r>
              <a:rPr lang="pl-PL" dirty="0"/>
              <a:t>Porównanie modeli ze sobą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0501521-30CB-407A-B0ED-A83CA5A4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385E3-AC97-41FD-8DF3-B71EB60EA90E}" type="datetime1">
              <a:rPr lang="pl-PL" smtClean="0"/>
              <a:t>07.09.2020</a:t>
            </a:fld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A51E820-CE84-4659-AB75-AAD77ED020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801358"/>
            <a:ext cx="5346619" cy="265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556E534-9AC3-4A91-A26D-7081383A5B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90" y="1801358"/>
            <a:ext cx="5346617" cy="265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4AB68A6-A500-4270-8FAC-2BDEAB2F80B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39"/>
          <a:stretch/>
        </p:blipFill>
        <p:spPr bwMode="auto">
          <a:xfrm>
            <a:off x="51727" y="4944092"/>
            <a:ext cx="4762500" cy="1713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D9B003F-C572-4993-B3A3-C53EB8526D8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r="19879"/>
          <a:stretch/>
        </p:blipFill>
        <p:spPr bwMode="auto">
          <a:xfrm>
            <a:off x="4850360" y="4884356"/>
            <a:ext cx="4810125" cy="17221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AA39828-B21E-445E-8766-A38AA7B00DD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2"/>
          <a:stretch/>
        </p:blipFill>
        <p:spPr bwMode="auto">
          <a:xfrm>
            <a:off x="9660485" y="4888285"/>
            <a:ext cx="2395855" cy="17202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A168EDCA-5AB2-434A-B2EF-E2B4AD61D7B5}"/>
              </a:ext>
            </a:extLst>
          </p:cNvPr>
          <p:cNvSpPr/>
          <p:nvPr/>
        </p:nvSpPr>
        <p:spPr>
          <a:xfrm>
            <a:off x="2454505" y="4872784"/>
            <a:ext cx="2395855" cy="1733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D342AC59-9C04-47DA-A910-9A811A8F573C}"/>
              </a:ext>
            </a:extLst>
          </p:cNvPr>
          <p:cNvSpPr/>
          <p:nvPr/>
        </p:nvSpPr>
        <p:spPr>
          <a:xfrm>
            <a:off x="7772400" y="1907524"/>
            <a:ext cx="468086" cy="78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233E0F99-9D79-4C48-81FD-2EDC94246A0F}"/>
              </a:ext>
            </a:extLst>
          </p:cNvPr>
          <p:cNvSpPr/>
          <p:nvPr/>
        </p:nvSpPr>
        <p:spPr>
          <a:xfrm>
            <a:off x="1945341" y="1613648"/>
            <a:ext cx="1111624" cy="3056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614098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2987B4-E856-4BB6-ADE3-5CA5B48E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FBCDB8-70D6-4364-B31E-1E56CBB0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71" y="1188719"/>
            <a:ext cx="11394141" cy="5600319"/>
          </a:xfrm>
        </p:spPr>
        <p:txBody>
          <a:bodyPr>
            <a:normAutofit fontScale="92500" lnSpcReduction="10000"/>
          </a:bodyPr>
          <a:lstStyle/>
          <a:p>
            <a:r>
              <a:rPr lang="pl-PL" sz="1800" dirty="0">
                <a:ea typeface="Calibri" panose="020F0502020204030204" pitchFamily="34" charset="0"/>
              </a:rPr>
              <a:t>W</a:t>
            </a:r>
            <a:r>
              <a:rPr lang="pl-PL" sz="1800" dirty="0">
                <a:effectLst/>
                <a:ea typeface="Calibri" panose="020F0502020204030204" pitchFamily="34" charset="0"/>
              </a:rPr>
              <a:t> zbiorze danych znajduje się 568 rekordów diagnozowanych przypadków raka piersi z czego 357 to nowotwory łagodne, a 211 złośliwe. Wartości cech opisujące nowotwory są bardzo różne o bardzo szerokich zakresach. </a:t>
            </a:r>
          </a:p>
          <a:p>
            <a:r>
              <a:rPr lang="pl-PL" sz="1800" dirty="0">
                <a:effectLst/>
                <a:ea typeface="Calibri" panose="020F0502020204030204" pitchFamily="34" charset="0"/>
              </a:rPr>
              <a:t>Na podstawie macierzy korelacji udało się wywnioskować, że wraz z namnażaniem komórek rakowych i wzrostem ich ilości zwiększa się ich promień oraz obszar jaki zajmują. Dodatkowo ze wzrostem wartości promienia, obszaru i obwodu guza rośle liczba jego punktów wklęsłości na powierzchni. </a:t>
            </a:r>
          </a:p>
          <a:p>
            <a:r>
              <a:rPr lang="pl-PL" sz="1800" dirty="0">
                <a:effectLst/>
                <a:ea typeface="Calibri" panose="020F0502020204030204" pitchFamily="34" charset="0"/>
              </a:rPr>
              <a:t>Na podstawie sporządzonych wykresów ramka-wąsy można zauważyć, złośliwy nowotwór piersi posiada większy promień, obwód i zajmowany obszar oraz bardziej nierównomierną powierzchnie o mniejszej symetrii od raka łagodnego. Można podejrzewać zatem, że  komórki raka M mogą namnażać się szybciej od komórek B oraz powodować gorsze szkody w ludzkim organizmie oraz większą ilość przypadków śmiertelnych. </a:t>
            </a:r>
          </a:p>
          <a:p>
            <a:r>
              <a:rPr lang="pl-PL" sz="1800" dirty="0">
                <a:effectLst/>
                <a:ea typeface="Calibri" panose="020F0502020204030204" pitchFamily="34" charset="0"/>
              </a:rPr>
              <a:t>W przypadku wykresów skrzypcowych zauważono, że przypadki najgorsze dla raka złośliwego mają większe wartości cech (większe skrzypce = większą gęstość prawdopodobieństwa) od najgorszych przypadków raka łagodnego, przez co nowotwór złośliwy może powodować większą śmiertelność. </a:t>
            </a:r>
            <a:endParaRPr lang="pl-PL" sz="1800" dirty="0">
              <a:ea typeface="Calibri" panose="020F0502020204030204" pitchFamily="34" charset="0"/>
            </a:endParaRPr>
          </a:p>
          <a:p>
            <a:r>
              <a:rPr lang="pl-PL" sz="1800" dirty="0">
                <a:effectLst/>
                <a:ea typeface="Calibri" panose="020F0502020204030204" pitchFamily="34" charset="0"/>
              </a:rPr>
              <a:t>Wszystkie modele uczenia maszynowego uzyskały zadawalające rezultaty, czyli dokładność na poziomie 0.90-0.95.</a:t>
            </a:r>
            <a:endParaRPr lang="pl-PL" dirty="0"/>
          </a:p>
          <a:p>
            <a:r>
              <a:rPr lang="pl-PL" sz="1800" dirty="0">
                <a:effectLst/>
                <a:ea typeface="Calibri" panose="020F0502020204030204" pitchFamily="34" charset="0"/>
              </a:rPr>
              <a:t>Najlepszym modelem okazał się klasyfikator lasu losowego, który miał najwyższy wynik dokładności, precyzji, pokrycia, wynik F1 (0.92-0.98). </a:t>
            </a:r>
          </a:p>
          <a:p>
            <a:r>
              <a:rPr lang="pl-PL" sz="1800" dirty="0">
                <a:effectLst/>
                <a:ea typeface="Calibri" panose="020F0502020204030204" pitchFamily="34" charset="0"/>
              </a:rPr>
              <a:t>Natomiast najmniej sprawdził się model k najbliższych sąsiadów, który uzyskał najgorsze wyniki podczas ewaluacji modelu.</a:t>
            </a: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223F5C7-0E2E-42A3-9701-B2BDD8AC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07.09.2020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892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40038"/>
            <a:ext cx="11029616" cy="1188720"/>
          </a:xfrm>
        </p:spPr>
        <p:txBody>
          <a:bodyPr rtlCol="0">
            <a:normAutofit/>
          </a:bodyPr>
          <a:lstStyle/>
          <a:p>
            <a:pPr algn="ctr"/>
            <a:br>
              <a:rPr lang="pl-PL" sz="2400" dirty="0"/>
            </a:br>
            <a:r>
              <a:rPr lang="pl-PL" sz="2400" dirty="0"/>
              <a:t>Dziękuję za uwagę!</a:t>
            </a:r>
            <a:endParaRPr lang="pl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763AA7-9028-4374-AF00-18B9DB4CA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42" y="3710644"/>
            <a:ext cx="12192000" cy="3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451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464B77DF-D23D-4AFC-BAC2-74EEB2BF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72240"/>
            <a:ext cx="3031852" cy="1722419"/>
          </a:xfrm>
        </p:spPr>
        <p:txBody>
          <a:bodyPr/>
          <a:lstStyle/>
          <a:p>
            <a:r>
              <a:rPr lang="pl-PL" dirty="0"/>
              <a:t>Opis problemu raka piersi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99E2672-9114-48B9-A37D-A5BEB640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957" y="791037"/>
            <a:ext cx="7273821" cy="30796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1" dirty="0"/>
              <a:t>PRZYKŁAD Z GOOGLE HEALTH:</a:t>
            </a:r>
          </a:p>
          <a:p>
            <a:r>
              <a:rPr lang="pl-PL" dirty="0"/>
              <a:t>Dane: zdjęcia z mammografii pacjentek z UK i USA.</a:t>
            </a:r>
          </a:p>
          <a:p>
            <a:r>
              <a:rPr lang="pl-PL" dirty="0"/>
              <a:t>Model AI zdolny do wykrywania raka piersi w młodych stadiach jego rozwoju w oparciu o zdjęcie mammograficzne pacjentki.</a:t>
            </a:r>
          </a:p>
          <a:p>
            <a:r>
              <a:rPr lang="pl-PL" dirty="0"/>
              <a:t>Mniejsza ilość błędów diagnostycznych o 5,7% dla przypadków z Wielkiej Brytanii i 1,2% z USA.</a:t>
            </a:r>
          </a:p>
          <a:p>
            <a:r>
              <a:rPr lang="pl-PL" dirty="0"/>
              <a:t>W przypadku błędu ludzkiego oka raka model zdiagnozował aż o 9,4% więcej zdjęć nowotworów w Wielkiej Brytanii niż człowiek, a USA – o 2,7%.</a:t>
            </a:r>
          </a:p>
          <a:p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7072691-9AF6-4E91-9F46-61A6B60B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794659"/>
            <a:ext cx="3031852" cy="418889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Najczęściej występujący nowotwór u kobiet.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 Polsce diagnozuje się co roku </a:t>
            </a:r>
            <a:r>
              <a:rPr lang="pl-PL" dirty="0">
                <a:solidFill>
                  <a:srgbClr val="FF0000"/>
                </a:solidFill>
              </a:rPr>
              <a:t>18-20 tys. </a:t>
            </a:r>
            <a:r>
              <a:rPr lang="pl-PL" dirty="0"/>
              <a:t>przypadków, z czego </a:t>
            </a:r>
            <a:r>
              <a:rPr lang="pl-PL" dirty="0">
                <a:solidFill>
                  <a:srgbClr val="FF0000"/>
                </a:solidFill>
              </a:rPr>
              <a:t>6 tys. </a:t>
            </a:r>
            <a:r>
              <a:rPr lang="pl-PL" dirty="0"/>
              <a:t>kończy się </a:t>
            </a:r>
            <a:r>
              <a:rPr lang="pl-PL" dirty="0">
                <a:solidFill>
                  <a:srgbClr val="FF0000"/>
                </a:solidFill>
              </a:rPr>
              <a:t>śmiertelnie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Wg opublikowanego w 2019 roku raportu Narodowego Instytutu Zdrowia – PZH w Warszawie w latach 2010-2016 współczynnik zgonów zwiększył się o </a:t>
            </a:r>
            <a:r>
              <a:rPr lang="pl-PL" dirty="0">
                <a:solidFill>
                  <a:srgbClr val="FF0000"/>
                </a:solidFill>
              </a:rPr>
              <a:t>7,2%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Szansa wyleczenia raka piersi o średnicy 5 cm wynosi </a:t>
            </a:r>
            <a:r>
              <a:rPr lang="pl-PL" dirty="0">
                <a:solidFill>
                  <a:srgbClr val="00B050"/>
                </a:solidFill>
              </a:rPr>
              <a:t>50%, </a:t>
            </a:r>
            <a:r>
              <a:rPr lang="pl-PL" dirty="0"/>
              <a:t>natomiast raka o średnicy 1 cm ponad </a:t>
            </a:r>
            <a:r>
              <a:rPr lang="pl-PL" dirty="0">
                <a:solidFill>
                  <a:srgbClr val="00B050"/>
                </a:solidFill>
              </a:rPr>
              <a:t>80%.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E7DBB2-9126-4168-9DCC-8C42364C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02B9CC-9A39-4A3E-A11C-2AA5A4A43696}" type="datetime1">
              <a:rPr lang="pl-PL" smtClean="0"/>
              <a:t>07.09.2020</a:t>
            </a:fld>
            <a:endParaRPr lang="en-US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73E13FD3-F054-4CA3-A2EF-FD415CA65375}"/>
              </a:ext>
            </a:extLst>
          </p:cNvPr>
          <p:cNvPicPr/>
          <p:nvPr/>
        </p:nvPicPr>
        <p:blipFill rotWithShape="1">
          <a:blip r:embed="rId2"/>
          <a:srcRect l="24720" t="42548" r="35682" b="13765"/>
          <a:stretch/>
        </p:blipFill>
        <p:spPr bwMode="auto">
          <a:xfrm>
            <a:off x="7395100" y="3710866"/>
            <a:ext cx="4308680" cy="2639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2" name="Picture 4" descr="Lead Clinical Specialist @ Google Health | Medic Footprints">
            <a:extLst>
              <a:ext uri="{FF2B5EF4-FFF2-40B4-BE49-F238E27FC236}">
                <a16:creationId xmlns:a16="http://schemas.microsoft.com/office/drawing/2014/main" id="{275A4F92-536C-4695-A042-A2E8E0D4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99" y="4572789"/>
            <a:ext cx="3110790" cy="177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EE4D04-E204-45DC-9C40-FB80FB6F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9" y="964295"/>
            <a:ext cx="3329509" cy="1722419"/>
          </a:xfrm>
        </p:spPr>
        <p:txBody>
          <a:bodyPr>
            <a:normAutofit/>
          </a:bodyPr>
          <a:lstStyle/>
          <a:p>
            <a:pPr algn="ctr"/>
            <a:r>
              <a:rPr lang="pl-PL" sz="2000" dirty="0"/>
              <a:t>Cel pracy dyplomowej </a:t>
            </a:r>
            <a:br>
              <a:rPr lang="pl-PL" sz="2000" dirty="0"/>
            </a:br>
            <a:r>
              <a:rPr lang="pl-PL" sz="2000" dirty="0"/>
              <a:t>+ </a:t>
            </a:r>
            <a:br>
              <a:rPr lang="pl-PL" sz="2000" dirty="0"/>
            </a:br>
            <a:r>
              <a:rPr lang="pl-PL" sz="2000" dirty="0"/>
              <a:t>Narzędzia wykorzystane </a:t>
            </a:r>
            <a:br>
              <a:rPr lang="pl-PL" sz="2000" dirty="0"/>
            </a:br>
            <a:r>
              <a:rPr lang="pl-PL" sz="2000" dirty="0"/>
              <a:t>w projekcie</a:t>
            </a:r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58192F24-F66B-4932-A37C-1481FAE0C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9009" y="2986765"/>
            <a:ext cx="3208449" cy="340712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Podstawowa analiza zbioru </a:t>
            </a:r>
            <a:r>
              <a:rPr lang="en-US" i="1" dirty="0"/>
              <a:t>Breast Cancer Wisconsin (Diagnostic) Data Set</a:t>
            </a:r>
            <a:r>
              <a:rPr lang="pl-PL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Wizualizacja danych zbioru,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Stworzenie modeli uczenia maszynowego,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Predykcja z udziałem modeli Machine Learning,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Porównanie modeli między sobą.</a:t>
            </a:r>
            <a:br>
              <a:rPr lang="pl-PL" dirty="0"/>
            </a:br>
            <a:r>
              <a:rPr lang="pl-PL" dirty="0"/>
              <a:t>			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E0696E-88DE-40FC-A13B-877AABFA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4BF620-47B2-4AAA-B965-6575C26AEC58}" type="datetime1">
              <a:rPr lang="pl-PL" smtClean="0"/>
              <a:t>07.09.2020</a:t>
            </a:fld>
            <a:endParaRPr lang="en-US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47C09F6-B2FD-48A9-A264-4E170D151D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07" y="1825505"/>
            <a:ext cx="3798846" cy="97486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4C46E50-CC72-4DD1-BCD2-9567469B6E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21" y="2924772"/>
            <a:ext cx="2309957" cy="116370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92DF9A1-EA85-42B5-9F25-9CD5B7D4F27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16" y="4199443"/>
            <a:ext cx="3645829" cy="82755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11" name="Obraz 10" descr="Seaborn Press Kit | Seaborn">
            <a:extLst>
              <a:ext uri="{FF2B5EF4-FFF2-40B4-BE49-F238E27FC236}">
                <a16:creationId xmlns:a16="http://schemas.microsoft.com/office/drawing/2014/main" id="{CA10E0DA-BAD2-407E-A550-A73E9FC0C37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350" y="663901"/>
            <a:ext cx="2794194" cy="164903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C1FE9D6-45F9-418E-B50C-65CC0674482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59" y="2335890"/>
            <a:ext cx="2163157" cy="130175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Obraz 14" descr="Szkolenia Keras">
            <a:extLst>
              <a:ext uri="{FF2B5EF4-FFF2-40B4-BE49-F238E27FC236}">
                <a16:creationId xmlns:a16="http://schemas.microsoft.com/office/drawing/2014/main" id="{B7BD3116-6A27-4D97-9FBE-E3A315AAA35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273" y="4103601"/>
            <a:ext cx="2497728" cy="79504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A48640-B6DB-48DA-979E-2A20EAC32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627" y="817769"/>
            <a:ext cx="3210876" cy="95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conda | The World's Most Popular Data Science Platform">
            <a:extLst>
              <a:ext uri="{FF2B5EF4-FFF2-40B4-BE49-F238E27FC236}">
                <a16:creationId xmlns:a16="http://schemas.microsoft.com/office/drawing/2014/main" id="{C86367E6-8858-4D91-A8FC-764513D09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050" y="4981312"/>
            <a:ext cx="3519488" cy="184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3 rzeczy, które musisz wiedzieć pracując z Jupyter Notebook - print Python">
            <a:extLst>
              <a:ext uri="{FF2B5EF4-FFF2-40B4-BE49-F238E27FC236}">
                <a16:creationId xmlns:a16="http://schemas.microsoft.com/office/drawing/2014/main" id="{6181D7DF-BDFC-465C-9426-390F172F7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062" y="5265325"/>
            <a:ext cx="3326769" cy="110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15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16788B-42AF-4AF6-BE09-D156B571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>
            <a:normAutofit/>
          </a:bodyPr>
          <a:lstStyle/>
          <a:p>
            <a:r>
              <a:rPr lang="pl-PL" sz="2600" dirty="0"/>
              <a:t>Baza danych: </a:t>
            </a:r>
            <a:r>
              <a:rPr lang="en-US" sz="2600" i="1" dirty="0"/>
              <a:t>Breast Cancer Wisconsin (Diagnostic) Data Set</a:t>
            </a:r>
            <a:endParaRPr lang="pl-PL" sz="2600" i="1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631C9EA-E71C-4590-A1F5-44AB385C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495" y="1571321"/>
            <a:ext cx="4500980" cy="12329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1200" dirty="0"/>
              <a:t>0	  Id – numer indywidualny pacjentki,</a:t>
            </a:r>
            <a:br>
              <a:rPr lang="pl-PL" sz="1200" dirty="0"/>
            </a:br>
            <a:r>
              <a:rPr lang="pl-PL" sz="1200" dirty="0"/>
              <a:t>1	  </a:t>
            </a:r>
            <a:r>
              <a:rPr lang="pl-PL" sz="1200" dirty="0" err="1"/>
              <a:t>Diagnosis</a:t>
            </a:r>
            <a:r>
              <a:rPr lang="pl-PL" sz="1200" dirty="0"/>
              <a:t> – M (rak złośliwy) / B (rak łagodny),</a:t>
            </a:r>
            <a:br>
              <a:rPr lang="pl-PL" sz="1200" dirty="0"/>
            </a:br>
            <a:r>
              <a:rPr lang="pl-PL" sz="1200" dirty="0"/>
              <a:t>2-11	  Wartości średnie,</a:t>
            </a:r>
            <a:br>
              <a:rPr lang="pl-PL" sz="1200" dirty="0"/>
            </a:br>
            <a:r>
              <a:rPr lang="pl-PL" sz="1200" dirty="0"/>
              <a:t>12-21   Odchylenie standardowe,</a:t>
            </a:r>
            <a:br>
              <a:rPr lang="pl-PL" sz="1200" dirty="0"/>
            </a:br>
            <a:r>
              <a:rPr lang="pl-PL" sz="1200" dirty="0"/>
              <a:t>22-31   Najgorsze wyniki</a:t>
            </a:r>
          </a:p>
          <a:p>
            <a:endParaRPr lang="pl-PL" sz="1300" dirty="0"/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29E2CA9C-55FA-415D-9295-5636461EF7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2854482"/>
              </p:ext>
            </p:extLst>
          </p:nvPr>
        </p:nvGraphicFramePr>
        <p:xfrm>
          <a:off x="399495" y="2641202"/>
          <a:ext cx="3728619" cy="381696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25954">
                  <a:extLst>
                    <a:ext uri="{9D8B030D-6E8A-4147-A177-3AD203B41FA5}">
                      <a16:colId xmlns:a16="http://schemas.microsoft.com/office/drawing/2014/main" val="3942665264"/>
                    </a:ext>
                  </a:extLst>
                </a:gridCol>
                <a:gridCol w="815469">
                  <a:extLst>
                    <a:ext uri="{9D8B030D-6E8A-4147-A177-3AD203B41FA5}">
                      <a16:colId xmlns:a16="http://schemas.microsoft.com/office/drawing/2014/main" val="454247937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1009728170"/>
                    </a:ext>
                  </a:extLst>
                </a:gridCol>
                <a:gridCol w="1651244">
                  <a:extLst>
                    <a:ext uri="{9D8B030D-6E8A-4147-A177-3AD203B41FA5}">
                      <a16:colId xmlns:a16="http://schemas.microsoft.com/office/drawing/2014/main" val="1110276026"/>
                    </a:ext>
                  </a:extLst>
                </a:gridCol>
              </a:tblGrid>
              <a:tr h="4138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L.p.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Nazwa cechy </a:t>
                      </a:r>
                      <a:br>
                        <a:rPr lang="pl-PL" sz="1000">
                          <a:effectLst/>
                        </a:rPr>
                      </a:br>
                      <a:r>
                        <a:rPr lang="pl-PL" sz="1000">
                          <a:effectLst/>
                        </a:rPr>
                        <a:t>po polsku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 dirty="0">
                          <a:effectLst/>
                        </a:rPr>
                        <a:t>Nazwa cechy </a:t>
                      </a:r>
                      <a:br>
                        <a:rPr lang="pl-PL" sz="1000" dirty="0">
                          <a:effectLst/>
                        </a:rPr>
                      </a:br>
                      <a:r>
                        <a:rPr lang="pl-PL" sz="1000" dirty="0">
                          <a:effectLst/>
                        </a:rPr>
                        <a:t>po angielsku</a:t>
                      </a:r>
                      <a:endParaRPr lang="pl-PL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 dirty="0">
                          <a:effectLst/>
                        </a:rPr>
                        <a:t>Opis cechy</a:t>
                      </a:r>
                      <a:endParaRPr lang="pl-PL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extLst>
                  <a:ext uri="{0D108BD9-81ED-4DB2-BD59-A6C34878D82A}">
                    <a16:rowId xmlns:a16="http://schemas.microsoft.com/office/drawing/2014/main" val="1652624755"/>
                  </a:ext>
                </a:extLst>
              </a:tr>
              <a:tr h="4138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1.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Promień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Radius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 dirty="0">
                          <a:effectLst/>
                        </a:rPr>
                        <a:t>Promień, czyli średnia odległość od środka do punktów brzegu</a:t>
                      </a:r>
                      <a:endParaRPr lang="pl-PL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extLst>
                  <a:ext uri="{0D108BD9-81ED-4DB2-BD59-A6C34878D82A}">
                    <a16:rowId xmlns:a16="http://schemas.microsoft.com/office/drawing/2014/main" val="3895002949"/>
                  </a:ext>
                </a:extLst>
              </a:tr>
              <a:tr h="4138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2.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Tekstura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Texture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Odchylenie standardowe wartości skali szarości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extLst>
                  <a:ext uri="{0D108BD9-81ED-4DB2-BD59-A6C34878D82A}">
                    <a16:rowId xmlns:a16="http://schemas.microsoft.com/office/drawing/2014/main" val="3615011118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3.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Obwód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Perimeter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Obwód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extLst>
                  <a:ext uri="{0D108BD9-81ED-4DB2-BD59-A6C34878D82A}">
                    <a16:rowId xmlns:a16="http://schemas.microsoft.com/office/drawing/2014/main" val="2453498942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4.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Obszar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Area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 dirty="0">
                          <a:effectLst/>
                        </a:rPr>
                        <a:t>Pole zajmowane przez guza</a:t>
                      </a:r>
                      <a:endParaRPr lang="pl-PL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extLst>
                  <a:ext uri="{0D108BD9-81ED-4DB2-BD59-A6C34878D82A}">
                    <a16:rowId xmlns:a16="http://schemas.microsoft.com/office/drawing/2014/main" val="98269138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5.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Gładkość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Smoothness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 dirty="0">
                          <a:effectLst/>
                        </a:rPr>
                        <a:t>Lokalna zmienność długości promienia</a:t>
                      </a:r>
                      <a:endParaRPr lang="pl-PL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extLst>
                  <a:ext uri="{0D108BD9-81ED-4DB2-BD59-A6C34878D82A}">
                    <a16:rowId xmlns:a16="http://schemas.microsoft.com/office/drawing/2014/main" val="1321602061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6.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Zwartość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Compactness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Obwód^2/pole-1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extLst>
                  <a:ext uri="{0D108BD9-81ED-4DB2-BD59-A6C34878D82A}">
                    <a16:rowId xmlns:a16="http://schemas.microsoft.com/office/drawing/2014/main" val="1350393081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7.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Wklęsłość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Concavity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Proporcja wklęsłych fragmentów brzegu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extLst>
                  <a:ext uri="{0D108BD9-81ED-4DB2-BD59-A6C34878D82A}">
                    <a16:rowId xmlns:a16="http://schemas.microsoft.com/office/drawing/2014/main" val="404131783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8.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Punkty wklęsłe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Concave points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Liczba wklęsłych fragmentów brzegu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extLst>
                  <a:ext uri="{0D108BD9-81ED-4DB2-BD59-A6C34878D82A}">
                    <a16:rowId xmlns:a16="http://schemas.microsoft.com/office/drawing/2014/main" val="4097207208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9.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Symetria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Symmetry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Symetria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extLst>
                  <a:ext uri="{0D108BD9-81ED-4DB2-BD59-A6C34878D82A}">
                    <a16:rowId xmlns:a16="http://schemas.microsoft.com/office/drawing/2014/main" val="2193564188"/>
                  </a:ext>
                </a:extLst>
              </a:tr>
              <a:tr h="4138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10.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Wymiar fraktalny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>
                          <a:effectLst/>
                        </a:rPr>
                        <a:t>Fractal dimension</a:t>
                      </a:r>
                      <a:endParaRPr lang="pl-PL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000" dirty="0">
                          <a:effectLst/>
                        </a:rPr>
                        <a:t>Wymiar fraktalny (przybliżenie linii brzegowej - 1)</a:t>
                      </a:r>
                      <a:endParaRPr lang="pl-PL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64" marR="63864" marT="0" marB="0" anchor="ctr"/>
                </a:tc>
                <a:extLst>
                  <a:ext uri="{0D108BD9-81ED-4DB2-BD59-A6C34878D82A}">
                    <a16:rowId xmlns:a16="http://schemas.microsoft.com/office/drawing/2014/main" val="2276368729"/>
                  </a:ext>
                </a:extLst>
              </a:tr>
            </a:tbl>
          </a:graphicData>
        </a:graphic>
      </p:graphicFrame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0F951B2-2827-411A-89E2-D791E618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4828" y="6529318"/>
            <a:ext cx="2844799" cy="365125"/>
          </a:xfrm>
        </p:spPr>
        <p:txBody>
          <a:bodyPr/>
          <a:lstStyle/>
          <a:p>
            <a:pPr rtl="0"/>
            <a:fld id="{98A70DB5-3B74-47E3-90B3-6FF4DAF5961C}" type="datetime1">
              <a:rPr lang="pl-PL" smtClean="0"/>
              <a:t>07.09.2020</a:t>
            </a:fld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16F2CE2-4F98-4DBA-8217-357639F9702D}"/>
              </a:ext>
            </a:extLst>
          </p:cNvPr>
          <p:cNvPicPr/>
          <p:nvPr/>
        </p:nvPicPr>
        <p:blipFill rotWithShape="1">
          <a:blip r:embed="rId2"/>
          <a:srcRect l="22108" t="22564" r="50455" b="4468"/>
          <a:stretch/>
        </p:blipFill>
        <p:spPr bwMode="auto">
          <a:xfrm>
            <a:off x="4408860" y="1589103"/>
            <a:ext cx="3416718" cy="4909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EBEB0A5-F633-48CD-8731-7BAAF72E44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469" y="4141476"/>
            <a:ext cx="3472340" cy="242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3C481D02-D494-4033-AEBC-EF2AEC83AD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366336" y="3699230"/>
            <a:ext cx="3148657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Zbiór danych posiada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568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diagnozowanych guzów,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357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łagodnych i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211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złośliwych.</a:t>
            </a:r>
            <a: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BE92264-2724-492D-8484-91861BE918CF}"/>
              </a:ext>
            </a:extLst>
          </p:cNvPr>
          <p:cNvPicPr/>
          <p:nvPr/>
        </p:nvPicPr>
        <p:blipFill rotWithShape="1">
          <a:blip r:embed="rId4"/>
          <a:srcRect l="33258" t="47339" r="36961" b="31606"/>
          <a:stretch/>
        </p:blipFill>
        <p:spPr bwMode="auto">
          <a:xfrm>
            <a:off x="8440931" y="1412351"/>
            <a:ext cx="2999469" cy="21785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81073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5CBB51-DC14-410C-8989-8DBC1B77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85983"/>
            <a:ext cx="11029616" cy="988332"/>
          </a:xfrm>
        </p:spPr>
        <p:txBody>
          <a:bodyPr/>
          <a:lstStyle/>
          <a:p>
            <a:r>
              <a:rPr lang="pl-PL" dirty="0"/>
              <a:t>Macierze korelacji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9F26D01-6821-4002-965A-92E3C05C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4BF620-47B2-4AAA-B965-6575C26AEC58}" type="datetime1">
              <a:rPr lang="pl-PL" smtClean="0"/>
              <a:t>07.09.2020</a:t>
            </a:fld>
            <a:endParaRPr lang="en-US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D40943-68A8-48CA-8C0C-80A530C415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7772"/>
            <a:ext cx="4164496" cy="405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BC0E3AA-E98C-4B2E-B472-7BD5213310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05" y="1862514"/>
            <a:ext cx="3929301" cy="4051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3D1DD8F-575B-4646-AE63-D6B5507AA7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071" y="563127"/>
            <a:ext cx="4237640" cy="4309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553A4916-3BD5-47ED-8B31-CB17B7075BEC}"/>
              </a:ext>
            </a:extLst>
          </p:cNvPr>
          <p:cNvSpPr/>
          <p:nvPr/>
        </p:nvSpPr>
        <p:spPr>
          <a:xfrm>
            <a:off x="235195" y="3098631"/>
            <a:ext cx="1709015" cy="11360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A8A6EC63-3EF3-4C7A-AC18-CF99CABB73B0}"/>
              </a:ext>
            </a:extLst>
          </p:cNvPr>
          <p:cNvSpPr/>
          <p:nvPr/>
        </p:nvSpPr>
        <p:spPr>
          <a:xfrm>
            <a:off x="4303930" y="2235875"/>
            <a:ext cx="1599720" cy="11604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D9E25830-687D-4E8F-9146-19E3CE577E11}"/>
              </a:ext>
            </a:extLst>
          </p:cNvPr>
          <p:cNvSpPr/>
          <p:nvPr/>
        </p:nvSpPr>
        <p:spPr>
          <a:xfrm>
            <a:off x="8138332" y="938703"/>
            <a:ext cx="1759062" cy="12150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EE8C26F3-0BE2-41D8-8126-4EB0A0FF95B2}"/>
              </a:ext>
            </a:extLst>
          </p:cNvPr>
          <p:cNvSpPr/>
          <p:nvPr/>
        </p:nvSpPr>
        <p:spPr>
          <a:xfrm>
            <a:off x="2207172" y="4500677"/>
            <a:ext cx="837870" cy="8614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5F706738-6D35-4EA7-AFA5-CB1A86CE5774}"/>
              </a:ext>
            </a:extLst>
          </p:cNvPr>
          <p:cNvSpPr/>
          <p:nvPr/>
        </p:nvSpPr>
        <p:spPr>
          <a:xfrm>
            <a:off x="6148918" y="3671350"/>
            <a:ext cx="836274" cy="89177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F250E9FB-60B9-41EE-8817-34E54B8C0BA0}"/>
              </a:ext>
            </a:extLst>
          </p:cNvPr>
          <p:cNvSpPr/>
          <p:nvPr/>
        </p:nvSpPr>
        <p:spPr>
          <a:xfrm>
            <a:off x="10158650" y="2448526"/>
            <a:ext cx="871870" cy="89313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1F9F6F22-9733-4E0A-B629-7E9CA36C8DBF}"/>
              </a:ext>
            </a:extLst>
          </p:cNvPr>
          <p:cNvSpPr txBox="1"/>
          <p:nvPr/>
        </p:nvSpPr>
        <p:spPr>
          <a:xfrm>
            <a:off x="462454" y="68961"/>
            <a:ext cx="370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MEAN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967189AD-9122-4DA6-B1BD-8EFC0EECD1AA}"/>
              </a:ext>
            </a:extLst>
          </p:cNvPr>
          <p:cNvSpPr txBox="1"/>
          <p:nvPr/>
        </p:nvSpPr>
        <p:spPr>
          <a:xfrm>
            <a:off x="4283232" y="96060"/>
            <a:ext cx="370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SE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451E95F-B22D-478D-A61A-70131C397C42}"/>
              </a:ext>
            </a:extLst>
          </p:cNvPr>
          <p:cNvSpPr txBox="1"/>
          <p:nvPr/>
        </p:nvSpPr>
        <p:spPr>
          <a:xfrm>
            <a:off x="8027503" y="96060"/>
            <a:ext cx="370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WORST</a:t>
            </a:r>
          </a:p>
        </p:txBody>
      </p:sp>
      <p:sp>
        <p:nvSpPr>
          <p:cNvPr id="30" name="Symbol zastępczy tekstu 3">
            <a:extLst>
              <a:ext uri="{FF2B5EF4-FFF2-40B4-BE49-F238E27FC236}">
                <a16:creationId xmlns:a16="http://schemas.microsoft.com/office/drawing/2014/main" id="{A4F3BDE3-538E-4A20-9FB3-4E192F825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487" y="1443118"/>
            <a:ext cx="3702041" cy="15855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1200" dirty="0">
                <a:highlight>
                  <a:srgbClr val="00FF00"/>
                </a:highlight>
              </a:rPr>
              <a:t>Zielona ramka </a:t>
            </a:r>
            <a:r>
              <a:rPr lang="pl-PL" sz="1200" dirty="0"/>
              <a:t>– silna korelacja dodatnia między cechami: promień, obwód, obszar;</a:t>
            </a:r>
          </a:p>
          <a:p>
            <a:pPr>
              <a:lnSpc>
                <a:spcPct val="100000"/>
              </a:lnSpc>
            </a:pPr>
            <a:r>
              <a:rPr lang="pl-PL" sz="1200" dirty="0">
                <a:solidFill>
                  <a:schemeClr val="bg1"/>
                </a:solidFill>
                <a:highlight>
                  <a:srgbClr val="000080"/>
                </a:highlight>
              </a:rPr>
              <a:t>Granatowa ramka </a:t>
            </a:r>
            <a:r>
              <a:rPr lang="pl-PL" sz="1200" dirty="0"/>
              <a:t>– silna dodatnia korelacja między wklęsłością, liczbą punktów wklęsłych i zwartością;</a:t>
            </a:r>
          </a:p>
          <a:p>
            <a:pPr>
              <a:lnSpc>
                <a:spcPct val="100000"/>
              </a:lnSpc>
            </a:pPr>
            <a:r>
              <a:rPr lang="pl-PL" sz="1200" dirty="0">
                <a:highlight>
                  <a:srgbClr val="FFFF00"/>
                </a:highlight>
              </a:rPr>
              <a:t>Żółta ramka </a:t>
            </a:r>
            <a:r>
              <a:rPr lang="pl-PL" sz="1200" dirty="0"/>
              <a:t>– silna korelacja dodatnia pomiędzy liczbą punktów wklęsłych, promieniem, obwodem, </a:t>
            </a:r>
            <a:br>
              <a:rPr lang="pl-PL" sz="1200" dirty="0"/>
            </a:br>
            <a:r>
              <a:rPr lang="pl-PL" sz="1200" dirty="0"/>
              <a:t>a obszarem.</a:t>
            </a:r>
          </a:p>
          <a:p>
            <a:endParaRPr lang="pl-PL" sz="1300" dirty="0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765C459C-6CE0-47AB-895A-9CBDEE1BCFEA}"/>
              </a:ext>
            </a:extLst>
          </p:cNvPr>
          <p:cNvSpPr/>
          <p:nvPr/>
        </p:nvSpPr>
        <p:spPr>
          <a:xfrm>
            <a:off x="76028" y="5059297"/>
            <a:ext cx="1868181" cy="3028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E719703B-DB4D-44E2-9706-4F51D0B4DF40}"/>
              </a:ext>
            </a:extLst>
          </p:cNvPr>
          <p:cNvSpPr/>
          <p:nvPr/>
        </p:nvSpPr>
        <p:spPr>
          <a:xfrm>
            <a:off x="7985273" y="3067257"/>
            <a:ext cx="1886655" cy="3028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99558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7C070C-4448-4379-AE7E-273D9983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961"/>
            <a:ext cx="11029616" cy="988332"/>
          </a:xfrm>
        </p:spPr>
        <p:txBody>
          <a:bodyPr/>
          <a:lstStyle/>
          <a:p>
            <a:r>
              <a:rPr lang="pl-PL" dirty="0"/>
              <a:t>Wykresy ramka-wąsy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A937342-0947-4B5F-884C-1A191850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4BF620-47B2-4AAA-B965-6575C26AEC58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9D4B585-0821-4655-8FA6-1F48DC7087EE}"/>
              </a:ext>
            </a:extLst>
          </p:cNvPr>
          <p:cNvSpPr txBox="1"/>
          <p:nvPr/>
        </p:nvSpPr>
        <p:spPr>
          <a:xfrm>
            <a:off x="462454" y="68961"/>
            <a:ext cx="370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MEAN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6251FE9-9E91-4287-BB5A-8AD4E8EA10FA}"/>
              </a:ext>
            </a:extLst>
          </p:cNvPr>
          <p:cNvSpPr txBox="1"/>
          <p:nvPr/>
        </p:nvSpPr>
        <p:spPr>
          <a:xfrm>
            <a:off x="4283232" y="96060"/>
            <a:ext cx="370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SE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3D00C09-CA2C-497D-9222-A740CB70B5EC}"/>
              </a:ext>
            </a:extLst>
          </p:cNvPr>
          <p:cNvSpPr txBox="1"/>
          <p:nvPr/>
        </p:nvSpPr>
        <p:spPr>
          <a:xfrm>
            <a:off x="8027503" y="96060"/>
            <a:ext cx="370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WORST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54F08F57-7DD9-4F9A-8773-C3606CD0AF8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04"/>
          <a:stretch/>
        </p:blipFill>
        <p:spPr bwMode="auto">
          <a:xfrm>
            <a:off x="-1" y="1057293"/>
            <a:ext cx="4164495" cy="3028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2FDF2CD9-6106-4A4B-B74B-4CE6B7D039B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t="32696" b="35512"/>
          <a:stretch/>
        </p:blipFill>
        <p:spPr bwMode="auto">
          <a:xfrm>
            <a:off x="4084601" y="2240017"/>
            <a:ext cx="4022797" cy="300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8F7EA1F5-3478-499F-8F59-9DA28217331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46"/>
          <a:stretch/>
        </p:blipFill>
        <p:spPr bwMode="auto">
          <a:xfrm>
            <a:off x="7985273" y="3441991"/>
            <a:ext cx="4206727" cy="3164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ymbol zastępczy tekstu 3">
            <a:extLst>
              <a:ext uri="{FF2B5EF4-FFF2-40B4-BE49-F238E27FC236}">
                <a16:creationId xmlns:a16="http://schemas.microsoft.com/office/drawing/2014/main" id="{C3CD0769-8871-4FFA-8315-C11E9DE1C94A}"/>
              </a:ext>
            </a:extLst>
          </p:cNvPr>
          <p:cNvSpPr txBox="1">
            <a:spLocks/>
          </p:cNvSpPr>
          <p:nvPr/>
        </p:nvSpPr>
        <p:spPr>
          <a:xfrm>
            <a:off x="1056187" y="4259583"/>
            <a:ext cx="3028414" cy="1963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W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artości cech dla </a:t>
            </a:r>
            <a:r>
              <a:rPr lang="pl-PL" sz="1800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raka złośliwego 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mają większe wartości </a:t>
            </a:r>
            <a:r>
              <a:rPr lang="pl-PL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 </a:t>
            </a:r>
            <a:r>
              <a:rPr lang="pl-PL" sz="1800" dirty="0">
                <a:solidFill>
                  <a:schemeClr val="bg1"/>
                </a:solidFill>
                <a:effectLst/>
                <a:highlight>
                  <a:srgbClr val="0000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raka łagodnego</a:t>
            </a:r>
            <a:endParaRPr lang="pl-PL" sz="13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9415E257-711E-4D84-88B1-7C30451D7BEA}"/>
              </a:ext>
            </a:extLst>
          </p:cNvPr>
          <p:cNvSpPr txBox="1"/>
          <p:nvPr/>
        </p:nvSpPr>
        <p:spPr>
          <a:xfrm>
            <a:off x="8607304" y="1456885"/>
            <a:ext cx="29626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Większa różnica w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artości cech WORST od MEAN pomiędzy </a:t>
            </a:r>
            <a:r>
              <a:rPr lang="pl-PL" sz="1800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rakiem złośliwym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b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</a:t>
            </a:r>
            <a:r>
              <a:rPr lang="pl-PL" sz="1800" dirty="0">
                <a:solidFill>
                  <a:schemeClr val="bg1"/>
                </a:solidFill>
                <a:effectLst/>
                <a:highlight>
                  <a:srgbClr val="0000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rakiem łagodnym</a:t>
            </a:r>
            <a:endParaRPr lang="pl-PL" sz="13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24" name="Symbol zastępczy tekstu 3">
            <a:extLst>
              <a:ext uri="{FF2B5EF4-FFF2-40B4-BE49-F238E27FC236}">
                <a16:creationId xmlns:a16="http://schemas.microsoft.com/office/drawing/2014/main" id="{2BC69D15-5F29-4029-82B5-145518FEBF44}"/>
              </a:ext>
            </a:extLst>
          </p:cNvPr>
          <p:cNvSpPr txBox="1">
            <a:spLocks/>
          </p:cNvSpPr>
          <p:nvPr/>
        </p:nvSpPr>
        <p:spPr>
          <a:xfrm>
            <a:off x="5052798" y="1084392"/>
            <a:ext cx="2162908" cy="818074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1300">
                <a:highlight>
                  <a:srgbClr val="FF0000"/>
                </a:highlight>
              </a:rPr>
              <a:t>Czerwony </a:t>
            </a:r>
            <a:r>
              <a:rPr lang="pl-PL" sz="1300"/>
              <a:t>– rak złożliwy M</a:t>
            </a:r>
          </a:p>
          <a:p>
            <a:pPr algn="ctr"/>
            <a:r>
              <a:rPr lang="pl-PL" sz="1300">
                <a:solidFill>
                  <a:schemeClr val="bg1"/>
                </a:solidFill>
                <a:highlight>
                  <a:srgbClr val="0000FF"/>
                </a:highlight>
              </a:rPr>
              <a:t>Niebieski</a:t>
            </a:r>
            <a:r>
              <a:rPr lang="pl-PL" sz="1300">
                <a:highlight>
                  <a:srgbClr val="0000FF"/>
                </a:highlight>
              </a:rPr>
              <a:t> </a:t>
            </a:r>
            <a:r>
              <a:rPr lang="pl-PL" sz="1300"/>
              <a:t>– rak łagodny B</a:t>
            </a:r>
            <a:endParaRPr lang="pl-PL" sz="1300" dirty="0"/>
          </a:p>
        </p:txBody>
      </p:sp>
    </p:spTree>
    <p:extLst>
      <p:ext uri="{BB962C8B-B14F-4D97-AF65-F5344CB8AC3E}">
        <p14:creationId xmlns:p14="http://schemas.microsoft.com/office/powerpoint/2010/main" val="641488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7C070C-4448-4379-AE7E-273D9983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961"/>
            <a:ext cx="11029616" cy="988332"/>
          </a:xfrm>
        </p:spPr>
        <p:txBody>
          <a:bodyPr/>
          <a:lstStyle/>
          <a:p>
            <a:r>
              <a:rPr lang="pl-PL" dirty="0"/>
              <a:t>Wykresy Skrzypcowe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A937342-0947-4B5F-884C-1A191850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4BF620-47B2-4AAA-B965-6575C26AEC58}" type="datetime1">
              <a:rPr lang="pl-PL" smtClean="0"/>
              <a:t>07.09.2020</a:t>
            </a:fld>
            <a:endParaRPr lang="en-US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9D4B585-0821-4655-8FA6-1F48DC7087EE}"/>
              </a:ext>
            </a:extLst>
          </p:cNvPr>
          <p:cNvSpPr txBox="1"/>
          <p:nvPr/>
        </p:nvSpPr>
        <p:spPr>
          <a:xfrm>
            <a:off x="462454" y="68961"/>
            <a:ext cx="370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MEAN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6251FE9-9E91-4287-BB5A-8AD4E8EA10FA}"/>
              </a:ext>
            </a:extLst>
          </p:cNvPr>
          <p:cNvSpPr txBox="1"/>
          <p:nvPr/>
        </p:nvSpPr>
        <p:spPr>
          <a:xfrm>
            <a:off x="4283232" y="96060"/>
            <a:ext cx="370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SE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3D00C09-CA2C-497D-9222-A740CB70B5EC}"/>
              </a:ext>
            </a:extLst>
          </p:cNvPr>
          <p:cNvSpPr txBox="1"/>
          <p:nvPr/>
        </p:nvSpPr>
        <p:spPr>
          <a:xfrm>
            <a:off x="8027503" y="96060"/>
            <a:ext cx="370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WORST</a:t>
            </a:r>
          </a:p>
        </p:txBody>
      </p:sp>
      <p:sp>
        <p:nvSpPr>
          <p:cNvPr id="18" name="Symbol zastępczy tekstu 3">
            <a:extLst>
              <a:ext uri="{FF2B5EF4-FFF2-40B4-BE49-F238E27FC236}">
                <a16:creationId xmlns:a16="http://schemas.microsoft.com/office/drawing/2014/main" id="{B612C47C-C9DF-4C0F-BA82-EBAA31E0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2798" y="1256029"/>
            <a:ext cx="2162908" cy="818074"/>
          </a:xfrm>
          <a:ln w="19050">
            <a:solidFill>
              <a:srgbClr val="002060"/>
            </a:solidFill>
          </a:ln>
        </p:spPr>
        <p:txBody>
          <a:bodyPr/>
          <a:lstStyle/>
          <a:p>
            <a:pPr algn="ctr"/>
            <a:r>
              <a:rPr lang="pl-PL" sz="1300" dirty="0">
                <a:highlight>
                  <a:srgbClr val="FF0000"/>
                </a:highlight>
              </a:rPr>
              <a:t>Czerwony </a:t>
            </a:r>
            <a:r>
              <a:rPr lang="pl-PL" sz="1300" dirty="0"/>
              <a:t>– rak </a:t>
            </a:r>
            <a:r>
              <a:rPr lang="pl-PL" sz="1300" dirty="0" err="1"/>
              <a:t>złożliwy</a:t>
            </a:r>
            <a:r>
              <a:rPr lang="pl-PL" sz="1300" dirty="0"/>
              <a:t> M</a:t>
            </a:r>
          </a:p>
          <a:p>
            <a:pPr algn="ctr"/>
            <a:r>
              <a:rPr lang="pl-PL" sz="1300" dirty="0">
                <a:solidFill>
                  <a:schemeClr val="bg1"/>
                </a:solidFill>
                <a:highlight>
                  <a:srgbClr val="0000FF"/>
                </a:highlight>
              </a:rPr>
              <a:t>Niebieski</a:t>
            </a:r>
            <a:r>
              <a:rPr lang="pl-PL" sz="1300" dirty="0">
                <a:highlight>
                  <a:srgbClr val="0000FF"/>
                </a:highlight>
              </a:rPr>
              <a:t> </a:t>
            </a:r>
            <a:r>
              <a:rPr lang="pl-PL" sz="1300" dirty="0"/>
              <a:t>– rak łagodny B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8C90E8A9-9FF5-4671-B556-0D975DE58BE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92"/>
          <a:stretch/>
        </p:blipFill>
        <p:spPr bwMode="auto">
          <a:xfrm>
            <a:off x="1" y="1256029"/>
            <a:ext cx="4029740" cy="292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DCDD9236-F21A-4058-A69A-A2DA6C44B4A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" t="32664" b="34496"/>
          <a:stretch/>
        </p:blipFill>
        <p:spPr bwMode="auto">
          <a:xfrm>
            <a:off x="4029741" y="2448378"/>
            <a:ext cx="3863008" cy="292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B9EFE8AD-26EF-40E8-AAFC-396D1EA23D2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6"/>
          <a:stretch/>
        </p:blipFill>
        <p:spPr bwMode="auto">
          <a:xfrm>
            <a:off x="7741378" y="3501348"/>
            <a:ext cx="4274289" cy="292256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ymbol zastępczy tekstu 3">
            <a:extLst>
              <a:ext uri="{FF2B5EF4-FFF2-40B4-BE49-F238E27FC236}">
                <a16:creationId xmlns:a16="http://schemas.microsoft.com/office/drawing/2014/main" id="{F1E29971-18E2-425A-BC2A-5BC3697C0A7E}"/>
              </a:ext>
            </a:extLst>
          </p:cNvPr>
          <p:cNvSpPr txBox="1">
            <a:spLocks/>
          </p:cNvSpPr>
          <p:nvPr/>
        </p:nvSpPr>
        <p:spPr>
          <a:xfrm>
            <a:off x="0" y="4178594"/>
            <a:ext cx="3702041" cy="1585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 sz="1300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4B116E3-AD11-4889-B42B-CB7A1DC5748B}"/>
              </a:ext>
            </a:extLst>
          </p:cNvPr>
          <p:cNvSpPr txBox="1"/>
          <p:nvPr/>
        </p:nvSpPr>
        <p:spPr>
          <a:xfrm>
            <a:off x="327699" y="4639465"/>
            <a:ext cx="37020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Dla wartości MEAN gęstość prawdopodobieństwa dla przypadków </a:t>
            </a:r>
            <a:r>
              <a:rPr lang="pl-PL" dirty="0">
                <a:solidFill>
                  <a:schemeClr val="bg1"/>
                </a:solidFill>
                <a:highlight>
                  <a:srgbClr val="0000FF"/>
                </a:highlight>
              </a:rPr>
              <a:t>B</a:t>
            </a:r>
            <a:r>
              <a:rPr lang="pl-PL" dirty="0"/>
              <a:t> zlokalizowana jest przy mniejszych wartościach </a:t>
            </a:r>
            <a:br>
              <a:rPr lang="pl-PL" dirty="0"/>
            </a:br>
            <a:r>
              <a:rPr lang="pl-PL" dirty="0"/>
              <a:t>od </a:t>
            </a:r>
            <a:r>
              <a:rPr lang="pl-PL" dirty="0">
                <a:highlight>
                  <a:srgbClr val="FF0000"/>
                </a:highlight>
              </a:rPr>
              <a:t>raka M</a:t>
            </a:r>
            <a:r>
              <a:rPr lang="pl-PL" dirty="0"/>
              <a:t>.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99D2FB0F-B654-4D20-A143-00045298A90A}"/>
              </a:ext>
            </a:extLst>
          </p:cNvPr>
          <p:cNvSpPr txBox="1"/>
          <p:nvPr/>
        </p:nvSpPr>
        <p:spPr>
          <a:xfrm>
            <a:off x="8162258" y="1848213"/>
            <a:ext cx="37020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Przypadki najgorsze dla </a:t>
            </a:r>
            <a:r>
              <a:rPr lang="pl-PL" dirty="0">
                <a:highlight>
                  <a:srgbClr val="FF0000"/>
                </a:highlight>
              </a:rPr>
              <a:t>raka złośliwego</a:t>
            </a:r>
            <a:r>
              <a:rPr lang="pl-PL" dirty="0"/>
              <a:t> mają większe wartości od najgorszych przypadków </a:t>
            </a:r>
            <a:r>
              <a:rPr lang="pl-PL" dirty="0">
                <a:solidFill>
                  <a:schemeClr val="bg1"/>
                </a:solidFill>
                <a:highlight>
                  <a:srgbClr val="0000FF"/>
                </a:highlight>
              </a:rPr>
              <a:t>raka łagodnego.</a:t>
            </a:r>
          </a:p>
        </p:txBody>
      </p:sp>
    </p:spTree>
    <p:extLst>
      <p:ext uri="{BB962C8B-B14F-4D97-AF65-F5344CB8AC3E}">
        <p14:creationId xmlns:p14="http://schemas.microsoft.com/office/powerpoint/2010/main" val="32137272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FA5BF8C5-3594-46BC-B7FA-22BF0691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głównych składowych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A6619231-C0CA-470B-9FAC-D9E3B12D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797" y="4932845"/>
            <a:ext cx="6650991" cy="1810402"/>
          </a:xfrm>
        </p:spPr>
        <p:txBody>
          <a:bodyPr/>
          <a:lstStyle/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 pomocą analizy PCA udało się podzielić zmienne zbioru na dwa wymiary.</a:t>
            </a: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Rak B stworzył jedno skupisko, natomiast wyniki PCA dla raka złośliwego są rozrzucone w całym zakresie PC1 i PC2.</a:t>
            </a:r>
          </a:p>
          <a:p>
            <a:endParaRPr lang="pl-PL" dirty="0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B47CCF83-7ED6-46C2-87BB-26479E66B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Algorytm redukcji wymiarów, która polega na rzutowaniu danych do przestrzeni o mniejszej liczbie wymiarów.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Główne zastosowania analizy składowych głównych to: redukcja liczby zmiennych, wykrywanie struktury w związkach między zmiennymi, weryfikacja wykrytych prawidłowości i powiązań, klasyfikacja obiektów w nowych przestrzeniach zdefiniowanych przez utworzone czynniki.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D368490-82CF-465C-8A34-78EDDC8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4BF620-47B2-4AAA-B965-6575C26AEC58}" type="datetime1">
              <a:rPr lang="pl-PL" smtClean="0"/>
              <a:t>07.09.2020</a:t>
            </a:fld>
            <a:endParaRPr lang="en-US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56AB24AA-0535-44EC-8DB8-A78CCF2F1C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06" y="698881"/>
            <a:ext cx="6034683" cy="41176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wal 12">
            <a:extLst>
              <a:ext uri="{FF2B5EF4-FFF2-40B4-BE49-F238E27FC236}">
                <a16:creationId xmlns:a16="http://schemas.microsoft.com/office/drawing/2014/main" id="{CC227E0A-BA6F-4AAA-A42E-5F0579894E1E}"/>
              </a:ext>
            </a:extLst>
          </p:cNvPr>
          <p:cNvSpPr/>
          <p:nvPr/>
        </p:nvSpPr>
        <p:spPr>
          <a:xfrm rot="20640484">
            <a:off x="5571815" y="2470738"/>
            <a:ext cx="1262244" cy="73704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2817FFA0-36FC-4CE8-93DF-A3E33E8A1F29}"/>
              </a:ext>
            </a:extLst>
          </p:cNvPr>
          <p:cNvSpPr/>
          <p:nvPr/>
        </p:nvSpPr>
        <p:spPr>
          <a:xfrm rot="691332">
            <a:off x="6793117" y="1789026"/>
            <a:ext cx="3788730" cy="242214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59237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FA5BF8C5-3594-46BC-B7FA-22BF0691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6" y="454985"/>
            <a:ext cx="3031852" cy="1722419"/>
          </a:xfrm>
        </p:spPr>
        <p:txBody>
          <a:bodyPr/>
          <a:lstStyle/>
          <a:p>
            <a:r>
              <a:rPr lang="pl-PL" dirty="0"/>
              <a:t>Analiza t-</a:t>
            </a:r>
            <a:r>
              <a:rPr lang="pl-PL" dirty="0" err="1"/>
              <a:t>sne</a:t>
            </a:r>
            <a:endParaRPr lang="pl-PL" dirty="0"/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A6619231-C0CA-470B-9FAC-D9E3B12D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7" y="4936460"/>
            <a:ext cx="6606335" cy="1478696"/>
          </a:xfrm>
        </p:spPr>
        <p:txBody>
          <a:bodyPr>
            <a:normAutofit/>
          </a:bodyPr>
          <a:lstStyle/>
          <a:p>
            <a:r>
              <a:rPr lang="pl-PL" sz="1800" dirty="0"/>
              <a:t>T-SNE poradził sobie lepiej niż Analizą Głównych Składowych (PCA).</a:t>
            </a:r>
          </a:p>
          <a:p>
            <a:r>
              <a:rPr lang="pl-PL" sz="1800" dirty="0"/>
              <a:t>Część przypadków nowotworu B znalazła się w grupie M.</a:t>
            </a: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B47CCF83-7ED6-46C2-87BB-26479E66B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738" y="2328529"/>
            <a:ext cx="3198087" cy="350951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Algorytm t-SNE oblicza miarę prawdopodobieństwa miedzy parami w przestrzeni o dużych wymiarach oraz przestrzeni o małych wymiarach. Kolejno optymalizuje wcześniej wspomniane miary prawdopodobieństwa.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Times New Roman" panose="02020603050405020304" pitchFamily="18" charset="0"/>
              </a:rPr>
              <a:t>Etapy działania:</a:t>
            </a:r>
            <a:br>
              <a:rPr lang="pl-PL" sz="1800" dirty="0">
                <a:latin typeface="Times New Roman" panose="02020603050405020304" pitchFamily="18" charset="0"/>
              </a:rPr>
            </a:b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wyliczenie podobieństw wszystkich naszych danych, </a:t>
            </a:r>
            <a:b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wyliczenie losowych podobieństw,</a:t>
            </a:r>
            <a:b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odzwierciedlenie zestawów prawdopodobieństw.</a:t>
            </a:r>
            <a:endParaRPr lang="pl-PL" dirty="0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D368490-82CF-465C-8A34-78EDDC8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4BF620-47B2-4AAA-B965-6575C26AEC58}" type="datetime1">
              <a:rPr lang="pl-PL" smtClean="0"/>
              <a:t>07.09.2020</a:t>
            </a:fld>
            <a:endParaRPr lang="en-US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604C5BBF-FF35-4271-93A2-DCBE47A1B7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543" y="552139"/>
            <a:ext cx="5993992" cy="44162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wal 1">
            <a:extLst>
              <a:ext uri="{FF2B5EF4-FFF2-40B4-BE49-F238E27FC236}">
                <a16:creationId xmlns:a16="http://schemas.microsoft.com/office/drawing/2014/main" id="{8A626F8C-CF2E-46DF-B341-EFA8C4769C81}"/>
              </a:ext>
            </a:extLst>
          </p:cNvPr>
          <p:cNvSpPr/>
          <p:nvPr/>
        </p:nvSpPr>
        <p:spPr>
          <a:xfrm rot="20640484">
            <a:off x="5497041" y="777133"/>
            <a:ext cx="2609025" cy="107812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89854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3_TF33552983" id="{E9BF0B52-2F89-4E1E-B7CE-BCE7A121B426}" vid="{5B52913E-0AFA-412C-891F-3779D08C8844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1410</Words>
  <Application>Microsoft Office PowerPoint</Application>
  <PresentationFormat>Panoramiczny</PresentationFormat>
  <Paragraphs>157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7" baseType="lpstr">
      <vt:lpstr>Arial</vt:lpstr>
      <vt:lpstr>Arial Unicode MS</vt:lpstr>
      <vt:lpstr>Calibri</vt:lpstr>
      <vt:lpstr>Cambria Math</vt:lpstr>
      <vt:lpstr>Franklin Gothic Book</vt:lpstr>
      <vt:lpstr>Franklin Gothic Demi</vt:lpstr>
      <vt:lpstr>Times New Roman</vt:lpstr>
      <vt:lpstr>Wingdings 2</vt:lpstr>
      <vt:lpstr>DividendVTI</vt:lpstr>
      <vt:lpstr> Studia podyplomowe informatyka stosowana     Predykcja i analiza zbioru Breast Cancer Diagnostic  przy użyciu algorytmów uczenia maszynowego</vt:lpstr>
      <vt:lpstr>Opis problemu raka piersi</vt:lpstr>
      <vt:lpstr>Cel pracy dyplomowej  +  Narzędzia wykorzystane  w projekcie</vt:lpstr>
      <vt:lpstr>Baza danych: Breast Cancer Wisconsin (Diagnostic) Data Set</vt:lpstr>
      <vt:lpstr>Macierze korelacji</vt:lpstr>
      <vt:lpstr>Wykresy ramka-wąsy</vt:lpstr>
      <vt:lpstr>Wykresy Skrzypcowe</vt:lpstr>
      <vt:lpstr>Analiza głównych składowych</vt:lpstr>
      <vt:lpstr>Analiza t-sne</vt:lpstr>
      <vt:lpstr> Modele uczenia maszynowego</vt:lpstr>
      <vt:lpstr>Regresja logistyczna</vt:lpstr>
      <vt:lpstr>Las losowy</vt:lpstr>
      <vt:lpstr>Drzewa decyzyjne</vt:lpstr>
      <vt:lpstr>K najbliższych sąsiadów</vt:lpstr>
      <vt:lpstr>Sztuczne sieci neuronowe</vt:lpstr>
      <vt:lpstr>Porównanie modeli ze sobą</vt:lpstr>
      <vt:lpstr>Wnioski</vt:lpstr>
      <vt:lpstr> Dziękuję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Studia podyplomowe informatyka stosowana     Predykcja i analiza zbioru Breast Cancer Diagnostic  przy użyciu algorytmów uczenia maszynowego</dc:title>
  <dc:creator>Anna Ledwoń</dc:creator>
  <cp:lastModifiedBy>Anna Ledwoń</cp:lastModifiedBy>
  <cp:revision>72</cp:revision>
  <dcterms:created xsi:type="dcterms:W3CDTF">2020-09-05T10:49:09Z</dcterms:created>
  <dcterms:modified xsi:type="dcterms:W3CDTF">2020-09-07T18:13:45Z</dcterms:modified>
</cp:coreProperties>
</file>