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59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681CC-E29E-4DAE-B98E-8924F7C62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2842F9-F39F-4939-AA66-BE0CB84F7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2831BD-13BD-447F-9E64-2A5CF813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7A0C09-97EE-4042-9B4C-105F6205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8180DB-D636-459A-9F8A-18391C08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2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1FF6C-8E29-4926-96D6-370C9E1E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B60A53-43AE-45E4-A818-E78100D4D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0F345-018F-47B5-A9EB-54239D8B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89A773-54D6-49CC-B978-BF20C8C7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6702B-2DBC-42B4-AE10-4D9779A5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8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DB2631-E2B6-4EBC-836F-D5C7AB2CB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2F8E5B-9155-4022-B0F1-66CEF13E2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6AFCC2-A55B-4188-B299-A5C4B80F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18453-528D-4219-8E5A-FFE98A9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7D0247-E3C5-4FD5-AB17-104E96D2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F2537-A916-44DD-9F66-FC47CD10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5B70EF-B3C7-45FE-93DA-F1EA2782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5E7BA-C629-4B80-8D94-1533AF54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99F3-D75E-4152-AB65-3078C367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8086DB-3E22-4263-B1BD-0BDE2CD7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7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11C21-BDAE-4776-8C4B-290CDFC9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976887-06B4-4CEA-BE3B-AA683DC2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242483-44CD-4F19-859B-A05E208B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879870-2B8A-4FB5-A8A8-C2C6EE32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4AD88E-E102-452C-A013-30169E4F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F144C-B6D6-4931-97D0-DEE93138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23EC3C-A876-49E9-895E-F6F6918B6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8CAD8E-6BBB-4804-AC82-72D3588A1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19065D-B3F7-45C1-ACA4-BC779BF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0A8361-9DA5-41E1-BC87-B41693C9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917772-A47E-4F9D-B10D-80A8F786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7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D9694-62C2-4E13-969F-556806D6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86314C-790C-4388-A833-2FC3DCE2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3E94B8-05AD-47F1-987F-23DA9E5A9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4CA4A1-8ADD-47D6-990E-C39F87767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973D5B-BBEE-414F-94E5-E1B28AF62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005D0E-A273-4D58-8455-406E6551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8F9F2F-C172-48C1-9F52-56BC604D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EE7368-FBCA-47CE-9C3E-45428310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76A9A-ABC7-43F0-A391-A4863173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EA336E-25B0-46E4-9F49-578A756C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CCD921-FF8F-4783-8E82-33BFD775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954747-2D84-445F-A2A6-012F0BB8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6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6213FB-D147-40E8-B4B8-8F039196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817127-BEAE-4C89-9835-7F6CFB92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308363-072C-475D-BA2C-26ADB254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0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537D5-82AA-4396-883E-A59AF5E32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C7DBE-31CE-45B0-8343-CEC06CC28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DA4DE2-1F98-4D95-B33A-B72FA375C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30946C-C917-421A-9362-858CEA46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3B09EC-B016-4026-AA0A-8E0CD7F8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0B192F-460B-4642-8647-E7AC8F76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4C85E-2EA9-482F-813D-A4866D4B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E918F0-C700-43DC-8088-CE7D258D8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99BC94-4172-4E4F-A46D-7DA2EF4F6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CB0B7F-E458-467E-85DE-9B6119FD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8A887C-8A29-413F-BDE5-32BE2450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36CF4E-9B4A-4683-85AE-5922091A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769256-3772-4CF0-BF8E-3D26DA4D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4C036-9CA2-462D-B791-18D7F06C1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18DEE8-04DC-4B4B-B407-52BCC8134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97EF2-1CD7-43F0-B83B-DCAE80CB0C9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0AF6F6-CE5C-41E6-AF5D-15A6428BC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F0923E-F285-4C39-8C96-9CDE70C2B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8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5D463-8718-460B-A512-364DFB62E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Lasso model specifications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053A04-5C04-4614-BDCB-B781D5F7A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84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2FE889F-0C75-4360-8700-B10A9E529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777"/>
            <a:ext cx="12192000" cy="63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9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A892377-3474-4115-90C6-9237560F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564"/>
            <a:ext cx="12192000" cy="63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115A035-1105-4C78-AECC-BA22FF56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782"/>
            <a:ext cx="12192000" cy="631843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C446E2B-C9C1-40F5-9164-28E21D161844}"/>
              </a:ext>
            </a:extLst>
          </p:cNvPr>
          <p:cNvSpPr txBox="1"/>
          <p:nvPr/>
        </p:nvSpPr>
        <p:spPr>
          <a:xfrm>
            <a:off x="10075164" y="3789426"/>
            <a:ext cx="2002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vars in except </a:t>
            </a:r>
            <a:r>
              <a:rPr lang="en-US" dirty="0" err="1"/>
              <a:t>verband_agg</a:t>
            </a:r>
            <a:r>
              <a:rPr lang="en-US" dirty="0"/>
              <a:t> and those with many missing values (e.g. UAA_unter5,UUA_5b10)</a:t>
            </a:r>
          </a:p>
        </p:txBody>
      </p:sp>
    </p:spTree>
    <p:extLst>
      <p:ext uri="{BB962C8B-B14F-4D97-AF65-F5344CB8AC3E}">
        <p14:creationId xmlns:p14="http://schemas.microsoft.com/office/powerpoint/2010/main" val="32220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603F5-02A5-4232-BD8C-D9D40C3C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5DCA1D-676F-4E76-94F6-CE078772B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33" y="1838325"/>
            <a:ext cx="3703541" cy="228561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8B5C9F9-5FF0-48A9-88B9-4CDE5A599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076" y="1924435"/>
            <a:ext cx="3703542" cy="228561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CB7B8B1-8A03-4A1F-89C3-75915352A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20" y="1838325"/>
            <a:ext cx="3703541" cy="228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9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49485-1B6A-454C-AC5C-18B3DC23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distance to fields observed enter?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7DF7E6-5541-4FC2-8DFE-B343BA5EE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9256"/>
            <a:ext cx="12192000" cy="52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9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20EE4-E715-4F5F-866D-3D7D1936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seeds and </a:t>
            </a:r>
            <a:r>
              <a:rPr lang="en-US" dirty="0" err="1"/>
              <a:t>nfolds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653E8F-5B95-43B2-BB07-E8F9873B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35" y="1590660"/>
            <a:ext cx="8101130" cy="499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7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9FD61-91C2-467E-BC63-80F4AB75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set of variables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98DB4F-482D-40FA-8A3A-8613EC332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91"/>
          <a:stretch/>
        </p:blipFill>
        <p:spPr>
          <a:xfrm>
            <a:off x="494252" y="1690688"/>
            <a:ext cx="10000000" cy="500556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2EDA38A-C154-4C52-832C-EBB6B9411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45" t="9663" b="19536"/>
          <a:stretch/>
        </p:blipFill>
        <p:spPr>
          <a:xfrm>
            <a:off x="8677450" y="161749"/>
            <a:ext cx="3234395" cy="297809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82A615A-4902-4810-AA21-6E46901F6AB6}"/>
              </a:ext>
            </a:extLst>
          </p:cNvPr>
          <p:cNvSpPr txBox="1"/>
          <p:nvPr/>
        </p:nvSpPr>
        <p:spPr>
          <a:xfrm>
            <a:off x="10353574" y="2369920"/>
            <a:ext cx="148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models = no lasso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47C2AB33-0CFB-4C59-BE4E-88A193E60AEC}"/>
              </a:ext>
            </a:extLst>
          </p:cNvPr>
          <p:cNvSpPr/>
          <p:nvPr/>
        </p:nvSpPr>
        <p:spPr>
          <a:xfrm>
            <a:off x="10268125" y="2298583"/>
            <a:ext cx="85449" cy="7176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75AF71-FE15-4C05-AE82-AB945485B2D7}"/>
              </a:ext>
            </a:extLst>
          </p:cNvPr>
          <p:cNvSpPr txBox="1"/>
          <p:nvPr/>
        </p:nvSpPr>
        <p:spPr>
          <a:xfrm>
            <a:off x="7192598" y="645309"/>
            <a:ext cx="1484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Restricted set of vars as in pre-reg</a:t>
            </a: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EDAF020F-9E88-4647-9A1E-13EAE2045DEB}"/>
              </a:ext>
            </a:extLst>
          </p:cNvPr>
          <p:cNvSpPr/>
          <p:nvPr/>
        </p:nvSpPr>
        <p:spPr>
          <a:xfrm rot="10800000">
            <a:off x="8677450" y="807571"/>
            <a:ext cx="85449" cy="7176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1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04441-305A-4742-9932-262DEF7F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>
            <a:normAutofit/>
          </a:bodyPr>
          <a:lstStyle/>
          <a:p>
            <a:r>
              <a:rPr lang="en-US" sz="3600" dirty="0"/>
              <a:t>final set up: seed40, nfold40, all Lasso </a:t>
            </a:r>
            <a:r>
              <a:rPr lang="en-US" sz="3600" dirty="0" err="1"/>
              <a:t>fieldsdist</a:t>
            </a:r>
            <a:endParaRPr lang="en-US" sz="36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ED6B9F7-FBCC-407B-AA9A-D09132E04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012061"/>
              </p:ext>
            </p:extLst>
          </p:nvPr>
        </p:nvGraphicFramePr>
        <p:xfrm>
          <a:off x="278314" y="922190"/>
          <a:ext cx="11509695" cy="5875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6565">
                  <a:extLst>
                    <a:ext uri="{9D8B030D-6E8A-4147-A177-3AD203B41FA5}">
                      <a16:colId xmlns:a16="http://schemas.microsoft.com/office/drawing/2014/main" val="2536158297"/>
                    </a:ext>
                  </a:extLst>
                </a:gridCol>
                <a:gridCol w="3836565">
                  <a:extLst>
                    <a:ext uri="{9D8B030D-6E8A-4147-A177-3AD203B41FA5}">
                      <a16:colId xmlns:a16="http://schemas.microsoft.com/office/drawing/2014/main" val="2534744581"/>
                    </a:ext>
                  </a:extLst>
                </a:gridCol>
                <a:gridCol w="3836565">
                  <a:extLst>
                    <a:ext uri="{9D8B030D-6E8A-4147-A177-3AD203B41FA5}">
                      <a16:colId xmlns:a16="http://schemas.microsoft.com/office/drawing/2014/main" val="4082741310"/>
                    </a:ext>
                  </a:extLst>
                </a:gridCol>
              </a:tblGrid>
              <a:tr h="269862">
                <a:tc>
                  <a:txBody>
                    <a:bodyPr/>
                    <a:lstStyle/>
                    <a:p>
                      <a:r>
                        <a:rPr lang="en-US" sz="1200" dirty="0"/>
                        <a:t>Step 1: 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Step 2: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Step 3. 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23244"/>
                  </a:ext>
                </a:extLst>
              </a:tr>
              <a:tr h="1889031"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Where does the peak come from?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The less vars included, the lower the error e.g. only few vars help to explain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The less vars included, the higher error, e.g. vars help to explain 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854578"/>
                  </a:ext>
                </a:extLst>
              </a:tr>
              <a:tr h="18402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 excluded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72093"/>
                  </a:ext>
                </a:extLst>
              </a:tr>
              <a:tr h="18402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 excluded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724923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A906AFC4-0A31-4DFA-AE31-BE9F01288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995" y="1193480"/>
            <a:ext cx="2452541" cy="15135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E6E2464-8EB2-4992-9A72-775E78685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983" y="1218605"/>
            <a:ext cx="2452540" cy="15135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2BDD0E2-12C6-4420-A818-F668AF6FB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91" y="1218605"/>
            <a:ext cx="2452540" cy="151356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C5D09C3-84D8-4618-88C4-576F5AD73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91" y="3132019"/>
            <a:ext cx="2452540" cy="15153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210B2B-6D78-4010-8FA7-8BC3D6503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2995" y="3156200"/>
            <a:ext cx="2457675" cy="151356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E53233E-40D3-4FA5-8099-CAD697786F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991" y="5012346"/>
            <a:ext cx="2452540" cy="15154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D67D4A5-17B3-4F42-B8B0-270CC19FB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983" y="5012346"/>
            <a:ext cx="2667858" cy="16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8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2A874-1961-40A4-B44E-74E5654A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9250"/>
            <a:ext cx="10515600" cy="1325563"/>
          </a:xfrm>
        </p:spPr>
        <p:txBody>
          <a:bodyPr/>
          <a:lstStyle/>
          <a:p>
            <a:r>
              <a:rPr lang="en-US" dirty="0"/>
              <a:t>Vars selected in 12 different models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3674DAA-4B08-445E-9362-4AA93E1F8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1655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87BE3C92-9E4D-4BF2-808E-ABD7D6113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01679"/>
              </p:ext>
            </p:extLst>
          </p:nvPr>
        </p:nvGraphicFramePr>
        <p:xfrm>
          <a:off x="628756" y="458640"/>
          <a:ext cx="5124345" cy="6399360"/>
        </p:xfrm>
        <a:graphic>
          <a:graphicData uri="http://schemas.openxmlformats.org/drawingml/2006/table">
            <a:tbl>
              <a:tblPr/>
              <a:tblGrid>
                <a:gridCol w="1708115">
                  <a:extLst>
                    <a:ext uri="{9D8B030D-6E8A-4147-A177-3AD203B41FA5}">
                      <a16:colId xmlns:a16="http://schemas.microsoft.com/office/drawing/2014/main" val="4206831243"/>
                    </a:ext>
                  </a:extLst>
                </a:gridCol>
                <a:gridCol w="1708115">
                  <a:extLst>
                    <a:ext uri="{9D8B030D-6E8A-4147-A177-3AD203B41FA5}">
                      <a16:colId xmlns:a16="http://schemas.microsoft.com/office/drawing/2014/main" val="2014996958"/>
                    </a:ext>
                  </a:extLst>
                </a:gridCol>
                <a:gridCol w="1708115">
                  <a:extLst>
                    <a:ext uri="{9D8B030D-6E8A-4147-A177-3AD203B41FA5}">
                      <a16:colId xmlns:a16="http://schemas.microsoft.com/office/drawing/2014/main" val="370136818"/>
                    </a:ext>
                  </a:extLst>
                </a:gridCol>
              </a:tblGrid>
              <a:tr h="118339"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effectLst/>
                      </a:endParaRP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variable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n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50898"/>
                  </a:ext>
                </a:extLst>
              </a:tr>
              <a:tr h="118339">
                <a:tc gridSpan="3">
                  <a:txBody>
                    <a:bodyPr/>
                    <a:lstStyle/>
                    <a:p>
                      <a:endParaRPr lang="en-US" sz="800">
                        <a:effectLst/>
                      </a:endParaRP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25173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q_adopt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12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99684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minDist_demo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12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87842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AES_b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12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13775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age_b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12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834738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fields_b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515763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info_b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821949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Fabrikstandort_agg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908813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farmsize_b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27717"/>
                  </a:ext>
                </a:extLst>
              </a:tr>
              <a:tr h="144825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sand_content_percent_mean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0790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farm_organic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9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959712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ShareSB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9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947877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12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lwBetr_Anzahl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9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878361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13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UAA_Organic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9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199406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14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population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9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93290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15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populationdensity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9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585833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16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areaDens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9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74776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17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ShareSmallFarms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9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088474"/>
                  </a:ext>
                </a:extLst>
              </a:tr>
              <a:tr h="144825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18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sq.sand_content_percent_mean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9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3271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19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SB_region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368835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20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UAA_Sugarbeet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7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605087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21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sq.demodist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7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19553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22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meanFarmSize2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7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532739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23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elevation_in_m_mean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7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697287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24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UAA_unter5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6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091731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25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clay_content_percent_mean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6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678622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26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lwBetrOrganic_Anzahl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5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663462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27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lwBetrUnter5_Anzahl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5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228228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28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lwBetr5b_Anzahl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5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644317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29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ShareOrgFarms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5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413562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30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farmDens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5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504380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31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sq.elevation_in_m_mean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5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784696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32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fields_dist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5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421011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33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mainly_crop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900155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34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Verband_agg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879212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35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UAA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670465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36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UAA_arable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428493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37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ShareOrgArea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28049"/>
                  </a:ext>
                </a:extLst>
              </a:tr>
              <a:tr h="144825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38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sq.clay_content_percent_mean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4423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39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sq.fields_dist</a:t>
                      </a:r>
                      <a:endParaRPr lang="en-US" sz="8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714680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40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UAA_5b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02664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41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Area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31098"/>
                  </a:ext>
                </a:extLst>
              </a:tr>
              <a:tr h="11833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23521" marR="23521" marT="11760" marB="11760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23521" marR="23521" marT="11760" marB="11760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3521" marR="23521" marT="11760" marB="11760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27582341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10BF0730-EC44-41FD-9FB9-C92D3ECCD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1655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45ECE6-9CD9-4069-BB06-DC01195FEA04}"/>
              </a:ext>
            </a:extLst>
          </p:cNvPr>
          <p:cNvSpPr txBox="1"/>
          <p:nvPr/>
        </p:nvSpPr>
        <p:spPr>
          <a:xfrm>
            <a:off x="6637016" y="1183208"/>
            <a:ext cx="105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Model13</a:t>
            </a: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3BF8E977-9C78-40A0-B894-362AA15A5DE6}"/>
              </a:ext>
            </a:extLst>
          </p:cNvPr>
          <p:cNvSpPr/>
          <p:nvPr/>
        </p:nvSpPr>
        <p:spPr>
          <a:xfrm>
            <a:off x="6410290" y="751186"/>
            <a:ext cx="198119" cy="12333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8C86EE5-6F01-4F87-BCAA-70885730CAA2}"/>
              </a:ext>
            </a:extLst>
          </p:cNvPr>
          <p:cNvSpPr txBox="1"/>
          <p:nvPr/>
        </p:nvSpPr>
        <p:spPr>
          <a:xfrm>
            <a:off x="6456009" y="1965882"/>
            <a:ext cx="105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Model14</a:t>
            </a:r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0B8FB122-EA8C-4127-8567-7F6C9CD0207B}"/>
              </a:ext>
            </a:extLst>
          </p:cNvPr>
          <p:cNvSpPr/>
          <p:nvPr/>
        </p:nvSpPr>
        <p:spPr>
          <a:xfrm>
            <a:off x="6095999" y="731527"/>
            <a:ext cx="198119" cy="27749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6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C2E4D-737D-478B-8B8D-8CF6B240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13				Model 14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00A626-70F9-4BE6-8781-51DE6F11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19" y="1332466"/>
            <a:ext cx="2819925" cy="174029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FE250F9-0C73-4AC8-9524-00C7BF789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19" y="2915089"/>
            <a:ext cx="2819925" cy="174029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2BE2DBF-FA4C-45A2-9D72-EB5AAEC05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18" y="4777000"/>
            <a:ext cx="2943525" cy="1816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1BA6C5A-0C2C-4EF5-8BCD-488F1348F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179" y="4496172"/>
            <a:ext cx="3213607" cy="198325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F1FFD5B-F55A-431F-A013-684F092DA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8739" y="2658029"/>
            <a:ext cx="2819926" cy="174029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FC4C5CD-515E-47DA-B3A2-194CF27549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319288"/>
            <a:ext cx="3102289" cy="191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5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F03EC-36E3-4151-910C-801652BF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Lasso, N = 280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4AD52E-B2F0-4E94-89C6-6EA72D6E2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1" y="1600587"/>
            <a:ext cx="3124200" cy="192807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B7990DA-E942-4484-9B6B-836A4CE9B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425" y="1694058"/>
            <a:ext cx="3114675" cy="192219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229E467-B4EF-440E-A12B-E84AA7CA4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125" y="1648577"/>
            <a:ext cx="3114674" cy="192219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AC934BC-63BD-4229-A136-4DD4EFBDE6A2}"/>
              </a:ext>
            </a:extLst>
          </p:cNvPr>
          <p:cNvSpPr txBox="1"/>
          <p:nvPr/>
        </p:nvSpPr>
        <p:spPr>
          <a:xfrm>
            <a:off x="1290950" y="1322135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Adoption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F4BD4A3-2BB0-4188-B23B-9C03E7B6212B}"/>
              </a:ext>
            </a:extLst>
          </p:cNvPr>
          <p:cNvSpPr txBox="1"/>
          <p:nvPr/>
        </p:nvSpPr>
        <p:spPr>
          <a:xfrm>
            <a:off x="9379900" y="129967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1196F79-B107-41B4-9A8B-6F399C861B29}"/>
              </a:ext>
            </a:extLst>
          </p:cNvPr>
          <p:cNvSpPr txBox="1"/>
          <p:nvPr/>
        </p:nvSpPr>
        <p:spPr>
          <a:xfrm>
            <a:off x="5335425" y="1319516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152278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C39F374-FDB3-4ADD-840C-1231EE8D2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345182"/>
              </p:ext>
            </p:extLst>
          </p:nvPr>
        </p:nvGraphicFramePr>
        <p:xfrm>
          <a:off x="622300" y="502920"/>
          <a:ext cx="11093451" cy="5486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73075">
                  <a:extLst>
                    <a:ext uri="{9D8B030D-6E8A-4147-A177-3AD203B41FA5}">
                      <a16:colId xmlns:a16="http://schemas.microsoft.com/office/drawing/2014/main" val="1918382500"/>
                    </a:ext>
                  </a:extLst>
                </a:gridCol>
                <a:gridCol w="2655094">
                  <a:extLst>
                    <a:ext uri="{9D8B030D-6E8A-4147-A177-3AD203B41FA5}">
                      <a16:colId xmlns:a16="http://schemas.microsoft.com/office/drawing/2014/main" val="3285586396"/>
                    </a:ext>
                  </a:extLst>
                </a:gridCol>
                <a:gridCol w="2655094">
                  <a:extLst>
                    <a:ext uri="{9D8B030D-6E8A-4147-A177-3AD203B41FA5}">
                      <a16:colId xmlns:a16="http://schemas.microsoft.com/office/drawing/2014/main" val="2787208090"/>
                    </a:ext>
                  </a:extLst>
                </a:gridCol>
                <a:gridCol w="2655094">
                  <a:extLst>
                    <a:ext uri="{9D8B030D-6E8A-4147-A177-3AD203B41FA5}">
                      <a16:colId xmlns:a16="http://schemas.microsoft.com/office/drawing/2014/main" val="216735447"/>
                    </a:ext>
                  </a:extLst>
                </a:gridCol>
                <a:gridCol w="2655094">
                  <a:extLst>
                    <a:ext uri="{9D8B030D-6E8A-4147-A177-3AD203B41FA5}">
                      <a16:colId xmlns:a16="http://schemas.microsoft.com/office/drawing/2014/main" val="1542131989"/>
                    </a:ext>
                  </a:extLst>
                </a:gridCol>
              </a:tblGrid>
              <a:tr h="18206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Pre-reg</a:t>
                      </a: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Pre-reg IV</a:t>
                      </a: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Pre-reg extended with regional vars based on economic intuition</a:t>
                      </a: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Lasso selected (M14) (30 out of 39)</a:t>
                      </a: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9212"/>
                  </a:ext>
                </a:extLst>
              </a:tr>
              <a:tr h="9103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Info_b</a:t>
                      </a:r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Info_b</a:t>
                      </a:r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Info_b</a:t>
                      </a:r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info_b</a:t>
                      </a:r>
                      <a:endParaRPr 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273406355"/>
                  </a:ext>
                </a:extLst>
              </a:tr>
              <a:tr h="91031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fields_b</a:t>
                      </a:r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fields_b</a:t>
                      </a:r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fields_b</a:t>
                      </a:r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fields_b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3895875"/>
                  </a:ext>
                </a:extLst>
              </a:tr>
              <a:tr h="95197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minDist_demo</a:t>
                      </a:r>
                      <a:r>
                        <a:rPr lang="en-US" sz="1200" dirty="0"/>
                        <a:t>                        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minDist_demo</a:t>
                      </a:r>
                      <a:r>
                        <a:rPr lang="en-US" sz="1200" dirty="0"/>
                        <a:t>                        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minDist_demo</a:t>
                      </a:r>
                      <a:r>
                        <a:rPr lang="en-US" sz="1200" dirty="0"/>
                        <a:t>                        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minDist_demo</a:t>
                      </a:r>
                      <a:endParaRPr 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76745212"/>
                  </a:ext>
                </a:extLst>
              </a:tr>
              <a:tr h="91031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sq.demodist</a:t>
                      </a:r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sq.demodist</a:t>
                      </a:r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sq.demodist</a:t>
                      </a:r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21554347"/>
                  </a:ext>
                </a:extLst>
              </a:tr>
              <a:tr h="91031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age_b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age_b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age_b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/>
                        <a:t>age_b</a:t>
                      </a:r>
                      <a:r>
                        <a:rPr lang="en-US" sz="1200" kern="1200" dirty="0"/>
                        <a:t>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99809760"/>
                  </a:ext>
                </a:extLst>
              </a:tr>
              <a:tr h="91031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farmsize_b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farmsize_b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/>
                        <a:t>farmsize_b</a:t>
                      </a:r>
                      <a:r>
                        <a:rPr lang="en-US" sz="1200" kern="1200" dirty="0"/>
                        <a:t>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/>
                        <a:t>farmsize_b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77225623"/>
                  </a:ext>
                </a:extLst>
              </a:tr>
              <a:tr h="91031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AES_b</a:t>
                      </a:r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AES_b</a:t>
                      </a:r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AES_b</a:t>
                      </a:r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AES_b</a:t>
                      </a:r>
                      <a:endParaRPr 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234325790"/>
                  </a:ext>
                </a:extLst>
              </a:tr>
              <a:tr h="95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Fabrikstandort_agg</a:t>
                      </a:r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Fabrikstandort_agg</a:t>
                      </a:r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Fabrikstandort_agg</a:t>
                      </a:r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Fabrikstandort_agg</a:t>
                      </a:r>
                      <a:endParaRPr 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98423722"/>
                  </a:ext>
                </a:extLst>
              </a:tr>
              <a:tr h="163856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FieldDist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ShareOrgFarms</a:t>
                      </a:r>
                      <a:r>
                        <a:rPr lang="en-US" sz="1200" dirty="0"/>
                        <a:t> (IV1)</a:t>
                      </a:r>
                    </a:p>
                  </a:txBody>
                  <a:tcPr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ShareOrgFarms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47053941"/>
                  </a:ext>
                </a:extLst>
              </a:tr>
              <a:tr h="16385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FieldDist^2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ShareOrgArea</a:t>
                      </a:r>
                      <a:r>
                        <a:rPr lang="en-US" sz="1200" dirty="0"/>
                        <a:t> (IV2)</a:t>
                      </a:r>
                    </a:p>
                  </a:txBody>
                  <a:tcPr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0572771"/>
                  </a:ext>
                </a:extLst>
              </a:tr>
              <a:tr h="91031"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SB_region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SB_region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03180"/>
                  </a:ext>
                </a:extLst>
              </a:tr>
              <a:tr h="91031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meanFarmSize2</a:t>
                      </a: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meanFarmSize2  </a:t>
                      </a:r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7346"/>
                  </a:ext>
                </a:extLst>
              </a:tr>
              <a:tr h="91031"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sand_content_percent_mean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sand_content_percent_mean</a:t>
                      </a:r>
                      <a:r>
                        <a:rPr lang="en-US" sz="1200" dirty="0"/>
                        <a:t>  </a:t>
                      </a:r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49559"/>
                  </a:ext>
                </a:extLst>
              </a:tr>
              <a:tr h="182062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elevation_in_m_mean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elevation_in_m_mean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356419"/>
                  </a:ext>
                </a:extLst>
              </a:tr>
              <a:tr h="91031"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sq.elevation_in_m_mean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617422"/>
                  </a:ext>
                </a:extLst>
              </a:tr>
              <a:tr h="91031"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sq.sand_content_percent_mean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351216"/>
                  </a:ext>
                </a:extLst>
              </a:tr>
              <a:tr h="91031"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mainly_crop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726620"/>
                  </a:ext>
                </a:extLst>
              </a:tr>
              <a:tr h="91031"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areaDens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707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lwBetr_Anzahl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175295"/>
                  </a:ext>
                </a:extLst>
              </a:tr>
              <a:tr h="163856">
                <a:tc>
                  <a:txBody>
                    <a:bodyPr/>
                    <a:lstStyle/>
                    <a:p>
                      <a:r>
                        <a:rPr lang="en-US" sz="1200" dirty="0"/>
                        <a:t>22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ShareSmallFarms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121943"/>
                  </a:ext>
                </a:extLst>
              </a:tr>
              <a:tr h="163856"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clay_content_percent_mean</a:t>
                      </a:r>
                      <a:r>
                        <a:rPr lang="en-US" sz="1200" dirty="0"/>
                        <a:t>    </a:t>
                      </a:r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405455"/>
                  </a:ext>
                </a:extLst>
              </a:tr>
              <a:tr h="91031"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sq.clay_content_percent_mean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463074"/>
                  </a:ext>
                </a:extLst>
              </a:tr>
              <a:tr h="182062"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lwBetrUnter5_Anzahl    </a:t>
                      </a:r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575565"/>
                  </a:ext>
                </a:extLst>
              </a:tr>
              <a:tr h="91031"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farm_organic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94931"/>
                  </a:ext>
                </a:extLst>
              </a:tr>
              <a:tr h="91031">
                <a:tc>
                  <a:txBody>
                    <a:bodyPr/>
                    <a:lstStyle/>
                    <a:p>
                      <a:r>
                        <a:rPr lang="en-US" sz="1200" dirty="0"/>
                        <a:t>27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UAA_5b10 </a:t>
                      </a:r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551092"/>
                  </a:ext>
                </a:extLst>
              </a:tr>
              <a:tr h="91031">
                <a:tc>
                  <a:txBody>
                    <a:bodyPr/>
                    <a:lstStyle/>
                    <a:p>
                      <a:r>
                        <a:rPr lang="en-US" sz="1200" dirty="0"/>
                        <a:t>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UAA_Organic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842118"/>
                  </a:ext>
                </a:extLst>
              </a:tr>
              <a:tr h="91031">
                <a:tc>
                  <a:txBody>
                    <a:bodyPr/>
                    <a:lstStyle/>
                    <a:p>
                      <a:r>
                        <a:rPr lang="en-US" sz="1200" dirty="0"/>
                        <a:t>29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Area  population </a:t>
                      </a:r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323194"/>
                  </a:ext>
                </a:extLst>
              </a:tr>
              <a:tr h="91031">
                <a:tc>
                  <a:txBody>
                    <a:bodyPr/>
                    <a:lstStyle/>
                    <a:p>
                      <a:r>
                        <a:rPr lang="en-US" sz="1200" dirty="0"/>
                        <a:t>30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Verband_agg</a:t>
                      </a:r>
                      <a:r>
                        <a:rPr lang="en-US" sz="1200" dirty="0"/>
                        <a:t>  </a:t>
                      </a:r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94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2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3F3BF34-28B2-4D1E-889B-1AFD69294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00" y="343285"/>
            <a:ext cx="10000000" cy="617142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2465A3B-815B-40EE-B009-2D9B6D139217}"/>
              </a:ext>
            </a:extLst>
          </p:cNvPr>
          <p:cNvSpPr txBox="1"/>
          <p:nvPr/>
        </p:nvSpPr>
        <p:spPr>
          <a:xfrm>
            <a:off x="10458451" y="262890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291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3D0551E-8167-4085-B056-721AEBC25056}"/>
              </a:ext>
            </a:extLst>
          </p:cNvPr>
          <p:cNvSpPr txBox="1"/>
          <p:nvPr/>
        </p:nvSpPr>
        <p:spPr>
          <a:xfrm>
            <a:off x="10582276" y="3675103"/>
            <a:ext cx="14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280 (due to missing values for county level data)</a:t>
            </a:r>
          </a:p>
        </p:txBody>
      </p:sp>
    </p:spTree>
    <p:extLst>
      <p:ext uri="{BB962C8B-B14F-4D97-AF65-F5344CB8AC3E}">
        <p14:creationId xmlns:p14="http://schemas.microsoft.com/office/powerpoint/2010/main" val="307403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Breitbild</PresentationFormat>
  <Paragraphs>268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Lasso model specifications</vt:lpstr>
      <vt:lpstr>Different seeds and nfolds</vt:lpstr>
      <vt:lpstr>Different set of variables</vt:lpstr>
      <vt:lpstr>final set up: seed40, nfold40, all Lasso fieldsdist</vt:lpstr>
      <vt:lpstr>Vars selected in 12 different models</vt:lpstr>
      <vt:lpstr>Model 13    Model 14</vt:lpstr>
      <vt:lpstr>All Lasso, N = 280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Final model</vt:lpstr>
      <vt:lpstr>How should distance to fields observed enter?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 model specifications</dc:title>
  <dc:creator>Anna Massfeller</dc:creator>
  <cp:lastModifiedBy>Anna Massfeller</cp:lastModifiedBy>
  <cp:revision>23</cp:revision>
  <dcterms:created xsi:type="dcterms:W3CDTF">2022-08-29T09:03:44Z</dcterms:created>
  <dcterms:modified xsi:type="dcterms:W3CDTF">2022-08-29T16:08:04Z</dcterms:modified>
</cp:coreProperties>
</file>