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3" r:id="rId5"/>
    <p:sldId id="285" r:id="rId6"/>
    <p:sldId id="286" r:id="rId7"/>
    <p:sldId id="267" r:id="rId8"/>
    <p:sldId id="281" r:id="rId9"/>
    <p:sldId id="283" r:id="rId10"/>
    <p:sldId id="284" r:id="rId11"/>
    <p:sldId id="282" r:id="rId12"/>
    <p:sldId id="280" r:id="rId13"/>
    <p:sldId id="279" r:id="rId14"/>
    <p:sldId id="27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assfeller" initials="AM" lastIdx="1" clrIdx="0">
    <p:extLst>
      <p:ext uri="{19B8F6BF-5375-455C-9EA6-DF929625EA0E}">
        <p15:presenceInfo xmlns:p15="http://schemas.microsoft.com/office/powerpoint/2012/main" userId="S-1-5-21-854245398-1606980848-1202660629-64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681CC-E29E-4DAE-B98E-8924F7C62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2842F9-F39F-4939-AA66-BE0CB84F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831BD-13BD-447F-9E64-2A5CF81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A0C09-97EE-4042-9B4C-105F6205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180DB-D636-459A-9F8A-18391C08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1FF6C-8E29-4926-96D6-370C9E1E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B60A53-43AE-45E4-A818-E78100D4D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0F345-018F-47B5-A9EB-54239D8B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9A773-54D6-49CC-B978-BF20C8C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6702B-2DBC-42B4-AE10-4D9779A5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DB2631-E2B6-4EBC-836F-D5C7AB2C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2F8E5B-9155-4022-B0F1-66CEF13E2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AFCC2-A55B-4188-B299-A5C4B80F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18453-528D-4219-8E5A-FFE98A9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D0247-E3C5-4FD5-AB17-104E96D2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F2537-A916-44DD-9F66-FC47CD10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5B70EF-B3C7-45FE-93DA-F1EA2782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5E7BA-C629-4B80-8D94-1533AF54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99F3-D75E-4152-AB65-3078C367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086DB-3E22-4263-B1BD-0BDE2CD7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1C21-BDAE-4776-8C4B-290CDFC9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76887-06B4-4CEA-BE3B-AA683DC2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42483-44CD-4F19-859B-A05E208B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79870-2B8A-4FB5-A8A8-C2C6EE32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AD88E-E102-452C-A013-30169E4F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144C-B6D6-4931-97D0-DEE93138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3EC3C-A876-49E9-895E-F6F6918B6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8CAD8E-6BBB-4804-AC82-72D3588A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9065D-B3F7-45C1-ACA4-BC779BF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A8361-9DA5-41E1-BC87-B41693C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917772-A47E-4F9D-B10D-80A8F78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D9694-62C2-4E13-969F-556806D6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6314C-790C-4388-A833-2FC3DCE2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E94B8-05AD-47F1-987F-23DA9E5A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4CA4A1-8ADD-47D6-990E-C39F87767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973D5B-BBEE-414F-94E5-E1B28AF62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005D0E-A273-4D58-8455-406E655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8F9F2F-C172-48C1-9F52-56BC604D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EE7368-FBCA-47CE-9C3E-45428310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76A9A-ABC7-43F0-A391-A4863173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EA336E-25B0-46E4-9F49-578A756C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CCD921-FF8F-4783-8E82-33BFD775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954747-2D84-445F-A2A6-012F0BB8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6213FB-D147-40E8-B4B8-8F03919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817127-BEAE-4C89-9835-7F6CFB92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308363-072C-475D-BA2C-26ADB254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537D5-82AA-4396-883E-A59AF5E3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C7DBE-31CE-45B0-8343-CEC06CC2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A4DE2-1F98-4D95-B33A-B72FA375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30946C-C917-421A-9362-858CEA46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3B09EC-B016-4026-AA0A-8E0CD7F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0B192F-460B-4642-8647-E7AC8F76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4C85E-2EA9-482F-813D-A4866D4B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E918F0-C700-43DC-8088-CE7D258D8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99BC94-4172-4E4F-A46D-7DA2EF4F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B0B7F-E458-467E-85DE-9B6119FD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A887C-8A29-413F-BDE5-32BE2450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6CF4E-9B4A-4683-85AE-5922091A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769256-3772-4CF0-BF8E-3D26DA4D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E4C036-9CA2-462D-B791-18D7F06C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8DEE8-04DC-4B4B-B407-52BCC8134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7EF2-1CD7-43F0-B83B-DCAE80CB0C9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AF6F6-CE5C-41E6-AF5D-15A6428BC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F0923E-F285-4C39-8C96-9CDE70C2B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D309-EE4B-44E5-B43B-CA024DB94C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5D463-8718-460B-A512-364DFB62E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Lasso model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47288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61632-D89A-4BD1-B63E-1DBEE798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vars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C00813-1E79-4715-93DB-95638CC0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399301"/>
            <a:ext cx="4320740" cy="215363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B9AB9D-5B11-4B07-A3B3-233120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49" y="1201784"/>
            <a:ext cx="4893385" cy="24390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C8083ED-94EA-4BA8-8174-8689CCF8A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989" y="3834844"/>
            <a:ext cx="4666504" cy="23259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3AA52E-B2AF-4E11-8A8A-67F1F056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2" y="3942683"/>
            <a:ext cx="4841966" cy="241344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EC242BF-CD74-41EC-B915-09915F795345}"/>
              </a:ext>
            </a:extLst>
          </p:cNvPr>
          <p:cNvCxnSpPr>
            <a:cxnSpLocks/>
          </p:cNvCxnSpPr>
          <p:nvPr/>
        </p:nvCxnSpPr>
        <p:spPr>
          <a:xfrm flipH="1">
            <a:off x="1663337" y="2569029"/>
            <a:ext cx="365760" cy="1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C526138-1AF2-4C82-B1ED-38879EBDA819}"/>
              </a:ext>
            </a:extLst>
          </p:cNvPr>
          <p:cNvSpPr txBox="1"/>
          <p:nvPr/>
        </p:nvSpPr>
        <p:spPr>
          <a:xfrm>
            <a:off x="2029097" y="2245863"/>
            <a:ext cx="325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Those who don’t observe set to 50,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chemeClr val="accent1"/>
                </a:solidFill>
                <a:highlight>
                  <a:srgbClr val="FFFF00"/>
                </a:highlight>
              </a:rPr>
              <a:t>AM:need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 to cut others</a:t>
            </a:r>
          </a:p>
        </p:txBody>
      </p:sp>
    </p:spTree>
    <p:extLst>
      <p:ext uri="{BB962C8B-B14F-4D97-AF65-F5344CB8AC3E}">
        <p14:creationId xmlns:p14="http://schemas.microsoft.com/office/powerpoint/2010/main" val="146822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94235-07E9-48BF-887D-A8420E2F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vars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2F5F1A-97E4-4B4C-8C23-403B0C7CC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585" y="1825625"/>
            <a:ext cx="10320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3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06A4-DF29-4122-8157-E083D15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Sugarbeet</a:t>
            </a:r>
            <a:r>
              <a:rPr lang="en-US" dirty="0"/>
              <a:t> vars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369175-081F-4133-A11F-BF710F12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411421"/>
            <a:ext cx="11573691" cy="51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CEDEF-7B80-423A-AA51-46587A0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from survey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8B04D5-B1A5-4063-8DE8-B2317DAF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638"/>
            <a:ext cx="12192000" cy="51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DB7F7-6F5C-4A79-BA81-6FA0C8AC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production structures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E06C66-19E2-45C2-96DB-B245A73D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813802"/>
            <a:ext cx="11147011" cy="38293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05F52A-CB52-49D7-AB19-04ADBCF80965}"/>
              </a:ext>
            </a:extLst>
          </p:cNvPr>
          <p:cNvSpPr txBox="1"/>
          <p:nvPr/>
        </p:nvSpPr>
        <p:spPr>
          <a:xfrm>
            <a:off x="5730239" y="5409219"/>
            <a:ext cx="3849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Take only one of those, currently (</a:t>
            </a:r>
            <a:r>
              <a:rPr lang="en-US" sz="1400" dirty="0" err="1">
                <a:solidFill>
                  <a:schemeClr val="accent1"/>
                </a:solidFill>
              </a:rPr>
              <a:t>Fabrikstandort_agg</a:t>
            </a:r>
            <a:r>
              <a:rPr lang="en-US" sz="1400" dirty="0">
                <a:solidFill>
                  <a:schemeClr val="accent1"/>
                </a:solidFill>
              </a:rPr>
              <a:t>) otherwise partial overlap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@AM: check if results differ if </a:t>
            </a:r>
            <a:r>
              <a:rPr lang="en-US" sz="1400" dirty="0" err="1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Verband_agg</a:t>
            </a:r>
            <a:r>
              <a:rPr lang="en-US" sz="1400" dirty="0">
                <a:solidFill>
                  <a:schemeClr val="accent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taken</a:t>
            </a:r>
            <a:endParaRPr lang="en-US" sz="140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8BD843-84F3-4F3F-85D3-AEAF96E92F28}"/>
              </a:ext>
            </a:extLst>
          </p:cNvPr>
          <p:cNvSpPr txBox="1"/>
          <p:nvPr/>
        </p:nvSpPr>
        <p:spPr>
          <a:xfrm>
            <a:off x="343987" y="5766270"/>
            <a:ext cx="386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Binary version of “</a:t>
            </a:r>
            <a:r>
              <a:rPr lang="en-US" sz="1400" dirty="0" err="1">
                <a:solidFill>
                  <a:schemeClr val="accent1"/>
                </a:solidFill>
              </a:rPr>
              <a:t>Share_SB</a:t>
            </a:r>
            <a:r>
              <a:rPr lang="en-US" sz="1400" dirty="0">
                <a:solidFill>
                  <a:schemeClr val="accent1"/>
                </a:solidFill>
              </a:rPr>
              <a:t>” (takes 11 if &gt; 10%)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B78E064-DFB8-4220-8F7B-6A19576249AE}"/>
              </a:ext>
            </a:extLst>
          </p:cNvPr>
          <p:cNvCxnSpPr/>
          <p:nvPr/>
        </p:nvCxnSpPr>
        <p:spPr>
          <a:xfrm flipV="1">
            <a:off x="1123406" y="5425440"/>
            <a:ext cx="548640" cy="3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853CB6-D97B-47CC-A930-EA6466ED2D5E}"/>
              </a:ext>
            </a:extLst>
          </p:cNvPr>
          <p:cNvCxnSpPr/>
          <p:nvPr/>
        </p:nvCxnSpPr>
        <p:spPr>
          <a:xfrm flipH="1" flipV="1">
            <a:off x="5033554" y="5504660"/>
            <a:ext cx="696685" cy="13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79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49485-1B6A-454C-AC5C-18B3DC23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How should distance to fields observed enter? </a:t>
            </a:r>
            <a:r>
              <a:rPr lang="en-US" sz="2400" dirty="0">
                <a:sym typeface="Wingdings" panose="05000000000000000000" pitchFamily="2" charset="2"/>
              </a:rPr>
              <a:t> not all!</a:t>
            </a:r>
            <a:endParaRPr lang="en-US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7DF7E6-5541-4FC2-8DFE-B343BA5E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364"/>
            <a:ext cx="12192000" cy="52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6573CF7-43AF-4E6C-874C-D79DD421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764"/>
            <a:ext cx="12192000" cy="597647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F645BE4-5AF9-46DD-A6BC-63E8E98C8463}"/>
              </a:ext>
            </a:extLst>
          </p:cNvPr>
          <p:cNvSpPr/>
          <p:nvPr/>
        </p:nvSpPr>
        <p:spPr>
          <a:xfrm>
            <a:off x="92148" y="1191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Estimate for different model specifications compared to non-Lasso results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D79DED-8FE6-42AE-B019-7DA15E38AD6B}"/>
              </a:ext>
            </a:extLst>
          </p:cNvPr>
          <p:cNvSpPr txBox="1"/>
          <p:nvPr/>
        </p:nvSpPr>
        <p:spPr>
          <a:xfrm>
            <a:off x="3352798" y="1104510"/>
            <a:ext cx="169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Non-lasso models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3F8459E9-152B-4D7D-A9FD-2452C26341F9}"/>
              </a:ext>
            </a:extLst>
          </p:cNvPr>
          <p:cNvSpPr/>
          <p:nvPr/>
        </p:nvSpPr>
        <p:spPr>
          <a:xfrm rot="10800000">
            <a:off x="4907282" y="1099317"/>
            <a:ext cx="60960" cy="287383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C342C1-C71E-4B54-BC5B-2E15D9686DDC}"/>
              </a:ext>
            </a:extLst>
          </p:cNvPr>
          <p:cNvSpPr/>
          <p:nvPr/>
        </p:nvSpPr>
        <p:spPr>
          <a:xfrm>
            <a:off x="8029304" y="1323703"/>
            <a:ext cx="566056" cy="1358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Full</a:t>
            </a:r>
            <a:r>
              <a:rPr lang="en-US" sz="900" dirty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Models </a:t>
            </a:r>
            <a:r>
              <a:rPr 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900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nur</a:t>
            </a:r>
            <a:r>
              <a:rPr lang="en-US" sz="9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900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eins</a:t>
            </a:r>
            <a:r>
              <a:rPr lang="en-US" sz="9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900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reicht</a:t>
            </a:r>
            <a:endParaRPr 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1DFB4E-CB53-4BB8-B62A-C9AF23225BDA}"/>
              </a:ext>
            </a:extLst>
          </p:cNvPr>
          <p:cNvSpPr/>
          <p:nvPr/>
        </p:nvSpPr>
        <p:spPr>
          <a:xfrm>
            <a:off x="7284719" y="1323703"/>
            <a:ext cx="648789" cy="1358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Lasso</a:t>
            </a:r>
            <a:r>
              <a:rPr lang="en-US" sz="900" dirty="0">
                <a:solidFill>
                  <a:srgbClr val="FF0000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F9449D7-D32F-4FE4-AD79-5450B2461955}"/>
              </a:ext>
            </a:extLst>
          </p:cNvPr>
          <p:cNvSpPr txBox="1"/>
          <p:nvPr/>
        </p:nvSpPr>
        <p:spPr>
          <a:xfrm>
            <a:off x="92148" y="5538553"/>
            <a:ext cx="297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seems Lasso supports existing results + Lasso is more concrete than Full model</a:t>
            </a:r>
          </a:p>
        </p:txBody>
      </p:sp>
    </p:spTree>
    <p:extLst>
      <p:ext uri="{BB962C8B-B14F-4D97-AF65-F5344CB8AC3E}">
        <p14:creationId xmlns:p14="http://schemas.microsoft.com/office/powerpoint/2010/main" val="144305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243AF52-BB6E-4E79-B5E3-5C58C1531B4D}"/>
              </a:ext>
            </a:extLst>
          </p:cNvPr>
          <p:cNvSpPr/>
          <p:nvPr/>
        </p:nvSpPr>
        <p:spPr>
          <a:xfrm>
            <a:off x="92148" y="1191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Estimate for different model specifications compared to non-Lasso results </a:t>
            </a:r>
            <a:r>
              <a:rPr lang="en-US" dirty="0">
                <a:solidFill>
                  <a:srgbClr val="FF0000"/>
                </a:solidFill>
              </a:rPr>
              <a:t>&amp; IV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6A20DF-3706-4283-AD77-2709BDA4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1350"/>
            <a:ext cx="10972800" cy="5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603F5-02A5-4232-BD8C-D9D40C3C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vars selected for </a:t>
            </a:r>
            <a:r>
              <a:rPr lang="en-US" i="1" dirty="0"/>
              <a:t>info</a:t>
            </a:r>
            <a:r>
              <a:rPr lang="en-US" dirty="0"/>
              <a:t> and </a:t>
            </a:r>
            <a:r>
              <a:rPr lang="en-US" i="1" dirty="0"/>
              <a:t>field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128A643-0586-48C3-87D6-0C318668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" y="1362456"/>
            <a:ext cx="10405872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DD178F8-D688-432A-A7CC-021CBB2A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6" y="536557"/>
            <a:ext cx="10405872" cy="56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0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65751B-C0EE-41C5-AC2D-516FF3FB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4" y="973510"/>
            <a:ext cx="10405872" cy="404012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B621E1E-1BC7-42C3-A28C-34065DED5F57}"/>
              </a:ext>
            </a:extLst>
          </p:cNvPr>
          <p:cNvSpPr txBox="1"/>
          <p:nvPr/>
        </p:nvSpPr>
        <p:spPr>
          <a:xfrm>
            <a:off x="1323703" y="5643154"/>
            <a:ext cx="795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7 different model specifications only in two cases vars. For info (2.1) or field (2.0) are chosen ?!</a:t>
            </a:r>
          </a:p>
        </p:txBody>
      </p:sp>
    </p:spTree>
    <p:extLst>
      <p:ext uri="{BB962C8B-B14F-4D97-AF65-F5344CB8AC3E}">
        <p14:creationId xmlns:p14="http://schemas.microsoft.com/office/powerpoint/2010/main" val="19997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C39F374-FDB3-4ADD-840C-1231EE8D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94959"/>
              </p:ext>
            </p:extLst>
          </p:nvPr>
        </p:nvGraphicFramePr>
        <p:xfrm>
          <a:off x="0" y="0"/>
          <a:ext cx="12192001" cy="68493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19516">
                  <a:extLst>
                    <a:ext uri="{9D8B030D-6E8A-4147-A177-3AD203B41FA5}">
                      <a16:colId xmlns:a16="http://schemas.microsoft.com/office/drawing/2014/main" val="1918382500"/>
                    </a:ext>
                  </a:extLst>
                </a:gridCol>
                <a:gridCol w="2354497">
                  <a:extLst>
                    <a:ext uri="{9D8B030D-6E8A-4147-A177-3AD203B41FA5}">
                      <a16:colId xmlns:a16="http://schemas.microsoft.com/office/drawing/2014/main" val="3285586396"/>
                    </a:ext>
                  </a:extLst>
                </a:gridCol>
                <a:gridCol w="2354497">
                  <a:extLst>
                    <a:ext uri="{9D8B030D-6E8A-4147-A177-3AD203B41FA5}">
                      <a16:colId xmlns:a16="http://schemas.microsoft.com/office/drawing/2014/main" val="2787208090"/>
                    </a:ext>
                  </a:extLst>
                </a:gridCol>
                <a:gridCol w="2354497">
                  <a:extLst>
                    <a:ext uri="{9D8B030D-6E8A-4147-A177-3AD203B41FA5}">
                      <a16:colId xmlns:a16="http://schemas.microsoft.com/office/drawing/2014/main" val="216735447"/>
                    </a:ext>
                  </a:extLst>
                </a:gridCol>
                <a:gridCol w="2988390">
                  <a:extLst>
                    <a:ext uri="{9D8B030D-6E8A-4147-A177-3AD203B41FA5}">
                      <a16:colId xmlns:a16="http://schemas.microsoft.com/office/drawing/2014/main" val="1542131989"/>
                    </a:ext>
                  </a:extLst>
                </a:gridCol>
                <a:gridCol w="1720604">
                  <a:extLst>
                    <a:ext uri="{9D8B030D-6E8A-4147-A177-3AD203B41FA5}">
                      <a16:colId xmlns:a16="http://schemas.microsoft.com/office/drawing/2014/main" val="4126471610"/>
                    </a:ext>
                  </a:extLst>
                </a:gridCol>
              </a:tblGrid>
              <a:tr h="26331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Pre-reg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Pre-reg IV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Pre-reg extended with regional vars based on economic intuition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Lasso selected vars (out of 35)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# of selection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69921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Info_b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Info_b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Info_b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info_b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27340635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fields_b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fields_b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fields_b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fields_b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0389587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minDist_demo</a:t>
                      </a:r>
                      <a:r>
                        <a:rPr lang="en-US" sz="105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minDist_demo</a:t>
                      </a:r>
                      <a:r>
                        <a:rPr lang="en-US" sz="105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minDist_demo</a:t>
                      </a:r>
                      <a:r>
                        <a:rPr lang="en-US" sz="1050" dirty="0"/>
                        <a:t>                        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minDist_demo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47674521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sq.demodist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sq.demodist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sq.demodist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farm_organic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221554347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age_b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age_b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age_b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age_b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69980976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farmsize_b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farmsize_b</a:t>
                      </a:r>
                      <a:r>
                        <a:rPr lang="en-US" sz="1050" dirty="0"/>
                        <a:t>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/>
                        <a:t>farmsize_b</a:t>
                      </a:r>
                      <a:r>
                        <a:rPr lang="en-US" sz="1050" kern="1200" dirty="0"/>
                        <a:t> 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farmsize_b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777225623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AES_b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AES_b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AES_b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AES_b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23432579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Fabrikstandort_agg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Fabrikstandort_agg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Fabrikstandort_agg</a:t>
                      </a:r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Fabrikstandort_agg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59842372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solidFill>
                            <a:srgbClr val="FF0000"/>
                          </a:solidFill>
                        </a:rPr>
                        <a:t>FieldDist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ShareOrgFarms</a:t>
                      </a:r>
                      <a:r>
                        <a:rPr lang="en-US" sz="1050" dirty="0"/>
                        <a:t> (IV1)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ShareOrgFarms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647053941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</a:rPr>
                        <a:t>FieldDist^2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ShareOrgArea</a:t>
                      </a:r>
                      <a:r>
                        <a:rPr lang="en-US" sz="1050" dirty="0"/>
                        <a:t> (IV2)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ShareOrgArea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00572771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SB_region</a:t>
                      </a:r>
                      <a:endParaRPr lang="en-US" sz="1050" dirty="0"/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49440318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meanFarmSize2</a:t>
                      </a:r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meanFarmSize2</a:t>
                      </a: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37827346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sand_content_percent_mean</a:t>
                      </a:r>
                      <a:endParaRPr lang="en-US" sz="1050" dirty="0"/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sand_content_percent_mean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05324955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elevation_in_m_mean</a:t>
                      </a:r>
                      <a:endParaRPr lang="en-US" sz="1050" dirty="0"/>
                    </a:p>
                  </a:txBody>
                  <a:tcPr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elevation_in_m_mean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51635641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populationdensity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45261742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ShareSmallFarms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306351216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population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2662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farmDens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189707181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sq.elevation_in_m_mean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85817529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sq.clay_content_percent_mean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4159121943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mainly_crop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44140545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lwBetr5b_Anzahl</a:t>
                      </a: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931463074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UAA_Organic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213575565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sq.sand_content_percent_mean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157594931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sq.demodist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735551092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UAA_Sugarbeet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3785842118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29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UAA</a:t>
                      </a: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069323194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areaDens</a:t>
                      </a:r>
                      <a:endParaRPr lang="en-US" sz="1050" dirty="0"/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94178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clay_content_percent_mean</a:t>
                      </a:r>
                      <a:endParaRPr lang="en-US" sz="1050" dirty="0"/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39677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ShareSB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533" marR="26533" marT="13266" marB="1326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77864173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lwBetr_Anzahl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300339680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lwBetrOrganic_Anzahl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1998116707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UAA_arable</a:t>
                      </a:r>
                      <a:endParaRPr lang="en-US" sz="1050" dirty="0"/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2258349529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lwBetrUnter5_Anzahl</a:t>
                      </a:r>
                    </a:p>
                  </a:txBody>
                  <a:tcPr marL="26533" marR="26533" marT="13266" marB="13266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26533" marR="26533" marT="13266" marB="13266" anchor="ctr"/>
                </a:tc>
                <a:extLst>
                  <a:ext uri="{0D108BD9-81ED-4DB2-BD59-A6C34878D82A}">
                    <a16:rowId xmlns:a16="http://schemas.microsoft.com/office/drawing/2014/main" val="4013008467"/>
                  </a:ext>
                </a:extLst>
              </a:tr>
              <a:tr h="153484">
                <a:tc>
                  <a:txBody>
                    <a:bodyPr/>
                    <a:lstStyle/>
                    <a:p>
                      <a:r>
                        <a:rPr lang="en-US" sz="1050" dirty="0"/>
                        <a:t>37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Area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26533" marR="26533" marT="13266" marB="13266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78517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7DF396B5-4F10-4256-85FA-300A02B70CCA}"/>
              </a:ext>
            </a:extLst>
          </p:cNvPr>
          <p:cNvSpPr txBox="1"/>
          <p:nvPr/>
        </p:nvSpPr>
        <p:spPr>
          <a:xfrm>
            <a:off x="339634" y="2185851"/>
            <a:ext cx="1402080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Distance var. looked at separately + in subsample of observers</a:t>
            </a:r>
          </a:p>
        </p:txBody>
      </p:sp>
    </p:spTree>
    <p:extLst>
      <p:ext uri="{BB962C8B-B14F-4D97-AF65-F5344CB8AC3E}">
        <p14:creationId xmlns:p14="http://schemas.microsoft.com/office/powerpoint/2010/main" val="17062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73F50-5E80-4AC8-AC2D-787438CC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Vars of interest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46D66B-CBF8-4DDF-87D8-4524CEED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1538150"/>
            <a:ext cx="11800115" cy="51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82509-2FDD-4A34-9467-C2517886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 structural vars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EFD68F-BF3A-4016-9257-0984419B9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0584"/>
            <a:ext cx="10343606" cy="51556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0BB36DB-747B-414A-A0F4-BFC52EA3B551}"/>
              </a:ext>
            </a:extLst>
          </p:cNvPr>
          <p:cNvSpPr txBox="1"/>
          <p:nvPr/>
        </p:nvSpPr>
        <p:spPr>
          <a:xfrm rot="2494926">
            <a:off x="3159337" y="4415549"/>
            <a:ext cx="72413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Exclude due to many missing values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sz="1200" dirty="0" err="1">
                <a:highlight>
                  <a:srgbClr val="FFFF00"/>
                </a:highlight>
                <a:sym typeface="Wingdings" panose="05000000000000000000" pitchFamily="2" charset="2"/>
              </a:rPr>
              <a:t>als</a:t>
            </a:r>
            <a:r>
              <a:rPr lang="en-US" sz="1200" dirty="0">
                <a:highlight>
                  <a:srgbClr val="FFFF00"/>
                </a:highlight>
                <a:sym typeface="Wingdings" panose="05000000000000000000" pitchFamily="2" charset="2"/>
              </a:rPr>
              <a:t> share</a:t>
            </a:r>
            <a:endParaRPr lang="en-US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480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185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Lasso model specifications</vt:lpstr>
      <vt:lpstr>PowerPoint-Präsentation</vt:lpstr>
      <vt:lpstr>PowerPoint-Präsentation</vt:lpstr>
      <vt:lpstr>Problem: No vars selected for info and field</vt:lpstr>
      <vt:lpstr>PowerPoint-Präsentation</vt:lpstr>
      <vt:lpstr>PowerPoint-Präsentation</vt:lpstr>
      <vt:lpstr>PowerPoint-Präsentation</vt:lpstr>
      <vt:lpstr>Vars of interest</vt:lpstr>
      <vt:lpstr>Farm structural vars</vt:lpstr>
      <vt:lpstr>Distance vars</vt:lpstr>
      <vt:lpstr>Soil vars</vt:lpstr>
      <vt:lpstr>Sugarbeet vars</vt:lpstr>
      <vt:lpstr>Demographics from survey</vt:lpstr>
      <vt:lpstr>SB production structures</vt:lpstr>
      <vt:lpstr>How should distance to fields observed enter?  not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model specifications</dc:title>
  <dc:creator>Anna Massfeller</dc:creator>
  <cp:lastModifiedBy>Anna Massfeller</cp:lastModifiedBy>
  <cp:revision>35</cp:revision>
  <dcterms:created xsi:type="dcterms:W3CDTF">2022-08-29T09:03:44Z</dcterms:created>
  <dcterms:modified xsi:type="dcterms:W3CDTF">2022-08-30T13:33:19Z</dcterms:modified>
</cp:coreProperties>
</file>