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90" r:id="rId4"/>
    <p:sldId id="291" r:id="rId5"/>
    <p:sldId id="292" r:id="rId6"/>
    <p:sldId id="288" r:id="rId7"/>
    <p:sldId id="289" r:id="rId8"/>
    <p:sldId id="293" r:id="rId9"/>
    <p:sldId id="294" r:id="rId10"/>
    <p:sldId id="267" r:id="rId11"/>
    <p:sldId id="281" r:id="rId12"/>
    <p:sldId id="283" r:id="rId13"/>
    <p:sldId id="284" r:id="rId14"/>
    <p:sldId id="282" r:id="rId15"/>
    <p:sldId id="280" r:id="rId16"/>
    <p:sldId id="279" r:id="rId17"/>
    <p:sldId id="278" r:id="rId18"/>
    <p:sldId id="269" r:id="rId19"/>
    <p:sldId id="295" r:id="rId20"/>
    <p:sldId id="29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Massfeller" initials="AM" lastIdx="1" clrIdx="0">
    <p:extLst>
      <p:ext uri="{19B8F6BF-5375-455C-9EA6-DF929625EA0E}">
        <p15:presenceInfo xmlns:p15="http://schemas.microsoft.com/office/powerpoint/2012/main" userId="S-1-5-21-854245398-1606980848-1202660629-64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1332" y="6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681CC-E29E-4DAE-B98E-8924F7C62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2842F9-F39F-4939-AA66-BE0CB84F7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2831BD-13BD-447F-9E64-2A5CF813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7EF2-1CD7-43F0-B83B-DCAE80CB0C9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7A0C09-97EE-4042-9B4C-105F6205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8180DB-D636-459A-9F8A-18391C08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309-EE4B-44E5-B43B-CA024DB94C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2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1FF6C-8E29-4926-96D6-370C9E1E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B60A53-43AE-45E4-A818-E78100D4D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60F345-018F-47B5-A9EB-54239D8B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7EF2-1CD7-43F0-B83B-DCAE80CB0C9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89A773-54D6-49CC-B978-BF20C8C7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36702B-2DBC-42B4-AE10-4D9779A5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309-EE4B-44E5-B43B-CA024DB94C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8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6DB2631-E2B6-4EBC-836F-D5C7AB2CB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2F8E5B-9155-4022-B0F1-66CEF13E2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6AFCC2-A55B-4188-B299-A5C4B80F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7EF2-1CD7-43F0-B83B-DCAE80CB0C9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C18453-528D-4219-8E5A-FFE98A97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7D0247-E3C5-4FD5-AB17-104E96D2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309-EE4B-44E5-B43B-CA024DB94C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5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F2537-A916-44DD-9F66-FC47CD10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5B70EF-B3C7-45FE-93DA-F1EA2782D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C5E7BA-C629-4B80-8D94-1533AF54E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7EF2-1CD7-43F0-B83B-DCAE80CB0C9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99F3-D75E-4152-AB65-3078C367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8086DB-3E22-4263-B1BD-0BDE2CD7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309-EE4B-44E5-B43B-CA024DB94C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7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11C21-BDAE-4776-8C4B-290CDFC9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976887-06B4-4CEA-BE3B-AA683DC2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242483-44CD-4F19-859B-A05E208B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7EF2-1CD7-43F0-B83B-DCAE80CB0C9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879870-2B8A-4FB5-A8A8-C2C6EE32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4AD88E-E102-452C-A013-30169E4F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309-EE4B-44E5-B43B-CA024DB94C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7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F144C-B6D6-4931-97D0-DEE93138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23EC3C-A876-49E9-895E-F6F6918B6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8CAD8E-6BBB-4804-AC82-72D3588A1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19065D-B3F7-45C1-ACA4-BC779BF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7EF2-1CD7-43F0-B83B-DCAE80CB0C9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0A8361-9DA5-41E1-BC87-B41693C9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917772-A47E-4F9D-B10D-80A8F786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309-EE4B-44E5-B43B-CA024DB94C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7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5D9694-62C2-4E13-969F-556806D63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86314C-790C-4388-A833-2FC3DCE24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3E94B8-05AD-47F1-987F-23DA9E5A9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84CA4A1-8ADD-47D6-990E-C39F87767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5973D5B-BBEE-414F-94E5-E1B28AF62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005D0E-A273-4D58-8455-406E6551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7EF2-1CD7-43F0-B83B-DCAE80CB0C9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D8F9F2F-C172-48C1-9F52-56BC604D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3EE7368-FBCA-47CE-9C3E-45428310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309-EE4B-44E5-B43B-CA024DB94C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1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76A9A-ABC7-43F0-A391-A4863173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EA336E-25B0-46E4-9F49-578A756C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7EF2-1CD7-43F0-B83B-DCAE80CB0C9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CCD921-FF8F-4783-8E82-33BFD7756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954747-2D84-445F-A2A6-012F0BB8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309-EE4B-44E5-B43B-CA024DB94C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6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6213FB-D147-40E8-B4B8-8F039196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7EF2-1CD7-43F0-B83B-DCAE80CB0C9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817127-BEAE-4C89-9835-7F6CFB92C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308363-072C-475D-BA2C-26ADB254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309-EE4B-44E5-B43B-CA024DB94C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0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A537D5-82AA-4396-883E-A59AF5E32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3C7DBE-31CE-45B0-8343-CEC06CC28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DA4DE2-1F98-4D95-B33A-B72FA375C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30946C-C917-421A-9362-858CEA461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7EF2-1CD7-43F0-B83B-DCAE80CB0C9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3B09EC-B016-4026-AA0A-8E0CD7F8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0B192F-460B-4642-8647-E7AC8F76D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309-EE4B-44E5-B43B-CA024DB94C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6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84C85E-2EA9-482F-813D-A4866D4B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2E918F0-C700-43DC-8088-CE7D258D8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99BC94-4172-4E4F-A46D-7DA2EF4F6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CB0B7F-E458-467E-85DE-9B6119FD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7EF2-1CD7-43F0-B83B-DCAE80CB0C9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8A887C-8A29-413F-BDE5-32BE2450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36CF4E-9B4A-4683-85AE-5922091A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309-EE4B-44E5-B43B-CA024DB94C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D769256-3772-4CF0-BF8E-3D26DA4D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E4C036-9CA2-462D-B791-18D7F06C1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18DEE8-04DC-4B4B-B407-52BCC8134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97EF2-1CD7-43F0-B83B-DCAE80CB0C9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0AF6F6-CE5C-41E6-AF5D-15A6428BC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F0923E-F285-4C39-8C96-9CDE70C2B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D309-EE4B-44E5-B43B-CA024DB94C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8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5D463-8718-460B-A512-364DFB62E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Lasso model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1472884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C39F374-FDB3-4ADD-840C-1231EE8D2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406665"/>
              </p:ext>
            </p:extLst>
          </p:nvPr>
        </p:nvGraphicFramePr>
        <p:xfrm>
          <a:off x="0" y="0"/>
          <a:ext cx="12192001" cy="684936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419516">
                  <a:extLst>
                    <a:ext uri="{9D8B030D-6E8A-4147-A177-3AD203B41FA5}">
                      <a16:colId xmlns:a16="http://schemas.microsoft.com/office/drawing/2014/main" val="1918382500"/>
                    </a:ext>
                  </a:extLst>
                </a:gridCol>
                <a:gridCol w="2354497">
                  <a:extLst>
                    <a:ext uri="{9D8B030D-6E8A-4147-A177-3AD203B41FA5}">
                      <a16:colId xmlns:a16="http://schemas.microsoft.com/office/drawing/2014/main" val="3285586396"/>
                    </a:ext>
                  </a:extLst>
                </a:gridCol>
                <a:gridCol w="2354497">
                  <a:extLst>
                    <a:ext uri="{9D8B030D-6E8A-4147-A177-3AD203B41FA5}">
                      <a16:colId xmlns:a16="http://schemas.microsoft.com/office/drawing/2014/main" val="2787208090"/>
                    </a:ext>
                  </a:extLst>
                </a:gridCol>
                <a:gridCol w="2354497">
                  <a:extLst>
                    <a:ext uri="{9D8B030D-6E8A-4147-A177-3AD203B41FA5}">
                      <a16:colId xmlns:a16="http://schemas.microsoft.com/office/drawing/2014/main" val="216735447"/>
                    </a:ext>
                  </a:extLst>
                </a:gridCol>
                <a:gridCol w="2988390">
                  <a:extLst>
                    <a:ext uri="{9D8B030D-6E8A-4147-A177-3AD203B41FA5}">
                      <a16:colId xmlns:a16="http://schemas.microsoft.com/office/drawing/2014/main" val="1542131989"/>
                    </a:ext>
                  </a:extLst>
                </a:gridCol>
                <a:gridCol w="1720604">
                  <a:extLst>
                    <a:ext uri="{9D8B030D-6E8A-4147-A177-3AD203B41FA5}">
                      <a16:colId xmlns:a16="http://schemas.microsoft.com/office/drawing/2014/main" val="4126471610"/>
                    </a:ext>
                  </a:extLst>
                </a:gridCol>
              </a:tblGrid>
              <a:tr h="263310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Pre-reg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Pre-reg IV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Pre-reg extended with regional vars based on economic intuition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Lasso selected vars (out of 35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# of selection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1699212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Info_b</a:t>
                      </a:r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Info_b</a:t>
                      </a:r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Info_b</a:t>
                      </a:r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info_b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1273406355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fields_b</a:t>
                      </a:r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fields_b</a:t>
                      </a:r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fields_b</a:t>
                      </a:r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fields_b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303895875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minDist_demo</a:t>
                      </a:r>
                      <a:r>
                        <a:rPr lang="en-US" sz="1050" dirty="0"/>
                        <a:t>                         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minDist_demo</a:t>
                      </a:r>
                      <a:r>
                        <a:rPr lang="en-US" sz="1050" dirty="0"/>
                        <a:t>                         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minDist_demo</a:t>
                      </a:r>
                      <a:r>
                        <a:rPr lang="en-US" sz="1050" dirty="0"/>
                        <a:t>                         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minDist_demo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3476745212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sq.demodist</a:t>
                      </a:r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sq.demodist</a:t>
                      </a:r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sq.demodist</a:t>
                      </a:r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rgbClr val="FF0000"/>
                          </a:solidFill>
                        </a:rPr>
                        <a:t>farm_organic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3221554347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age_b</a:t>
                      </a:r>
                      <a:r>
                        <a:rPr lang="en-US" sz="1050" dirty="0"/>
                        <a:t> 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age_b</a:t>
                      </a:r>
                      <a:r>
                        <a:rPr lang="en-US" sz="1050" dirty="0"/>
                        <a:t> 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age_b</a:t>
                      </a:r>
                      <a:r>
                        <a:rPr lang="en-US" sz="1050" dirty="0"/>
                        <a:t> 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age_b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1699809760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farmsize_b</a:t>
                      </a:r>
                      <a:r>
                        <a:rPr lang="en-US" sz="1050" dirty="0"/>
                        <a:t> 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farmsize_b</a:t>
                      </a:r>
                      <a:r>
                        <a:rPr lang="en-US" sz="1050" dirty="0"/>
                        <a:t> 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 dirty="0" err="1"/>
                        <a:t>farmsize_b</a:t>
                      </a:r>
                      <a:r>
                        <a:rPr lang="en-US" sz="1050" kern="1200" dirty="0"/>
                        <a:t> 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farmsize_b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3777225623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AES_b</a:t>
                      </a:r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AES_b</a:t>
                      </a:r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AES_b</a:t>
                      </a:r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AES_b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1234325790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err="1"/>
                        <a:t>Fabrikstandort_agg</a:t>
                      </a:r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err="1"/>
                        <a:t>Fabrikstandort_agg</a:t>
                      </a:r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err="1"/>
                        <a:t>Fabrikstandort_agg</a:t>
                      </a:r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Fabrikstandort_agg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1598423722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11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rgbClr val="FF0000"/>
                          </a:solidFill>
                        </a:rPr>
                        <a:t>FieldDist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ShareOrgFarms</a:t>
                      </a:r>
                      <a:r>
                        <a:rPr lang="en-US" sz="1050" dirty="0"/>
                        <a:t> (IV1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ShareOrgFarms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1647053941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FieldDist^2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ShareOrgArea</a:t>
                      </a:r>
                      <a:r>
                        <a:rPr lang="en-US" sz="1050" dirty="0"/>
                        <a:t> (IV2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ShareOrgArea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300572771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13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rgbClr val="FF0000"/>
                          </a:solidFill>
                        </a:rPr>
                        <a:t>SB_region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494403180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meanFarmSize2</a:t>
                      </a: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meanFarmSize2</a:t>
                      </a:r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4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237827346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15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sand_content_percent_mean</a:t>
                      </a:r>
                      <a:endParaRPr lang="en-US" sz="1050" dirty="0"/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sand_content_percent_mean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1053249559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16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elevation_in_m_mean</a:t>
                      </a:r>
                      <a:endParaRPr lang="en-US" sz="1050" dirty="0"/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elevation_in_m_mean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1516356419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17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populationdensity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3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2452617422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18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ShareSmallFarms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2306351216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19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population</a:t>
                      </a:r>
                    </a:p>
                  </a:txBody>
                  <a:tcPr marL="26533" marR="26533" marT="13266" marB="1326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</a:t>
                      </a:r>
                    </a:p>
                  </a:txBody>
                  <a:tcPr marL="26533" marR="26533" marT="13266" marB="1326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726620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20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farmDens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3189707181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21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sq.elevation_in_m_mean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3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2858175295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22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sq.clay_content_percent_mean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4159121943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23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mainly_crop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2441405455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24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lwBetr5b_Anzahl</a:t>
                      </a:r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3931463074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25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UAA_Organic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2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3213575565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26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sq.sand_content_percent_mean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2157594931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27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sq.demodist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2735551092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28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UAA_Sugarbeet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3785842118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29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UAA</a:t>
                      </a:r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1069323194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30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areaDens</a:t>
                      </a:r>
                      <a:endParaRPr lang="en-US" sz="1050" dirty="0"/>
                    </a:p>
                  </a:txBody>
                  <a:tcPr marL="26533" marR="26533" marT="13266" marB="1326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</a:t>
                      </a:r>
                    </a:p>
                  </a:txBody>
                  <a:tcPr marL="26533" marR="26533" marT="13266" marB="1326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941789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31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clay_content_percent_mean</a:t>
                      </a:r>
                      <a:endParaRPr lang="en-US" sz="1050" dirty="0"/>
                    </a:p>
                  </a:txBody>
                  <a:tcPr marL="26533" marR="26533" marT="13266" marB="1326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</a:t>
                      </a:r>
                    </a:p>
                  </a:txBody>
                  <a:tcPr marL="26533" marR="26533" marT="13266" marB="1326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239677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32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ShareSB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6533" marR="26533" marT="13266" marB="13266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1778641739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33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lwBetr_Anzahl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2300339680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34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lwBetrOrganic_Anzahl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1998116707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35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UAA_arable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2258349529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36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lwBetrUnter5_Anzahl</a:t>
                      </a:r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4013008467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37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Area</a:t>
                      </a:r>
                    </a:p>
                  </a:txBody>
                  <a:tcPr marL="26533" marR="26533" marT="13266" marB="1326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</a:t>
                      </a:r>
                    </a:p>
                  </a:txBody>
                  <a:tcPr marL="26533" marR="26533" marT="13266" marB="1326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078517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7DF396B5-4F10-4256-85FA-300A02B70CCA}"/>
              </a:ext>
            </a:extLst>
          </p:cNvPr>
          <p:cNvSpPr txBox="1"/>
          <p:nvPr/>
        </p:nvSpPr>
        <p:spPr>
          <a:xfrm>
            <a:off x="339634" y="2185851"/>
            <a:ext cx="1402080" cy="7694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Distance var. looked at separately + in subsample of observers</a:t>
            </a:r>
          </a:p>
        </p:txBody>
      </p:sp>
    </p:spTree>
    <p:extLst>
      <p:ext uri="{BB962C8B-B14F-4D97-AF65-F5344CB8AC3E}">
        <p14:creationId xmlns:p14="http://schemas.microsoft.com/office/powerpoint/2010/main" val="170627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73F50-5E80-4AC8-AC2D-787438CC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Vars of interest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046D66B-CBF8-4DDF-87D8-4524CEED8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" y="1538150"/>
            <a:ext cx="11800115" cy="514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0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82509-2FDD-4A34-9467-C2517886E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Farm structural vars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0EFD68F-BF3A-4016-9257-0984419B9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0584"/>
            <a:ext cx="10343606" cy="515569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0BB36DB-747B-414A-A0F4-BFC52EA3B551}"/>
              </a:ext>
            </a:extLst>
          </p:cNvPr>
          <p:cNvSpPr txBox="1"/>
          <p:nvPr/>
        </p:nvSpPr>
        <p:spPr>
          <a:xfrm rot="2494926">
            <a:off x="3159337" y="4415549"/>
            <a:ext cx="724139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Exclude due to many missing values 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sz="1200" dirty="0" err="1">
                <a:highlight>
                  <a:srgbClr val="FFFF00"/>
                </a:highlight>
                <a:sym typeface="Wingdings" panose="05000000000000000000" pitchFamily="2" charset="2"/>
              </a:rPr>
              <a:t>als</a:t>
            </a:r>
            <a:r>
              <a:rPr lang="en-US" sz="1200" dirty="0">
                <a:highlight>
                  <a:srgbClr val="FFFF00"/>
                </a:highlight>
                <a:sym typeface="Wingdings" panose="05000000000000000000" pitchFamily="2" charset="2"/>
              </a:rPr>
              <a:t> share</a:t>
            </a:r>
            <a:endParaRPr lang="en-US" sz="1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54803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61632-D89A-4BD1-B63E-1DBEE7984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vars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FC00813-1E79-4715-93DB-95638CC02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2" y="1399301"/>
            <a:ext cx="4320740" cy="215363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6B9AB9D-5B11-4B07-A3B3-233120022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549" y="1201784"/>
            <a:ext cx="4893385" cy="243907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C8083ED-94EA-4BA8-8174-8689CCF8A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989" y="3834844"/>
            <a:ext cx="4666504" cy="232598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73AA52E-B2AF-4E11-8A8A-67F1F0569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172" y="3942683"/>
            <a:ext cx="4841966" cy="2413441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EC242BF-CD74-41EC-B915-09915F795345}"/>
              </a:ext>
            </a:extLst>
          </p:cNvPr>
          <p:cNvCxnSpPr>
            <a:cxnSpLocks/>
          </p:cNvCxnSpPr>
          <p:nvPr/>
        </p:nvCxnSpPr>
        <p:spPr>
          <a:xfrm flipH="1">
            <a:off x="1663337" y="2569029"/>
            <a:ext cx="365760" cy="15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7C526138-1AF2-4C82-B1ED-38879EBDA819}"/>
              </a:ext>
            </a:extLst>
          </p:cNvPr>
          <p:cNvSpPr txBox="1"/>
          <p:nvPr/>
        </p:nvSpPr>
        <p:spPr>
          <a:xfrm>
            <a:off x="2029097" y="2245863"/>
            <a:ext cx="3256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Those who don’t observe set to 50, </a:t>
            </a:r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chemeClr val="accent1"/>
                </a:solidFill>
                <a:highlight>
                  <a:srgbClr val="FFFF00"/>
                </a:highlight>
              </a:rPr>
              <a:t>AM:need</a:t>
            </a:r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 to cut others</a:t>
            </a:r>
          </a:p>
        </p:txBody>
      </p:sp>
    </p:spTree>
    <p:extLst>
      <p:ext uri="{BB962C8B-B14F-4D97-AF65-F5344CB8AC3E}">
        <p14:creationId xmlns:p14="http://schemas.microsoft.com/office/powerpoint/2010/main" val="1468228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94235-07E9-48BF-887D-A8420E2F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Soil vars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E2F5F1A-97E4-4B4C-8C23-403B0C7CC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585" y="1825625"/>
            <a:ext cx="103208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38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206A4-DF29-4122-8157-E083D15D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Sugarbeet</a:t>
            </a:r>
            <a:r>
              <a:rPr lang="en-US" dirty="0"/>
              <a:t> vars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C369175-081F-4133-A11F-BF710F123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1411421"/>
            <a:ext cx="11573691" cy="514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31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CEDEF-7B80-423A-AA51-46587A00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 from survey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E8B04D5-B1A5-4063-8DE8-B2317DAF0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2638"/>
            <a:ext cx="12192000" cy="514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99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ADB7F7-6F5C-4A79-BA81-6FA0C8AC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 production structures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E06C66-19E2-45C2-96DB-B245A73DC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91" y="1813802"/>
            <a:ext cx="11147011" cy="382935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205F52A-CB52-49D7-AB19-04ADBCF80965}"/>
              </a:ext>
            </a:extLst>
          </p:cNvPr>
          <p:cNvSpPr txBox="1"/>
          <p:nvPr/>
        </p:nvSpPr>
        <p:spPr>
          <a:xfrm>
            <a:off x="5730239" y="5409219"/>
            <a:ext cx="38491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Take only one of those, currently (</a:t>
            </a:r>
            <a:r>
              <a:rPr lang="en-US" sz="1400" dirty="0" err="1">
                <a:solidFill>
                  <a:schemeClr val="accent1"/>
                </a:solidFill>
              </a:rPr>
              <a:t>Fabrikstandort_agg</a:t>
            </a:r>
            <a:r>
              <a:rPr lang="en-US" sz="1400" dirty="0">
                <a:solidFill>
                  <a:schemeClr val="accent1"/>
                </a:solidFill>
              </a:rPr>
              <a:t> otherwise partial overlap </a:t>
            </a:r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US" sz="1400" dirty="0">
                <a:solidFill>
                  <a:schemeClr val="accent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@AM: check if results differ if </a:t>
            </a:r>
            <a:r>
              <a:rPr lang="en-US" sz="1400" dirty="0" err="1">
                <a:solidFill>
                  <a:schemeClr val="accent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Verband_agg</a:t>
            </a:r>
            <a:r>
              <a:rPr lang="en-US" sz="1400" dirty="0">
                <a:solidFill>
                  <a:schemeClr val="accent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taken</a:t>
            </a:r>
            <a:endParaRPr lang="en-US" sz="1400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8BD843-84F3-4F3F-85D3-AEAF96E92F28}"/>
              </a:ext>
            </a:extLst>
          </p:cNvPr>
          <p:cNvSpPr txBox="1"/>
          <p:nvPr/>
        </p:nvSpPr>
        <p:spPr>
          <a:xfrm>
            <a:off x="343987" y="5766270"/>
            <a:ext cx="3862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Binary version of </a:t>
            </a:r>
            <a:r>
              <a:rPr lang="en-US" sz="1400" dirty="0" err="1">
                <a:solidFill>
                  <a:schemeClr val="accent1"/>
                </a:solidFill>
              </a:rPr>
              <a:t>Share_SB</a:t>
            </a:r>
            <a:r>
              <a:rPr lang="en-US" sz="1400" dirty="0">
                <a:solidFill>
                  <a:schemeClr val="accent1"/>
                </a:solidFill>
              </a:rPr>
              <a:t> (takes 11 if &gt; 10%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B78E064-DFB8-4220-8F7B-6A19576249AE}"/>
              </a:ext>
            </a:extLst>
          </p:cNvPr>
          <p:cNvCxnSpPr/>
          <p:nvPr/>
        </p:nvCxnSpPr>
        <p:spPr>
          <a:xfrm flipV="1">
            <a:off x="1123406" y="5425440"/>
            <a:ext cx="548640" cy="340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853CB6-D97B-47CC-A930-EA6466ED2D5E}"/>
              </a:ext>
            </a:extLst>
          </p:cNvPr>
          <p:cNvCxnSpPr/>
          <p:nvPr/>
        </p:nvCxnSpPr>
        <p:spPr>
          <a:xfrm flipH="1" flipV="1">
            <a:off x="5033554" y="5504660"/>
            <a:ext cx="696685" cy="13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796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49485-1B6A-454C-AC5C-18B3DC23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How should distance to fields observed enter? </a:t>
            </a:r>
            <a:r>
              <a:rPr lang="en-US" sz="2400" dirty="0">
                <a:sym typeface="Wingdings" panose="05000000000000000000" pitchFamily="2" charset="2"/>
              </a:rPr>
              <a:t> not all!</a:t>
            </a:r>
            <a:endParaRPr lang="en-US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67DF7E6-5541-4FC2-8DFE-B343BA5EE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8364"/>
            <a:ext cx="12192000" cy="521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93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FF6FC-01EA-4F46-96DA-F7B8B485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observers and non-observers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C10A03AF-3E94-4E0F-9440-7DFBFDA29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299256"/>
              </p:ext>
            </p:extLst>
          </p:nvPr>
        </p:nvGraphicFramePr>
        <p:xfrm>
          <a:off x="253357" y="1359428"/>
          <a:ext cx="11464573" cy="5236048"/>
        </p:xfrm>
        <a:graphic>
          <a:graphicData uri="http://schemas.openxmlformats.org/drawingml/2006/table">
            <a:tbl>
              <a:tblPr/>
              <a:tblGrid>
                <a:gridCol w="2560681">
                  <a:extLst>
                    <a:ext uri="{9D8B030D-6E8A-4147-A177-3AD203B41FA5}">
                      <a16:colId xmlns:a16="http://schemas.microsoft.com/office/drawing/2014/main" val="3759370308"/>
                    </a:ext>
                  </a:extLst>
                </a:gridCol>
                <a:gridCol w="4324222">
                  <a:extLst>
                    <a:ext uri="{9D8B030D-6E8A-4147-A177-3AD203B41FA5}">
                      <a16:colId xmlns:a16="http://schemas.microsoft.com/office/drawing/2014/main" val="28190017"/>
                    </a:ext>
                  </a:extLst>
                </a:gridCol>
                <a:gridCol w="2289835">
                  <a:extLst>
                    <a:ext uri="{9D8B030D-6E8A-4147-A177-3AD203B41FA5}">
                      <a16:colId xmlns:a16="http://schemas.microsoft.com/office/drawing/2014/main" val="532370064"/>
                    </a:ext>
                  </a:extLst>
                </a:gridCol>
                <a:gridCol w="2289835">
                  <a:extLst>
                    <a:ext uri="{9D8B030D-6E8A-4147-A177-3AD203B41FA5}">
                      <a16:colId xmlns:a16="http://schemas.microsoft.com/office/drawing/2014/main" val="1014279845"/>
                    </a:ext>
                  </a:extLst>
                </a:gridCol>
              </a:tblGrid>
              <a:tr h="167495">
                <a:tc>
                  <a:txBody>
                    <a:bodyPr/>
                    <a:lstStyle/>
                    <a:p>
                      <a:pPr algn="l"/>
                      <a:r>
                        <a:rPr lang="en-US" sz="1050" b="1">
                          <a:effectLst/>
                        </a:rPr>
                        <a:t>Name</a:t>
                      </a:r>
                    </a:p>
                  </a:txBody>
                  <a:tcPr marL="37620" marR="37620" marT="18810" marB="188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>
                          <a:effectLst/>
                        </a:rPr>
                        <a:t>Label</a:t>
                      </a:r>
                    </a:p>
                  </a:txBody>
                  <a:tcPr marL="37620" marR="37620" marT="18810" marB="188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effectLst/>
                        </a:rPr>
                        <a:t>Observers</a:t>
                      </a:r>
                    </a:p>
                  </a:txBody>
                  <a:tcPr marL="37620" marR="37620" marT="18810" marB="188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effectLst/>
                        </a:rPr>
                        <a:t>Non-Observers</a:t>
                      </a:r>
                    </a:p>
                  </a:txBody>
                  <a:tcPr marL="37620" marR="37620" marT="18810" marB="188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068408"/>
                  </a:ext>
                </a:extLst>
              </a:tr>
              <a:tr h="162182"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q1_adopt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Adoption mechanical weeding binary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sz="1050">
                        <a:effectLst/>
                      </a:endParaRP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sz="1050" dirty="0">
                        <a:effectLst/>
                      </a:endParaRP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191519"/>
                  </a:ext>
                </a:extLst>
              </a:tr>
              <a:tr h="162182"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fields_b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observing fields binary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sz="1050">
                        <a:effectLst/>
                      </a:endParaRP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sz="1050" dirty="0">
                        <a:effectLst/>
                      </a:endParaRP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34546"/>
                  </a:ext>
                </a:extLst>
              </a:tr>
              <a:tr h="162182"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info_b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knowing adopters binary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sz="1050">
                        <a:effectLst/>
                      </a:endParaRP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sz="1050" dirty="0">
                        <a:effectLst/>
                      </a:endParaRP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08128"/>
                  </a:ext>
                </a:extLst>
              </a:tr>
              <a:tr h="162182"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minDist_demo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minimal distance to demonstration farm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solidFill>
                            <a:srgbClr val="FF0000"/>
                          </a:solidFill>
                          <a:effectLst/>
                        </a:rPr>
                        <a:t>mean: 21.512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 dirty="0">
                          <a:solidFill>
                            <a:srgbClr val="FF0000"/>
                          </a:solidFill>
                          <a:effectLst/>
                        </a:rPr>
                        <a:t>mean: 18.894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310886"/>
                  </a:ext>
                </a:extLst>
              </a:tr>
              <a:tr h="162182"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sq.demodist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squared minimal distance to demonstration farm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 dirty="0">
                          <a:solidFill>
                            <a:srgbClr val="FF0000"/>
                          </a:solidFill>
                          <a:effectLst/>
                        </a:rPr>
                        <a:t>mean: 674.549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 dirty="0">
                          <a:solidFill>
                            <a:srgbClr val="FF0000"/>
                          </a:solidFill>
                          <a:effectLst/>
                        </a:rPr>
                        <a:t>mean: 494.805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942528"/>
                  </a:ext>
                </a:extLst>
              </a:tr>
              <a:tr h="162182"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farmsize_b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farm size in ha over 50 binary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sz="1050">
                        <a:effectLst/>
                      </a:endParaRP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sz="1050" dirty="0">
                        <a:effectLst/>
                      </a:endParaRP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091522"/>
                  </a:ext>
                </a:extLst>
              </a:tr>
              <a:tr h="162182"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AES_b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participation in AES binary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sz="1050" dirty="0">
                        <a:effectLst/>
                      </a:endParaRP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sz="1050" dirty="0">
                        <a:effectLst/>
                      </a:endParaRP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916473"/>
                  </a:ext>
                </a:extLst>
              </a:tr>
              <a:tr h="162182"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age_b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farmer age over 45 binary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sz="1050">
                        <a:effectLst/>
                      </a:endParaRP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sz="1050" dirty="0">
                        <a:effectLst/>
                      </a:endParaRP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366026"/>
                  </a:ext>
                </a:extLst>
              </a:tr>
              <a:tr h="162182"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farm_organic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production type binary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sz="1050">
                        <a:effectLst/>
                      </a:endParaRP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sz="1050" dirty="0">
                        <a:effectLst/>
                      </a:endParaRP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534298"/>
                  </a:ext>
                </a:extLst>
              </a:tr>
              <a:tr h="162182"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mainly_crop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farm specialized in crops/ arable farming binary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mean: 0.755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 dirty="0">
                          <a:effectLst/>
                        </a:rPr>
                        <a:t>mean: 0.714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127032"/>
                  </a:ext>
                </a:extLst>
              </a:tr>
              <a:tr h="162182"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meanFarmSize2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mean farm size at county level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mean: 58.348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 dirty="0">
                          <a:effectLst/>
                        </a:rPr>
                        <a:t>mean: 64.616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88374"/>
                  </a:ext>
                </a:extLst>
              </a:tr>
              <a:tr h="162182"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ShareOrgFarms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Share of organic farms in all farms at county level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mean: 0.054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 dirty="0">
                          <a:effectLst/>
                        </a:rPr>
                        <a:t>mean: 0.048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485244"/>
                  </a:ext>
                </a:extLst>
              </a:tr>
              <a:tr h="162182"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ShareOrgArea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Share of organic area in UAA at county level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mean: 0.052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 dirty="0">
                          <a:effectLst/>
                        </a:rPr>
                        <a:t>mean: 0.046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459486"/>
                  </a:ext>
                </a:extLst>
              </a:tr>
              <a:tr h="162182"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populationdensity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habitants per sq.km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solidFill>
                            <a:srgbClr val="FF0000"/>
                          </a:solidFill>
                          <a:effectLst/>
                        </a:rPr>
                        <a:t>mean: 218.679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 dirty="0">
                          <a:solidFill>
                            <a:srgbClr val="FF0000"/>
                          </a:solidFill>
                          <a:effectLst/>
                        </a:rPr>
                        <a:t>mean: 361.405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048361"/>
                  </a:ext>
                </a:extLst>
              </a:tr>
              <a:tr h="162182"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farmDens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farms per sq.km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mean: 1.097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 dirty="0">
                          <a:effectLst/>
                        </a:rPr>
                        <a:t>mean: 0.934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524362"/>
                  </a:ext>
                </a:extLst>
              </a:tr>
              <a:tr h="162182"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areaDens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UAA per total county area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mean: 0.516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 dirty="0">
                          <a:effectLst/>
                        </a:rPr>
                        <a:t>mean: 0.481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415066"/>
                  </a:ext>
                </a:extLst>
              </a:tr>
              <a:tr h="162182"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ShareSmallFarms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Share of small farms (&lt; 10ha) in all farms at county level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mean: 0.213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 dirty="0">
                          <a:effectLst/>
                        </a:rPr>
                        <a:t>mean: 0.232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866051"/>
                  </a:ext>
                </a:extLst>
              </a:tr>
              <a:tr h="162182"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elevation_in_m_mean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mean elevation at county or field level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solidFill>
                            <a:srgbClr val="FF0000"/>
                          </a:solidFill>
                          <a:effectLst/>
                        </a:rPr>
                        <a:t>mean: 266.163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 dirty="0">
                          <a:solidFill>
                            <a:srgbClr val="FF0000"/>
                          </a:solidFill>
                          <a:effectLst/>
                        </a:rPr>
                        <a:t>mean: 181.524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645919"/>
                  </a:ext>
                </a:extLst>
              </a:tr>
              <a:tr h="162182"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sand_content_percent_mean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mean sand content in soil at county or field level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mean: 27.342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 dirty="0">
                          <a:effectLst/>
                        </a:rPr>
                        <a:t>mean: 34.616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494763"/>
                  </a:ext>
                </a:extLst>
              </a:tr>
              <a:tr h="162182"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clay_content_percent_mean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mean clay content in soil at county or field level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mean: 21.441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 dirty="0">
                          <a:effectLst/>
                        </a:rPr>
                        <a:t>mean: 18.494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894716"/>
                  </a:ext>
                </a:extLst>
              </a:tr>
              <a:tr h="162182"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sq.elevation_in_m_mean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sq.mean elevation at county or field level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mean: 88106.039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 dirty="0">
                          <a:effectLst/>
                        </a:rPr>
                        <a:t>mean: 46892.525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54994"/>
                  </a:ext>
                </a:extLst>
              </a:tr>
              <a:tr h="162182"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sq.sand_content_percent_mean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sq.mean sand content in soil at county or field level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mean: 1005.399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 dirty="0">
                          <a:effectLst/>
                        </a:rPr>
                        <a:t>mean: 1620.596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013461"/>
                  </a:ext>
                </a:extLst>
              </a:tr>
              <a:tr h="162182"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sq.clay_content_percent_mean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sq.mean clay content in soil at county or field level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mean: 491.35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 dirty="0">
                          <a:effectLst/>
                        </a:rPr>
                        <a:t>mean: 382.509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339327"/>
                  </a:ext>
                </a:extLst>
              </a:tr>
              <a:tr h="162182"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ShareArableUAA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share of arable area in total UAA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mean: 80.651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 dirty="0">
                          <a:effectLst/>
                        </a:rPr>
                        <a:t>mean: 80.603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153867"/>
                  </a:ext>
                </a:extLst>
              </a:tr>
              <a:tr h="162182"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ShareArableInTotalArea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share of arable area in total county area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mean: 42.162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 dirty="0">
                          <a:effectLst/>
                        </a:rPr>
                        <a:t>mean: 39.706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922199"/>
                  </a:ext>
                </a:extLst>
              </a:tr>
              <a:tr h="254158"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>
                          <a:effectLst/>
                        </a:rPr>
                        <a:t>Fabrikstandort_agg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50" dirty="0">
                          <a:effectLst/>
                        </a:rPr>
                        <a:t>sugar factory location aggregated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sz="1050" dirty="0">
                        <a:effectLst/>
                      </a:endParaRP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sz="1050" dirty="0">
                        <a:effectLst/>
                      </a:endParaRP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136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30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5D127-36BB-41C5-903D-740C5AB0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specifications – </a:t>
            </a:r>
            <a:r>
              <a:rPr lang="en-US" dirty="0" err="1"/>
              <a:t>Fabrikstandort</a:t>
            </a:r>
            <a:r>
              <a:rPr lang="en-US" dirty="0"/>
              <a:t> vs. </a:t>
            </a:r>
            <a:r>
              <a:rPr lang="en-US" dirty="0" err="1"/>
              <a:t>Verband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93D220-F341-44DA-859A-9248256610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2"/>
          <a:stretch/>
        </p:blipFill>
        <p:spPr>
          <a:xfrm>
            <a:off x="1304670" y="1690688"/>
            <a:ext cx="8984102" cy="463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65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A8FA1-CC76-446F-813A-DB57C3AA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9CAD9024-E430-4D11-9C04-C42A70D1381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899672"/>
          <a:ext cx="10515600" cy="203243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31989578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80961990"/>
                    </a:ext>
                  </a:extLst>
                </a:gridCol>
              </a:tblGrid>
              <a:tr h="203243">
                <a:tc>
                  <a:txBody>
                    <a:bodyPr/>
                    <a:lstStyle/>
                    <a:p>
                      <a:pPr algn="l" latinLnBrk="1"/>
                      <a:r>
                        <a:rPr lang="en-US" sz="1000">
                          <a:effectLst/>
                        </a:rPr>
                        <a:t>vtable {vtable}</a:t>
                      </a:r>
                    </a:p>
                  </a:txBody>
                  <a:tcPr marL="22092" marR="22092" marT="22092" marB="22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sz="1000">
                          <a:effectLst/>
                        </a:rPr>
                        <a:t>Variable Documentation</a:t>
                      </a:r>
                    </a:p>
                  </a:txBody>
                  <a:tcPr marL="22092" marR="22092" marT="22092" marB="220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192357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8A27D9F-3ECD-477B-8C37-E77798C791D6}"/>
              </a:ext>
            </a:extLst>
          </p:cNvPr>
          <p:cNvGraphicFramePr>
            <a:graphicFrameLocks noGrp="1"/>
          </p:cNvGraphicFramePr>
          <p:nvPr/>
        </p:nvGraphicFramePr>
        <p:xfrm>
          <a:off x="2935374" y="1825620"/>
          <a:ext cx="6321251" cy="4351349"/>
        </p:xfrm>
        <a:graphic>
          <a:graphicData uri="http://schemas.openxmlformats.org/drawingml/2006/table">
            <a:tbl>
              <a:tblPr/>
              <a:tblGrid>
                <a:gridCol w="1200595">
                  <a:extLst>
                    <a:ext uri="{9D8B030D-6E8A-4147-A177-3AD203B41FA5}">
                      <a16:colId xmlns:a16="http://schemas.microsoft.com/office/drawing/2014/main" val="3508734470"/>
                    </a:ext>
                  </a:extLst>
                </a:gridCol>
                <a:gridCol w="564600">
                  <a:extLst>
                    <a:ext uri="{9D8B030D-6E8A-4147-A177-3AD203B41FA5}">
                      <a16:colId xmlns:a16="http://schemas.microsoft.com/office/drawing/2014/main" val="4019749808"/>
                    </a:ext>
                  </a:extLst>
                </a:gridCol>
                <a:gridCol w="2027444">
                  <a:extLst>
                    <a:ext uri="{9D8B030D-6E8A-4147-A177-3AD203B41FA5}">
                      <a16:colId xmlns:a16="http://schemas.microsoft.com/office/drawing/2014/main" val="1763725894"/>
                    </a:ext>
                  </a:extLst>
                </a:gridCol>
                <a:gridCol w="1455006">
                  <a:extLst>
                    <a:ext uri="{9D8B030D-6E8A-4147-A177-3AD203B41FA5}">
                      <a16:colId xmlns:a16="http://schemas.microsoft.com/office/drawing/2014/main" val="1781334358"/>
                    </a:ext>
                  </a:extLst>
                </a:gridCol>
                <a:gridCol w="1073606">
                  <a:extLst>
                    <a:ext uri="{9D8B030D-6E8A-4147-A177-3AD203B41FA5}">
                      <a16:colId xmlns:a16="http://schemas.microsoft.com/office/drawing/2014/main" val="3166393018"/>
                    </a:ext>
                  </a:extLst>
                </a:gridCol>
              </a:tblGrid>
              <a:tr h="150479">
                <a:tc>
                  <a:txBody>
                    <a:bodyPr/>
                    <a:lstStyle/>
                    <a:p>
                      <a:pPr algn="l"/>
                      <a:r>
                        <a:rPr lang="en-US" sz="700" b="1">
                          <a:effectLst/>
                        </a:rPr>
                        <a:t>Name</a:t>
                      </a:r>
                    </a:p>
                  </a:txBody>
                  <a:tcPr marL="37620" marR="37620" marT="18810" marB="188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>
                          <a:effectLst/>
                        </a:rPr>
                        <a:t>Class</a:t>
                      </a:r>
                    </a:p>
                  </a:txBody>
                  <a:tcPr marL="37620" marR="37620" marT="18810" marB="188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>
                          <a:effectLst/>
                        </a:rPr>
                        <a:t>Label</a:t>
                      </a:r>
                    </a:p>
                  </a:txBody>
                  <a:tcPr marL="37620" marR="37620" marT="18810" marB="188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>
                          <a:effectLst/>
                        </a:rPr>
                        <a:t>Values</a:t>
                      </a:r>
                    </a:p>
                  </a:txBody>
                  <a:tcPr marL="37620" marR="37620" marT="18810" marB="188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>
                          <a:effectLst/>
                        </a:rPr>
                        <a:t>Summary</a:t>
                      </a:r>
                    </a:p>
                  </a:txBody>
                  <a:tcPr marL="37620" marR="37620" marT="18810" marB="188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402589"/>
                  </a:ext>
                </a:extLst>
              </a:tr>
              <a:tr h="144209"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q1_adopt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labelled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Adoption mechanical weeding binary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'0' '1'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sz="700" dirty="0">
                        <a:effectLst/>
                      </a:endParaRP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756835"/>
                  </a:ext>
                </a:extLst>
              </a:tr>
              <a:tr h="144209"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fields_b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labelled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observing fields binary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'0'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sz="700" dirty="0">
                        <a:effectLst/>
                      </a:endParaRP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873183"/>
                  </a:ext>
                </a:extLst>
              </a:tr>
              <a:tr h="144209"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info_b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labelled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knowing adopters binary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'0' '1'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sz="700" dirty="0">
                        <a:effectLst/>
                      </a:endParaRP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958781"/>
                  </a:ext>
                </a:extLst>
              </a:tr>
              <a:tr h="144209"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minDist_demo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labelled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minimal distance to demonstration farm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Num: 1.926 to 54.007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 dirty="0">
                          <a:effectLst/>
                        </a:rPr>
                        <a:t>mean: 18.894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902101"/>
                  </a:ext>
                </a:extLst>
              </a:tr>
              <a:tr h="144209"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sq.demodist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labelled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squared minimal distance to demonstration farm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Num: 3.711 to 2916.763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 dirty="0">
                          <a:effectLst/>
                        </a:rPr>
                        <a:t>mean: 494.805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74232"/>
                  </a:ext>
                </a:extLst>
              </a:tr>
              <a:tr h="144209"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farmsize_b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labelled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farm size in ha over 50 binary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'0' '1'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sz="700" dirty="0">
                        <a:effectLst/>
                      </a:endParaRP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259717"/>
                  </a:ext>
                </a:extLst>
              </a:tr>
              <a:tr h="144209"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AES_b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labelled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participation in AES binary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'0' '1'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sz="700" dirty="0">
                        <a:effectLst/>
                      </a:endParaRP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954309"/>
                  </a:ext>
                </a:extLst>
              </a:tr>
              <a:tr h="144209"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age_b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labelled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farmer age over 45 binary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'0' '1'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sz="700" dirty="0">
                        <a:effectLst/>
                      </a:endParaRP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877590"/>
                  </a:ext>
                </a:extLst>
              </a:tr>
              <a:tr h="144209"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farm_organic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labelled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production type binary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'0' '1'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sz="700" dirty="0">
                        <a:effectLst/>
                      </a:endParaRP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477048"/>
                  </a:ext>
                </a:extLst>
              </a:tr>
              <a:tr h="144209"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mainly_crop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labelled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farm specialized in crops/ arable farming binary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Num: 0 to 1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 dirty="0">
                          <a:effectLst/>
                        </a:rPr>
                        <a:t>mean: 0.714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202785"/>
                  </a:ext>
                </a:extLst>
              </a:tr>
              <a:tr h="144209"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meanFarmSize2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labelled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mean farm size at county level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Num: 20.576 to 152.397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 dirty="0">
                          <a:effectLst/>
                        </a:rPr>
                        <a:t>mean: 64.616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74277"/>
                  </a:ext>
                </a:extLst>
              </a:tr>
              <a:tr h="144209"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ShareOrgFarms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labelled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Share of organic farms in all farms at county level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Num: 0 to 0.152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 dirty="0">
                          <a:effectLst/>
                        </a:rPr>
                        <a:t>mean: 0.048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560609"/>
                  </a:ext>
                </a:extLst>
              </a:tr>
              <a:tr h="144209"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ShareOrgArea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labelled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Share of organic area in UAA at county level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Num: 0 to 0.209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 dirty="0">
                          <a:effectLst/>
                        </a:rPr>
                        <a:t>mean: 0.046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622359"/>
                  </a:ext>
                </a:extLst>
              </a:tr>
              <a:tr h="144209"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populationdensity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labelled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habitants per sq.km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Num: 63 to 1304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 dirty="0">
                          <a:effectLst/>
                        </a:rPr>
                        <a:t>mean: 361.405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360837"/>
                  </a:ext>
                </a:extLst>
              </a:tr>
              <a:tr h="144209"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farmDens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labelled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farms per sq.km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Num: 0.27 to 1.985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 dirty="0">
                          <a:effectLst/>
                        </a:rPr>
                        <a:t>mean: 0.934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699648"/>
                  </a:ext>
                </a:extLst>
              </a:tr>
              <a:tr h="144209"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areaDens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labelled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UAA per total county area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Num: 0.139 to 0.703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 dirty="0">
                          <a:effectLst/>
                        </a:rPr>
                        <a:t>mean: 0.481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926547"/>
                  </a:ext>
                </a:extLst>
              </a:tr>
              <a:tr h="257068"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ShareSmallFarms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labelled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Share of small farms (&lt; 10ha) in all farms at county level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Num: 0.062 to 0.458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 dirty="0">
                          <a:effectLst/>
                        </a:rPr>
                        <a:t>mean: 0.232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6853"/>
                  </a:ext>
                </a:extLst>
              </a:tr>
              <a:tr h="144209"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elevation_in_m_mean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labelled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mean elevation at county or field level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Num: 12 to 460.43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 dirty="0">
                          <a:effectLst/>
                        </a:rPr>
                        <a:t>mean: 181.524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32606"/>
                  </a:ext>
                </a:extLst>
              </a:tr>
              <a:tr h="144209"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sand_content_percent_mean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labelled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mean sand content in soil at county or field level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Num: 5.76 to 82.055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 dirty="0">
                          <a:effectLst/>
                        </a:rPr>
                        <a:t>mean: 34.616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66516"/>
                  </a:ext>
                </a:extLst>
              </a:tr>
              <a:tr h="144209"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clay_content_percent_mean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labelled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mean clay content in soil at county or field level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Num: 5.442 to 29.055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 dirty="0">
                          <a:effectLst/>
                        </a:rPr>
                        <a:t>mean: 18.494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407996"/>
                  </a:ext>
                </a:extLst>
              </a:tr>
              <a:tr h="144209"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sq.elevation_in_m_mean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labelled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sq.mean elevation at county or field level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Num: 144 to 211996.17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 dirty="0">
                          <a:effectLst/>
                        </a:rPr>
                        <a:t>mean: 46892.525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468606"/>
                  </a:ext>
                </a:extLst>
              </a:tr>
              <a:tr h="257068"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sq.sand_content_percent_mean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labelled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sq.mean sand content in soil at county or field level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Num: 33.174 to 6733.018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 dirty="0">
                          <a:effectLst/>
                        </a:rPr>
                        <a:t>mean: 1620.596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539777"/>
                  </a:ext>
                </a:extLst>
              </a:tr>
              <a:tr h="257068"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sq.clay_content_percent_mean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labelled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sq.mean clay content in soil at county or field level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Num: 29.616 to 844.185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 dirty="0">
                          <a:effectLst/>
                        </a:rPr>
                        <a:t>mean: 382.509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061279"/>
                  </a:ext>
                </a:extLst>
              </a:tr>
              <a:tr h="144209"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ShareArableUAA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labelled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share of arable area in total UAA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Num: 39.256 to 96.846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 dirty="0">
                          <a:effectLst/>
                        </a:rPr>
                        <a:t>mean: 80.603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954658"/>
                  </a:ext>
                </a:extLst>
              </a:tr>
              <a:tr h="144209"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ShareArableInTotalArea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labelled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share of arable area in total county area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Num: 9.519 to 67.597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 dirty="0">
                          <a:effectLst/>
                        </a:rPr>
                        <a:t>mean: 39.706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982496"/>
                  </a:ext>
                </a:extLst>
              </a:tr>
              <a:tr h="257068"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Fabrikstandort_agg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labelled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sugar factory location aggregated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>
                          <a:effectLst/>
                        </a:rPr>
                        <a:t>'Clauen' 'Elsdorf' 'LageNordst' 'Ochsenfurt' 'Offenau' and more</a:t>
                      </a: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sz="700" dirty="0">
                        <a:effectLst/>
                      </a:endParaRPr>
                    </a:p>
                  </a:txBody>
                  <a:tcPr marL="15675" marR="15675" marT="15675" marB="1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774627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BD4145E3-B871-4DDD-980D-8721362D8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5288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NonFieldsIV_compare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This data contains 42 rows and 26 columns.</a:t>
            </a:r>
            <a:endParaRPr kumimoji="0" lang="en-US" altLang="en-US" sz="9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Variable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81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196899-C6B5-4358-8ACC-3C3BE8D3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Fabrikstandort</a:t>
            </a:r>
            <a:r>
              <a:rPr lang="en-US" dirty="0"/>
              <a:t> – diff. seeds and </a:t>
            </a:r>
            <a:r>
              <a:rPr lang="en-US" dirty="0" err="1"/>
              <a:t>nfolds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B0C2591-E113-4DE5-A5A1-879E26C09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610" y="1590203"/>
            <a:ext cx="9444780" cy="490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1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0EE0B-E6F0-4B85-BF45-B7372662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Fabrikstandort</a:t>
            </a:r>
            <a:r>
              <a:rPr lang="en-US" dirty="0"/>
              <a:t> – compare to </a:t>
            </a:r>
            <a:r>
              <a:rPr lang="en-US" dirty="0" err="1"/>
              <a:t>Kreisdummy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39E1E71-8A42-425F-B8DF-DC6D8DE7F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014" y="1606364"/>
            <a:ext cx="9461971" cy="488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3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5062C-2951-44B9-B252-3E1B319A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Fabrikstandort</a:t>
            </a:r>
            <a:r>
              <a:rPr lang="en-US" dirty="0"/>
              <a:t> – compare to IV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59B847A-AAD5-4A47-B082-CB071C8C8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516" y="1690688"/>
            <a:ext cx="8980967" cy="465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7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9C1B0-DCCF-4001-BE9B-9B911A52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vars Lasso can choose from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E8D64DCF-4E83-410F-9861-1DBB02F5F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338274"/>
              </p:ext>
            </p:extLst>
          </p:nvPr>
        </p:nvGraphicFramePr>
        <p:xfrm>
          <a:off x="244549" y="1577505"/>
          <a:ext cx="11602894" cy="5188765"/>
        </p:xfrm>
        <a:graphic>
          <a:graphicData uri="http://schemas.openxmlformats.org/drawingml/2006/table">
            <a:tbl>
              <a:tblPr/>
              <a:tblGrid>
                <a:gridCol w="2576009">
                  <a:extLst>
                    <a:ext uri="{9D8B030D-6E8A-4147-A177-3AD203B41FA5}">
                      <a16:colId xmlns:a16="http://schemas.microsoft.com/office/drawing/2014/main" val="2294957755"/>
                    </a:ext>
                  </a:extLst>
                </a:gridCol>
                <a:gridCol w="4523745">
                  <a:extLst>
                    <a:ext uri="{9D8B030D-6E8A-4147-A177-3AD203B41FA5}">
                      <a16:colId xmlns:a16="http://schemas.microsoft.com/office/drawing/2014/main" val="332517041"/>
                    </a:ext>
                  </a:extLst>
                </a:gridCol>
                <a:gridCol w="3225326">
                  <a:extLst>
                    <a:ext uri="{9D8B030D-6E8A-4147-A177-3AD203B41FA5}">
                      <a16:colId xmlns:a16="http://schemas.microsoft.com/office/drawing/2014/main" val="582973062"/>
                    </a:ext>
                  </a:extLst>
                </a:gridCol>
                <a:gridCol w="1277814">
                  <a:extLst>
                    <a:ext uri="{9D8B030D-6E8A-4147-A177-3AD203B41FA5}">
                      <a16:colId xmlns:a16="http://schemas.microsoft.com/office/drawing/2014/main" val="637687744"/>
                    </a:ext>
                  </a:extLst>
                </a:gridCol>
              </a:tblGrid>
              <a:tr h="134618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effectLst/>
                        </a:rPr>
                        <a:t>Name</a:t>
                      </a:r>
                    </a:p>
                  </a:txBody>
                  <a:tcPr marL="31839" marR="31839" marT="15920" marB="1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effectLst/>
                        </a:rPr>
                        <a:t>Label</a:t>
                      </a:r>
                    </a:p>
                  </a:txBody>
                  <a:tcPr marL="31839" marR="31839" marT="15920" marB="1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effectLst/>
                        </a:rPr>
                        <a:t>Values</a:t>
                      </a:r>
                    </a:p>
                  </a:txBody>
                  <a:tcPr marL="31839" marR="31839" marT="15920" marB="1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effectLst/>
                        </a:rPr>
                        <a:t>Missing</a:t>
                      </a:r>
                    </a:p>
                  </a:txBody>
                  <a:tcPr marL="31839" marR="31839" marT="15920" marB="1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644096"/>
                  </a:ext>
                </a:extLst>
              </a:tr>
              <a:tr h="129009"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q1_adopt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Adoption mechanical weeding binary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'0' '1'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597462"/>
                  </a:ext>
                </a:extLst>
              </a:tr>
              <a:tr h="129009"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fields_b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observing fields binary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'0' '1'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556668"/>
                  </a:ext>
                </a:extLst>
              </a:tr>
              <a:tr h="129009"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info_b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knowing adopters binary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'0' '1'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860422"/>
                  </a:ext>
                </a:extLst>
              </a:tr>
              <a:tr h="129009"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minDist_demo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minimal distance to demonstration farm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Num: 0.441 to 70.762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566389"/>
                  </a:ext>
                </a:extLst>
              </a:tr>
              <a:tr h="229973"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sq.demodist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squared minimal distance to demonstration farm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 dirty="0">
                          <a:effectLst/>
                        </a:rPr>
                        <a:t>Num: 0.194 to 5007.198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38240"/>
                  </a:ext>
                </a:extLst>
              </a:tr>
              <a:tr h="129009"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farmsize_b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farm size in ha over 50 binary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'0' '1'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3635"/>
                  </a:ext>
                </a:extLst>
              </a:tr>
              <a:tr h="129009"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AES_b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participation in AES binary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'0' '1'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739954"/>
                  </a:ext>
                </a:extLst>
              </a:tr>
              <a:tr h="129009"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age_b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farmer age over 45 binary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 dirty="0">
                          <a:effectLst/>
                        </a:rPr>
                        <a:t>'0' '1'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052821"/>
                  </a:ext>
                </a:extLst>
              </a:tr>
              <a:tr h="129009"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farm_organic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production type binary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'0' '1'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63748"/>
                  </a:ext>
                </a:extLst>
              </a:tr>
              <a:tr h="229973"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mainly_crop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farm specialized in crops/ arable farming binary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Num: 0 to 1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53909"/>
                  </a:ext>
                </a:extLst>
              </a:tr>
              <a:tr h="129009"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meanFarmSize2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mean farm size at county level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Num: 18.204 to 336.495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896683"/>
                  </a:ext>
                </a:extLst>
              </a:tr>
              <a:tr h="229973"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ShareOrgFarms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 dirty="0">
                          <a:effectLst/>
                        </a:rPr>
                        <a:t>Share of organic farms in all farms at county level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 dirty="0">
                          <a:effectLst/>
                        </a:rPr>
                        <a:t>Num: 0 to 0.17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248047"/>
                  </a:ext>
                </a:extLst>
              </a:tr>
              <a:tr h="129009"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ShareOrgArea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Share of organic area in UAA at county level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Num: 0 to 0.209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545769"/>
                  </a:ext>
                </a:extLst>
              </a:tr>
              <a:tr h="129009"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populationdensity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habitants per sq.km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Num: 36 to 3077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845844"/>
                  </a:ext>
                </a:extLst>
              </a:tr>
              <a:tr h="129009"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farmDens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farms per sq.km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Num: 0.199 to 1.985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398945"/>
                  </a:ext>
                </a:extLst>
              </a:tr>
              <a:tr h="129009"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areaDens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UAA per total county area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Num: 0.139 to 0.705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28402"/>
                  </a:ext>
                </a:extLst>
              </a:tr>
              <a:tr h="229973"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ShareSmallFarms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 dirty="0">
                          <a:effectLst/>
                        </a:rPr>
                        <a:t>Share of small farms (&lt; 10ha in all farms at county level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Num: 0.062 to 0.532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22870"/>
                  </a:ext>
                </a:extLst>
              </a:tr>
              <a:tr h="129009"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elevation_in_m_mean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mean elevation at county or field level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Num: 12 to 533.4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555627"/>
                  </a:ext>
                </a:extLst>
              </a:tr>
              <a:tr h="229973"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sand_content_percent_mean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mean sand content in soil at county or field level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Num: 0.542 to 82.055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539480"/>
                  </a:ext>
                </a:extLst>
              </a:tr>
              <a:tr h="229973"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clay_content_percent_mean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mean clay content in soil at county or field level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Num: 5.442 to 35.609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087156"/>
                  </a:ext>
                </a:extLst>
              </a:tr>
              <a:tr h="229973"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sq.elevation_in_m_mean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sq.mean elevation at county or field level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Num: 144 to 284515.56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54921"/>
                  </a:ext>
                </a:extLst>
              </a:tr>
              <a:tr h="229973"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sq.sand_content_percent_mean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sq.mean sand content in soil at county or field level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Num: 0.294 to 6733.018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022070"/>
                  </a:ext>
                </a:extLst>
              </a:tr>
              <a:tr h="229973"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sq.clay_content_percent_mean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sq.mean clay content in soil at county or field level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Num: 29.613 to 1268.01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499582"/>
                  </a:ext>
                </a:extLst>
              </a:tr>
              <a:tr h="129009"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ShareArableUAA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share of arable area in total UAA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Num: 31.755 to 96.846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941025"/>
                  </a:ext>
                </a:extLst>
              </a:tr>
              <a:tr h="129009"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ShareArableInTotalArea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share of arable area in total county area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Num: 8.967 to 67.597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490160"/>
                  </a:ext>
                </a:extLst>
              </a:tr>
              <a:tr h="330936"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Fabrikstandort_agg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 dirty="0">
                          <a:effectLst/>
                        </a:rPr>
                        <a:t>sugar factory location aggregated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>
                          <a:effectLst/>
                        </a:rPr>
                        <a:t>'Clauen' 'Elsdorf' 'LageNordst' 'Ochsenfurt' 'Offenau' and more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3266" marR="13266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76200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3078819-65E9-4CE4-846A-5FB8EFF6C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90" y="1346672"/>
            <a:ext cx="1899879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Variable </a:t>
            </a:r>
            <a:r>
              <a:rPr lang="en-US" altLang="en-US" sz="900" b="1" dirty="0">
                <a:solidFill>
                  <a:srgbClr val="000000"/>
                </a:solidFill>
                <a:latin typeface="Helvetica" panose="020B0604020202020204" pitchFamily="34" charset="0"/>
              </a:rPr>
              <a:t>Table, 25 vars, N = 289</a:t>
            </a:r>
          </a:p>
        </p:txBody>
      </p:sp>
    </p:spTree>
    <p:extLst>
      <p:ext uri="{BB962C8B-B14F-4D97-AF65-F5344CB8AC3E}">
        <p14:creationId xmlns:p14="http://schemas.microsoft.com/office/powerpoint/2010/main" val="42050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041AF-A11F-4F57-BA85-7276B2025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028"/>
          </a:xfrm>
        </p:spPr>
        <p:txBody>
          <a:bodyPr/>
          <a:lstStyle/>
          <a:p>
            <a:r>
              <a:rPr lang="en-US" dirty="0"/>
              <a:t>Vars selected in different specifications 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18934286-80BC-4AF4-B94B-C5158CB5F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249505"/>
              </p:ext>
            </p:extLst>
          </p:nvPr>
        </p:nvGraphicFramePr>
        <p:xfrm>
          <a:off x="699978" y="928874"/>
          <a:ext cx="11261649" cy="5759001"/>
        </p:xfrm>
        <a:graphic>
          <a:graphicData uri="http://schemas.openxmlformats.org/drawingml/2006/table">
            <a:tbl>
              <a:tblPr/>
              <a:tblGrid>
                <a:gridCol w="597194">
                  <a:extLst>
                    <a:ext uri="{9D8B030D-6E8A-4147-A177-3AD203B41FA5}">
                      <a16:colId xmlns:a16="http://schemas.microsoft.com/office/drawing/2014/main" val="1009442526"/>
                    </a:ext>
                  </a:extLst>
                </a:gridCol>
                <a:gridCol w="3156689">
                  <a:extLst>
                    <a:ext uri="{9D8B030D-6E8A-4147-A177-3AD203B41FA5}">
                      <a16:colId xmlns:a16="http://schemas.microsoft.com/office/drawing/2014/main" val="1193953501"/>
                    </a:ext>
                  </a:extLst>
                </a:gridCol>
                <a:gridCol w="3753883">
                  <a:extLst>
                    <a:ext uri="{9D8B030D-6E8A-4147-A177-3AD203B41FA5}">
                      <a16:colId xmlns:a16="http://schemas.microsoft.com/office/drawing/2014/main" val="4266284086"/>
                    </a:ext>
                  </a:extLst>
                </a:gridCol>
                <a:gridCol w="3753883">
                  <a:extLst>
                    <a:ext uri="{9D8B030D-6E8A-4147-A177-3AD203B41FA5}">
                      <a16:colId xmlns:a16="http://schemas.microsoft.com/office/drawing/2014/main" val="2031428935"/>
                    </a:ext>
                  </a:extLst>
                </a:gridCol>
              </a:tblGrid>
              <a:tr h="184909">
                <a:tc gridSpan="4">
                  <a:txBody>
                    <a:bodyPr/>
                    <a:lstStyle/>
                    <a:p>
                      <a:endParaRPr lang="en-US" sz="900" dirty="0">
                        <a:effectLst/>
                      </a:endParaRP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847000"/>
                  </a:ext>
                </a:extLst>
              </a:tr>
              <a:tr h="184909">
                <a:tc gridSpan="2">
                  <a:txBody>
                    <a:bodyPr/>
                    <a:lstStyle/>
                    <a:p>
                      <a:pPr algn="l"/>
                      <a:endParaRPr lang="en-US" sz="900">
                        <a:effectLst/>
                      </a:endParaRP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900">
                        <a:effectLst/>
                      </a:endParaRP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variable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n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500855"/>
                  </a:ext>
                </a:extLst>
              </a:tr>
              <a:tr h="184909">
                <a:tc gridSpan="4">
                  <a:txBody>
                    <a:bodyPr/>
                    <a:lstStyle/>
                    <a:p>
                      <a:endParaRPr lang="en-US" sz="900" dirty="0">
                        <a:effectLst/>
                      </a:endParaRP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63176"/>
                  </a:ext>
                </a:extLst>
              </a:tr>
              <a:tr h="184909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</a:rPr>
                        <a:t>1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900"/>
                        <a:t>q_adopt</a:t>
                      </a:r>
                      <a:endParaRPr lang="en-US" sz="900">
                        <a:effectLst/>
                      </a:endParaRP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900" dirty="0" err="1"/>
                        <a:t>q_adopt</a:t>
                      </a:r>
                      <a:endParaRPr lang="en-US" sz="900" dirty="0"/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11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11687"/>
                  </a:ext>
                </a:extLst>
              </a:tr>
              <a:tr h="184909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2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900"/>
                        <a:t>minDist_demo</a:t>
                      </a:r>
                      <a:endParaRPr lang="en-US" sz="900">
                        <a:effectLst/>
                      </a:endParaRP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900" dirty="0" err="1"/>
                        <a:t>minDist_demo</a:t>
                      </a:r>
                      <a:endParaRPr lang="en-US" sz="900" dirty="0"/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11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710060"/>
                  </a:ext>
                </a:extLst>
              </a:tr>
              <a:tr h="184909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3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900"/>
                        <a:t>AES_b</a:t>
                      </a:r>
                      <a:endParaRPr lang="en-US" sz="900">
                        <a:effectLst/>
                      </a:endParaRP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900" dirty="0" err="1"/>
                        <a:t>AES_b</a:t>
                      </a:r>
                      <a:endParaRPr lang="en-US" sz="900" dirty="0"/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11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149690"/>
                  </a:ext>
                </a:extLst>
              </a:tr>
              <a:tr h="184909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4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900"/>
                        <a:t>age_b</a:t>
                      </a:r>
                      <a:endParaRPr lang="en-US" sz="900">
                        <a:effectLst/>
                      </a:endParaRP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900" dirty="0" err="1"/>
                        <a:t>age_b</a:t>
                      </a:r>
                      <a:endParaRPr lang="en-US" sz="900" dirty="0"/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11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095735"/>
                  </a:ext>
                </a:extLst>
              </a:tr>
              <a:tr h="184909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5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900"/>
                        <a:t>farm_organic</a:t>
                      </a:r>
                      <a:endParaRPr lang="en-US" sz="900">
                        <a:effectLst/>
                      </a:endParaRP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900" dirty="0" err="1"/>
                        <a:t>farm_organic</a:t>
                      </a:r>
                      <a:endParaRPr lang="en-US" sz="900" dirty="0"/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11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703066"/>
                  </a:ext>
                </a:extLst>
              </a:tr>
              <a:tr h="184909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6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900"/>
                        <a:t>clay_content_percent_mean</a:t>
                      </a:r>
                      <a:endParaRPr lang="en-US" sz="900">
                        <a:effectLst/>
                      </a:endParaRP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900" dirty="0" err="1"/>
                        <a:t>clay_content_percent_mean</a:t>
                      </a:r>
                      <a:endParaRPr lang="en-US" sz="900" dirty="0"/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11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328246"/>
                  </a:ext>
                </a:extLst>
              </a:tr>
              <a:tr h="184909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7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900"/>
                        <a:t>ShareArableUAA</a:t>
                      </a:r>
                      <a:endParaRPr lang="en-US" sz="900">
                        <a:effectLst/>
                      </a:endParaRP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900" dirty="0" err="1"/>
                        <a:t>ShareArableUAA</a:t>
                      </a:r>
                      <a:endParaRPr lang="en-US" sz="900" dirty="0"/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11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624844"/>
                  </a:ext>
                </a:extLst>
              </a:tr>
              <a:tr h="184909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8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900"/>
                        <a:t>fields_b</a:t>
                      </a:r>
                      <a:endParaRPr lang="en-US" sz="900">
                        <a:effectLst/>
                      </a:endParaRP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900" dirty="0" err="1"/>
                        <a:t>fields_b</a:t>
                      </a:r>
                      <a:endParaRPr lang="en-US" sz="900" dirty="0"/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11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449005"/>
                  </a:ext>
                </a:extLst>
              </a:tr>
              <a:tr h="184909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9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900"/>
                        <a:t>info_b</a:t>
                      </a:r>
                      <a:endParaRPr lang="en-US" sz="900">
                        <a:effectLst/>
                      </a:endParaRP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900" dirty="0" err="1"/>
                        <a:t>info_b</a:t>
                      </a:r>
                      <a:endParaRPr lang="en-US" sz="900" dirty="0"/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11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452269"/>
                  </a:ext>
                </a:extLst>
              </a:tr>
              <a:tr h="184909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10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900"/>
                        <a:t>ShareArableInTotalArea</a:t>
                      </a:r>
                      <a:endParaRPr lang="en-US" sz="900">
                        <a:effectLst/>
                      </a:endParaRP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900" dirty="0" err="1"/>
                        <a:t>ShareArableInTotalArea</a:t>
                      </a:r>
                      <a:endParaRPr lang="en-US" sz="900" dirty="0"/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10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710117"/>
                  </a:ext>
                </a:extLst>
              </a:tr>
              <a:tr h="184909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11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900"/>
                        <a:t>farmDens</a:t>
                      </a:r>
                      <a:endParaRPr lang="en-US" sz="900">
                        <a:effectLst/>
                      </a:endParaRP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900" dirty="0" err="1"/>
                        <a:t>farmDens</a:t>
                      </a:r>
                      <a:endParaRPr lang="en-US" sz="900" dirty="0"/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10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412894"/>
                  </a:ext>
                </a:extLst>
              </a:tr>
              <a:tr h="184909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12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900"/>
                        <a:t>ShareSmallFarms</a:t>
                      </a:r>
                      <a:endParaRPr lang="en-US" sz="900">
                        <a:effectLst/>
                      </a:endParaRP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900" dirty="0" err="1"/>
                        <a:t>ShareSmallFarms</a:t>
                      </a:r>
                      <a:endParaRPr lang="en-US" sz="900" dirty="0"/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10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010381"/>
                  </a:ext>
                </a:extLst>
              </a:tr>
              <a:tr h="255486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13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900"/>
                        <a:t>sq.clay_content_percent_mean</a:t>
                      </a:r>
                      <a:endParaRPr lang="en-US" sz="900">
                        <a:effectLst/>
                      </a:endParaRP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900" dirty="0" err="1"/>
                        <a:t>sq.clay_content_percent_mean</a:t>
                      </a:r>
                      <a:endParaRPr lang="en-US" sz="900" dirty="0"/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10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140599"/>
                  </a:ext>
                </a:extLst>
              </a:tr>
              <a:tr h="255486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14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900"/>
                        <a:t>sand_content_percent_mean</a:t>
                      </a:r>
                      <a:endParaRPr lang="en-US" sz="900">
                        <a:effectLst/>
                      </a:endParaRP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900" dirty="0" err="1"/>
                        <a:t>sand_content_percent_mean</a:t>
                      </a:r>
                      <a:endParaRPr lang="en-US" sz="900" dirty="0"/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9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610596"/>
                  </a:ext>
                </a:extLst>
              </a:tr>
              <a:tr h="184909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15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900"/>
                        <a:t>mainly_crop</a:t>
                      </a:r>
                      <a:endParaRPr lang="en-US" sz="900">
                        <a:effectLst/>
                      </a:endParaRP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900" dirty="0" err="1"/>
                        <a:t>mainly_crop</a:t>
                      </a:r>
                      <a:endParaRPr lang="en-US" sz="900" dirty="0"/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8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501182"/>
                  </a:ext>
                </a:extLst>
              </a:tr>
              <a:tr h="184909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16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900"/>
                        <a:t>meanFarmSize2</a:t>
                      </a:r>
                      <a:endParaRPr lang="en-US" sz="900">
                        <a:effectLst/>
                      </a:endParaRP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900" dirty="0"/>
                        <a:t>meanFarmSize2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7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610743"/>
                  </a:ext>
                </a:extLst>
              </a:tr>
              <a:tr h="184909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17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900"/>
                        <a:t>ShareOrgFarms</a:t>
                      </a:r>
                      <a:endParaRPr lang="en-US" sz="900">
                        <a:effectLst/>
                      </a:endParaRP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900" dirty="0" err="1"/>
                        <a:t>ShareOrgFarms</a:t>
                      </a:r>
                      <a:endParaRPr lang="en-US" sz="900" dirty="0"/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7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212215"/>
                  </a:ext>
                </a:extLst>
              </a:tr>
              <a:tr h="184909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18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900"/>
                        <a:t>areaDens</a:t>
                      </a:r>
                      <a:endParaRPr lang="en-US" sz="900">
                        <a:effectLst/>
                      </a:endParaRP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900" dirty="0" err="1"/>
                        <a:t>areaDens</a:t>
                      </a:r>
                      <a:endParaRPr lang="en-US" sz="900" dirty="0"/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7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012600"/>
                  </a:ext>
                </a:extLst>
              </a:tr>
              <a:tr h="184909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19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900"/>
                        <a:t>Fabrikstandort_agg</a:t>
                      </a:r>
                      <a:endParaRPr lang="en-US" sz="900">
                        <a:effectLst/>
                      </a:endParaRP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900" dirty="0" err="1"/>
                        <a:t>Fabrikstandort_agg</a:t>
                      </a:r>
                      <a:endParaRPr lang="en-US" sz="900" dirty="0"/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492393"/>
                  </a:ext>
                </a:extLst>
              </a:tr>
              <a:tr h="184909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20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900"/>
                        <a:t>sq.demodist</a:t>
                      </a:r>
                      <a:endParaRPr lang="en-US" sz="900">
                        <a:effectLst/>
                      </a:endParaRP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900" dirty="0" err="1"/>
                        <a:t>sq.demodist</a:t>
                      </a:r>
                      <a:endParaRPr lang="en-US" sz="900" dirty="0"/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806462"/>
                  </a:ext>
                </a:extLst>
              </a:tr>
              <a:tr h="184909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21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900"/>
                        <a:t>populationdensity</a:t>
                      </a:r>
                      <a:endParaRPr lang="en-US" sz="900">
                        <a:effectLst/>
                      </a:endParaRP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900" dirty="0" err="1"/>
                        <a:t>populationdensity</a:t>
                      </a:r>
                      <a:endParaRPr lang="en-US" sz="900" dirty="0"/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979789"/>
                  </a:ext>
                </a:extLst>
              </a:tr>
              <a:tr h="184909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22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900"/>
                        <a:t>elevation_in_m_mean</a:t>
                      </a:r>
                      <a:endParaRPr lang="en-US" sz="900">
                        <a:effectLst/>
                      </a:endParaRP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900" dirty="0" err="1"/>
                        <a:t>elevation_in_m_mean</a:t>
                      </a:r>
                      <a:endParaRPr lang="en-US" sz="900" dirty="0"/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847235"/>
                  </a:ext>
                </a:extLst>
              </a:tr>
              <a:tr h="184909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23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900"/>
                        <a:t>sq.elevation_in_m_mean</a:t>
                      </a:r>
                      <a:endParaRPr lang="en-US" sz="900">
                        <a:effectLst/>
                      </a:endParaRP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900" dirty="0" err="1"/>
                        <a:t>sq.elevation_in_m_mean</a:t>
                      </a:r>
                      <a:endParaRPr lang="en-US" sz="900" dirty="0"/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548359"/>
                  </a:ext>
                </a:extLst>
              </a:tr>
              <a:tr h="255486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24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900"/>
                        <a:t>sq.sand_content_percent_mean</a:t>
                      </a:r>
                      <a:endParaRPr lang="en-US" sz="900">
                        <a:effectLst/>
                      </a:endParaRP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900" dirty="0" err="1"/>
                        <a:t>sq.sand_content_percent_mean</a:t>
                      </a:r>
                      <a:endParaRPr lang="en-US" sz="900" dirty="0"/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289578"/>
                  </a:ext>
                </a:extLst>
              </a:tr>
              <a:tr h="184909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25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900"/>
                        <a:t>farmsize_b</a:t>
                      </a:r>
                      <a:endParaRPr lang="en-US" sz="900">
                        <a:effectLst/>
                      </a:endParaRP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900" dirty="0" err="1"/>
                        <a:t>farmsize_b</a:t>
                      </a:r>
                      <a:endParaRPr lang="en-US" sz="900" dirty="0"/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986008"/>
                  </a:ext>
                </a:extLst>
              </a:tr>
              <a:tr h="184909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26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900"/>
                        <a:t>ShareOrgArea</a:t>
                      </a:r>
                      <a:endParaRPr lang="en-US" sz="900">
                        <a:effectLst/>
                      </a:endParaRP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900" dirty="0" err="1"/>
                        <a:t>ShareOrgArea</a:t>
                      </a:r>
                      <a:endParaRPr lang="en-US" sz="900" dirty="0"/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506449"/>
                  </a:ext>
                </a:extLst>
              </a:tr>
              <a:tr h="184909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27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900" dirty="0" err="1"/>
                        <a:t>Verband_agg</a:t>
                      </a:r>
                      <a:endParaRPr lang="en-US" sz="900" dirty="0">
                        <a:effectLst/>
                      </a:endParaRP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900" dirty="0" err="1"/>
                        <a:t>Verband_agg</a:t>
                      </a:r>
                      <a:endParaRPr lang="en-US" sz="900" dirty="0"/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269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15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2F0A6-9E83-446D-92CD-4007B58C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Vars selected in step 1 (adoption)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45CB0579-2156-4F2F-8DFD-8E06728DE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370606"/>
              </p:ext>
            </p:extLst>
          </p:nvPr>
        </p:nvGraphicFramePr>
        <p:xfrm>
          <a:off x="265814" y="1403498"/>
          <a:ext cx="11653278" cy="5136247"/>
        </p:xfrm>
        <a:graphic>
          <a:graphicData uri="http://schemas.openxmlformats.org/drawingml/2006/table">
            <a:tbl>
              <a:tblPr/>
              <a:tblGrid>
                <a:gridCol w="896406">
                  <a:extLst>
                    <a:ext uri="{9D8B030D-6E8A-4147-A177-3AD203B41FA5}">
                      <a16:colId xmlns:a16="http://schemas.microsoft.com/office/drawing/2014/main" val="3230069966"/>
                    </a:ext>
                  </a:extLst>
                </a:gridCol>
                <a:gridCol w="896406">
                  <a:extLst>
                    <a:ext uri="{9D8B030D-6E8A-4147-A177-3AD203B41FA5}">
                      <a16:colId xmlns:a16="http://schemas.microsoft.com/office/drawing/2014/main" val="2326616939"/>
                    </a:ext>
                  </a:extLst>
                </a:gridCol>
                <a:gridCol w="896406">
                  <a:extLst>
                    <a:ext uri="{9D8B030D-6E8A-4147-A177-3AD203B41FA5}">
                      <a16:colId xmlns:a16="http://schemas.microsoft.com/office/drawing/2014/main" val="2680259661"/>
                    </a:ext>
                  </a:extLst>
                </a:gridCol>
                <a:gridCol w="896406">
                  <a:extLst>
                    <a:ext uri="{9D8B030D-6E8A-4147-A177-3AD203B41FA5}">
                      <a16:colId xmlns:a16="http://schemas.microsoft.com/office/drawing/2014/main" val="2127728993"/>
                    </a:ext>
                  </a:extLst>
                </a:gridCol>
                <a:gridCol w="896406">
                  <a:extLst>
                    <a:ext uri="{9D8B030D-6E8A-4147-A177-3AD203B41FA5}">
                      <a16:colId xmlns:a16="http://schemas.microsoft.com/office/drawing/2014/main" val="3402643487"/>
                    </a:ext>
                  </a:extLst>
                </a:gridCol>
                <a:gridCol w="896406">
                  <a:extLst>
                    <a:ext uri="{9D8B030D-6E8A-4147-A177-3AD203B41FA5}">
                      <a16:colId xmlns:a16="http://schemas.microsoft.com/office/drawing/2014/main" val="2607664042"/>
                    </a:ext>
                  </a:extLst>
                </a:gridCol>
                <a:gridCol w="896406">
                  <a:extLst>
                    <a:ext uri="{9D8B030D-6E8A-4147-A177-3AD203B41FA5}">
                      <a16:colId xmlns:a16="http://schemas.microsoft.com/office/drawing/2014/main" val="3813278092"/>
                    </a:ext>
                  </a:extLst>
                </a:gridCol>
                <a:gridCol w="896406">
                  <a:extLst>
                    <a:ext uri="{9D8B030D-6E8A-4147-A177-3AD203B41FA5}">
                      <a16:colId xmlns:a16="http://schemas.microsoft.com/office/drawing/2014/main" val="2818966803"/>
                    </a:ext>
                  </a:extLst>
                </a:gridCol>
                <a:gridCol w="896406">
                  <a:extLst>
                    <a:ext uri="{9D8B030D-6E8A-4147-A177-3AD203B41FA5}">
                      <a16:colId xmlns:a16="http://schemas.microsoft.com/office/drawing/2014/main" val="3327729002"/>
                    </a:ext>
                  </a:extLst>
                </a:gridCol>
                <a:gridCol w="896406">
                  <a:extLst>
                    <a:ext uri="{9D8B030D-6E8A-4147-A177-3AD203B41FA5}">
                      <a16:colId xmlns:a16="http://schemas.microsoft.com/office/drawing/2014/main" val="2806238229"/>
                    </a:ext>
                  </a:extLst>
                </a:gridCol>
                <a:gridCol w="896406">
                  <a:extLst>
                    <a:ext uri="{9D8B030D-6E8A-4147-A177-3AD203B41FA5}">
                      <a16:colId xmlns:a16="http://schemas.microsoft.com/office/drawing/2014/main" val="1885592681"/>
                    </a:ext>
                  </a:extLst>
                </a:gridCol>
                <a:gridCol w="896406">
                  <a:extLst>
                    <a:ext uri="{9D8B030D-6E8A-4147-A177-3AD203B41FA5}">
                      <a16:colId xmlns:a16="http://schemas.microsoft.com/office/drawing/2014/main" val="151910199"/>
                    </a:ext>
                  </a:extLst>
                </a:gridCol>
                <a:gridCol w="896406">
                  <a:extLst>
                    <a:ext uri="{9D8B030D-6E8A-4147-A177-3AD203B41FA5}">
                      <a16:colId xmlns:a16="http://schemas.microsoft.com/office/drawing/2014/main" val="3964332474"/>
                    </a:ext>
                  </a:extLst>
                </a:gridCol>
              </a:tblGrid>
              <a:tr h="50513">
                <a:tc gridSpan="13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474389"/>
                  </a:ext>
                </a:extLst>
              </a:tr>
              <a:tr h="353590">
                <a:tc>
                  <a:txBody>
                    <a:bodyPr/>
                    <a:lstStyle/>
                    <a:p>
                      <a:pPr algn="l"/>
                      <a:endParaRPr lang="en-US" sz="700">
                        <a:effectLst/>
                      </a:endParaRP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lstvarsselected3.0_fabric[["lstCoefAdoptmin"]]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lstvarsselected3.0_verband[["</a:t>
                      </a:r>
                      <a:r>
                        <a:rPr lang="en-US" sz="700" dirty="0" err="1"/>
                        <a:t>lstCoefAdoptmin</a:t>
                      </a:r>
                      <a:r>
                        <a:rPr lang="en-US" sz="700" dirty="0"/>
                        <a:t>"]]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lstvarsselected3.1_fabric[["lstCoefAdoptmin"]]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lstvarsselected3.1_verband[["lstCoefAdoptmin"]]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lstvarsselected3.2_fabric[["lstCoefAdoptmin"]]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lstvarsselected3.2_verband[["lstCoefAdoptmin"]]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lstvarsselected3.3_fabric[["lstCoefAdoptmin"]]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lstvarsselected3.3_verband[["lstCoefAdoptmin"]]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lstvarsselected3.4_fabric[["lstCoefAdoptmin"]]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lstvarsselected3.5_fabric[["lstCoefAdoptmin"]]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lstvarsselected3.6_fabric[["lstCoefAdoptmin"]]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lstvarsselected3.7_fabric[["lstCoefAdoptmin"]]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415782"/>
                  </a:ext>
                </a:extLst>
              </a:tr>
              <a:tr h="50513">
                <a:tc gridSpan="13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968668"/>
                  </a:ext>
                </a:extLst>
              </a:tr>
              <a:tr h="126282"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1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minDist_demo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minDist_demo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minDist_demo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minDist_demo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minDist_demo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minDist_demo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minDist_demo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minDist_demo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minDist_demo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minDist_demo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minDist_demo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minDist_demo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806843"/>
                  </a:ext>
                </a:extLst>
              </a:tr>
              <a:tr h="126282"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2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AES_b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sq.demodist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sq.demodist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sq.demodist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AES_b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sq.demodist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sq.demodist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sq.demodist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age_b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age_b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farm_organic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age_b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129545"/>
                  </a:ext>
                </a:extLst>
              </a:tr>
              <a:tr h="202052"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3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age_b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farmsize_b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farmsize_b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farmsize_b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age_b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AES_b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farmsize_b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farmsize_b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farm_organic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farm_organic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clay_content_percent_mean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farm_organic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948157"/>
                  </a:ext>
                </a:extLst>
              </a:tr>
              <a:tr h="202052"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4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farm_organic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age_b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AES_b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age_b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farm_organic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age_b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AES_b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age_b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clay_content_percent_mean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clay_content_percent_mean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ShareArableUAA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clay_content_percent_mean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485856"/>
                  </a:ext>
                </a:extLst>
              </a:tr>
              <a:tr h="202052"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5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clay_content_percent_mean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farm_organic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age_b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farm_organic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areaDens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farm_organic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age_b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farm_organic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ShareArableUAA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ShareArableUAA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ShareArableInTotalArea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ShareArableUAA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841171"/>
                  </a:ext>
                </a:extLst>
              </a:tr>
              <a:tr h="202052"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6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ShareArableUAA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mainly_crop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farm_organic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mainly_crop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clay_content_percent_mean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mainly_crop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farm_organic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mainly_crop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ShareArableInTotalArea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ShareArableInTotalArea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ShareArableInTotalArea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1727"/>
                  </a:ext>
                </a:extLst>
              </a:tr>
              <a:tr h="164167"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7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ShareArableInTotalArea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ShareOrgFarms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mainly_crop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meanFarmSize2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ShareArableUAA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meanFarmSize2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mainly_crop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meanFarmSize2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Fabrikstandort_agg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Fabrikstandort_agg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465063"/>
                  </a:ext>
                </a:extLst>
              </a:tr>
              <a:tr h="164167"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8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Fabrikstandort_agg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populationdensity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meanFarmSize2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ShareOrgFarms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ShareArableInTotalArea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ShareOrgFarms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meanFarmSize2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ShareOrgFarms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969198"/>
                  </a:ext>
                </a:extLst>
              </a:tr>
              <a:tr h="164167"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9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farmDens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ShareOrgFarms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ShareOrgArea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Fabrikstandort_agg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populationdensity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ShareOrgFarms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ShareOrgArea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994032"/>
                  </a:ext>
                </a:extLst>
              </a:tr>
              <a:tr h="126282"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10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areaDens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ShareOrgArea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populationdensity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farmDens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ShareOrgArea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populationdensity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872361"/>
                  </a:ext>
                </a:extLst>
              </a:tr>
              <a:tr h="126282"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11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ShareSmallFarms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populationdensity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farmDens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areaDens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populationdensity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farmDens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348569"/>
                  </a:ext>
                </a:extLst>
              </a:tr>
              <a:tr h="164167"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12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elevation_in_m_mean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farmDens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areaDens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ShareSmallFarms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farmDens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areaDens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451379"/>
                  </a:ext>
                </a:extLst>
              </a:tr>
              <a:tr h="202052"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13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sand_content_percent_mean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areaDens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ShareSmallFarms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elevation_in_m_mean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areaDens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ShareSmallFarms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485252"/>
                  </a:ext>
                </a:extLst>
              </a:tr>
              <a:tr h="202052"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14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clay_content_percent_mean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ShareSmallFarms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elevation_in_m_mean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clay_content_percent_mean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ShareSmallFarms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elevation_in_m_mean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087013"/>
                  </a:ext>
                </a:extLst>
              </a:tr>
              <a:tr h="202052"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15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sq.elevation_in_m_mean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elevation_in_m_mean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sand_content_percent_mean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sq.elevation_in_m_mean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elevation_in_m_mean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sand_content_percent_mean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357592"/>
                  </a:ext>
                </a:extLst>
              </a:tr>
              <a:tr h="239936"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16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sq.sand_content_percent_mean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sand_content_percent_mean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clay_content_percent_mean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sq.sand_content_percent_mean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sand_content_percent_mean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clay_content_percent_mean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405845"/>
                  </a:ext>
                </a:extLst>
              </a:tr>
              <a:tr h="239936"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17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sq.clay_content_percent_mean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clay_content_percent_mean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sq.elevation_in_m_mean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sq.clay_content_percent_mean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clay_content_percent_mean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sq.elevation_in_m_mean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704521"/>
                  </a:ext>
                </a:extLst>
              </a:tr>
              <a:tr h="239936"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18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ShareArableUAA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sq.elevation_in_m_mean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sq.sand_content_percent_mean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ShareArableUAA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sq.elevation_in_m_mean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sq.sand_content_percent_mean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269726"/>
                  </a:ext>
                </a:extLst>
              </a:tr>
              <a:tr h="239936"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19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ShareArableInTotalArea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sq.sand_content_percent_mean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sq.clay_content_percent_mean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Verband_agg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sq.sand_content_percent_mean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sq.clay_content_percent_mean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926289"/>
                  </a:ext>
                </a:extLst>
              </a:tr>
              <a:tr h="239936"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20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Verband_agg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sq.clay_content_percent_mean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ShareArableUAA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sq.clay_content_percent_mean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ShareArableUAA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788594"/>
                  </a:ext>
                </a:extLst>
              </a:tr>
              <a:tr h="164167"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21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ShareArableUAA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ShareArableInTotalArea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ShareArableUAA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ShareArableInTotalArea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64867"/>
                  </a:ext>
                </a:extLst>
              </a:tr>
              <a:tr h="164167"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22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ShareArableInTotalArea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Verband_agg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ShareArableInTotalArea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Verband_agg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298904"/>
                  </a:ext>
                </a:extLst>
              </a:tr>
              <a:tr h="164167"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23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Fabrikstandort_agg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Fabrikstandort_agg</a:t>
                      </a:r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200294"/>
                  </a:ext>
                </a:extLst>
              </a:tr>
              <a:tr h="50513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511" marR="11511" marT="5756" marB="5756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11511" marR="11511" marT="5756" marB="5756"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2445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12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C28C9-864B-4BA4-8ADA-DEE22DE0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Vars selected in step 2 (info)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FCC06DE-D551-496D-9AF4-35C3EBE54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264945"/>
              </p:ext>
            </p:extLst>
          </p:nvPr>
        </p:nvGraphicFramePr>
        <p:xfrm>
          <a:off x="350873" y="1446029"/>
          <a:ext cx="11600121" cy="5103039"/>
        </p:xfrm>
        <a:graphic>
          <a:graphicData uri="http://schemas.openxmlformats.org/drawingml/2006/table">
            <a:tbl>
              <a:tblPr/>
              <a:tblGrid>
                <a:gridCol w="892317">
                  <a:extLst>
                    <a:ext uri="{9D8B030D-6E8A-4147-A177-3AD203B41FA5}">
                      <a16:colId xmlns:a16="http://schemas.microsoft.com/office/drawing/2014/main" val="101990034"/>
                    </a:ext>
                  </a:extLst>
                </a:gridCol>
                <a:gridCol w="892317">
                  <a:extLst>
                    <a:ext uri="{9D8B030D-6E8A-4147-A177-3AD203B41FA5}">
                      <a16:colId xmlns:a16="http://schemas.microsoft.com/office/drawing/2014/main" val="1288965501"/>
                    </a:ext>
                  </a:extLst>
                </a:gridCol>
                <a:gridCol w="892317">
                  <a:extLst>
                    <a:ext uri="{9D8B030D-6E8A-4147-A177-3AD203B41FA5}">
                      <a16:colId xmlns:a16="http://schemas.microsoft.com/office/drawing/2014/main" val="3449420692"/>
                    </a:ext>
                  </a:extLst>
                </a:gridCol>
                <a:gridCol w="892317">
                  <a:extLst>
                    <a:ext uri="{9D8B030D-6E8A-4147-A177-3AD203B41FA5}">
                      <a16:colId xmlns:a16="http://schemas.microsoft.com/office/drawing/2014/main" val="1375825826"/>
                    </a:ext>
                  </a:extLst>
                </a:gridCol>
                <a:gridCol w="892317">
                  <a:extLst>
                    <a:ext uri="{9D8B030D-6E8A-4147-A177-3AD203B41FA5}">
                      <a16:colId xmlns:a16="http://schemas.microsoft.com/office/drawing/2014/main" val="56032651"/>
                    </a:ext>
                  </a:extLst>
                </a:gridCol>
                <a:gridCol w="892317">
                  <a:extLst>
                    <a:ext uri="{9D8B030D-6E8A-4147-A177-3AD203B41FA5}">
                      <a16:colId xmlns:a16="http://schemas.microsoft.com/office/drawing/2014/main" val="761124016"/>
                    </a:ext>
                  </a:extLst>
                </a:gridCol>
                <a:gridCol w="892317">
                  <a:extLst>
                    <a:ext uri="{9D8B030D-6E8A-4147-A177-3AD203B41FA5}">
                      <a16:colId xmlns:a16="http://schemas.microsoft.com/office/drawing/2014/main" val="1291559264"/>
                    </a:ext>
                  </a:extLst>
                </a:gridCol>
                <a:gridCol w="892317">
                  <a:extLst>
                    <a:ext uri="{9D8B030D-6E8A-4147-A177-3AD203B41FA5}">
                      <a16:colId xmlns:a16="http://schemas.microsoft.com/office/drawing/2014/main" val="203381376"/>
                    </a:ext>
                  </a:extLst>
                </a:gridCol>
                <a:gridCol w="892317">
                  <a:extLst>
                    <a:ext uri="{9D8B030D-6E8A-4147-A177-3AD203B41FA5}">
                      <a16:colId xmlns:a16="http://schemas.microsoft.com/office/drawing/2014/main" val="378012839"/>
                    </a:ext>
                  </a:extLst>
                </a:gridCol>
                <a:gridCol w="892317">
                  <a:extLst>
                    <a:ext uri="{9D8B030D-6E8A-4147-A177-3AD203B41FA5}">
                      <a16:colId xmlns:a16="http://schemas.microsoft.com/office/drawing/2014/main" val="3744694137"/>
                    </a:ext>
                  </a:extLst>
                </a:gridCol>
                <a:gridCol w="892317">
                  <a:extLst>
                    <a:ext uri="{9D8B030D-6E8A-4147-A177-3AD203B41FA5}">
                      <a16:colId xmlns:a16="http://schemas.microsoft.com/office/drawing/2014/main" val="3803794610"/>
                    </a:ext>
                  </a:extLst>
                </a:gridCol>
                <a:gridCol w="892317">
                  <a:extLst>
                    <a:ext uri="{9D8B030D-6E8A-4147-A177-3AD203B41FA5}">
                      <a16:colId xmlns:a16="http://schemas.microsoft.com/office/drawing/2014/main" val="2304173258"/>
                    </a:ext>
                  </a:extLst>
                </a:gridCol>
                <a:gridCol w="892317">
                  <a:extLst>
                    <a:ext uri="{9D8B030D-6E8A-4147-A177-3AD203B41FA5}">
                      <a16:colId xmlns:a16="http://schemas.microsoft.com/office/drawing/2014/main" val="594329161"/>
                    </a:ext>
                  </a:extLst>
                </a:gridCol>
              </a:tblGrid>
              <a:tr h="50463">
                <a:tc gridSpan="13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705305"/>
                  </a:ext>
                </a:extLst>
              </a:tr>
              <a:tr h="353243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effectLst/>
                      </a:endParaRP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lstvarsselected3.0_fabric[["</a:t>
                      </a:r>
                      <a:r>
                        <a:rPr lang="en-US" sz="700" dirty="0" err="1"/>
                        <a:t>lstCoefinfomin</a:t>
                      </a:r>
                      <a:r>
                        <a:rPr lang="en-US" sz="700" dirty="0"/>
                        <a:t>"]]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lstvarsselected3.0_verband[["lstCoefAdoptmin"]]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lstvarsselected3.1_fabric[["lstCoefAdoptmin"]]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lstvarsselected3.1_verband[["lstCoefinfomin"]]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lstvarsselected3.2_fabric[["lstCoefinfomin"]]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lstvarsselected3.2_verband[["lstCoefinfomin"]]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lstvarsselected3.3_fabric[["lstCoefAdoptmin"]]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lstvarsselected3.3_verband[["lstCoefinfomin"]]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lstvarsselected3.4_fabric[["lstCoefinfomin"]]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lstvarsselected3.5_fabric[["lstCoefinfomin"]]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lstvarsselected3.6_fabric[["lstCoefinfomin"]]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lstvarsselected3.7_fabric[["lstCoefinfomin"]]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56762"/>
                  </a:ext>
                </a:extLst>
              </a:tr>
              <a:tr h="50463">
                <a:tc gridSpan="13">
                  <a:txBody>
                    <a:bodyPr/>
                    <a:lstStyle/>
                    <a:p>
                      <a:endParaRPr lang="en-US" sz="700" dirty="0">
                        <a:effectLst/>
                      </a:endParaRP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49600"/>
                  </a:ext>
                </a:extLst>
              </a:tr>
              <a:tr h="126159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effectLst/>
                        </a:rPr>
                        <a:t>1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AES_b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minDist_demo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err="1"/>
                        <a:t>minDist_demo</a:t>
                      </a:r>
                      <a:endParaRPr lang="en-US" sz="700" dirty="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minDist_demo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minDist_demo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AES_b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AES_b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AES_b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AES_b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AES_b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79854"/>
                  </a:ext>
                </a:extLst>
              </a:tr>
              <a:tr h="126159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effectLst/>
                        </a:rPr>
                        <a:t>2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age_b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sq.demodist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sq.demodist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AES_b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sq.demodist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age_b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age_b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age_b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age_b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age_b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876792"/>
                  </a:ext>
                </a:extLst>
              </a:tr>
              <a:tr h="88311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effectLst/>
                        </a:rPr>
                        <a:t>3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err="1"/>
                        <a:t>farmDens</a:t>
                      </a:r>
                      <a:endParaRPr lang="en-US" sz="700" dirty="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farmsize_b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farmsize_b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err="1"/>
                        <a:t>age_b</a:t>
                      </a:r>
                      <a:endParaRPr lang="en-US" sz="700" dirty="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farmsize_b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mainly_crop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mainly_crop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mainly_crop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farmDens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mainly_crop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037271"/>
                  </a:ext>
                </a:extLst>
              </a:tr>
              <a:tr h="126159"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4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ShareSmallFarms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age_b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AES_b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mainly_crop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AES_b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meanFarmSize2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meanFarmSize2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meanFarmSize2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ShareSmallFarms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meanFarmSize2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434899"/>
                  </a:ext>
                </a:extLst>
              </a:tr>
              <a:tr h="201853"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5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err="1"/>
                        <a:t>sand_content_percent_mean</a:t>
                      </a:r>
                      <a:endParaRPr lang="en-US" sz="700" dirty="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farm_organic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age_b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ShareOrgFarms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age_b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ShareOrgFarms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ShareOrgFarms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farmDens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sand_content_percent_mean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farmDens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874817"/>
                  </a:ext>
                </a:extLst>
              </a:tr>
              <a:tr h="239701"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6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sq.clay_content_percent_mean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mainly_crop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farm_organic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farmDens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farm_organic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farmDens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farmDens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ShareSmallFarms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sq.clay_content_percent_mean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ShareSmallFarms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231028"/>
                  </a:ext>
                </a:extLst>
              </a:tr>
              <a:tr h="201853"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7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err="1"/>
                        <a:t>ShareOrgFarms</a:t>
                      </a:r>
                      <a:endParaRPr lang="en-US" sz="700" dirty="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mainly_crop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ShareSmallFarms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mainly_crop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ShareSmallFarms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ShareSmallFarms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sand_content_percent_mean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sand_content_percent_mean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737027"/>
                  </a:ext>
                </a:extLst>
              </a:tr>
              <a:tr h="239701"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8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populationdensity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meanFarmSize2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sand_content_percent_mean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meanFarmSize2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sand_content_percent_mean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sand_content_percent_mean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sq.clay_content_percent_mean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sq.clay_content_percent_mean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58441"/>
                  </a:ext>
                </a:extLst>
              </a:tr>
              <a:tr h="239701"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9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farmDens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ShareOrgFarms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sq.clay_content_percent_mean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err="1"/>
                        <a:t>ShareOrgFarms</a:t>
                      </a:r>
                      <a:endParaRPr lang="en-US" sz="700" dirty="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sq.clay_content_percent_mean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sq.clay_content_percent_mean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00691"/>
                  </a:ext>
                </a:extLst>
              </a:tr>
              <a:tr h="126159"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10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areaDens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ShareOrgArea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ShareOrgArea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7791433"/>
                  </a:ext>
                </a:extLst>
              </a:tr>
              <a:tr h="126159"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11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ShareSmallFarms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populationdensity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populationdensity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114274"/>
                  </a:ext>
                </a:extLst>
              </a:tr>
              <a:tr h="164005"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12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err="1"/>
                        <a:t>elevation_in_m_mean</a:t>
                      </a:r>
                      <a:endParaRPr lang="en-US" sz="700" dirty="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farmDens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farmDens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344369"/>
                  </a:ext>
                </a:extLst>
              </a:tr>
              <a:tr h="201853"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13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sand_content_percent_mean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areaDens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areaDens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559426"/>
                  </a:ext>
                </a:extLst>
              </a:tr>
              <a:tr h="201853"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14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clay_content_percent_mean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ShareSmallFarms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ShareSmallFarms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873660"/>
                  </a:ext>
                </a:extLst>
              </a:tr>
              <a:tr h="201853"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15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sq.elevation_in_m_mean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elevation_in_m_mean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elevation_in_m_mean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881065"/>
                  </a:ext>
                </a:extLst>
              </a:tr>
              <a:tr h="239701"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16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sq.sand_content_percent_mean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sand_content_percent_mean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sand_content_percent_mean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374874"/>
                  </a:ext>
                </a:extLst>
              </a:tr>
              <a:tr h="239701"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17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sq.clay_content_percent_mean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clay_content_percent_mean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clay_content_percent_mean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77334"/>
                  </a:ext>
                </a:extLst>
              </a:tr>
              <a:tr h="201853"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18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ShareArableUAA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sq.elevation_in_m_mean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sq.elevation_in_m_mean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974044"/>
                  </a:ext>
                </a:extLst>
              </a:tr>
              <a:tr h="239701"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19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ShareArableInTotalArea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sq.sand_content_percent_mean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sq.sand_content_percent_mean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304645"/>
                  </a:ext>
                </a:extLst>
              </a:tr>
              <a:tr h="239701"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20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Verband_agg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sq.clay_content_percent_mean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sq.clay_content_percent_mean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463500"/>
                  </a:ext>
                </a:extLst>
              </a:tr>
              <a:tr h="126159"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21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ShareArableUAA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ShareArableUAA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436179"/>
                  </a:ext>
                </a:extLst>
              </a:tr>
              <a:tr h="164005"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22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ShareArableInTotalArea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ShareArableInTotalArea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051668"/>
                  </a:ext>
                </a:extLst>
              </a:tr>
              <a:tr h="164005"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23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Fabrikstandort_agg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Fabrikstandort_agg</a:t>
                      </a:r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11604" marR="11604" marT="5802" marB="5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683632"/>
                  </a:ext>
                </a:extLst>
              </a:tr>
              <a:tr h="50463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11604" marR="11604" marT="5802" marB="5802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11604" marR="11604" marT="5802" marB="5802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11604" marR="11604" marT="5802" marB="5802"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00874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53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3145</Words>
  <Application>Microsoft Office PowerPoint</Application>
  <PresentationFormat>Breitbild</PresentationFormat>
  <Paragraphs>948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Helvetica</vt:lpstr>
      <vt:lpstr>Wingdings</vt:lpstr>
      <vt:lpstr>Office</vt:lpstr>
      <vt:lpstr>Lasso model specifications</vt:lpstr>
      <vt:lpstr>Different specifications – Fabrikstandort vs. Verband</vt:lpstr>
      <vt:lpstr>Fabrikstandort – diff. seeds and nfolds</vt:lpstr>
      <vt:lpstr>Fabrikstandort – compare to Kreisdummy</vt:lpstr>
      <vt:lpstr>Fabrikstandort – compare to IV</vt:lpstr>
      <vt:lpstr>List of vars Lasso can choose from</vt:lpstr>
      <vt:lpstr>Vars selected in different specifications </vt:lpstr>
      <vt:lpstr>Vars selected in step 1 (adoption)</vt:lpstr>
      <vt:lpstr>Vars selected in step 2 (info)</vt:lpstr>
      <vt:lpstr>PowerPoint-Präsentation</vt:lpstr>
      <vt:lpstr>Vars of interest</vt:lpstr>
      <vt:lpstr>Farm structural vars</vt:lpstr>
      <vt:lpstr>Distance vars</vt:lpstr>
      <vt:lpstr>Soil vars</vt:lpstr>
      <vt:lpstr>Sugarbeet vars</vt:lpstr>
      <vt:lpstr>Demographics from survey</vt:lpstr>
      <vt:lpstr>SB production structures</vt:lpstr>
      <vt:lpstr>How should distance to fields observed enter?  not all!</vt:lpstr>
      <vt:lpstr>Compare observers and non-observers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Lasso model specifications</dc:title>
  <dc:creator>Anna Massfeller</dc:creator>
  <cp:lastModifiedBy>Anna Massfeller</cp:lastModifiedBy>
  <cp:revision>48</cp:revision>
  <dcterms:created xsi:type="dcterms:W3CDTF">2022-08-29T09:03:44Z</dcterms:created>
  <dcterms:modified xsi:type="dcterms:W3CDTF">2022-09-02T06:45:59Z</dcterms:modified>
</cp:coreProperties>
</file>