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73" r:id="rId5"/>
    <p:sldId id="274" r:id="rId6"/>
    <p:sldId id="276" r:id="rId7"/>
    <p:sldId id="263" r:id="rId8"/>
    <p:sldId id="264" r:id="rId9"/>
    <p:sldId id="262" r:id="rId10"/>
    <p:sldId id="269" r:id="rId11"/>
    <p:sldId id="271" r:id="rId12"/>
    <p:sldId id="272" r:id="rId13"/>
    <p:sldId id="260" r:id="rId14"/>
    <p:sldId id="261" r:id="rId15"/>
    <p:sldId id="270" r:id="rId16"/>
    <p:sldId id="257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C4A"/>
    <a:srgbClr val="1D2D14"/>
    <a:srgbClr val="8BADDD"/>
    <a:srgbClr val="12229E"/>
    <a:srgbClr val="650705"/>
    <a:srgbClr val="93D050"/>
    <a:srgbClr val="00D235"/>
    <a:srgbClr val="0D5194"/>
    <a:srgbClr val="F2F2F2"/>
    <a:srgbClr val="374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7"/>
    <p:restoredTop sz="75490" autoAdjust="0"/>
  </p:normalViewPr>
  <p:slideViewPr>
    <p:cSldViewPr snapToGrid="0">
      <p:cViewPr>
        <p:scale>
          <a:sx n="75" d="100"/>
          <a:sy n="75" d="100"/>
        </p:scale>
        <p:origin x="23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A111-A777-EA4D-A860-A25C73766C9B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1369-2980-3746-B95D-5464AE66B6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864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Γειασ</a:t>
            </a:r>
            <a:r>
              <a:rPr lang="el-GR" dirty="0"/>
              <a:t> σας είμαστε η ομάδα 10 που αποτελείται από την Άννα και τον </a:t>
            </a:r>
            <a:r>
              <a:rPr lang="el-GR" dirty="0" err="1"/>
              <a:t>Νικολα</a:t>
            </a:r>
            <a:r>
              <a:rPr lang="el-GR" dirty="0"/>
              <a:t>. Θα σας μιλήσουμε για το </a:t>
            </a:r>
            <a:r>
              <a:rPr lang="en-GB" dirty="0"/>
              <a:t>data warehouse </a:t>
            </a:r>
            <a:r>
              <a:rPr lang="el-GR" dirty="0"/>
              <a:t>που </a:t>
            </a:r>
            <a:r>
              <a:rPr lang="el-GR" dirty="0" err="1"/>
              <a:t>φτοάξαμε</a:t>
            </a:r>
            <a:r>
              <a:rPr lang="el-GR" dirty="0"/>
              <a:t> για την</a:t>
            </a:r>
            <a:r>
              <a:rPr lang="en-US" dirty="0"/>
              <a:t> </a:t>
            </a:r>
            <a:r>
              <a:rPr lang="el-GR" dirty="0" err="1"/>
              <a:t>επιχείριση</a:t>
            </a:r>
            <a:r>
              <a:rPr lang="el-GR" dirty="0"/>
              <a:t> </a:t>
            </a:r>
            <a:r>
              <a:rPr lang="en-GB" dirty="0" err="1"/>
              <a:t>olist</a:t>
            </a:r>
            <a:r>
              <a:rPr lang="en-GB" dirty="0"/>
              <a:t> </a:t>
            </a:r>
            <a:r>
              <a:rPr lang="el-GR" dirty="0"/>
              <a:t> και τα </a:t>
            </a:r>
            <a:r>
              <a:rPr lang="en-GB" dirty="0"/>
              <a:t>insights </a:t>
            </a:r>
            <a:r>
              <a:rPr lang="el-GR" dirty="0"/>
              <a:t>που </a:t>
            </a:r>
            <a:r>
              <a:rPr lang="el-GR" dirty="0" err="1"/>
              <a:t>εξάγαμε</a:t>
            </a:r>
            <a:r>
              <a:rPr lang="el-GR" dirty="0"/>
              <a:t> για αυτήν.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1369-2980-3746-B95D-5464AE66B6EE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141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είναι μια επιχείρηση ηλεκτρονικού εμπορίου που έχει τα κεντρικά της στην Βραζιλία. Λειτουργεί ως μεσάζοντας και φιλοξενεί στο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της μικρές επιχειρήσεις και τις συνδέει με καταναλωτές. Οι επιχειρήσεις αυτές μπορούν αποστείλουν το προϊόντα τους απευθείας στους καταναλωτές  μέσω των συνεργαζόμενων μεταφορικών εταιριών του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Το κέρδος της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προκύπτει από την προμήθεια επί των προϊόντων που πωλούνται μέσω του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της.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1369-2980-3746-B95D-5464AE66B6EE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3372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δημοσιοποίησε η ίδια η εταιρία και αφορά 100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χιλ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πωλήσεις που έγιναν μεταξύ του 2016 και 2018.  Από το παρακάτω σχήμα φαίνονται τα αρχεία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η σχέση μεταξύ τους. Ενδεικτικά, το αρχείο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περιέχει όλες τις παραγγελίες ενώ το αρχείο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περιέχει τα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προίντα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της κάθε παραγγελίας.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1369-2980-3746-B95D-5464AE66B6EE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997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Τωρα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θα σας μιλήσουμε για την διαδικασία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που ακολουθήσαμε. Αρχικά, επιλέξαμε ποια από τα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αρχεία θα χρησιμοποιούσαμε. Έπειτα στο στάδιο του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χρησιμοποιήσαμε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για να μεταφράσουμε τα ονόματα των κατηγοριών στο αρχείο με τα προϊόντα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απ΄τα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πορτογαλικά στα αγγλικά με την χρήση ενός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που δινόταν στο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Έπειτα χρησιμοποιήσαμε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queries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για να κάνουμε καθαρισμό των δεδομένων και συγχώνευση κάποιων πινάκων ώστε να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παραχθουν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οι τελικοί πίνακες του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warehouse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Η εικόνα που φαίνεται είναι η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διαδικασία που φτιάξαμε στο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SSIS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η οποία έχει ως στόχο την εισαγωγή των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αρχείων σε προσωρινούς πίνακες(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στην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database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την επεξεργασία των δεδομένων, την δημιουργία των τελικών πινάκων που αποτελούν το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warehouse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μας και την ανανέωσή του κύβου.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1369-2980-3746-B95D-5464AE66B6EE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794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Αυτό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έιναι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το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 schema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του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warehouse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που φτιάξαμε. Όπως φαίνεται αποτελείται από 6 διαστάσεις και 1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 table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4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measures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1369-2980-3746-B95D-5464AE66B6EE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61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Παράξαμε</a:t>
            </a:r>
            <a:r>
              <a:rPr lang="el-GR" dirty="0"/>
              <a:t> τον κύβο στο </a:t>
            </a:r>
            <a:r>
              <a:rPr lang="en-GB" dirty="0"/>
              <a:t>SSAS </a:t>
            </a:r>
            <a:r>
              <a:rPr lang="el-GR" dirty="0"/>
              <a:t>με βάση το προηγούμενο </a:t>
            </a:r>
            <a:r>
              <a:rPr lang="en-GB" dirty="0"/>
              <a:t>star schema. </a:t>
            </a:r>
            <a:r>
              <a:rPr lang="el-GR" dirty="0"/>
              <a:t>Επίσης στην διάσταση </a:t>
            </a:r>
            <a:r>
              <a:rPr lang="en-GB" dirty="0"/>
              <a:t>date </a:t>
            </a:r>
            <a:r>
              <a:rPr lang="el-GR" dirty="0"/>
              <a:t>του κύβου φτιάξαμε μια  ιεραρχία πεδίων και φτιάξαμε και 2 </a:t>
            </a:r>
            <a:r>
              <a:rPr lang="en-GB" dirty="0"/>
              <a:t>calculated members.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1369-2980-3746-B95D-5464AE66B6EE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494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Τα </a:t>
            </a:r>
            <a:r>
              <a:rPr lang="en-GB" dirty="0"/>
              <a:t>insights </a:t>
            </a:r>
            <a:r>
              <a:rPr lang="el-GR" dirty="0"/>
              <a:t>που </a:t>
            </a:r>
            <a:r>
              <a:rPr lang="el-GR" dirty="0" err="1"/>
              <a:t>εξάγαμε</a:t>
            </a:r>
            <a:r>
              <a:rPr lang="el-GR" dirty="0"/>
              <a:t> αφορούν στα έσοδα της επιχείρησης, τους χρόνους παράδοσης των προϊόντων, το κόστος αποστολής και την ικανοποίηση των πελατών.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1369-2980-3746-B95D-5464AE66B6EE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467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Αρχικά, για τις αποστολές των προϊόντων στους πελάτες παρατηρούμε ότι τον </a:t>
            </a:r>
            <a:r>
              <a:rPr lang="el-GR" dirty="0" err="1"/>
              <a:t>φλεβάρη</a:t>
            </a:r>
            <a:r>
              <a:rPr lang="el-GR" dirty="0"/>
              <a:t> απαιτούνται περισσότερες μέρες για την </a:t>
            </a:r>
            <a:r>
              <a:rPr lang="el-GR" dirty="0" err="1"/>
              <a:t>παράδωση</a:t>
            </a:r>
            <a:r>
              <a:rPr lang="el-GR" dirty="0"/>
              <a:t> και τον </a:t>
            </a:r>
            <a:r>
              <a:rPr lang="el-GR" dirty="0" err="1"/>
              <a:t>ιούλιο</a:t>
            </a:r>
            <a:r>
              <a:rPr lang="el-GR" dirty="0"/>
              <a:t> είναι μεγαλύτερες οι </a:t>
            </a:r>
            <a:r>
              <a:rPr lang="el-GR" dirty="0" err="1"/>
              <a:t>αποκλέισεις</a:t>
            </a:r>
            <a:r>
              <a:rPr lang="el-GR" dirty="0"/>
              <a:t> από την προβλεπόμενη μέρα </a:t>
            </a:r>
            <a:r>
              <a:rPr lang="el-GR" dirty="0" err="1"/>
              <a:t>παράδωσης</a:t>
            </a:r>
            <a:r>
              <a:rPr lang="el-GR" dirty="0"/>
              <a:t>. Αλλά τον </a:t>
            </a:r>
            <a:r>
              <a:rPr lang="el-GR" dirty="0" err="1"/>
              <a:t>φλεβάρη</a:t>
            </a:r>
            <a:r>
              <a:rPr lang="el-GR" dirty="0"/>
              <a:t> που οι παραδώσεις αργούν παραπάνω υπάρχουν μεγαλύτερη </a:t>
            </a:r>
            <a:r>
              <a:rPr lang="el-GR" dirty="0" err="1"/>
              <a:t>ακρίβια</a:t>
            </a:r>
            <a:r>
              <a:rPr lang="el-GR" dirty="0"/>
              <a:t> στην εκτιμώμενη μέρα </a:t>
            </a:r>
            <a:r>
              <a:rPr lang="el-GR" dirty="0" err="1"/>
              <a:t>παράδωσεις</a:t>
            </a:r>
            <a:r>
              <a:rPr lang="el-GR" dirty="0"/>
              <a:t> και τον </a:t>
            </a:r>
            <a:r>
              <a:rPr lang="el-GR" dirty="0" err="1"/>
              <a:t>ιούλιο</a:t>
            </a:r>
            <a:r>
              <a:rPr lang="el-GR" dirty="0"/>
              <a:t> όπου </a:t>
            </a:r>
            <a:r>
              <a:rPr lang="el-GR" dirty="0" err="1"/>
              <a:t>έιναι</a:t>
            </a:r>
            <a:r>
              <a:rPr lang="el-GR" dirty="0"/>
              <a:t> </a:t>
            </a:r>
            <a:r>
              <a:rPr lang="el-GR" dirty="0" err="1"/>
              <a:t>μέγαλύτερες</a:t>
            </a:r>
            <a:r>
              <a:rPr lang="el-GR" dirty="0"/>
              <a:t> οι </a:t>
            </a:r>
            <a:r>
              <a:rPr lang="el-GR" dirty="0" err="1"/>
              <a:t>αποκλησεις</a:t>
            </a:r>
            <a:r>
              <a:rPr lang="el-GR" dirty="0"/>
              <a:t> ο χρόνος </a:t>
            </a:r>
            <a:r>
              <a:rPr lang="el-GR" dirty="0" err="1"/>
              <a:t>παράδωσης</a:t>
            </a:r>
            <a:r>
              <a:rPr lang="el-GR" dirty="0"/>
              <a:t> </a:t>
            </a:r>
            <a:r>
              <a:rPr lang="el-GR" dirty="0" err="1"/>
              <a:t>έιναι</a:t>
            </a:r>
            <a:r>
              <a:rPr lang="el-GR" dirty="0"/>
              <a:t> </a:t>
            </a:r>
            <a:r>
              <a:rPr lang="el-GR"/>
              <a:t>ο μικρότερος.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1369-2980-3746-B95D-5464AE66B6EE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366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1369-2980-3746-B95D-5464AE66B6EE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984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E21CB7-5E30-CB26-0203-A78887AB9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1AEF31D-AE46-B052-E224-7C28C92E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D27F8DB-8E0E-37DF-46E2-56BE2226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83F8A8D-A447-03AA-9051-7BB0F382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462A405-903F-BE4F-EDDC-FA546AC6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751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D92403-0ABE-D719-63C7-48793D21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92FB994-0B50-FE90-F3FA-8339EA81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115CA24-C9F0-11D5-EC01-104C688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B5C2195-B462-C39C-2C49-AA5E671C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8B6E306-2E4D-A6E3-7A38-1AF5F3E5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740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A0D2058-FAF0-AC4C-2DDB-084F2A4AF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C58FB4C-06D7-AC63-9B08-3A556FC96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933F37E-3CE7-84D2-B4F8-19408020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05B1557-57A3-C44B-C190-2F45F7B9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5F2EB4-8232-6B6C-B741-4BD5E6ED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258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6CB131-5B88-DD39-DE17-4E5A1FDD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890D3E-D792-108F-CE9D-7E16D11E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83A8FEC-9687-85E7-67F2-7E26B76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43E423A-0C62-B271-613F-AEC84752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5DB7078-EE03-02E9-4416-CCF5BE6E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676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9D06C2-8352-556C-AA67-52F8AFDA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5C739A2-9969-6279-57D5-03B7E038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578AA46-2F1F-E7AA-E719-F39F04C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2BE2403-E55D-C4D6-9A92-AF723564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F279FD9-0A12-2DF1-6E95-5478FC48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21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E5C925-1AC0-6CB0-5945-E614E61E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645D6B8-436C-9531-C85A-E3DDE572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C1101E2-A27A-5CF4-660C-7EB59FDA4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E5AE19F-351B-89FA-1704-ED9AE17D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5A58D05-D51F-3F38-9D24-1004DA1E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822EC83-1AE1-F9E1-FC15-EA7EA70B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90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EBEB8A-262B-92A7-C35C-CD4D9E73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FDE0E64-01D1-440A-87B9-66C68087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A144300-9D4F-280F-840D-FCBEA2C9B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DAE0E25C-51F4-C075-9A7F-772B64B0C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ABB5AB7-1559-5D31-CE55-30E33931E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6F0A019-237D-5564-AA73-C8B5FC1B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ED3DE5AC-F8E4-ADDD-3ED3-F9E94DD9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C16C852-01D7-294B-2716-BE192DDC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938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07C2FC-EA3C-6EDF-EA6F-456D6CFE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98037ED-E58A-B7F0-08BD-6071770D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08E7D16-2CDB-ED4B-FBC4-DF998DE1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3159D13-D031-4232-7DF7-0A91F819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168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DD3E1925-E361-2025-DAA6-CA053146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5ADDFED-3DDE-A854-7591-A65A3F0F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AE768B4-8883-8C2C-14A7-9077963E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74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29CE74-D2F9-3F49-3A8B-2B66DACB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E58016-7FF7-816E-5611-3B073C95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B1A9CA7-397B-A198-F6A5-8198BC50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DAD624A-CFD8-98D2-2701-A96E0334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4304BCA-503F-E06E-6075-98AB4FC3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33023E8-917A-B409-97B2-DE33233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732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6A0751-3CAE-5C1C-1470-60877748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9506E55F-FB0D-FBC8-6C9A-A4B6333D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86518A4-DAFC-37BB-0F17-1C920842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9F12039-3C32-0743-56B6-6D031CC6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0117EB1-5AEA-BCE4-CFD7-041DDEB2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305F17C-DEBF-9014-0EFD-B8E9DAD2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200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E48776C-63CB-4079-E909-299EC8C6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DF8D6AC-2408-4573-2107-447BC977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23CBCA5-FB95-A273-FF8D-A6CD84BAE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C380-1B8E-1042-A4D5-AC4A5FC5235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B1C95BE-06B0-B6B1-91B0-96210CDDD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0643AF8-71C2-29E1-B7DD-1DB5F6549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35F7-0BF7-494F-9250-F7536E86F1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130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9E5E9F4-6CB4-8A57-C944-724908CF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14" y="5238886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500" dirty="0">
                <a:solidFill>
                  <a:schemeClr val="tx2"/>
                </a:solidFill>
              </a:rPr>
              <a:t>Team 10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l-GR" sz="2000" dirty="0">
                <a:solidFill>
                  <a:schemeClr val="tx2"/>
                </a:solidFill>
              </a:rPr>
              <a:t>Νικόλας Γιαννάτος 8190025</a:t>
            </a:r>
            <a:br>
              <a:rPr lang="el-GR" sz="2000" dirty="0">
                <a:solidFill>
                  <a:schemeClr val="tx2"/>
                </a:solidFill>
              </a:rPr>
            </a:br>
            <a:r>
              <a:rPr lang="el-GR" sz="2000" dirty="0">
                <a:solidFill>
                  <a:schemeClr val="tx2"/>
                </a:solidFill>
              </a:rPr>
              <a:t>Άννα Μάστορη 8190105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6F3D780-5AC5-7D63-7F46-106A7612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43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72D835-062C-ABC2-91EC-FDF02331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28527" cy="1181402"/>
          </a:xfrm>
        </p:spPr>
        <p:txBody>
          <a:bodyPr/>
          <a:lstStyle/>
          <a:p>
            <a:r>
              <a:rPr lang="en-US" b="1" dirty="0">
                <a:solidFill>
                  <a:srgbClr val="110C4A"/>
                </a:solidFill>
                <a:latin typeface="+mn-lt"/>
                <a:ea typeface="+mn-ea"/>
                <a:cs typeface="+mn-cs"/>
              </a:rPr>
              <a:t>Customer Satisfaction</a:t>
            </a:r>
            <a:endParaRPr lang="el-GR" b="1" dirty="0">
              <a:solidFill>
                <a:srgbClr val="110C4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Εικόνα 4" descr="Εικόνα που περιέχει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552FDD77-BD0A-2F45-6460-08DDFB4D7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05"/>
          <a:stretch/>
        </p:blipFill>
        <p:spPr>
          <a:xfrm>
            <a:off x="5614927" y="438465"/>
            <a:ext cx="6397990" cy="5981070"/>
          </a:xfrm>
          <a:prstGeom prst="rect">
            <a:avLst/>
          </a:prstGeom>
        </p:spPr>
      </p:pic>
      <p:sp>
        <p:nvSpPr>
          <p:cNvPr id="11" name="Έλλειψη 10">
            <a:extLst>
              <a:ext uri="{FF2B5EF4-FFF2-40B4-BE49-F238E27FC236}">
                <a16:creationId xmlns:a16="http://schemas.microsoft.com/office/drawing/2014/main" id="{611004DC-29DF-6CB6-A6EE-A7A11BD57298}"/>
              </a:ext>
            </a:extLst>
          </p:cNvPr>
          <p:cNvSpPr/>
          <p:nvPr/>
        </p:nvSpPr>
        <p:spPr>
          <a:xfrm rot="1692966">
            <a:off x="9179230" y="2117895"/>
            <a:ext cx="1177800" cy="3716764"/>
          </a:xfrm>
          <a:prstGeom prst="ellipse">
            <a:avLst/>
          </a:prstGeom>
          <a:noFill/>
          <a:ln w="38100">
            <a:solidFill>
              <a:srgbClr val="1D2D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45CD2366-DE11-91D2-BB8F-D65083A42D52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flipH="1">
            <a:off x="3890369" y="3697846"/>
            <a:ext cx="5358840" cy="555447"/>
          </a:xfrm>
          <a:prstGeom prst="straightConnector1">
            <a:avLst/>
          </a:prstGeom>
          <a:ln>
            <a:solidFill>
              <a:srgbClr val="92D050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1042E1-99A2-E900-F47B-921AB671B71B}"/>
              </a:ext>
            </a:extLst>
          </p:cNvPr>
          <p:cNvSpPr txBox="1"/>
          <p:nvPr/>
        </p:nvSpPr>
        <p:spPr>
          <a:xfrm>
            <a:off x="179083" y="3822406"/>
            <a:ext cx="37112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93D050"/>
                </a:solidFill>
              </a:rPr>
              <a:t>Most </a:t>
            </a:r>
            <a:r>
              <a:rPr lang="en-US" sz="2500" b="1" dirty="0">
                <a:solidFill>
                  <a:srgbClr val="1D2D14"/>
                </a:solidFill>
              </a:rPr>
              <a:t>Satisfied</a:t>
            </a:r>
            <a:r>
              <a:rPr lang="en-US" sz="2500" b="1" dirty="0">
                <a:solidFill>
                  <a:srgbClr val="93D050"/>
                </a:solidFill>
              </a:rPr>
              <a:t> customers</a:t>
            </a:r>
          </a:p>
          <a:p>
            <a:pPr algn="ctr"/>
            <a:r>
              <a:rPr lang="en-US" sz="2500" b="1" dirty="0">
                <a:solidFill>
                  <a:srgbClr val="93D050"/>
                </a:solidFill>
              </a:rPr>
              <a:t>live by the coastline</a:t>
            </a:r>
          </a:p>
        </p:txBody>
      </p:sp>
    </p:spTree>
    <p:extLst>
      <p:ext uri="{BB962C8B-B14F-4D97-AF65-F5344CB8AC3E}">
        <p14:creationId xmlns:p14="http://schemas.microsoft.com/office/powerpoint/2010/main" val="17606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1">
            <a:extLst>
              <a:ext uri="{FF2B5EF4-FFF2-40B4-BE49-F238E27FC236}">
                <a16:creationId xmlns:a16="http://schemas.microsoft.com/office/drawing/2014/main" id="{223FE3F4-BF2C-4688-F6F9-7472C99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352"/>
            <a:ext cx="4386805" cy="11814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10C4A"/>
                </a:solidFill>
                <a:latin typeface="+mn-lt"/>
                <a:ea typeface="+mn-ea"/>
                <a:cs typeface="+mn-cs"/>
              </a:rPr>
              <a:t>Revenue Insights</a:t>
            </a:r>
            <a:endParaRPr lang="el-GR" sz="4000" b="1" dirty="0">
              <a:solidFill>
                <a:srgbClr val="110C4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4E8C7114-E6D2-2850-51CA-51AA6CB2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737447"/>
            <a:ext cx="10880203" cy="5715283"/>
          </a:xfrm>
          <a:prstGeom prst="rect">
            <a:avLst/>
          </a:prstGeom>
        </p:spPr>
      </p:pic>
      <p:sp>
        <p:nvSpPr>
          <p:cNvPr id="8" name="Έλλειψη 7">
            <a:extLst>
              <a:ext uri="{FF2B5EF4-FFF2-40B4-BE49-F238E27FC236}">
                <a16:creationId xmlns:a16="http://schemas.microsoft.com/office/drawing/2014/main" id="{EA2C8A3D-0F14-DA4E-E8F7-C5111FABB170}"/>
              </a:ext>
            </a:extLst>
          </p:cNvPr>
          <p:cNvSpPr/>
          <p:nvPr/>
        </p:nvSpPr>
        <p:spPr>
          <a:xfrm>
            <a:off x="1161326" y="1261640"/>
            <a:ext cx="477455" cy="1813516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Έλλειψη 8">
            <a:extLst>
              <a:ext uri="{FF2B5EF4-FFF2-40B4-BE49-F238E27FC236}">
                <a16:creationId xmlns:a16="http://schemas.microsoft.com/office/drawing/2014/main" id="{02ED56FB-BC26-DB27-645C-023CD13A15EE}"/>
              </a:ext>
            </a:extLst>
          </p:cNvPr>
          <p:cNvSpPr/>
          <p:nvPr/>
        </p:nvSpPr>
        <p:spPr>
          <a:xfrm>
            <a:off x="4916347" y="2235916"/>
            <a:ext cx="477455" cy="839240"/>
          </a:xfrm>
          <a:prstGeom prst="ellipse">
            <a:avLst/>
          </a:prstGeom>
          <a:noFill/>
          <a:ln w="38100">
            <a:solidFill>
              <a:srgbClr val="65070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D0E63-4A4E-CE0E-A839-3E57EFDD24D6}"/>
              </a:ext>
            </a:extLst>
          </p:cNvPr>
          <p:cNvSpPr txBox="1"/>
          <p:nvPr/>
        </p:nvSpPr>
        <p:spPr>
          <a:xfrm>
            <a:off x="4230547" y="6150114"/>
            <a:ext cx="3084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3D050"/>
                </a:solidFill>
              </a:rPr>
              <a:t>Most Sold Category</a:t>
            </a:r>
          </a:p>
          <a:p>
            <a:pPr algn="ctr"/>
            <a:r>
              <a:rPr lang="en-US" sz="2000" b="1" u="sng" dirty="0">
                <a:solidFill>
                  <a:srgbClr val="93D050"/>
                </a:solidFill>
              </a:rPr>
              <a:t>Health and Beauty</a:t>
            </a:r>
            <a:endParaRPr lang="el-GR" sz="2000" b="1" u="sng" dirty="0">
              <a:solidFill>
                <a:srgbClr val="93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3E0BD-4DF1-5BD1-C432-24BDCE818EE6}"/>
              </a:ext>
            </a:extLst>
          </p:cNvPr>
          <p:cNvSpPr txBox="1"/>
          <p:nvPr/>
        </p:nvSpPr>
        <p:spPr>
          <a:xfrm>
            <a:off x="9726593" y="6098787"/>
            <a:ext cx="2465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50705"/>
                </a:solidFill>
              </a:rPr>
              <a:t>Least Sold Category</a:t>
            </a:r>
          </a:p>
          <a:p>
            <a:pPr algn="ctr"/>
            <a:r>
              <a:rPr lang="en-US" sz="2000" b="1" u="sng" dirty="0">
                <a:solidFill>
                  <a:srgbClr val="650705"/>
                </a:solidFill>
              </a:rPr>
              <a:t>Garden Tools</a:t>
            </a:r>
            <a:endParaRPr lang="el-GR" sz="2000" b="1" u="sng" dirty="0">
              <a:solidFill>
                <a:srgbClr val="650705"/>
              </a:solidFill>
            </a:endParaRPr>
          </a:p>
        </p:txBody>
      </p:sp>
      <p:sp>
        <p:nvSpPr>
          <p:cNvPr id="12" name="Έλλειψη 11">
            <a:extLst>
              <a:ext uri="{FF2B5EF4-FFF2-40B4-BE49-F238E27FC236}">
                <a16:creationId xmlns:a16="http://schemas.microsoft.com/office/drawing/2014/main" id="{63F356E7-3843-C309-9D49-E4A1D8DC5E12}"/>
              </a:ext>
            </a:extLst>
          </p:cNvPr>
          <p:cNvSpPr/>
          <p:nvPr/>
        </p:nvSpPr>
        <p:spPr>
          <a:xfrm>
            <a:off x="10359342" y="4839574"/>
            <a:ext cx="530505" cy="839240"/>
          </a:xfrm>
          <a:prstGeom prst="ellipse">
            <a:avLst/>
          </a:prstGeom>
          <a:noFill/>
          <a:ln w="38100">
            <a:solidFill>
              <a:srgbClr val="65070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Έλλειψη 12">
            <a:extLst>
              <a:ext uri="{FF2B5EF4-FFF2-40B4-BE49-F238E27FC236}">
                <a16:creationId xmlns:a16="http://schemas.microsoft.com/office/drawing/2014/main" id="{D8C0368C-F0F7-F3FF-5105-1B65B1B6A443}"/>
              </a:ext>
            </a:extLst>
          </p:cNvPr>
          <p:cNvSpPr/>
          <p:nvPr/>
        </p:nvSpPr>
        <p:spPr>
          <a:xfrm>
            <a:off x="6244541" y="3931328"/>
            <a:ext cx="477455" cy="1813516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Έλλειψη 13">
            <a:extLst>
              <a:ext uri="{FF2B5EF4-FFF2-40B4-BE49-F238E27FC236}">
                <a16:creationId xmlns:a16="http://schemas.microsoft.com/office/drawing/2014/main" id="{320956AD-5CD2-5A8C-7586-DE481F71A4C8}"/>
              </a:ext>
            </a:extLst>
          </p:cNvPr>
          <p:cNvSpPr/>
          <p:nvPr/>
        </p:nvSpPr>
        <p:spPr>
          <a:xfrm>
            <a:off x="6166651" y="1244554"/>
            <a:ext cx="631549" cy="2179668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Έλλειψη 14">
            <a:extLst>
              <a:ext uri="{FF2B5EF4-FFF2-40B4-BE49-F238E27FC236}">
                <a16:creationId xmlns:a16="http://schemas.microsoft.com/office/drawing/2014/main" id="{9B12EE91-6882-BE09-8A4D-C2760BEB8494}"/>
              </a:ext>
            </a:extLst>
          </p:cNvPr>
          <p:cNvSpPr/>
          <p:nvPr/>
        </p:nvSpPr>
        <p:spPr>
          <a:xfrm>
            <a:off x="10003407" y="1817226"/>
            <a:ext cx="631549" cy="1510788"/>
          </a:xfrm>
          <a:prstGeom prst="ellipse">
            <a:avLst/>
          </a:prstGeom>
          <a:noFill/>
          <a:ln w="38100">
            <a:solidFill>
              <a:srgbClr val="65070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4C47D00F-F5DE-3904-B014-B5020C9B5065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5772874" y="4838086"/>
            <a:ext cx="471667" cy="1312028"/>
          </a:xfrm>
          <a:prstGeom prst="straightConnector1">
            <a:avLst/>
          </a:prstGeom>
          <a:ln>
            <a:solidFill>
              <a:srgbClr val="92D050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C5188911-10D6-DBCC-B206-8F5393E2B2B7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10812156" y="5555910"/>
            <a:ext cx="147141" cy="542877"/>
          </a:xfrm>
          <a:prstGeom prst="straightConnector1">
            <a:avLst/>
          </a:prstGeom>
          <a:ln>
            <a:solidFill>
              <a:srgbClr val="650705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8D2A96-8BD1-FB7B-7CE3-21FF086119E9}"/>
              </a:ext>
            </a:extLst>
          </p:cNvPr>
          <p:cNvSpPr txBox="1"/>
          <p:nvPr/>
        </p:nvSpPr>
        <p:spPr>
          <a:xfrm>
            <a:off x="4933947" y="179887"/>
            <a:ext cx="2465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3D050"/>
                </a:solidFill>
              </a:rPr>
              <a:t>Most Profitable Day</a:t>
            </a:r>
          </a:p>
          <a:p>
            <a:pPr algn="ctr"/>
            <a:r>
              <a:rPr lang="en-US" sz="2000" b="1" u="sng" dirty="0">
                <a:solidFill>
                  <a:srgbClr val="93D050"/>
                </a:solidFill>
              </a:rPr>
              <a:t>Monday</a:t>
            </a:r>
            <a:endParaRPr lang="el-GR" sz="2000" b="1" u="sng" dirty="0">
              <a:solidFill>
                <a:srgbClr val="93D050"/>
              </a:solidFill>
            </a:endParaRPr>
          </a:p>
        </p:txBody>
      </p: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5C0CF72B-94EB-54F6-376F-1DCB399A07BE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6166651" y="887773"/>
            <a:ext cx="315775" cy="356781"/>
          </a:xfrm>
          <a:prstGeom prst="straightConnector1">
            <a:avLst/>
          </a:prstGeom>
          <a:ln>
            <a:solidFill>
              <a:srgbClr val="92D050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1929F9EA-12D8-BB5A-E444-17F7E2E108B0}"/>
              </a:ext>
            </a:extLst>
          </p:cNvPr>
          <p:cNvCxnSpPr>
            <a:cxnSpLocks/>
            <a:stCxn id="15" idx="0"/>
            <a:endCxn id="30" idx="2"/>
          </p:cNvCxnSpPr>
          <p:nvPr/>
        </p:nvCxnSpPr>
        <p:spPr>
          <a:xfrm flipV="1">
            <a:off x="10319182" y="812610"/>
            <a:ext cx="492974" cy="1004616"/>
          </a:xfrm>
          <a:prstGeom prst="straightConnector1">
            <a:avLst/>
          </a:prstGeom>
          <a:ln>
            <a:solidFill>
              <a:srgbClr val="650705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E0286A-E701-1808-5642-1898DE3D9996}"/>
              </a:ext>
            </a:extLst>
          </p:cNvPr>
          <p:cNvSpPr txBox="1"/>
          <p:nvPr/>
        </p:nvSpPr>
        <p:spPr>
          <a:xfrm>
            <a:off x="9579452" y="104724"/>
            <a:ext cx="2465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50705"/>
                </a:solidFill>
              </a:rPr>
              <a:t>Least Profitable Day</a:t>
            </a:r>
          </a:p>
          <a:p>
            <a:pPr algn="ctr"/>
            <a:r>
              <a:rPr lang="en-US" sz="2000" b="1" u="sng" dirty="0">
                <a:solidFill>
                  <a:srgbClr val="650705"/>
                </a:solidFill>
              </a:rPr>
              <a:t>Saturday</a:t>
            </a:r>
            <a:endParaRPr lang="el-GR" sz="2000" b="1" u="sng" dirty="0">
              <a:solidFill>
                <a:srgbClr val="650705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D7EBA-1664-C165-74AF-0F20FBCCC57F}"/>
              </a:ext>
            </a:extLst>
          </p:cNvPr>
          <p:cNvSpPr txBox="1"/>
          <p:nvPr/>
        </p:nvSpPr>
        <p:spPr>
          <a:xfrm>
            <a:off x="-284980" y="3389002"/>
            <a:ext cx="2465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3D050"/>
                </a:solidFill>
              </a:rPr>
              <a:t>Most Profitable Month</a:t>
            </a:r>
          </a:p>
          <a:p>
            <a:pPr algn="ctr"/>
            <a:r>
              <a:rPr lang="en-US" sz="1600" b="1" u="sng" dirty="0">
                <a:solidFill>
                  <a:srgbClr val="93D050"/>
                </a:solidFill>
              </a:rPr>
              <a:t>August</a:t>
            </a:r>
            <a:endParaRPr lang="el-GR" sz="1600" b="1" u="sng" dirty="0">
              <a:solidFill>
                <a:srgbClr val="93D050"/>
              </a:solidFill>
            </a:endParaRPr>
          </a:p>
        </p:txBody>
      </p:sp>
      <p:cxnSp>
        <p:nvCxnSpPr>
          <p:cNvPr id="33" name="Ευθύγραμμο βέλος σύνδεσης 32">
            <a:extLst>
              <a:ext uri="{FF2B5EF4-FFF2-40B4-BE49-F238E27FC236}">
                <a16:creationId xmlns:a16="http://schemas.microsoft.com/office/drawing/2014/main" id="{7B6AA570-F7E4-310B-C884-3B0CD4FC7139}"/>
              </a:ext>
            </a:extLst>
          </p:cNvPr>
          <p:cNvCxnSpPr>
            <a:cxnSpLocks/>
            <a:stCxn id="8" idx="3"/>
            <a:endCxn id="32" idx="0"/>
          </p:cNvCxnSpPr>
          <p:nvPr/>
        </p:nvCxnSpPr>
        <p:spPr>
          <a:xfrm flipH="1">
            <a:off x="947724" y="2809573"/>
            <a:ext cx="283524" cy="579429"/>
          </a:xfrm>
          <a:prstGeom prst="straightConnector1">
            <a:avLst/>
          </a:prstGeom>
          <a:ln>
            <a:solidFill>
              <a:srgbClr val="92D050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D85AED-853C-8F53-231C-02707E008B09}"/>
              </a:ext>
            </a:extLst>
          </p:cNvPr>
          <p:cNvSpPr txBox="1"/>
          <p:nvPr/>
        </p:nvSpPr>
        <p:spPr>
          <a:xfrm>
            <a:off x="3000026" y="1126139"/>
            <a:ext cx="2465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650705"/>
                </a:solidFill>
              </a:rPr>
              <a:t>Least Profitable Month</a:t>
            </a:r>
          </a:p>
          <a:p>
            <a:pPr algn="ctr"/>
            <a:r>
              <a:rPr lang="en-US" sz="1500" b="1" u="sng" dirty="0">
                <a:solidFill>
                  <a:srgbClr val="650705"/>
                </a:solidFill>
              </a:rPr>
              <a:t>September</a:t>
            </a:r>
            <a:endParaRPr lang="el-GR" sz="1500" b="1" u="sng" dirty="0">
              <a:solidFill>
                <a:srgbClr val="650705"/>
              </a:solidFill>
            </a:endParaRPr>
          </a:p>
        </p:txBody>
      </p:sp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9C464F34-3860-DB6D-E920-9A52A5931EF1}"/>
              </a:ext>
            </a:extLst>
          </p:cNvPr>
          <p:cNvCxnSpPr>
            <a:cxnSpLocks/>
            <a:stCxn id="9" idx="0"/>
            <a:endCxn id="36" idx="2"/>
          </p:cNvCxnSpPr>
          <p:nvPr/>
        </p:nvCxnSpPr>
        <p:spPr>
          <a:xfrm flipH="1" flipV="1">
            <a:off x="4232730" y="1680137"/>
            <a:ext cx="922345" cy="555779"/>
          </a:xfrm>
          <a:prstGeom prst="straightConnector1">
            <a:avLst/>
          </a:prstGeom>
          <a:ln>
            <a:solidFill>
              <a:srgbClr val="650705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23" grpId="0"/>
      <p:bldP spid="30" grpId="0"/>
      <p:bldP spid="32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C825FBA8-0935-A8DE-405D-8C8768F1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779" y="-127321"/>
            <a:ext cx="7662441" cy="118140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110C4A"/>
                </a:solidFill>
                <a:latin typeface="+mn-lt"/>
                <a:ea typeface="+mn-ea"/>
                <a:cs typeface="+mn-cs"/>
              </a:rPr>
              <a:t>Revenue Insights Filtered by year 2018</a:t>
            </a:r>
            <a:endParaRPr lang="el-GR" sz="4000" b="1" dirty="0">
              <a:solidFill>
                <a:srgbClr val="110C4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B0FD829-56D6-DFF8-4D2F-53370B41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9" y="863767"/>
            <a:ext cx="10880202" cy="58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B5283B-DC45-8673-0AC4-437225C6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18" y="0"/>
            <a:ext cx="3662363" cy="130492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110C4A"/>
                </a:solidFill>
              </a:rPr>
              <a:t>Data Mining</a:t>
            </a:r>
            <a:endParaRPr lang="el-GR" b="1" dirty="0">
              <a:solidFill>
                <a:srgbClr val="110C4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3E4A5-460E-8FE2-F13E-02F22F4FE1A8}"/>
              </a:ext>
            </a:extLst>
          </p:cNvPr>
          <p:cNvSpPr txBox="1"/>
          <p:nvPr/>
        </p:nvSpPr>
        <p:spPr>
          <a:xfrm>
            <a:off x="2445497" y="2183724"/>
            <a:ext cx="2383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10C4A"/>
                </a:solidFill>
              </a:rPr>
              <a:t>Classification</a:t>
            </a:r>
            <a:endParaRPr lang="el-GR" sz="3000" b="1" dirty="0">
              <a:solidFill>
                <a:srgbClr val="110C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5B7F0-6EF3-199B-1F3B-4AE42F490915}"/>
              </a:ext>
            </a:extLst>
          </p:cNvPr>
          <p:cNvSpPr txBox="1"/>
          <p:nvPr/>
        </p:nvSpPr>
        <p:spPr>
          <a:xfrm>
            <a:off x="7927181" y="2179280"/>
            <a:ext cx="1781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110C4A"/>
                </a:solidFill>
              </a:rPr>
              <a:t>Clustering</a:t>
            </a:r>
            <a:endParaRPr lang="el-GR" sz="3000" b="1" dirty="0">
              <a:solidFill>
                <a:srgbClr val="110C4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93DAE-5137-5766-71A1-76E698F3CED7}"/>
              </a:ext>
            </a:extLst>
          </p:cNvPr>
          <p:cNvSpPr txBox="1"/>
          <p:nvPr/>
        </p:nvSpPr>
        <p:spPr>
          <a:xfrm>
            <a:off x="2525245" y="2829996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0C4A"/>
                </a:solidFill>
              </a:rPr>
              <a:t>Seller’s Rankings </a:t>
            </a:r>
            <a:endParaRPr lang="el-GR" dirty="0">
              <a:solidFill>
                <a:srgbClr val="110C4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76DE0-8DCF-306F-8C49-70C4EFDE055D}"/>
              </a:ext>
            </a:extLst>
          </p:cNvPr>
          <p:cNvSpPr txBox="1"/>
          <p:nvPr/>
        </p:nvSpPr>
        <p:spPr>
          <a:xfrm>
            <a:off x="1993369" y="4223464"/>
            <a:ext cx="314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0C4A"/>
                </a:solidFill>
              </a:rPr>
              <a:t>Performed Prediction Model</a:t>
            </a:r>
            <a:endParaRPr lang="el-GR" dirty="0">
              <a:solidFill>
                <a:srgbClr val="110C4A"/>
              </a:solidFill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52CA4CA4-992B-C083-D422-E9C3FC2F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92" y="3142973"/>
            <a:ext cx="1360488" cy="1136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C976E6-6F87-F7AE-2058-EE833FCE4F92}"/>
              </a:ext>
            </a:extLst>
          </p:cNvPr>
          <p:cNvSpPr txBox="1"/>
          <p:nvPr/>
        </p:nvSpPr>
        <p:spPr>
          <a:xfrm>
            <a:off x="6927401" y="2245279"/>
            <a:ext cx="4012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10C4A"/>
                </a:solidFill>
              </a:rPr>
              <a:t>How could this model help </a:t>
            </a:r>
            <a:r>
              <a:rPr lang="en-US" sz="2200" b="1" dirty="0">
                <a:solidFill>
                  <a:srgbClr val="110D4A"/>
                </a:solidFill>
              </a:rPr>
              <a:t>O</a:t>
            </a:r>
            <a:r>
              <a:rPr lang="en-US" sz="2200" b="1" dirty="0">
                <a:solidFill>
                  <a:srgbClr val="1ECF9E"/>
                </a:solidFill>
              </a:rPr>
              <a:t>l</a:t>
            </a:r>
            <a:r>
              <a:rPr lang="en-US" sz="2200" b="1" dirty="0">
                <a:solidFill>
                  <a:srgbClr val="06B5FF"/>
                </a:solidFill>
              </a:rPr>
              <a:t>i</a:t>
            </a:r>
            <a:r>
              <a:rPr lang="en-US" sz="2200" b="1" dirty="0">
                <a:solidFill>
                  <a:srgbClr val="110D4A"/>
                </a:solidFill>
              </a:rPr>
              <a:t>st ?</a:t>
            </a:r>
            <a:endParaRPr lang="el-GR" sz="2200" b="1" dirty="0">
              <a:solidFill>
                <a:srgbClr val="110D4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B4735-D8B9-7224-5635-C62C4FD4111D}"/>
              </a:ext>
            </a:extLst>
          </p:cNvPr>
          <p:cNvSpPr txBox="1"/>
          <p:nvPr/>
        </p:nvSpPr>
        <p:spPr>
          <a:xfrm>
            <a:off x="7586379" y="2945338"/>
            <a:ext cx="269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0C4A"/>
                </a:solidFill>
              </a:rPr>
              <a:t>Identify valuable Sellers</a:t>
            </a:r>
            <a:endParaRPr lang="el-GR" dirty="0">
              <a:solidFill>
                <a:srgbClr val="110C4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E6ACA-A080-6091-AE62-B0FEF0750C9E}"/>
              </a:ext>
            </a:extLst>
          </p:cNvPr>
          <p:cNvSpPr txBox="1"/>
          <p:nvPr/>
        </p:nvSpPr>
        <p:spPr>
          <a:xfrm>
            <a:off x="7871969" y="3526730"/>
            <a:ext cx="212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Revenue</a:t>
            </a:r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11DA99DA-C903-8474-E354-655CA597C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027" y="3014662"/>
            <a:ext cx="1105376" cy="14602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6D2005-8C28-DB88-2A25-414D68F615DE}"/>
              </a:ext>
            </a:extLst>
          </p:cNvPr>
          <p:cNvSpPr txBox="1"/>
          <p:nvPr/>
        </p:nvSpPr>
        <p:spPr>
          <a:xfrm>
            <a:off x="1430961" y="2226265"/>
            <a:ext cx="4012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10C4A"/>
                </a:solidFill>
              </a:rPr>
              <a:t>How could this model help </a:t>
            </a:r>
            <a:r>
              <a:rPr lang="en-US" sz="2200" b="1" dirty="0">
                <a:solidFill>
                  <a:srgbClr val="110D4A"/>
                </a:solidFill>
              </a:rPr>
              <a:t>O</a:t>
            </a:r>
            <a:r>
              <a:rPr lang="en-US" sz="2200" b="1" dirty="0">
                <a:solidFill>
                  <a:srgbClr val="1ECF9E"/>
                </a:solidFill>
              </a:rPr>
              <a:t>l</a:t>
            </a:r>
            <a:r>
              <a:rPr lang="en-US" sz="2200" b="1" dirty="0">
                <a:solidFill>
                  <a:srgbClr val="06B5FF"/>
                </a:solidFill>
              </a:rPr>
              <a:t>i</a:t>
            </a:r>
            <a:r>
              <a:rPr lang="en-US" sz="2200" b="1" dirty="0">
                <a:solidFill>
                  <a:srgbClr val="110D4A"/>
                </a:solidFill>
              </a:rPr>
              <a:t>st ?</a:t>
            </a:r>
            <a:endParaRPr lang="el-GR" sz="2200" b="1" dirty="0">
              <a:solidFill>
                <a:srgbClr val="110D4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C47B92-62FB-52F9-8A39-E14D593A1066}"/>
              </a:ext>
            </a:extLst>
          </p:cNvPr>
          <p:cNvSpPr txBox="1"/>
          <p:nvPr/>
        </p:nvSpPr>
        <p:spPr>
          <a:xfrm>
            <a:off x="1910973" y="2814458"/>
            <a:ext cx="281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0C4A"/>
                </a:solidFill>
              </a:rPr>
              <a:t>Customer Understanding</a:t>
            </a:r>
            <a:endParaRPr lang="el-GR" dirty="0">
              <a:solidFill>
                <a:srgbClr val="110C4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6193F-9B57-58A3-C52A-023F997E0FF3}"/>
              </a:ext>
            </a:extLst>
          </p:cNvPr>
          <p:cNvSpPr txBox="1"/>
          <p:nvPr/>
        </p:nvSpPr>
        <p:spPr>
          <a:xfrm>
            <a:off x="7927181" y="2179279"/>
            <a:ext cx="1781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110C4A"/>
                </a:solidFill>
              </a:rPr>
              <a:t>Clustering</a:t>
            </a:r>
            <a:endParaRPr lang="el-GR" sz="3000" b="1" dirty="0">
              <a:solidFill>
                <a:srgbClr val="110C4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B5127-3DD1-4B5D-7C0F-62F1CBEC5EC3}"/>
              </a:ext>
            </a:extLst>
          </p:cNvPr>
          <p:cNvSpPr txBox="1"/>
          <p:nvPr/>
        </p:nvSpPr>
        <p:spPr>
          <a:xfrm>
            <a:off x="8061796" y="2944044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0C4A"/>
                </a:solidFill>
              </a:rPr>
              <a:t>4 Clusters</a:t>
            </a:r>
            <a:endParaRPr lang="el-GR" dirty="0">
              <a:solidFill>
                <a:srgbClr val="110C4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982DA-836B-D37C-9AAA-0FDA06B6F37B}"/>
              </a:ext>
            </a:extLst>
          </p:cNvPr>
          <p:cNvSpPr txBox="1"/>
          <p:nvPr/>
        </p:nvSpPr>
        <p:spPr>
          <a:xfrm>
            <a:off x="8119793" y="348896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0C4A"/>
                </a:solidFill>
              </a:rPr>
              <a:t>K means</a:t>
            </a:r>
            <a:endParaRPr lang="el-GR" dirty="0">
              <a:solidFill>
                <a:srgbClr val="110C4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3D821B-7A45-5610-8431-3C5C35548C02}"/>
              </a:ext>
            </a:extLst>
          </p:cNvPr>
          <p:cNvSpPr txBox="1"/>
          <p:nvPr/>
        </p:nvSpPr>
        <p:spPr>
          <a:xfrm>
            <a:off x="2358275" y="4735532"/>
            <a:ext cx="2369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10C4A"/>
                </a:solidFill>
              </a:rPr>
              <a:t>K-Nearest Neighbor </a:t>
            </a:r>
          </a:p>
          <a:p>
            <a:r>
              <a:rPr lang="en-US" dirty="0"/>
              <a:t> </a:t>
            </a:r>
            <a:endParaRPr lang="el-G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F4CD6-3488-E919-B128-4EC45CECA878}"/>
              </a:ext>
            </a:extLst>
          </p:cNvPr>
          <p:cNvSpPr txBox="1"/>
          <p:nvPr/>
        </p:nvSpPr>
        <p:spPr>
          <a:xfrm>
            <a:off x="6894930" y="4049892"/>
            <a:ext cx="406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0C4A"/>
                </a:solidFill>
              </a:rPr>
              <a:t>Recency Frequency Monetary Method</a:t>
            </a:r>
            <a:endParaRPr lang="el-GR" dirty="0">
              <a:solidFill>
                <a:srgbClr val="110C4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24997-EBF1-3AF3-ABD7-3D0BA804B9BB}"/>
              </a:ext>
            </a:extLst>
          </p:cNvPr>
          <p:cNvSpPr txBox="1"/>
          <p:nvPr/>
        </p:nvSpPr>
        <p:spPr>
          <a:xfrm>
            <a:off x="1667989" y="3313376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0C4A"/>
                </a:solidFill>
              </a:rPr>
              <a:t>Customized customer strategy</a:t>
            </a:r>
            <a:endParaRPr lang="el-GR" dirty="0">
              <a:solidFill>
                <a:srgbClr val="110C4A"/>
              </a:solidFill>
            </a:endParaRPr>
          </a:p>
        </p:txBody>
      </p:sp>
      <p:pic>
        <p:nvPicPr>
          <p:cNvPr id="31" name="Εικόνα 30">
            <a:extLst>
              <a:ext uri="{FF2B5EF4-FFF2-40B4-BE49-F238E27FC236}">
                <a16:creationId xmlns:a16="http://schemas.microsoft.com/office/drawing/2014/main" id="{CF879882-282A-0D67-CFB9-495987A7D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808" y="3659062"/>
            <a:ext cx="1281630" cy="1281630"/>
          </a:xfrm>
          <a:prstGeom prst="rect">
            <a:avLst/>
          </a:prstGeom>
        </p:spPr>
      </p:pic>
      <p:pic>
        <p:nvPicPr>
          <p:cNvPr id="33" name="Εικόνα 32">
            <a:extLst>
              <a:ext uri="{FF2B5EF4-FFF2-40B4-BE49-F238E27FC236}">
                <a16:creationId xmlns:a16="http://schemas.microsoft.com/office/drawing/2014/main" id="{5842E38D-EDC2-8E72-C0A4-7EAF759BB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7157" y1="50581" x2="17157" y2="50581"/>
                        <a14:foregroundMark x1="17974" y1="68314" x2="17974" y2="68314"/>
                        <a14:foregroundMark x1="17157" y1="40988" x2="17157" y2="40988"/>
                        <a14:foregroundMark x1="17974" y1="35465" x2="17974" y2="35465"/>
                        <a14:foregroundMark x1="17974" y1="35465" x2="17974" y2="35465"/>
                        <a14:foregroundMark x1="59477" y1="47674" x2="59477" y2="47674"/>
                        <a14:foregroundMark x1="61111" y1="35465" x2="61111" y2="35465"/>
                        <a14:foregroundMark x1="60294" y1="73837" x2="60294" y2="73837"/>
                        <a14:foregroundMark x1="60294" y1="65698" x2="60294" y2="65698"/>
                        <a14:foregroundMark x1="76471" y1="40988" x2="76471" y2="409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6755" y="2551073"/>
            <a:ext cx="1854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9" grpId="0"/>
      <p:bldP spid="9" grpId="1"/>
      <p:bldP spid="14" grpId="0"/>
      <p:bldP spid="14" grpId="1"/>
      <p:bldP spid="15" grpId="0"/>
      <p:bldP spid="15" grpId="1"/>
      <p:bldP spid="16" grpId="0"/>
      <p:bldP spid="16" grpId="1"/>
      <p:bldP spid="19" grpId="0"/>
      <p:bldP spid="22" grpId="0"/>
      <p:bldP spid="23" grpId="0"/>
      <p:bldP spid="24" grpId="0"/>
      <p:bldP spid="25" grpId="0"/>
      <p:bldP spid="25" grpId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F45B87-A669-8A03-D8D1-075784F99980}"/>
              </a:ext>
            </a:extLst>
          </p:cNvPr>
          <p:cNvSpPr txBox="1"/>
          <p:nvPr/>
        </p:nvSpPr>
        <p:spPr>
          <a:xfrm>
            <a:off x="314325" y="300038"/>
            <a:ext cx="2977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10C4A"/>
                </a:solidFill>
              </a:rPr>
              <a:t>Classification</a:t>
            </a:r>
            <a:endParaRPr lang="el-GR" sz="4000" b="1" dirty="0">
              <a:solidFill>
                <a:srgbClr val="110C4A"/>
              </a:solidFill>
            </a:endParaRPr>
          </a:p>
        </p:txBody>
      </p:sp>
      <p:graphicFrame>
        <p:nvGraphicFramePr>
          <p:cNvPr id="9" name="Πίνακας 6">
            <a:extLst>
              <a:ext uri="{FF2B5EF4-FFF2-40B4-BE49-F238E27FC236}">
                <a16:creationId xmlns:a16="http://schemas.microsoft.com/office/drawing/2014/main" id="{6A34A81C-D3D1-571F-F507-23E4CCEEF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46359"/>
              </p:ext>
            </p:extLst>
          </p:nvPr>
        </p:nvGraphicFramePr>
        <p:xfrm>
          <a:off x="7558088" y="3709243"/>
          <a:ext cx="4435608" cy="1645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151">
                  <a:extLst>
                    <a:ext uri="{9D8B030D-6E8A-4147-A177-3AD203B41FA5}">
                      <a16:colId xmlns:a16="http://schemas.microsoft.com/office/drawing/2014/main" val="1949248017"/>
                    </a:ext>
                  </a:extLst>
                </a:gridCol>
                <a:gridCol w="1074653">
                  <a:extLst>
                    <a:ext uri="{9D8B030D-6E8A-4147-A177-3AD203B41FA5}">
                      <a16:colId xmlns:a16="http://schemas.microsoft.com/office/drawing/2014/main" val="2286657840"/>
                    </a:ext>
                  </a:extLst>
                </a:gridCol>
                <a:gridCol w="1108902">
                  <a:extLst>
                    <a:ext uri="{9D8B030D-6E8A-4147-A177-3AD203B41FA5}">
                      <a16:colId xmlns:a16="http://schemas.microsoft.com/office/drawing/2014/main" val="3723361909"/>
                    </a:ext>
                  </a:extLst>
                </a:gridCol>
                <a:gridCol w="1108902">
                  <a:extLst>
                    <a:ext uri="{9D8B030D-6E8A-4147-A177-3AD203B41FA5}">
                      <a16:colId xmlns:a16="http://schemas.microsoft.com/office/drawing/2014/main" val="4139438324"/>
                    </a:ext>
                  </a:extLst>
                </a:gridCol>
              </a:tblGrid>
              <a:tr h="407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Platinum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10C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l-GR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05845"/>
                  </a:ext>
                </a:extLst>
              </a:tr>
              <a:tr h="4128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Gold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10C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l-GR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l-GR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80930"/>
                  </a:ext>
                </a:extLst>
              </a:tr>
              <a:tr h="4128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Silver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10C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  <a:endParaRPr lang="el-GR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2209"/>
                  </a:ext>
                </a:extLst>
              </a:tr>
              <a:tr h="412868">
                <a:tc>
                  <a:txBody>
                    <a:bodyPr/>
                    <a:lstStyle/>
                    <a:p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Silver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10C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Gold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10C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Platinum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10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578"/>
                  </a:ext>
                </a:extLst>
              </a:tr>
            </a:tbl>
          </a:graphicData>
        </a:graphic>
      </p:graphicFrame>
      <p:graphicFrame>
        <p:nvGraphicFramePr>
          <p:cNvPr id="13" name="Πίνακας 13">
            <a:extLst>
              <a:ext uri="{FF2B5EF4-FFF2-40B4-BE49-F238E27FC236}">
                <a16:creationId xmlns:a16="http://schemas.microsoft.com/office/drawing/2014/main" id="{04B93E12-C911-AC12-C041-F329EC1B1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4720"/>
              </p:ext>
            </p:extLst>
          </p:nvPr>
        </p:nvGraphicFramePr>
        <p:xfrm>
          <a:off x="7558088" y="1783184"/>
          <a:ext cx="4435608" cy="164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536">
                  <a:extLst>
                    <a:ext uri="{9D8B030D-6E8A-4147-A177-3AD203B41FA5}">
                      <a16:colId xmlns:a16="http://schemas.microsoft.com/office/drawing/2014/main" val="769774153"/>
                    </a:ext>
                  </a:extLst>
                </a:gridCol>
                <a:gridCol w="1478536">
                  <a:extLst>
                    <a:ext uri="{9D8B030D-6E8A-4147-A177-3AD203B41FA5}">
                      <a16:colId xmlns:a16="http://schemas.microsoft.com/office/drawing/2014/main" val="2643102520"/>
                    </a:ext>
                  </a:extLst>
                </a:gridCol>
                <a:gridCol w="1478536">
                  <a:extLst>
                    <a:ext uri="{9D8B030D-6E8A-4147-A177-3AD203B41FA5}">
                      <a16:colId xmlns:a16="http://schemas.microsoft.com/office/drawing/2014/main" val="1453825713"/>
                    </a:ext>
                  </a:extLst>
                </a:gridCol>
              </a:tblGrid>
              <a:tr h="411454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110C4A"/>
                          </a:solidFill>
                        </a:rPr>
                        <a:t>Precision</a:t>
                      </a:r>
                      <a:endParaRPr lang="el-GR" b="1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kern="1200" dirty="0">
                          <a:solidFill>
                            <a:srgbClr val="110C4A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l-GR" sz="1800" b="1" kern="1200" dirty="0">
                        <a:solidFill>
                          <a:srgbClr val="110C4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93883"/>
                  </a:ext>
                </a:extLst>
              </a:tr>
              <a:tr h="4114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10C4A"/>
                          </a:solidFill>
                        </a:rPr>
                        <a:t>Silver</a:t>
                      </a:r>
                      <a:endParaRPr lang="el-GR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10C4A"/>
                          </a:solidFill>
                        </a:rPr>
                        <a:t>0.67</a:t>
                      </a:r>
                      <a:endParaRPr lang="el-GR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10C4A"/>
                          </a:solidFill>
                        </a:rPr>
                        <a:t>0.67</a:t>
                      </a:r>
                      <a:endParaRPr lang="el-GR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67008"/>
                  </a:ext>
                </a:extLst>
              </a:tr>
              <a:tr h="4114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10C4A"/>
                          </a:solidFill>
                        </a:rPr>
                        <a:t>Gold</a:t>
                      </a:r>
                      <a:endParaRPr lang="el-GR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10C4A"/>
                          </a:solidFill>
                        </a:rPr>
                        <a:t>1.00</a:t>
                      </a:r>
                      <a:endParaRPr lang="el-GR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10C4A"/>
                          </a:solidFill>
                        </a:rPr>
                        <a:t>0.60</a:t>
                      </a:r>
                      <a:endParaRPr lang="el-GR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21678"/>
                  </a:ext>
                </a:extLst>
              </a:tr>
              <a:tr h="4114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10C4A"/>
                          </a:solidFill>
                        </a:rPr>
                        <a:t>Platinum</a:t>
                      </a:r>
                      <a:endParaRPr lang="el-GR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10C4A"/>
                          </a:solidFill>
                        </a:rPr>
                        <a:t>0.91</a:t>
                      </a:r>
                      <a:endParaRPr lang="el-GR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10C4A"/>
                          </a:solidFill>
                        </a:rPr>
                        <a:t>0.98</a:t>
                      </a:r>
                      <a:endParaRPr lang="el-GR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6427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0A81EE-C451-6163-6A37-BEC0CF45D24B}"/>
              </a:ext>
            </a:extLst>
          </p:cNvPr>
          <p:cNvSpPr txBox="1"/>
          <p:nvPr/>
        </p:nvSpPr>
        <p:spPr>
          <a:xfrm>
            <a:off x="6529388" y="828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</p:txBody>
      </p:sp>
      <p:graphicFrame>
        <p:nvGraphicFramePr>
          <p:cNvPr id="28" name="Πίνακας 28">
            <a:extLst>
              <a:ext uri="{FF2B5EF4-FFF2-40B4-BE49-F238E27FC236}">
                <a16:creationId xmlns:a16="http://schemas.microsoft.com/office/drawing/2014/main" id="{5E386F42-C974-CCFD-4F5B-E6982FAEB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35572"/>
              </p:ext>
            </p:extLst>
          </p:nvPr>
        </p:nvGraphicFramePr>
        <p:xfrm>
          <a:off x="603251" y="5735002"/>
          <a:ext cx="592613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379">
                  <a:extLst>
                    <a:ext uri="{9D8B030D-6E8A-4147-A177-3AD203B41FA5}">
                      <a16:colId xmlns:a16="http://schemas.microsoft.com/office/drawing/2014/main" val="208380193"/>
                    </a:ext>
                  </a:extLst>
                </a:gridCol>
                <a:gridCol w="1975379">
                  <a:extLst>
                    <a:ext uri="{9D8B030D-6E8A-4147-A177-3AD203B41FA5}">
                      <a16:colId xmlns:a16="http://schemas.microsoft.com/office/drawing/2014/main" val="370667981"/>
                    </a:ext>
                  </a:extLst>
                </a:gridCol>
                <a:gridCol w="1975379">
                  <a:extLst>
                    <a:ext uri="{9D8B030D-6E8A-4147-A177-3AD203B41FA5}">
                      <a16:colId xmlns:a16="http://schemas.microsoft.com/office/drawing/2014/main" val="3120851312"/>
                    </a:ext>
                  </a:extLst>
                </a:gridCol>
              </a:tblGrid>
              <a:tr h="35638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110C4A"/>
                          </a:solidFill>
                        </a:rPr>
                        <a:t>Classification Criteria</a:t>
                      </a:r>
                      <a:endParaRPr lang="el-GR" sz="2400" b="1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1386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10C4A"/>
                          </a:solidFill>
                        </a:rPr>
                        <a:t>Customers</a:t>
                      </a:r>
                      <a:endParaRPr lang="el-GR" b="1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10C4A"/>
                          </a:solidFill>
                        </a:rPr>
                        <a:t>Revenue</a:t>
                      </a:r>
                      <a:endParaRPr lang="el-GR" b="1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10C4A"/>
                          </a:solidFill>
                        </a:rPr>
                        <a:t>Products</a:t>
                      </a:r>
                      <a:endParaRPr lang="el-GR" b="1" dirty="0">
                        <a:solidFill>
                          <a:srgbClr val="110C4A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87382"/>
                  </a:ext>
                </a:extLst>
              </a:tr>
            </a:tbl>
          </a:graphicData>
        </a:graphic>
      </p:graphicFrame>
      <p:pic>
        <p:nvPicPr>
          <p:cNvPr id="30" name="Εικόνα 29">
            <a:extLst>
              <a:ext uri="{FF2B5EF4-FFF2-40B4-BE49-F238E27FC236}">
                <a16:creationId xmlns:a16="http://schemas.microsoft.com/office/drawing/2014/main" id="{608978F9-9AF8-586C-95F1-D227FB60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934"/>
            <a:ext cx="7402615" cy="43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22D40-B847-928F-95EE-A980B420872D}"/>
              </a:ext>
            </a:extLst>
          </p:cNvPr>
          <p:cNvSpPr txBox="1"/>
          <p:nvPr/>
        </p:nvSpPr>
        <p:spPr>
          <a:xfrm>
            <a:off x="294190" y="55454"/>
            <a:ext cx="3027744" cy="122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1E3E7B9B-B4B3-0902-AABF-7B532B61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7620000" cy="5791200"/>
          </a:xfrm>
          <a:prstGeom prst="rect">
            <a:avLst/>
          </a:prstGeom>
        </p:spPr>
      </p:pic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15D42ECC-637D-BFFE-FCBB-E8780A033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7890"/>
              </p:ext>
            </p:extLst>
          </p:nvPr>
        </p:nvGraphicFramePr>
        <p:xfrm>
          <a:off x="5173884" y="509286"/>
          <a:ext cx="6603562" cy="1449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647">
                  <a:extLst>
                    <a:ext uri="{9D8B030D-6E8A-4147-A177-3AD203B41FA5}">
                      <a16:colId xmlns:a16="http://schemas.microsoft.com/office/drawing/2014/main" val="3487843721"/>
                    </a:ext>
                  </a:extLst>
                </a:gridCol>
                <a:gridCol w="1459681">
                  <a:extLst>
                    <a:ext uri="{9D8B030D-6E8A-4147-A177-3AD203B41FA5}">
                      <a16:colId xmlns:a16="http://schemas.microsoft.com/office/drawing/2014/main" val="2402099313"/>
                    </a:ext>
                  </a:extLst>
                </a:gridCol>
                <a:gridCol w="1283227">
                  <a:extLst>
                    <a:ext uri="{9D8B030D-6E8A-4147-A177-3AD203B41FA5}">
                      <a16:colId xmlns:a16="http://schemas.microsoft.com/office/drawing/2014/main" val="504340095"/>
                    </a:ext>
                  </a:extLst>
                </a:gridCol>
                <a:gridCol w="1438142">
                  <a:extLst>
                    <a:ext uri="{9D8B030D-6E8A-4147-A177-3AD203B41FA5}">
                      <a16:colId xmlns:a16="http://schemas.microsoft.com/office/drawing/2014/main" val="562302543"/>
                    </a:ext>
                  </a:extLst>
                </a:gridCol>
                <a:gridCol w="1062865">
                  <a:extLst>
                    <a:ext uri="{9D8B030D-6E8A-4147-A177-3AD203B41FA5}">
                      <a16:colId xmlns:a16="http://schemas.microsoft.com/office/drawing/2014/main" val="1326109567"/>
                    </a:ext>
                  </a:extLst>
                </a:gridCol>
              </a:tblGrid>
              <a:tr h="514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luster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K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means</a:t>
                      </a:r>
                      <a:endParaRPr lang="el-G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ean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F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requency</a:t>
                      </a:r>
                      <a:endParaRPr lang="el-G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ean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R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ecency</a:t>
                      </a:r>
                      <a:endParaRPr lang="el-G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ean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M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onetary</a:t>
                      </a:r>
                      <a:endParaRPr lang="el-G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luster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S</a:t>
                      </a:r>
                      <a:r>
                        <a:rPr lang="el-G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ize</a:t>
                      </a:r>
                      <a:endParaRPr lang="el-G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58553"/>
                  </a:ext>
                </a:extLst>
              </a:tr>
              <a:tr h="20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500" dirty="0">
                          <a:effectLst/>
                        </a:rPr>
                        <a:t>0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381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1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1726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>
                          <a:effectLst/>
                        </a:rPr>
                        <a:t>101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>
                          <a:effectLst/>
                        </a:rPr>
                        <a:t>53552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86928"/>
                  </a:ext>
                </a:extLst>
              </a:tr>
              <a:tr h="20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500" dirty="0">
                          <a:effectLst/>
                        </a:rPr>
                        <a:t>1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>
                          <a:effectLst/>
                        </a:rPr>
                        <a:t>1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1987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102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>
                          <a:effectLst/>
                        </a:rPr>
                        <a:t>39637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25814"/>
                  </a:ext>
                </a:extLst>
              </a:tr>
              <a:tr h="20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500" dirty="0">
                          <a:effectLst/>
                        </a:rPr>
                        <a:t>2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>
                          <a:effectLst/>
                        </a:rPr>
                        <a:t>1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>
                          <a:effectLst/>
                        </a:rPr>
                        <a:t>1842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1879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623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67541"/>
                  </a:ext>
                </a:extLst>
              </a:tr>
              <a:tr h="20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500" dirty="0">
                          <a:effectLst/>
                        </a:rPr>
                        <a:t>3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1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1830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617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l-GR" sz="1100" dirty="0">
                          <a:effectLst/>
                        </a:rPr>
                        <a:t>4853</a:t>
                      </a:r>
                      <a:endParaRPr lang="el-G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8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3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77902A84-3990-112E-5A51-DFFECB37A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0" r="5511" b="-1"/>
          <a:stretch/>
        </p:blipFill>
        <p:spPr>
          <a:xfrm>
            <a:off x="1463066" y="1123527"/>
            <a:ext cx="6666808" cy="46048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3300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854C10-6AC6-3F0D-18B6-8926D3D37D62}"/>
              </a:ext>
            </a:extLst>
          </p:cNvPr>
          <p:cNvSpPr txBox="1"/>
          <p:nvPr/>
        </p:nvSpPr>
        <p:spPr>
          <a:xfrm>
            <a:off x="8959537" y="1568860"/>
            <a:ext cx="249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3C00F6"/>
                </a:solidFill>
              </a:rPr>
              <a:t>Thank You </a:t>
            </a:r>
            <a:endParaRPr lang="el-GR" sz="4000" b="1" i="1" dirty="0">
              <a:solidFill>
                <a:srgbClr val="3C00F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2A52F-12A1-022E-F868-1C9B1CCE5757}"/>
              </a:ext>
            </a:extLst>
          </p:cNvPr>
          <p:cNvSpPr txBox="1"/>
          <p:nvPr/>
        </p:nvSpPr>
        <p:spPr>
          <a:xfrm>
            <a:off x="9772034" y="2276746"/>
            <a:ext cx="87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E491"/>
                </a:solidFill>
              </a:rPr>
              <a:t>For</a:t>
            </a:r>
            <a:endParaRPr lang="el-GR" sz="4000" b="1" dirty="0">
              <a:solidFill>
                <a:srgbClr val="00E49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BB0E0-15EF-535A-9325-89C1819B60C5}"/>
              </a:ext>
            </a:extLst>
          </p:cNvPr>
          <p:cNvSpPr txBox="1"/>
          <p:nvPr/>
        </p:nvSpPr>
        <p:spPr>
          <a:xfrm>
            <a:off x="8581044" y="2984632"/>
            <a:ext cx="3449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3C00F6"/>
                </a:solidFill>
              </a:rPr>
              <a:t>Your Attention!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2F7B3-FC21-B835-E033-585F357DC4BF}"/>
              </a:ext>
            </a:extLst>
          </p:cNvPr>
          <p:cNvSpPr txBox="1"/>
          <p:nvPr/>
        </p:nvSpPr>
        <p:spPr>
          <a:xfrm>
            <a:off x="8650913" y="4400404"/>
            <a:ext cx="3458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3C00F6"/>
                </a:solidFill>
              </a:rPr>
              <a:t>Any questions </a:t>
            </a:r>
            <a:r>
              <a:rPr lang="en-US" sz="4000" dirty="0">
                <a:solidFill>
                  <a:srgbClr val="00E491"/>
                </a:solidFill>
              </a:rPr>
              <a:t>?</a:t>
            </a:r>
            <a:endParaRPr lang="el-GR" sz="4000" dirty="0">
              <a:solidFill>
                <a:srgbClr val="00E4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CF0611-8260-BBAD-8B4F-788F4584DE57}"/>
              </a:ext>
            </a:extLst>
          </p:cNvPr>
          <p:cNvSpPr txBox="1"/>
          <p:nvPr/>
        </p:nvSpPr>
        <p:spPr>
          <a:xfrm>
            <a:off x="382049" y="403724"/>
            <a:ext cx="3377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          ?</a:t>
            </a:r>
            <a:endParaRPr lang="el-GR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B8719-D887-421A-80C2-5B3B8E32893D}"/>
              </a:ext>
            </a:extLst>
          </p:cNvPr>
          <p:cNvSpPr txBox="1"/>
          <p:nvPr/>
        </p:nvSpPr>
        <p:spPr>
          <a:xfrm>
            <a:off x="2058398" y="403724"/>
            <a:ext cx="1161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10D4A"/>
                </a:solidFill>
              </a:rPr>
              <a:t>O</a:t>
            </a:r>
            <a:r>
              <a:rPr lang="en-US" sz="4000" b="1" dirty="0">
                <a:solidFill>
                  <a:srgbClr val="1ECF9E"/>
                </a:solidFill>
              </a:rPr>
              <a:t>l</a:t>
            </a:r>
            <a:r>
              <a:rPr lang="en-US" sz="4000" b="1" dirty="0">
                <a:solidFill>
                  <a:srgbClr val="06B5FF"/>
                </a:solidFill>
              </a:rPr>
              <a:t>i</a:t>
            </a:r>
            <a:r>
              <a:rPr lang="en-US" sz="4000" b="1" dirty="0">
                <a:solidFill>
                  <a:srgbClr val="110D4A"/>
                </a:solidFill>
              </a:rPr>
              <a:t>st</a:t>
            </a:r>
            <a:endParaRPr lang="el-GR" sz="4000" b="1" dirty="0">
              <a:solidFill>
                <a:srgbClr val="110D4A"/>
              </a:solidFill>
            </a:endParaRP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7F43C79B-439E-13E6-046A-366C1F0FD708}"/>
              </a:ext>
            </a:extLst>
          </p:cNvPr>
          <p:cNvSpPr/>
          <p:nvPr/>
        </p:nvSpPr>
        <p:spPr>
          <a:xfrm rot="8291926">
            <a:off x="3358514" y="3467994"/>
            <a:ext cx="197830" cy="8818417"/>
          </a:xfrm>
          <a:prstGeom prst="rect">
            <a:avLst/>
          </a:prstGeom>
          <a:solidFill>
            <a:srgbClr val="06B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64E80FDE-8B21-32E9-5E41-F7E4880D2FFD}"/>
              </a:ext>
            </a:extLst>
          </p:cNvPr>
          <p:cNvSpPr/>
          <p:nvPr/>
        </p:nvSpPr>
        <p:spPr>
          <a:xfrm rot="8291926">
            <a:off x="-390990" y="-1056382"/>
            <a:ext cx="197830" cy="8818417"/>
          </a:xfrm>
          <a:prstGeom prst="rect">
            <a:avLst/>
          </a:prstGeom>
          <a:solidFill>
            <a:srgbClr val="1EC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>
                <a:solidFill>
                  <a:srgbClr val="00E491"/>
                </a:solidFill>
              </a:ln>
              <a:solidFill>
                <a:srgbClr val="00E491"/>
              </a:solidFill>
            </a:endParaRPr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9F4B86B8-0691-759B-2E7B-3A6A3030386F}"/>
              </a:ext>
            </a:extLst>
          </p:cNvPr>
          <p:cNvSpPr/>
          <p:nvPr/>
        </p:nvSpPr>
        <p:spPr>
          <a:xfrm rot="8055625">
            <a:off x="10011059" y="-2766386"/>
            <a:ext cx="3605332" cy="6641915"/>
          </a:xfrm>
          <a:prstGeom prst="rect">
            <a:avLst/>
          </a:prstGeom>
          <a:solidFill>
            <a:srgbClr val="110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07768-A1A5-425A-966D-F17429C8EBD1}"/>
              </a:ext>
            </a:extLst>
          </p:cNvPr>
          <p:cNvSpPr txBox="1"/>
          <p:nvPr/>
        </p:nvSpPr>
        <p:spPr>
          <a:xfrm>
            <a:off x="4410081" y="2683028"/>
            <a:ext cx="3022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00C4A"/>
                </a:solidFill>
                <a:latin typeface="WordVisi_MSFontService"/>
              </a:rPr>
              <a:t>E</a:t>
            </a:r>
            <a:r>
              <a:rPr lang="en-US" sz="2200" b="1" i="0" dirty="0">
                <a:solidFill>
                  <a:srgbClr val="100C4A"/>
                </a:solidFill>
                <a:effectLst/>
                <a:latin typeface="WordVisi_MSFontService"/>
              </a:rPr>
              <a:t>-commerce</a:t>
            </a:r>
            <a:r>
              <a:rPr lang="en-US" sz="2200" b="0" i="0" dirty="0">
                <a:solidFill>
                  <a:srgbClr val="100C4A"/>
                </a:solidFill>
                <a:effectLst/>
                <a:latin typeface="WordVisi_MSFontService"/>
              </a:rPr>
              <a:t> business</a:t>
            </a:r>
            <a:endParaRPr lang="el-GR" sz="2200" dirty="0">
              <a:solidFill>
                <a:srgbClr val="100C4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86E0BF-4BCA-FD6B-DD75-2FB68A8BE5A7}"/>
              </a:ext>
            </a:extLst>
          </p:cNvPr>
          <p:cNvSpPr txBox="1"/>
          <p:nvPr/>
        </p:nvSpPr>
        <p:spPr>
          <a:xfrm>
            <a:off x="3338332" y="3373798"/>
            <a:ext cx="5385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10C4A"/>
                </a:solidFill>
              </a:rPr>
              <a:t>Connects</a:t>
            </a:r>
            <a:r>
              <a:rPr lang="en-US" sz="2200" dirty="0">
                <a:solidFill>
                  <a:srgbClr val="110C4A"/>
                </a:solidFill>
              </a:rPr>
              <a:t> small businesses with customers</a:t>
            </a:r>
            <a:endParaRPr lang="el-GR" sz="2200" dirty="0">
              <a:solidFill>
                <a:srgbClr val="110C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3 0.49768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1.11111E-6 L -0.30716 -0.614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-3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077B59-92D1-4C58-087F-E9A95E06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65794"/>
            <a:ext cx="4400550" cy="12833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10C4A"/>
                </a:solidFill>
              </a:rPr>
              <a:t>About the Dataset</a:t>
            </a:r>
            <a:endParaRPr lang="el-GR" sz="4000" b="1" dirty="0">
              <a:solidFill>
                <a:srgbClr val="110C4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BB91D-6E36-35C7-9C23-B337C1276FC6}"/>
              </a:ext>
            </a:extLst>
          </p:cNvPr>
          <p:cNvSpPr txBox="1"/>
          <p:nvPr/>
        </p:nvSpPr>
        <p:spPr>
          <a:xfrm>
            <a:off x="1622113" y="1855580"/>
            <a:ext cx="3415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10C4A"/>
                </a:solidFill>
              </a:rPr>
              <a:t>Provided by the </a:t>
            </a:r>
            <a:r>
              <a:rPr lang="en-US" sz="2200" b="1" dirty="0">
                <a:solidFill>
                  <a:srgbClr val="00E491"/>
                </a:solidFill>
              </a:rPr>
              <a:t>Company</a:t>
            </a:r>
            <a:endParaRPr lang="el-GR" sz="2200" b="1" dirty="0">
              <a:solidFill>
                <a:srgbClr val="00E491"/>
              </a:solidFill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DCF7F295-58E8-385F-4ED9-E2C9A72C61A8}"/>
              </a:ext>
            </a:extLst>
          </p:cNvPr>
          <p:cNvSpPr/>
          <p:nvPr/>
        </p:nvSpPr>
        <p:spPr>
          <a:xfrm rot="8635591">
            <a:off x="6289470" y="-8031250"/>
            <a:ext cx="197830" cy="8818417"/>
          </a:xfrm>
          <a:prstGeom prst="rect">
            <a:avLst/>
          </a:prstGeom>
          <a:solidFill>
            <a:srgbClr val="06B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>
                <a:solidFill>
                  <a:srgbClr val="00E491"/>
                </a:solidFill>
              </a:ln>
              <a:solidFill>
                <a:srgbClr val="00E491"/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BE5CC29D-3578-24F7-D935-D7889CA69784}"/>
              </a:ext>
            </a:extLst>
          </p:cNvPr>
          <p:cNvSpPr/>
          <p:nvPr/>
        </p:nvSpPr>
        <p:spPr>
          <a:xfrm rot="8635591">
            <a:off x="15831197" y="5543012"/>
            <a:ext cx="197830" cy="8818417"/>
          </a:xfrm>
          <a:prstGeom prst="rect">
            <a:avLst/>
          </a:prstGeom>
          <a:solidFill>
            <a:srgbClr val="00E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>
                <a:solidFill>
                  <a:srgbClr val="00E491"/>
                </a:solidFill>
              </a:ln>
              <a:solidFill>
                <a:srgbClr val="00E491"/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ADA1869-1CBD-8B31-E35D-A4C36321DE45}"/>
              </a:ext>
            </a:extLst>
          </p:cNvPr>
          <p:cNvSpPr/>
          <p:nvPr/>
        </p:nvSpPr>
        <p:spPr>
          <a:xfrm rot="7340996">
            <a:off x="-1150321" y="3537043"/>
            <a:ext cx="3605332" cy="6641915"/>
          </a:xfrm>
          <a:prstGeom prst="rect">
            <a:avLst/>
          </a:prstGeom>
          <a:solidFill>
            <a:srgbClr val="110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224D1-6A9E-B33D-5D78-31616274C646}"/>
              </a:ext>
            </a:extLst>
          </p:cNvPr>
          <p:cNvSpPr txBox="1"/>
          <p:nvPr/>
        </p:nvSpPr>
        <p:spPr>
          <a:xfrm>
            <a:off x="920511" y="2620834"/>
            <a:ext cx="4869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10C4A"/>
                </a:solidFill>
              </a:rPr>
              <a:t>Data From </a:t>
            </a:r>
            <a:r>
              <a:rPr lang="el-GR" sz="2200" b="1" i="0" dirty="0">
                <a:solidFill>
                  <a:srgbClr val="110C4A"/>
                </a:solidFill>
                <a:effectLst/>
                <a:latin typeface="Calibri" panose="020F0502020204030204" pitchFamily="34" charset="0"/>
              </a:rPr>
              <a:t>01/01/2017</a:t>
            </a:r>
            <a:r>
              <a:rPr lang="en-US" sz="2200" b="0" i="0" dirty="0">
                <a:solidFill>
                  <a:srgbClr val="110C4A"/>
                </a:solidFill>
                <a:effectLst/>
                <a:latin typeface="Calibri" panose="020F0502020204030204" pitchFamily="34" charset="0"/>
              </a:rPr>
              <a:t> to </a:t>
            </a:r>
            <a:r>
              <a:rPr lang="el-GR" sz="2200" b="1" i="0" dirty="0">
                <a:solidFill>
                  <a:srgbClr val="110C4A"/>
                </a:solidFill>
                <a:effectLst/>
                <a:latin typeface="Calibri" panose="020F0502020204030204" pitchFamily="34" charset="0"/>
              </a:rPr>
              <a:t>06/01/2018</a:t>
            </a:r>
            <a:endParaRPr lang="el-GR" sz="2200" b="1" dirty="0">
              <a:solidFill>
                <a:srgbClr val="110C4A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1C780D-1B6C-E8E1-16A0-1CAA89B58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48" y="1483640"/>
            <a:ext cx="7715251" cy="464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5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17669 0.43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1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1 -0.08194 L -0.34388 -0.84885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-3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933BEB-2466-9752-BC38-6C53FAA2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110C4A"/>
                </a:solidFill>
                <a:latin typeface="+mj-lt"/>
                <a:ea typeface="+mj-ea"/>
                <a:cs typeface="+mj-cs"/>
              </a:rPr>
              <a:t>Extract Transform Load</a:t>
            </a:r>
          </a:p>
        </p:txBody>
      </p:sp>
      <p:pic>
        <p:nvPicPr>
          <p:cNvPr id="6" name="Picture 2" descr="Diagram&#10;&#10;Description automatically generated">
            <a:extLst>
              <a:ext uri="{FF2B5EF4-FFF2-40B4-BE49-F238E27FC236}">
                <a16:creationId xmlns:a16="http://schemas.microsoft.com/office/drawing/2014/main" id="{1B3E5862-5082-9DD8-4AF8-232FCE3D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8086" y="2033633"/>
            <a:ext cx="9495099" cy="4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0AE9D-C1AE-65F3-7441-C0E5FC9EE8CE}"/>
              </a:ext>
            </a:extLst>
          </p:cNvPr>
          <p:cNvSpPr txBox="1"/>
          <p:nvPr/>
        </p:nvSpPr>
        <p:spPr>
          <a:xfrm>
            <a:off x="23926" y="2891883"/>
            <a:ext cx="23927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statements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8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74B6A7-FB4D-FF78-856A-84BED89B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110C4A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22CA13-9895-684D-8A8B-F82F4A4A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640" y="1321387"/>
            <a:ext cx="5438716" cy="5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74B6A7-FB4D-FF78-856A-84BED89B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359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110C4A"/>
                </a:solidFill>
                <a:latin typeface="+mj-lt"/>
                <a:ea typeface="+mj-ea"/>
                <a:cs typeface="+mj-cs"/>
              </a:rPr>
              <a:t>Olist Cube</a:t>
            </a:r>
            <a:endParaRPr lang="en-US" sz="5400" b="1" kern="1200" dirty="0">
              <a:solidFill>
                <a:srgbClr val="110C4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DE7E8-F200-EF8B-0102-78E4A046D74E}"/>
              </a:ext>
            </a:extLst>
          </p:cNvPr>
          <p:cNvSpPr txBox="1"/>
          <p:nvPr/>
        </p:nvSpPr>
        <p:spPr>
          <a:xfrm>
            <a:off x="1322255" y="2268638"/>
            <a:ext cx="477374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Multi-Dimensional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6 dimensions, 4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Data Source: Olist sql server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2 calculated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Create date hierarchy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C9728A64-1413-CA00-EB84-0E8786341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3" b="21873"/>
          <a:stretch/>
        </p:blipFill>
        <p:spPr>
          <a:xfrm>
            <a:off x="7384646" y="1809874"/>
            <a:ext cx="2928395" cy="2993284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1D98AE76-7411-8021-4C52-BEB943E0A174}"/>
              </a:ext>
            </a:extLst>
          </p:cNvPr>
          <p:cNvSpPr/>
          <p:nvPr/>
        </p:nvSpPr>
        <p:spPr>
          <a:xfrm rot="2577352">
            <a:off x="6767753" y="1103523"/>
            <a:ext cx="1242000" cy="1468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836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CA658D80-C090-51B9-2813-4BE71C3D5723}"/>
              </a:ext>
            </a:extLst>
          </p:cNvPr>
          <p:cNvSpPr txBox="1">
            <a:spLocks/>
          </p:cNvSpPr>
          <p:nvPr/>
        </p:nvSpPr>
        <p:spPr>
          <a:xfrm>
            <a:off x="5079206" y="0"/>
            <a:ext cx="2033588" cy="1290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10C4A"/>
                </a:solidFill>
              </a:rPr>
              <a:t>Insights</a:t>
            </a:r>
            <a:endParaRPr lang="el-GR" b="1" dirty="0">
              <a:solidFill>
                <a:srgbClr val="110C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9DAD0-E45A-C732-4B7C-CE8634F4F3E8}"/>
              </a:ext>
            </a:extLst>
          </p:cNvPr>
          <p:cNvSpPr txBox="1"/>
          <p:nvPr/>
        </p:nvSpPr>
        <p:spPr>
          <a:xfrm>
            <a:off x="659757" y="2798450"/>
            <a:ext cx="21376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110C4A"/>
                </a:solidFill>
              </a:rPr>
              <a:t>Revenue</a:t>
            </a:r>
            <a:r>
              <a:rPr lang="en-US" sz="2200" dirty="0">
                <a:solidFill>
                  <a:srgbClr val="110C4A"/>
                </a:solidFill>
              </a:rPr>
              <a:t> Insights</a:t>
            </a:r>
            <a:endParaRPr lang="el-GR" sz="2200" dirty="0">
              <a:solidFill>
                <a:srgbClr val="110C4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10E1C-D31E-D65A-783C-E35EB244DA9F}"/>
              </a:ext>
            </a:extLst>
          </p:cNvPr>
          <p:cNvSpPr txBox="1"/>
          <p:nvPr/>
        </p:nvSpPr>
        <p:spPr>
          <a:xfrm>
            <a:off x="3032444" y="3648649"/>
            <a:ext cx="2091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110C4A"/>
                </a:solidFill>
              </a:rPr>
              <a:t>Delivery</a:t>
            </a:r>
            <a:r>
              <a:rPr lang="en-US" sz="2200" dirty="0">
                <a:solidFill>
                  <a:srgbClr val="110C4A"/>
                </a:solidFill>
              </a:rPr>
              <a:t> Insights</a:t>
            </a:r>
            <a:endParaRPr lang="el-GR" sz="2200" dirty="0">
              <a:solidFill>
                <a:srgbClr val="110C4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27618-F0FF-781D-2EB5-B7073622A5CA}"/>
              </a:ext>
            </a:extLst>
          </p:cNvPr>
          <p:cNvSpPr txBox="1"/>
          <p:nvPr/>
        </p:nvSpPr>
        <p:spPr>
          <a:xfrm>
            <a:off x="5729468" y="2798449"/>
            <a:ext cx="2515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110C4A"/>
                </a:solidFill>
              </a:rPr>
              <a:t>Freight Cost </a:t>
            </a:r>
            <a:r>
              <a:rPr lang="en-US" sz="2200" dirty="0">
                <a:solidFill>
                  <a:srgbClr val="110C4A"/>
                </a:solidFill>
              </a:rPr>
              <a:t>Insights</a:t>
            </a:r>
            <a:endParaRPr lang="el-GR" sz="2200" dirty="0">
              <a:solidFill>
                <a:srgbClr val="110C4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7083B-FE72-C5AF-0C8B-45FE64D18076}"/>
              </a:ext>
            </a:extLst>
          </p:cNvPr>
          <p:cNvSpPr txBox="1"/>
          <p:nvPr/>
        </p:nvSpPr>
        <p:spPr>
          <a:xfrm>
            <a:off x="8113854" y="3648650"/>
            <a:ext cx="36771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110C4A"/>
                </a:solidFill>
              </a:rPr>
              <a:t>Customer Satisfaction </a:t>
            </a:r>
            <a:r>
              <a:rPr lang="en-US" sz="2200" dirty="0">
                <a:solidFill>
                  <a:srgbClr val="110C4A"/>
                </a:solidFill>
              </a:rPr>
              <a:t>Insights</a:t>
            </a:r>
            <a:endParaRPr lang="el-GR" sz="2200" dirty="0">
              <a:solidFill>
                <a:srgbClr val="110C4A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BA2CECE5-BA98-2EFD-0C89-479BE5FC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89" y="6201729"/>
            <a:ext cx="974364" cy="974364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AB676190-F0EE-7DD2-4DFB-EC1E0281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49" y="6240851"/>
            <a:ext cx="974364" cy="974364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B15E93F-637C-6FC9-D888-32BDCC1F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621" y="6298540"/>
            <a:ext cx="974364" cy="974364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27BC8984-F080-4EF9-34A8-2DEEB146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28" y="6160492"/>
            <a:ext cx="974364" cy="974364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CD688196-945A-5E76-FE5D-967AC21B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625" y="6298540"/>
            <a:ext cx="974364" cy="974364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39C045F1-37EF-962A-A42F-EA77CF4E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65" y="6255939"/>
            <a:ext cx="974364" cy="974364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E863A229-E8B7-5723-CE5A-D950CCA7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66797"/>
            <a:ext cx="974364" cy="974364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A6CC10C0-3E2B-A942-04F6-839B2267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782" y="6303425"/>
            <a:ext cx="974364" cy="974364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57C5C88F-72A1-7857-5109-0D27FB4D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52" y="6197744"/>
            <a:ext cx="974364" cy="974364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348DA2A1-48A5-9906-DFAB-D0330415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58" y="6180643"/>
            <a:ext cx="974364" cy="974364"/>
          </a:xfrm>
          <a:prstGeom prst="rect">
            <a:avLst/>
          </a:prstGeom>
        </p:spPr>
      </p:pic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FAF1D189-91A3-AB55-5439-2EEE9804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003" y="6255939"/>
            <a:ext cx="974364" cy="974364"/>
          </a:xfrm>
          <a:prstGeom prst="rect">
            <a:avLst/>
          </a:prstGeom>
        </p:spPr>
      </p:pic>
      <p:pic>
        <p:nvPicPr>
          <p:cNvPr id="25" name="Εικόνα 24">
            <a:extLst>
              <a:ext uri="{FF2B5EF4-FFF2-40B4-BE49-F238E27FC236}">
                <a16:creationId xmlns:a16="http://schemas.microsoft.com/office/drawing/2014/main" id="{78A94022-BEA6-7D2B-3DFD-FC34F89B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31" y="6298540"/>
            <a:ext cx="974364" cy="974364"/>
          </a:xfrm>
          <a:prstGeom prst="rect">
            <a:avLst/>
          </a:prstGeom>
        </p:spPr>
      </p:pic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CD67143B-2D86-6B4D-1085-4ABFDEFD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57" y="6208351"/>
            <a:ext cx="974364" cy="974364"/>
          </a:xfrm>
          <a:prstGeom prst="rect">
            <a:avLst/>
          </a:prstGeom>
        </p:spPr>
      </p:pic>
      <p:pic>
        <p:nvPicPr>
          <p:cNvPr id="27" name="Εικόνα 26">
            <a:extLst>
              <a:ext uri="{FF2B5EF4-FFF2-40B4-BE49-F238E27FC236}">
                <a16:creationId xmlns:a16="http://schemas.microsoft.com/office/drawing/2014/main" id="{DE5540AC-33C1-7F13-9199-63468A13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96" y="6201729"/>
            <a:ext cx="974364" cy="974364"/>
          </a:xfrm>
          <a:prstGeom prst="rect">
            <a:avLst/>
          </a:prstGeom>
        </p:spPr>
      </p:pic>
      <p:pic>
        <p:nvPicPr>
          <p:cNvPr id="30" name="Εικόνα 29">
            <a:extLst>
              <a:ext uri="{FF2B5EF4-FFF2-40B4-BE49-F238E27FC236}">
                <a16:creationId xmlns:a16="http://schemas.microsoft.com/office/drawing/2014/main" id="{DDF32A33-3BFC-C150-E1AD-1F370EB8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0" y="2879540"/>
            <a:ext cx="292107" cy="292107"/>
          </a:xfrm>
          <a:prstGeom prst="rect">
            <a:avLst/>
          </a:prstGeom>
        </p:spPr>
      </p:pic>
      <p:pic>
        <p:nvPicPr>
          <p:cNvPr id="31" name="Εικόνα 30">
            <a:extLst>
              <a:ext uri="{FF2B5EF4-FFF2-40B4-BE49-F238E27FC236}">
                <a16:creationId xmlns:a16="http://schemas.microsoft.com/office/drawing/2014/main" id="{21FC5CC7-925E-3542-3467-D15D34A0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37" y="3741523"/>
            <a:ext cx="292107" cy="292107"/>
          </a:xfrm>
          <a:prstGeom prst="rect">
            <a:avLst/>
          </a:prstGeom>
        </p:spPr>
      </p:pic>
      <p:pic>
        <p:nvPicPr>
          <p:cNvPr id="32" name="Εικόνα 31">
            <a:extLst>
              <a:ext uri="{FF2B5EF4-FFF2-40B4-BE49-F238E27FC236}">
                <a16:creationId xmlns:a16="http://schemas.microsoft.com/office/drawing/2014/main" id="{E471D1A6-8899-E7A6-2CB9-CC51B34A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61" y="2879540"/>
            <a:ext cx="292107" cy="292107"/>
          </a:xfrm>
          <a:prstGeom prst="rect">
            <a:avLst/>
          </a:prstGeom>
        </p:spPr>
      </p:pic>
      <p:pic>
        <p:nvPicPr>
          <p:cNvPr id="33" name="Εικόνα 32">
            <a:extLst>
              <a:ext uri="{FF2B5EF4-FFF2-40B4-BE49-F238E27FC236}">
                <a16:creationId xmlns:a16="http://schemas.microsoft.com/office/drawing/2014/main" id="{0ECE004D-7FD1-2EE1-3FE7-423EC2F1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896" y="3741523"/>
            <a:ext cx="292107" cy="292107"/>
          </a:xfrm>
          <a:prstGeom prst="rect">
            <a:avLst/>
          </a:prstGeom>
        </p:spPr>
      </p:pic>
      <p:pic>
        <p:nvPicPr>
          <p:cNvPr id="34" name="Εικόνα 33">
            <a:extLst>
              <a:ext uri="{FF2B5EF4-FFF2-40B4-BE49-F238E27FC236}">
                <a16:creationId xmlns:a16="http://schemas.microsoft.com/office/drawing/2014/main" id="{9D84A0DF-4049-E3D1-4903-670B820F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36" y="6091425"/>
            <a:ext cx="974364" cy="974364"/>
          </a:xfrm>
          <a:prstGeom prst="rect">
            <a:avLst/>
          </a:prstGeom>
        </p:spPr>
      </p:pic>
      <p:pic>
        <p:nvPicPr>
          <p:cNvPr id="35" name="Εικόνα 34">
            <a:extLst>
              <a:ext uri="{FF2B5EF4-FFF2-40B4-BE49-F238E27FC236}">
                <a16:creationId xmlns:a16="http://schemas.microsoft.com/office/drawing/2014/main" id="{8551A30D-7563-489E-D735-FB2C3374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22" y="6264322"/>
            <a:ext cx="974364" cy="974364"/>
          </a:xfrm>
          <a:prstGeom prst="rect">
            <a:avLst/>
          </a:prstGeom>
        </p:spPr>
      </p:pic>
      <p:pic>
        <p:nvPicPr>
          <p:cNvPr id="36" name="Εικόνα 35">
            <a:extLst>
              <a:ext uri="{FF2B5EF4-FFF2-40B4-BE49-F238E27FC236}">
                <a16:creationId xmlns:a16="http://schemas.microsoft.com/office/drawing/2014/main" id="{0D0B85A9-300F-9EAF-1A3A-4BF41E4B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64" y="6140159"/>
            <a:ext cx="974364" cy="974364"/>
          </a:xfrm>
          <a:prstGeom prst="rect">
            <a:avLst/>
          </a:prstGeom>
        </p:spPr>
      </p:pic>
      <p:pic>
        <p:nvPicPr>
          <p:cNvPr id="37" name="Εικόνα 36">
            <a:extLst>
              <a:ext uri="{FF2B5EF4-FFF2-40B4-BE49-F238E27FC236}">
                <a16:creationId xmlns:a16="http://schemas.microsoft.com/office/drawing/2014/main" id="{5C7D35B7-A8D5-61F2-9E6F-59C43492C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46" y="6255939"/>
            <a:ext cx="974364" cy="974364"/>
          </a:xfrm>
          <a:prstGeom prst="rect">
            <a:avLst/>
          </a:prstGeom>
        </p:spPr>
      </p:pic>
      <p:pic>
        <p:nvPicPr>
          <p:cNvPr id="38" name="Εικόνα 37">
            <a:extLst>
              <a:ext uri="{FF2B5EF4-FFF2-40B4-BE49-F238E27FC236}">
                <a16:creationId xmlns:a16="http://schemas.microsoft.com/office/drawing/2014/main" id="{64824C51-B008-A866-2F9B-F39B07AC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94" y="6201921"/>
            <a:ext cx="974364" cy="974364"/>
          </a:xfrm>
          <a:prstGeom prst="rect">
            <a:avLst/>
          </a:prstGeom>
        </p:spPr>
      </p:pic>
      <p:pic>
        <p:nvPicPr>
          <p:cNvPr id="39" name="Εικόνα 38">
            <a:extLst>
              <a:ext uri="{FF2B5EF4-FFF2-40B4-BE49-F238E27FC236}">
                <a16:creationId xmlns:a16="http://schemas.microsoft.com/office/drawing/2014/main" id="{0AC7F222-E62D-A25F-8015-8A480704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657" y="6193538"/>
            <a:ext cx="974364" cy="974364"/>
          </a:xfrm>
          <a:prstGeom prst="rect">
            <a:avLst/>
          </a:prstGeom>
        </p:spPr>
      </p:pic>
      <p:pic>
        <p:nvPicPr>
          <p:cNvPr id="40" name="Εικόνα 39">
            <a:extLst>
              <a:ext uri="{FF2B5EF4-FFF2-40B4-BE49-F238E27FC236}">
                <a16:creationId xmlns:a16="http://schemas.microsoft.com/office/drawing/2014/main" id="{5EECF71E-7C71-F77C-E2BC-48E67FA4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458" y="6093553"/>
            <a:ext cx="974364" cy="974364"/>
          </a:xfrm>
          <a:prstGeom prst="rect">
            <a:avLst/>
          </a:prstGeom>
        </p:spPr>
      </p:pic>
      <p:pic>
        <p:nvPicPr>
          <p:cNvPr id="41" name="Εικόνα 40">
            <a:extLst>
              <a:ext uri="{FF2B5EF4-FFF2-40B4-BE49-F238E27FC236}">
                <a16:creationId xmlns:a16="http://schemas.microsoft.com/office/drawing/2014/main" id="{3DADF55B-F46C-C2A6-ED4F-F107ECF7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597" y="6258067"/>
            <a:ext cx="974364" cy="974364"/>
          </a:xfrm>
          <a:prstGeom prst="rect">
            <a:avLst/>
          </a:prstGeom>
        </p:spPr>
      </p:pic>
      <p:pic>
        <p:nvPicPr>
          <p:cNvPr id="42" name="Εικόνα 41">
            <a:extLst>
              <a:ext uri="{FF2B5EF4-FFF2-40B4-BE49-F238E27FC236}">
                <a16:creationId xmlns:a16="http://schemas.microsoft.com/office/drawing/2014/main" id="{0597ED31-C883-01C0-DD19-74BC4BBC2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449" y="6193538"/>
            <a:ext cx="974364" cy="974364"/>
          </a:xfrm>
          <a:prstGeom prst="rect">
            <a:avLst/>
          </a:prstGeom>
        </p:spPr>
      </p:pic>
      <p:pic>
        <p:nvPicPr>
          <p:cNvPr id="44" name="Εικόνα 43">
            <a:extLst>
              <a:ext uri="{FF2B5EF4-FFF2-40B4-BE49-F238E27FC236}">
                <a16:creationId xmlns:a16="http://schemas.microsoft.com/office/drawing/2014/main" id="{D1B76615-3F46-55C7-F2E3-4C70D259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933" y="6085638"/>
            <a:ext cx="974364" cy="974364"/>
          </a:xfrm>
          <a:prstGeom prst="rect">
            <a:avLst/>
          </a:prstGeom>
        </p:spPr>
      </p:pic>
      <p:pic>
        <p:nvPicPr>
          <p:cNvPr id="45" name="Εικόνα 44">
            <a:extLst>
              <a:ext uri="{FF2B5EF4-FFF2-40B4-BE49-F238E27FC236}">
                <a16:creationId xmlns:a16="http://schemas.microsoft.com/office/drawing/2014/main" id="{8715E055-0762-44A2-391E-41F2D5501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770" y="6227002"/>
            <a:ext cx="974364" cy="974364"/>
          </a:xfrm>
          <a:prstGeom prst="rect">
            <a:avLst/>
          </a:prstGeom>
        </p:spPr>
      </p:pic>
      <p:pic>
        <p:nvPicPr>
          <p:cNvPr id="46" name="Εικόνα 45">
            <a:extLst>
              <a:ext uri="{FF2B5EF4-FFF2-40B4-BE49-F238E27FC236}">
                <a16:creationId xmlns:a16="http://schemas.microsoft.com/office/drawing/2014/main" id="{6102CA18-8A66-7AC9-02FB-7215F6F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838" y="5883636"/>
            <a:ext cx="974364" cy="974364"/>
          </a:xfrm>
          <a:prstGeom prst="rect">
            <a:avLst/>
          </a:prstGeom>
        </p:spPr>
      </p:pic>
      <p:pic>
        <p:nvPicPr>
          <p:cNvPr id="47" name="Εικόνα 46">
            <a:extLst>
              <a:ext uri="{FF2B5EF4-FFF2-40B4-BE49-F238E27FC236}">
                <a16:creationId xmlns:a16="http://schemas.microsoft.com/office/drawing/2014/main" id="{1B6316B4-5E06-3527-AEB5-90BA49AF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984" y="6370818"/>
            <a:ext cx="974364" cy="974364"/>
          </a:xfrm>
          <a:prstGeom prst="rect">
            <a:avLst/>
          </a:prstGeom>
        </p:spPr>
      </p:pic>
      <p:pic>
        <p:nvPicPr>
          <p:cNvPr id="48" name="Εικόνα 47">
            <a:extLst>
              <a:ext uri="{FF2B5EF4-FFF2-40B4-BE49-F238E27FC236}">
                <a16:creationId xmlns:a16="http://schemas.microsoft.com/office/drawing/2014/main" id="{69B3DDFE-0BED-56C1-9D15-3BA0E1D8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032" y="6166797"/>
            <a:ext cx="974364" cy="974364"/>
          </a:xfrm>
          <a:prstGeom prst="rect">
            <a:avLst/>
          </a:prstGeom>
        </p:spPr>
      </p:pic>
      <p:pic>
        <p:nvPicPr>
          <p:cNvPr id="49" name="Εικόνα 48">
            <a:extLst>
              <a:ext uri="{FF2B5EF4-FFF2-40B4-BE49-F238E27FC236}">
                <a16:creationId xmlns:a16="http://schemas.microsoft.com/office/drawing/2014/main" id="{E60AB9B6-BD45-C2A5-B873-7722FD1D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204" y="6277194"/>
            <a:ext cx="974364" cy="974364"/>
          </a:xfrm>
          <a:prstGeom prst="rect">
            <a:avLst/>
          </a:prstGeom>
        </p:spPr>
      </p:pic>
      <p:pic>
        <p:nvPicPr>
          <p:cNvPr id="50" name="Εικόνα 49">
            <a:extLst>
              <a:ext uri="{FF2B5EF4-FFF2-40B4-BE49-F238E27FC236}">
                <a16:creationId xmlns:a16="http://schemas.microsoft.com/office/drawing/2014/main" id="{1DD0C26A-3D5D-086F-3280-0D1031F0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54" y="5950365"/>
            <a:ext cx="974364" cy="974364"/>
          </a:xfrm>
          <a:prstGeom prst="rect">
            <a:avLst/>
          </a:prstGeom>
        </p:spPr>
      </p:pic>
      <p:pic>
        <p:nvPicPr>
          <p:cNvPr id="51" name="Εικόνα 50">
            <a:extLst>
              <a:ext uri="{FF2B5EF4-FFF2-40B4-BE49-F238E27FC236}">
                <a16:creationId xmlns:a16="http://schemas.microsoft.com/office/drawing/2014/main" id="{7AF97154-D1E4-9D9E-DA42-D9BA097D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706" y="5811358"/>
            <a:ext cx="974364" cy="9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0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Εικόνα 45">
            <a:extLst>
              <a:ext uri="{FF2B5EF4-FFF2-40B4-BE49-F238E27FC236}">
                <a16:creationId xmlns:a16="http://schemas.microsoft.com/office/drawing/2014/main" id="{08E9F965-DA96-33AF-1767-D8F5C84D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2" y="1724194"/>
            <a:ext cx="11343188" cy="5133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FD872E-CC3F-153F-F797-7D613B031D69}"/>
              </a:ext>
            </a:extLst>
          </p:cNvPr>
          <p:cNvSpPr txBox="1"/>
          <p:nvPr/>
        </p:nvSpPr>
        <p:spPr>
          <a:xfrm>
            <a:off x="0" y="57330"/>
            <a:ext cx="4047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>
                <a:solidFill>
                  <a:srgbClr val="110C4A"/>
                </a:solidFill>
                <a:latin typeface="+mj-lt"/>
                <a:ea typeface="+mj-ea"/>
                <a:cs typeface="+mj-cs"/>
              </a:rPr>
              <a:t>Delivery Insights</a:t>
            </a:r>
            <a:endParaRPr lang="el-GR" sz="4600" b="1" dirty="0">
              <a:solidFill>
                <a:srgbClr val="110C4A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D9426-182E-E82F-3607-68CE5C377FDD}"/>
              </a:ext>
            </a:extLst>
          </p:cNvPr>
          <p:cNvSpPr txBox="1"/>
          <p:nvPr/>
        </p:nvSpPr>
        <p:spPr>
          <a:xfrm>
            <a:off x="6400078" y="792664"/>
            <a:ext cx="427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3D050"/>
                </a:solidFill>
              </a:rPr>
              <a:t>Highest Absolut Delivery Estimation Error</a:t>
            </a:r>
            <a:endParaRPr lang="el-GR" b="1" dirty="0">
              <a:solidFill>
                <a:srgbClr val="93D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C2900-931B-F56B-C4F3-3EBD6A8ADE37}"/>
              </a:ext>
            </a:extLst>
          </p:cNvPr>
          <p:cNvSpPr txBox="1"/>
          <p:nvPr/>
        </p:nvSpPr>
        <p:spPr>
          <a:xfrm>
            <a:off x="5662179" y="748885"/>
            <a:ext cx="7378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BUT</a:t>
            </a:r>
            <a:endParaRPr lang="el-GR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BDBBB-C715-2EAB-C916-3C811A6DADFD}"/>
              </a:ext>
            </a:extLst>
          </p:cNvPr>
          <p:cNvSpPr txBox="1"/>
          <p:nvPr/>
        </p:nvSpPr>
        <p:spPr>
          <a:xfrm>
            <a:off x="3466826" y="794974"/>
            <a:ext cx="23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50705"/>
                </a:solidFill>
              </a:rPr>
              <a:t>Lowest delivery time</a:t>
            </a:r>
            <a:endParaRPr lang="el-GR" b="1" dirty="0">
              <a:solidFill>
                <a:srgbClr val="65070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E5898-6277-31CB-225A-E93E0A8DA8D4}"/>
              </a:ext>
            </a:extLst>
          </p:cNvPr>
          <p:cNvSpPr txBox="1"/>
          <p:nvPr/>
        </p:nvSpPr>
        <p:spPr>
          <a:xfrm>
            <a:off x="5119281" y="1518632"/>
            <a:ext cx="406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50705"/>
                </a:solidFill>
              </a:rPr>
              <a:t>Lowest Absolut Delivery Estimation Error</a:t>
            </a:r>
            <a:endParaRPr lang="el-GR" b="1" dirty="0">
              <a:solidFill>
                <a:srgbClr val="65070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905FB2-2B35-2AD5-91C2-07173492133D}"/>
              </a:ext>
            </a:extLst>
          </p:cNvPr>
          <p:cNvSpPr txBox="1"/>
          <p:nvPr/>
        </p:nvSpPr>
        <p:spPr>
          <a:xfrm>
            <a:off x="4355545" y="1424896"/>
            <a:ext cx="8914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BUT</a:t>
            </a:r>
            <a:endParaRPr lang="el-GR" sz="2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EE379-525E-D90E-A76E-CF0E63550618}"/>
              </a:ext>
            </a:extLst>
          </p:cNvPr>
          <p:cNvSpPr txBox="1"/>
          <p:nvPr/>
        </p:nvSpPr>
        <p:spPr>
          <a:xfrm>
            <a:off x="2152593" y="1518632"/>
            <a:ext cx="24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3D050"/>
                </a:solidFill>
              </a:rPr>
              <a:t>Highest</a:t>
            </a:r>
            <a:r>
              <a:rPr lang="en-US" b="1" dirty="0">
                <a:solidFill>
                  <a:srgbClr val="650705"/>
                </a:solidFill>
              </a:rPr>
              <a:t> </a:t>
            </a:r>
            <a:r>
              <a:rPr lang="en-US" b="1" dirty="0">
                <a:solidFill>
                  <a:srgbClr val="93D050"/>
                </a:solidFill>
              </a:rPr>
              <a:t>delivery time</a:t>
            </a:r>
            <a:endParaRPr lang="el-GR" b="1" dirty="0">
              <a:solidFill>
                <a:srgbClr val="93D050"/>
              </a:solidFill>
            </a:endParaRPr>
          </a:p>
        </p:txBody>
      </p: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3777D633-A515-63E7-9C95-2709F99B138C}"/>
              </a:ext>
            </a:extLst>
          </p:cNvPr>
          <p:cNvCxnSpPr>
            <a:cxnSpLocks/>
          </p:cNvCxnSpPr>
          <p:nvPr/>
        </p:nvCxnSpPr>
        <p:spPr>
          <a:xfrm flipH="1" flipV="1">
            <a:off x="8924081" y="1161996"/>
            <a:ext cx="509286" cy="2773396"/>
          </a:xfrm>
          <a:prstGeom prst="straightConnector1">
            <a:avLst/>
          </a:prstGeom>
          <a:ln>
            <a:solidFill>
              <a:srgbClr val="92D050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5708E1C6-66CA-6D87-A988-A58C0145060F}"/>
              </a:ext>
            </a:extLst>
          </p:cNvPr>
          <p:cNvCxnSpPr>
            <a:cxnSpLocks/>
          </p:cNvCxnSpPr>
          <p:nvPr/>
        </p:nvCxnSpPr>
        <p:spPr>
          <a:xfrm flipV="1">
            <a:off x="4047262" y="1169388"/>
            <a:ext cx="261661" cy="2655085"/>
          </a:xfrm>
          <a:prstGeom prst="straightConnector1">
            <a:avLst/>
          </a:prstGeom>
          <a:ln>
            <a:solidFill>
              <a:srgbClr val="650705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9D5809D6-096A-FDBC-2E91-A5FE0FD4D55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689904" y="1887964"/>
            <a:ext cx="1671570" cy="947833"/>
          </a:xfrm>
          <a:prstGeom prst="straightConnector1">
            <a:avLst/>
          </a:prstGeom>
          <a:ln>
            <a:solidFill>
              <a:srgbClr val="92D050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Ευθύγραμμο βέλος σύνδεσης 39">
            <a:extLst>
              <a:ext uri="{FF2B5EF4-FFF2-40B4-BE49-F238E27FC236}">
                <a16:creationId xmlns:a16="http://schemas.microsoft.com/office/drawing/2014/main" id="{924CBF93-7DC1-7C84-27BB-26D463C407E9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7152397" y="1887964"/>
            <a:ext cx="730682" cy="947833"/>
          </a:xfrm>
          <a:prstGeom prst="straightConnector1">
            <a:avLst/>
          </a:prstGeom>
          <a:ln>
            <a:solidFill>
              <a:srgbClr val="650705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1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8B4662CA-BF3C-6E26-98AE-AF9271B09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9" t="5566" r="26606" b="5153"/>
          <a:stretch/>
        </p:blipFill>
        <p:spPr>
          <a:xfrm>
            <a:off x="6362700" y="842961"/>
            <a:ext cx="5367338" cy="5500689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4941A44C-5B26-6043-81D0-EBE10B4FB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0"/>
          <a:stretch/>
        </p:blipFill>
        <p:spPr>
          <a:xfrm>
            <a:off x="157161" y="1550847"/>
            <a:ext cx="6781800" cy="4143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F98140-49DC-9CF5-5AF4-83D357860F48}"/>
              </a:ext>
            </a:extLst>
          </p:cNvPr>
          <p:cNvSpPr txBox="1"/>
          <p:nvPr/>
        </p:nvSpPr>
        <p:spPr>
          <a:xfrm>
            <a:off x="355617" y="260419"/>
            <a:ext cx="638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374A5B"/>
                </a:solidFill>
              </a:rPr>
              <a:t>Average Freight Cost by State</a:t>
            </a:r>
            <a:endParaRPr lang="el-GR" sz="4000" b="1" dirty="0">
              <a:solidFill>
                <a:srgbClr val="374A5B"/>
              </a:solidFill>
            </a:endParaRPr>
          </a:p>
        </p:txBody>
      </p: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A7F3A5D8-86F4-9287-82AA-378C940FCC3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607968" y="5351322"/>
            <a:ext cx="1560210" cy="1137346"/>
          </a:xfrm>
          <a:prstGeom prst="straightConnector1">
            <a:avLst/>
          </a:prstGeom>
          <a:ln>
            <a:solidFill>
              <a:srgbClr val="92D050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ABE04314-0D4D-7B90-2592-C033687E02A5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168178" y="4529138"/>
            <a:ext cx="1918797" cy="1959530"/>
          </a:xfrm>
          <a:prstGeom prst="straightConnector1">
            <a:avLst/>
          </a:prstGeom>
          <a:ln>
            <a:solidFill>
              <a:srgbClr val="92D050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137445-AB22-612A-D743-1BDD63AA3015}"/>
              </a:ext>
            </a:extLst>
          </p:cNvPr>
          <p:cNvSpPr txBox="1"/>
          <p:nvPr/>
        </p:nvSpPr>
        <p:spPr>
          <a:xfrm>
            <a:off x="7217949" y="6488668"/>
            <a:ext cx="19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3D050"/>
                </a:solidFill>
              </a:rPr>
              <a:t>Lower freight cost</a:t>
            </a:r>
            <a:endParaRPr lang="el-GR" b="1" dirty="0">
              <a:solidFill>
                <a:srgbClr val="93D050"/>
              </a:solidFill>
            </a:endParaRPr>
          </a:p>
        </p:txBody>
      </p:sp>
      <p:sp>
        <p:nvSpPr>
          <p:cNvPr id="29" name="Ορθογώνιο 28">
            <a:extLst>
              <a:ext uri="{FF2B5EF4-FFF2-40B4-BE49-F238E27FC236}">
                <a16:creationId xmlns:a16="http://schemas.microsoft.com/office/drawing/2014/main" id="{BA4A1C98-1472-E5C0-46DF-E7BA579822D9}"/>
              </a:ext>
            </a:extLst>
          </p:cNvPr>
          <p:cNvSpPr/>
          <p:nvPr/>
        </p:nvSpPr>
        <p:spPr>
          <a:xfrm>
            <a:off x="6377193" y="4014704"/>
            <a:ext cx="180000" cy="1224000"/>
          </a:xfrm>
          <a:prstGeom prst="rect">
            <a:avLst/>
          </a:prstGeom>
          <a:solidFill>
            <a:srgbClr val="93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93D050"/>
              </a:solidFill>
            </a:endParaRPr>
          </a:p>
        </p:txBody>
      </p:sp>
      <p:sp>
        <p:nvSpPr>
          <p:cNvPr id="30" name="Ορθογώνιο 29">
            <a:extLst>
              <a:ext uri="{FF2B5EF4-FFF2-40B4-BE49-F238E27FC236}">
                <a16:creationId xmlns:a16="http://schemas.microsoft.com/office/drawing/2014/main" id="{3CFFD099-FC4A-1884-15F2-2E6A87BFDA64}"/>
              </a:ext>
            </a:extLst>
          </p:cNvPr>
          <p:cNvSpPr/>
          <p:nvPr/>
        </p:nvSpPr>
        <p:spPr>
          <a:xfrm>
            <a:off x="700293" y="1746704"/>
            <a:ext cx="180000" cy="3492000"/>
          </a:xfrm>
          <a:prstGeom prst="rect">
            <a:avLst/>
          </a:prstGeom>
          <a:solidFill>
            <a:srgbClr val="650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93D050"/>
              </a:solidFill>
            </a:endParaRPr>
          </a:p>
        </p:txBody>
      </p:sp>
      <p:cxnSp>
        <p:nvCxnSpPr>
          <p:cNvPr id="39" name="Ευθύγραμμο βέλος σύνδεσης 38">
            <a:extLst>
              <a:ext uri="{FF2B5EF4-FFF2-40B4-BE49-F238E27FC236}">
                <a16:creationId xmlns:a16="http://schemas.microsoft.com/office/drawing/2014/main" id="{D3733883-547A-591A-2217-D7D4BBA032B6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5659018" y="1237556"/>
            <a:ext cx="2999207" cy="313291"/>
          </a:xfrm>
          <a:prstGeom prst="straightConnector1">
            <a:avLst/>
          </a:prstGeom>
          <a:ln>
            <a:solidFill>
              <a:srgbClr val="650705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Ευθύγραμμο βέλος σύνδεσης 44">
            <a:extLst>
              <a:ext uri="{FF2B5EF4-FFF2-40B4-BE49-F238E27FC236}">
                <a16:creationId xmlns:a16="http://schemas.microsoft.com/office/drawing/2014/main" id="{D464FBDC-129C-DB1D-170C-5B519228DB0B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90293" y="1237556"/>
            <a:ext cx="2924347" cy="453630"/>
          </a:xfrm>
          <a:prstGeom prst="straightConnector1">
            <a:avLst/>
          </a:prstGeom>
          <a:ln>
            <a:solidFill>
              <a:srgbClr val="650705"/>
            </a:solidFill>
            <a:headEnd w="med" len="lg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27A04B-193A-A13A-B142-E27F33A5D0FD}"/>
              </a:ext>
            </a:extLst>
          </p:cNvPr>
          <p:cNvSpPr txBox="1"/>
          <p:nvPr/>
        </p:nvSpPr>
        <p:spPr>
          <a:xfrm>
            <a:off x="3714640" y="1052890"/>
            <a:ext cx="19443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50705"/>
                </a:solidFill>
              </a:rPr>
              <a:t>Higher freight cost</a:t>
            </a:r>
            <a:endParaRPr lang="el-GR" b="1" dirty="0">
              <a:solidFill>
                <a:srgbClr val="6507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 animBg="1"/>
      <p:bldP spid="48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733</Words>
  <Application>Microsoft Office PowerPoint</Application>
  <PresentationFormat>Widescreen</PresentationFormat>
  <Paragraphs>156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WordVisi_MSFontService</vt:lpstr>
      <vt:lpstr>Office Theme 2013 - 2022</vt:lpstr>
      <vt:lpstr>Team 10 Νικόλας Γιαννάτος 8190025 Άννα Μάστορη 8190105</vt:lpstr>
      <vt:lpstr>PowerPoint Presentation</vt:lpstr>
      <vt:lpstr>About the Dataset</vt:lpstr>
      <vt:lpstr>Extract Transform Load</vt:lpstr>
      <vt:lpstr>Star Schema</vt:lpstr>
      <vt:lpstr>Olist Cube</vt:lpstr>
      <vt:lpstr>PowerPoint Presentation</vt:lpstr>
      <vt:lpstr>PowerPoint Presentation</vt:lpstr>
      <vt:lpstr>PowerPoint Presentation</vt:lpstr>
      <vt:lpstr>Customer Satisfaction</vt:lpstr>
      <vt:lpstr>Revenue Insights</vt:lpstr>
      <vt:lpstr>Revenue Insights Filtered by year 2018</vt:lpstr>
      <vt:lpstr>Data Mining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 Νικόλας Γιαννάτος 8190025 Άννα Μάστορη 8190105</dc:title>
  <dc:creator>NIKOLAOS GIANNATOS</dc:creator>
  <cp:lastModifiedBy>ANNA MASTORI</cp:lastModifiedBy>
  <cp:revision>24</cp:revision>
  <dcterms:created xsi:type="dcterms:W3CDTF">2023-01-11T13:36:16Z</dcterms:created>
  <dcterms:modified xsi:type="dcterms:W3CDTF">2023-01-18T18:16:39Z</dcterms:modified>
</cp:coreProperties>
</file>