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7" r:id="rId3"/>
    <p:sldId id="266" r:id="rId4"/>
    <p:sldId id="260" r:id="rId5"/>
    <p:sldId id="271" r:id="rId6"/>
    <p:sldId id="279" r:id="rId7"/>
    <p:sldId id="277" r:id="rId8"/>
    <p:sldId id="272" r:id="rId9"/>
    <p:sldId id="273" r:id="rId10"/>
    <p:sldId id="274" r:id="rId11"/>
    <p:sldId id="276" r:id="rId12"/>
    <p:sldId id="262" r:id="rId13"/>
    <p:sldId id="278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orient="horz" pos="432">
          <p15:clr>
            <a:srgbClr val="A4A3A4"/>
          </p15:clr>
        </p15:guide>
        <p15:guide id="4" orient="horz" pos="3072">
          <p15:clr>
            <a:srgbClr val="A4A3A4"/>
          </p15:clr>
        </p15:guide>
        <p15:guide id="5" orient="horz" pos="3408">
          <p15:clr>
            <a:srgbClr val="A4A3A4"/>
          </p15:clr>
        </p15:guide>
        <p15:guide id="6" pos="3839">
          <p15:clr>
            <a:srgbClr val="A4A3A4"/>
          </p15:clr>
        </p15:guide>
        <p15:guide id="7" pos="383">
          <p15:clr>
            <a:srgbClr val="A4A3A4"/>
          </p15:clr>
        </p15:guide>
        <p15:guide id="8" pos="7295">
          <p15:clr>
            <a:srgbClr val="A4A3A4"/>
          </p15:clr>
        </p15:guide>
        <p15:guide id="9" pos="815">
          <p15:clr>
            <a:srgbClr val="A4A3A4"/>
          </p15:clr>
        </p15:guide>
        <p15:guide id="10" pos="2879">
          <p15:clr>
            <a:srgbClr val="A4A3A4"/>
          </p15:clr>
        </p15:guide>
        <p15:guide id="11" pos="307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7" d="100"/>
          <a:sy n="77" d="100"/>
        </p:scale>
        <p:origin x="498" y="90"/>
      </p:cViewPr>
      <p:guideLst>
        <p:guide orient="horz" pos="2160"/>
        <p:guide orient="horz" pos="3888"/>
        <p:guide orient="horz" pos="432"/>
        <p:guide orient="horz" pos="3072"/>
        <p:guide orient="horz" pos="3408"/>
        <p:guide pos="3839"/>
        <p:guide pos="383"/>
        <p:guide pos="7295"/>
        <p:guide pos="815"/>
        <p:guide pos="2879"/>
        <p:guide pos="307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CEC3D-96F7-401F-9673-3EE7F75C9C5B}" type="datetimeFigureOut">
              <a:rPr lang="en-US"/>
              <a:t>5/22/2022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D8CD-4E4C-49AC-BDC6-2963BA49E54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32BCF4-D26D-4DAF-9F57-FE1E61FE7935}" type="datetimeFigureOut">
              <a:rPr lang="en-US"/>
              <a:t>5/22/2022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91549-43BF-425A-AF25-7526201920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91549-43BF-425A-AF25-7526201920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8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42" y="-1"/>
            <a:ext cx="12190413" cy="6858001"/>
            <a:chOff x="-1588" y="0"/>
            <a:chExt cx="12190413" cy="6858001"/>
          </a:xfrm>
        </p:grpSpPr>
        <p:sp>
          <p:nvSpPr>
            <p:cNvPr id="11" name="Rectangle 10"/>
            <p:cNvSpPr/>
            <p:nvPr/>
          </p:nvSpPr>
          <p:spPr>
            <a:xfrm>
              <a:off x="-1588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73625" y="0"/>
              <a:ext cx="7315200" cy="68580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609600"/>
            <a:ext cx="3962400" cy="47243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AD2365B-5397-4552-89D2-3C31D6B894C4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 bwMode="lt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4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8D474-84CF-40A5-B032-DFFDE135438A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3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85412" y="685800"/>
            <a:ext cx="12954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685800"/>
            <a:ext cx="9474253" cy="548640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C6EF-6B90-465F-AC36-47BDECADBD65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56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293812" y="685801"/>
            <a:ext cx="10287000" cy="419099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E4A86-2703-4937-ABF7-D8FBDB5C3D3E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1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2514600"/>
            <a:ext cx="8229599" cy="28194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425" y="5410200"/>
            <a:ext cx="8231187" cy="762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2F23-BD92-4B7B-9DFF-42EEC8F21ED4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0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93813" y="685800"/>
            <a:ext cx="5029200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51614" y="685800"/>
            <a:ext cx="5029199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4B7EA-8738-442B-ADC7-3A7E6F5C49CD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7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293664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0" cy="9906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550025" y="1752600"/>
            <a:ext cx="502920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692D-78A6-499F-901A-E660774CC8EE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80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F355-F21B-43C0-ABBD-B5AEBBE279A6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36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95E7-F437-40FB-91EE-0B08B57CB523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4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5212" y="685800"/>
            <a:ext cx="670417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09EEF-87D9-4049-9A5D-A2B5E4C83A85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6482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5410200"/>
            <a:ext cx="3962400" cy="7620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D992-82F2-4752-BCD7-4BDCCFA26099}" type="datetime1">
              <a:rPr lang="en-US" smtClean="0"/>
              <a:t>5/22/2022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31473-23EB-4724-8B59-FE6D21D89F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425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588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2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90C4DA-EDE6-465C-B91D-0B6D7078AFBA}" type="datetime1">
              <a:rPr lang="en-US" smtClean="0"/>
              <a:pPr/>
              <a:t>5/22/2022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3F31473-23EB-4724-8B59-FE6D21D89FA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5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5950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80744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64792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840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0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58134" indent="-28575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013" y="980728"/>
            <a:ext cx="3962400" cy="2448272"/>
          </a:xfrm>
        </p:spPr>
        <p:txBody>
          <a:bodyPr/>
          <a:lstStyle/>
          <a:p>
            <a:r>
              <a:rPr lang="en-US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MICROSOFT</a:t>
            </a:r>
            <a:br>
              <a:rPr lang="en-US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013" y="5410200"/>
            <a:ext cx="3962400" cy="467072"/>
          </a:xfrm>
        </p:spPr>
        <p:txBody>
          <a:bodyPr/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MOVIE CREATION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FFABC-DD4C-9976-E251-BB7F0F91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772" y="457200"/>
            <a:ext cx="10971372" cy="1066800"/>
          </a:xfrm>
        </p:spPr>
        <p:txBody>
          <a:bodyPr/>
          <a:lstStyle/>
          <a:p>
            <a:r>
              <a:rPr lang="en-US" b="1" i="1" u="sng" dirty="0"/>
              <a:t>RECOMMENDATION 3</a:t>
            </a:r>
            <a:endParaRPr lang="en-KE" b="1" i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C7EA10-C478-5DCF-845E-F33BD4C107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" y="1623587"/>
            <a:ext cx="6336703" cy="3273152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C0BA3F6A-5938-3D7C-A92F-FEBAE0125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524000"/>
            <a:ext cx="6336704" cy="3561184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0A5185C-3A50-CEF6-00CA-B82B2AAE87A6}"/>
              </a:ext>
            </a:extLst>
          </p:cNvPr>
          <p:cNvSpPr txBox="1"/>
          <p:nvPr/>
        </p:nvSpPr>
        <p:spPr>
          <a:xfrm>
            <a:off x="837828" y="4917068"/>
            <a:ext cx="10467316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From the graphs above, most profits  returns are in June , July , November and December 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 recommend Microsoft to be releasing most of their movies in the Month of June,  July, November, December  has the most profit makes the most returns .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246050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3136-1E5D-0953-3467-0F23BD83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707" y="188640"/>
            <a:ext cx="10971372" cy="1066800"/>
          </a:xfrm>
        </p:spPr>
        <p:txBody>
          <a:bodyPr/>
          <a:lstStyle/>
          <a:p>
            <a:r>
              <a:rPr lang="en-US" b="1" i="1" u="sng" dirty="0"/>
              <a:t>BONUS INFORMATION</a:t>
            </a:r>
            <a:endParaRPr lang="en-KE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F4D61-20C2-AF53-1983-8E0B9D220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7788" y="4941168"/>
            <a:ext cx="11149879" cy="15987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graph shows that the higher the production budget, the higher the profit returns.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Microsoft should keep this in mind when producing movies.</a:t>
            </a:r>
            <a:endParaRPr lang="en-K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122A74-70D2-0D30-3B59-DC30238C51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84" y="1255440"/>
            <a:ext cx="9145016" cy="3888273"/>
          </a:xfrm>
        </p:spPr>
      </p:pic>
    </p:spTree>
    <p:extLst>
      <p:ext uri="{BB962C8B-B14F-4D97-AF65-F5344CB8AC3E}">
        <p14:creationId xmlns:p14="http://schemas.microsoft.com/office/powerpoint/2010/main" val="42632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8726" y="332656"/>
            <a:ext cx="10971372" cy="106680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69BA87-52CA-A8DA-D6D0-1C8D905B179E}"/>
              </a:ext>
            </a:extLst>
          </p:cNvPr>
          <p:cNvSpPr txBox="1"/>
          <p:nvPr/>
        </p:nvSpPr>
        <p:spPr>
          <a:xfrm>
            <a:off x="261764" y="1905507"/>
            <a:ext cx="11665296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sz="2400" b="1" i="1" dirty="0">
                <a:latin typeface="Consolas" panose="020B0609020204030204" pitchFamily="49" charset="0"/>
              </a:rPr>
              <a:t>*Time in the year movie is produced is important in relation to the profit.</a:t>
            </a:r>
          </a:p>
          <a:p>
            <a:br>
              <a:rPr lang="en-US" sz="2400" b="1" i="1" dirty="0">
                <a:latin typeface="Consolas" panose="020B0609020204030204" pitchFamily="49" charset="0"/>
              </a:rPr>
            </a:br>
            <a:r>
              <a:rPr lang="en-US" sz="2400" b="1" i="1" dirty="0">
                <a:latin typeface="Consolas" panose="020B0609020204030204" pitchFamily="49" charset="0"/>
              </a:rPr>
              <a:t>*Movie rating is an important factor to be considered(depending </a:t>
            </a:r>
          </a:p>
          <a:p>
            <a:r>
              <a:rPr lang="en-US" sz="2400" b="1" i="1" dirty="0">
                <a:latin typeface="Consolas" panose="020B0609020204030204" pitchFamily="49" charset="0"/>
              </a:rPr>
              <a:t>on the audience of course) to make more returns.</a:t>
            </a:r>
          </a:p>
          <a:p>
            <a:br>
              <a:rPr lang="en-US" sz="2400" b="1" i="1" dirty="0">
                <a:latin typeface="Consolas" panose="020B0609020204030204" pitchFamily="49" charset="0"/>
              </a:rPr>
            </a:br>
            <a:r>
              <a:rPr lang="en-US" sz="2400" b="1" i="1" dirty="0">
                <a:latin typeface="Consolas" panose="020B0609020204030204" pitchFamily="49" charset="0"/>
              </a:rPr>
              <a:t>*The most produced genres are indeed the most profitable genres with a highest production budget.</a:t>
            </a:r>
          </a:p>
        </p:txBody>
      </p:sp>
    </p:spTree>
    <p:extLst>
      <p:ext uri="{BB962C8B-B14F-4D97-AF65-F5344CB8AC3E}">
        <p14:creationId xmlns:p14="http://schemas.microsoft.com/office/powerpoint/2010/main" val="390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43C-A6DE-7A50-FD3A-7691363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044" y="2420888"/>
            <a:ext cx="6480720" cy="1368152"/>
          </a:xfrm>
        </p:spPr>
        <p:txBody>
          <a:bodyPr>
            <a:normAutofit/>
          </a:bodyPr>
          <a:lstStyle/>
          <a:p>
            <a:r>
              <a:rPr lang="en-US" sz="8000" b="1" i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YOU!!</a:t>
            </a:r>
            <a:endParaRPr lang="en-KE" sz="8000" b="1" i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4127E-AAE2-4039-C800-E8A92B254774}"/>
              </a:ext>
            </a:extLst>
          </p:cNvPr>
          <p:cNvSpPr txBox="1"/>
          <p:nvPr/>
        </p:nvSpPr>
        <p:spPr>
          <a:xfrm>
            <a:off x="9550796" y="5872626"/>
            <a:ext cx="252028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FF"/>
                </a:highlight>
              </a:rPr>
              <a:t>By Anastacia Nyamoita</a:t>
            </a:r>
            <a:endParaRPr lang="en-KE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2813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EA3A-DB40-D6C3-BCB1-9B0967D0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26" y="404664"/>
            <a:ext cx="10971372" cy="106680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APPROACH USED IN ANALYSIS</a:t>
            </a:r>
            <a:endParaRPr lang="en-K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16CE3-5F6F-1676-2178-460C799504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7828" y="1988840"/>
            <a:ext cx="10287000" cy="4190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E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xploring and investigating past movie data sets and checking what types of films are currently doing the best at the box office.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T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ranslating those findings into actionable insights and give recommendations that the head of Microsoft's new movie studio can use to help decide what type of films to create.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00599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84E8-3B5C-089B-B1C1-92724676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3" y="404664"/>
            <a:ext cx="10971372" cy="106680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PROBLEM STATEMENT</a:t>
            </a:r>
            <a:endParaRPr lang="en-K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89F0-A135-8E63-8C66-835021A1CF1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0199" y="1844824"/>
            <a:ext cx="10287000" cy="419099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Microsoft sees all the big companies creating original video content and they want to get in on the fun. </a:t>
            </a: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Microsoft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 has decided to create a new movie studio, but they don’t know anything about creating movies. </a:t>
            </a: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r>
              <a:rPr lang="en-US" dirty="0">
                <a:solidFill>
                  <a:srgbClr val="2D3B45"/>
                </a:solidFill>
                <a:latin typeface="Lato Extended"/>
              </a:rPr>
              <a:t>We need to investigate, analyze and 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help decide what type of films to create in Microsoft's new movie studio </a:t>
            </a:r>
          </a:p>
          <a:p>
            <a:pPr marL="0" indent="0">
              <a:buNone/>
            </a:pP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4768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4" y="152400"/>
            <a:ext cx="10971372" cy="106680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395AD-5E38-744D-6BE9-242BF4B74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14492" y="1844824"/>
            <a:ext cx="5029199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Drama with mystery and suspense, comedy, action and adventure are the leading produced genres 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Let’s look if these genres are profitable before we make a conclusion.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6325015-FB59-ED48-6032-FE4C7CE9FD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6" y="1700808"/>
            <a:ext cx="6624736" cy="4191000"/>
          </a:xfrm>
        </p:spPr>
      </p:pic>
    </p:spTree>
    <p:extLst>
      <p:ext uri="{BB962C8B-B14F-4D97-AF65-F5344CB8AC3E}">
        <p14:creationId xmlns:p14="http://schemas.microsoft.com/office/powerpoint/2010/main" val="38154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5B02-798E-516D-268F-7D861EA2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457200"/>
            <a:ext cx="10971372" cy="1066800"/>
          </a:xfrm>
        </p:spPr>
        <p:txBody>
          <a:bodyPr/>
          <a:lstStyle/>
          <a:p>
            <a:r>
              <a:rPr lang="en-US" b="1" i="1" u="sng" dirty="0"/>
              <a:t>RECOMMENDATION 1 CONT..</a:t>
            </a:r>
            <a:endParaRPr lang="en-KE" b="1" i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930D60-7B9F-39F9-9F5E-6327B6FA607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816"/>
            <a:ext cx="6742484" cy="4191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12E6-A0AC-EB6F-82FB-F6A87ECD3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00" y="1943100"/>
            <a:ext cx="5029199" cy="41910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Drama is indeed the most profitable genre, or drama related movies are very profitable in terms of the mean profit.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Action and comedy follow closely too.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 recommend Microsoft to look into producing drama related  movies with comedy, Action, mystery and suspense because of the high returns they bring.</a:t>
            </a:r>
          </a:p>
        </p:txBody>
      </p:sp>
    </p:spTree>
    <p:extLst>
      <p:ext uri="{BB962C8B-B14F-4D97-AF65-F5344CB8AC3E}">
        <p14:creationId xmlns:p14="http://schemas.microsoft.com/office/powerpoint/2010/main" val="85425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73B8-6A49-81F6-C901-EDACBF3F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8" y="260648"/>
            <a:ext cx="10971372" cy="1066800"/>
          </a:xfrm>
        </p:spPr>
        <p:txBody>
          <a:bodyPr/>
          <a:lstStyle/>
          <a:p>
            <a:endParaRPr lang="en-K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5E81F1-0C56-97CB-3381-7DDDFEEB44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" y="1628800"/>
            <a:ext cx="6323013" cy="374441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8C5F9-BBBC-DC72-E5D8-F1F3991E6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0476" y="1844824"/>
            <a:ext cx="5029199" cy="4191000"/>
          </a:xfrm>
        </p:spPr>
        <p:txBody>
          <a:bodyPr>
            <a:normAutofit/>
          </a:bodyPr>
          <a:lstStyle/>
          <a:p>
            <a:r>
              <a:rPr lang="en-US" dirty="0"/>
              <a:t>A bonus graph to show the genres that make the most money and to what extent in relation to the other genres.</a:t>
            </a:r>
          </a:p>
          <a:p>
            <a:r>
              <a:rPr lang="en-US" dirty="0"/>
              <a:t>Drama is indeed the most profitable genre, or drama related movies are very profitable and to a very great extent.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4111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BA94-3615-73B5-B320-E820220D6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80" y="260648"/>
            <a:ext cx="10971372" cy="1066800"/>
          </a:xfrm>
        </p:spPr>
        <p:txBody>
          <a:bodyPr/>
          <a:lstStyle/>
          <a:p>
            <a:r>
              <a:rPr lang="en-US" b="1" i="1" u="sng" dirty="0"/>
              <a:t>IMPORTANT TO NOTE ABOUT RECOMMENDATION 1</a:t>
            </a:r>
            <a:endParaRPr lang="en-KE" b="1" i="1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371BC1-9AF1-0388-EF74-E406D15381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8" y="1327448"/>
            <a:ext cx="7272807" cy="51258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E88B6-2B7D-3E2B-2D6D-0F574F1F2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8548" y="1943100"/>
            <a:ext cx="4064679" cy="4191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is worth noting that the most profitable genres are also the most expensive genres to produce.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29377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DFA2-5B03-A33C-FACC-C60B12F1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327" y="444291"/>
            <a:ext cx="10971372" cy="1066800"/>
          </a:xfrm>
        </p:spPr>
        <p:txBody>
          <a:bodyPr/>
          <a:lstStyle/>
          <a:p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2</a:t>
            </a:r>
            <a:endParaRPr lang="en-KE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B00599-9EDB-B6B4-B4ED-45C911C8AA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7205"/>
            <a:ext cx="7344816" cy="45365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9988-6E84-E2A8-13C3-9A308AA4E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00" y="2348880"/>
            <a:ext cx="5040560" cy="3489176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From </a:t>
            </a:r>
            <a:r>
              <a:rPr lang="en-US" dirty="0">
                <a:solidFill>
                  <a:srgbClr val="000000"/>
                </a:solidFill>
                <a:latin typeface="Helvetica Neue"/>
              </a:rPr>
              <a:t>this graph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,R-rated movies and PG-13 rated movies make the most profit as compared to G and NR movies.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Microsoft should consider the rating of the movie depending on the target market of course.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 recommend PG-13 and R rated movies because they make the highest returns.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09483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ED0C-A98F-E971-7C29-87942AEC9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8" y="188640"/>
            <a:ext cx="10971372" cy="1066800"/>
          </a:xfrm>
        </p:spPr>
        <p:txBody>
          <a:bodyPr/>
          <a:lstStyle/>
          <a:p>
            <a:r>
              <a:rPr lang="en-US" b="1" i="1" u="sng" dirty="0"/>
              <a:t>RECOMMENDATION 2 CONT..</a:t>
            </a:r>
            <a:endParaRPr lang="en-KE" b="1" i="1" u="s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61F57-A90A-916A-4BF3-72AC17217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5779" y="5589240"/>
            <a:ext cx="11152331" cy="936104"/>
          </a:xfrm>
        </p:spPr>
        <p:txBody>
          <a:bodyPr>
            <a:normAutofit/>
          </a:bodyPr>
          <a:lstStyle/>
          <a:p>
            <a:r>
              <a:rPr lang="en-US" dirty="0"/>
              <a:t>The Rated movies are have a higher budget to produce but they also have the highest returns .</a:t>
            </a:r>
          </a:p>
          <a:p>
            <a:endParaRPr lang="en-KE" dirty="0"/>
          </a:p>
        </p:txBody>
      </p:sp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7D778EFB-122A-4ECD-EC24-265C97FC16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86" y="1255440"/>
            <a:ext cx="10561240" cy="4299253"/>
          </a:xfrm>
        </p:spPr>
      </p:pic>
    </p:spTree>
    <p:extLst>
      <p:ext uri="{BB962C8B-B14F-4D97-AF65-F5344CB8AC3E}">
        <p14:creationId xmlns:p14="http://schemas.microsoft.com/office/powerpoint/2010/main" val="34763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presentation on product or servic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ales presentation on product or service.potx" id="{BB6578FA-E30D-45EC-B849-CACB373ADC90}" vid="{5A523E24-2D1D-4F75-BD91-64E0BBADB4AA}"/>
    </a:ext>
  </a:extLst>
</a:theme>
</file>

<file path=ppt/theme/theme2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3494BA"/>
      </a:accent6>
      <a:hlink>
        <a:srgbClr val="6B9F25"/>
      </a:hlink>
      <a:folHlink>
        <a:srgbClr val="9F6715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0</TotalTime>
  <Words>506</Words>
  <Application>Microsoft Office PowerPoint</Application>
  <PresentationFormat>Custom</PresentationFormat>
  <Paragraphs>44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</vt:lpstr>
      <vt:lpstr>Consolas</vt:lpstr>
      <vt:lpstr>Corbel</vt:lpstr>
      <vt:lpstr>Helvetica Neue</vt:lpstr>
      <vt:lpstr>Lato Extended</vt:lpstr>
      <vt:lpstr>Wingdings</vt:lpstr>
      <vt:lpstr>Sales presentation on product or service</vt:lpstr>
      <vt:lpstr>MICROSOFT </vt:lpstr>
      <vt:lpstr>APPROACH USED IN ANALYSIS</vt:lpstr>
      <vt:lpstr>BUSINESS PROBLEM STATEMENT</vt:lpstr>
      <vt:lpstr>RECOMMENDATION 1</vt:lpstr>
      <vt:lpstr>RECOMMENDATION 1 CONT..</vt:lpstr>
      <vt:lpstr>PowerPoint Presentation</vt:lpstr>
      <vt:lpstr>IMPORTANT TO NOTE ABOUT RECOMMENDATION 1</vt:lpstr>
      <vt:lpstr>RECOMMENDATION 2</vt:lpstr>
      <vt:lpstr>RECOMMENDATION 2 CONT..</vt:lpstr>
      <vt:lpstr>RECOMMENDATION 3</vt:lpstr>
      <vt:lpstr>BONUS INFORMATION</vt:lpstr>
      <vt:lpstr>CONCLUSION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</dc:title>
  <dc:creator>Anastacia osiango</dc:creator>
  <cp:lastModifiedBy>Anastacia osiango</cp:lastModifiedBy>
  <cp:revision>1</cp:revision>
  <dcterms:created xsi:type="dcterms:W3CDTF">2022-05-22T10:13:17Z</dcterms:created>
  <dcterms:modified xsi:type="dcterms:W3CDTF">2022-05-22T10:13:57Z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