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-GB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1.png"/><Relationship Id="rId4" Type="http://schemas.openxmlformats.org/officeDocument/2006/relationships/image" Target="../media/image0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1.png"/><Relationship Id="rId4" Type="http://schemas.openxmlformats.org/officeDocument/2006/relationships/image" Target="../media/image0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0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0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cambridgecoding/webapp-flappy" TargetMode="External"/><Relationship Id="rId4" Type="http://schemas.openxmlformats.org/officeDocument/2006/relationships/image" Target="../media/image0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0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0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0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0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0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0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0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Flappy Bird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Make your first game in a day!</a:t>
            </a:r>
          </a:p>
        </p:txBody>
      </p:sp>
      <p:pic>
        <p:nvPicPr>
          <p:cNvPr id="32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/>
              <a:t>Quiz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608975" y="1275025"/>
            <a:ext cx="8077800" cy="3177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000"/>
              <a:t>How many arguments are there in this function calls?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Consolas"/>
              <a:buChar char="●"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game.add.text(20, 20, "Welcome!");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Consolas"/>
              <a:buChar char="●"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game.add.text(20, 20, "Welcome!", {font: "30px"});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Consolas"/>
              <a:buChar char="●"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game.add.text(20, 20, "Welcome!", {font: "30px", fill: "#FFFFFF"});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666050" y="3596700"/>
            <a:ext cx="8020799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2400"/>
              <a:t>Answer: 2, 3 and 3.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/>
              <a:t>Module 1 Wrap Up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-GB" sz="1800"/>
              <a:t>A statement is an instruction for the computer.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-GB" sz="1800"/>
              <a:t>A function has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-GB" sz="1800"/>
              <a:t>a name,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-GB" sz="1800"/>
              <a:t>parameters (between </a:t>
            </a: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GB" sz="1800"/>
              <a:t>), and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-GB" sz="1800"/>
              <a:t>a list of instructions (between </a:t>
            </a: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{}</a:t>
            </a:r>
            <a:r>
              <a:rPr lang="en-GB" sz="1800"/>
              <a:t>).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-GB" sz="1800"/>
              <a:t>Call a function using its name and some arguments (between </a:t>
            </a: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GB" sz="1800"/>
              <a:t>).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2778925" y="1604975"/>
            <a:ext cx="3668400" cy="122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6000"/>
              <a:t>Module 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6000"/>
          </a:p>
        </p:txBody>
      </p:sp>
      <p:sp>
        <p:nvSpPr>
          <p:cNvPr id="108" name="Shape 108"/>
          <p:cNvSpPr txBox="1"/>
          <p:nvPr>
            <p:ph idx="2" type="body"/>
          </p:nvPr>
        </p:nvSpPr>
        <p:spPr>
          <a:xfrm>
            <a:off x="2693800" y="2690225"/>
            <a:ext cx="3668400" cy="122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1800"/>
              <a:t>Events and user interactions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/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/>
              <a:t>LA 1: Alerts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33025" y="1200150"/>
            <a:ext cx="84494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function clickHandler() {</a:t>
            </a:r>
          </a:p>
          <a:p>
            <a:pPr rtl="0">
              <a:spcBef>
                <a:spcPts val="0"/>
              </a:spcBef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 alert("CLICK!");</a:t>
            </a:r>
          </a:p>
          <a:p>
            <a:pPr rtl="0">
              <a:spcBef>
                <a:spcPts val="0"/>
              </a:spcBef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game.input.onDown.add(clickHandler);</a:t>
            </a: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/>
              <a:t>LA 1: Alerts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33025" y="1200150"/>
            <a:ext cx="84494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function clickHandler()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 alert("CLICK!");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game.input.onDown.add(clickHandler);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>
            <a:off x="5908875" y="1988650"/>
            <a:ext cx="23883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3000"/>
              <a:t>What to do.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/>
              <a:t>LA 1: Alerts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33025" y="1200150"/>
            <a:ext cx="84494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function clickHandler()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   alert("CLICK!");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game.input.onDown.add(clickHandler);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/>
        </p:nvSpPr>
        <p:spPr>
          <a:xfrm>
            <a:off x="3101925" y="2959200"/>
            <a:ext cx="4843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3000"/>
              <a:t>When to do it.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/>
              <a:t>Quiz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33025" y="3891675"/>
            <a:ext cx="8449499" cy="103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game.input.onDown.add(clickHandler);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447200" y="1370175"/>
            <a:ext cx="8239500" cy="2654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  <a:buChar char="●"/>
            </a:pPr>
            <a:r>
              <a:rPr lang="en-GB" sz="3000"/>
              <a:t>How many arguments are passed to the function </a:t>
            </a:r>
            <a:r>
              <a:rPr lang="en-GB" sz="3000">
                <a:latin typeface="Consolas"/>
                <a:ea typeface="Consolas"/>
                <a:cs typeface="Consolas"/>
                <a:sym typeface="Consolas"/>
              </a:rPr>
              <a:t>game.input.onDown.add</a:t>
            </a:r>
            <a:r>
              <a:rPr lang="en-GB" sz="3000"/>
              <a:t>?</a:t>
            </a:r>
          </a:p>
          <a:p>
            <a:pPr indent="-419100" lvl="0" marL="457200">
              <a:spcBef>
                <a:spcPts val="0"/>
              </a:spcBef>
              <a:buSzPct val="100000"/>
              <a:buChar char="●"/>
            </a:pPr>
            <a:r>
              <a:rPr lang="en-GB" sz="3000"/>
              <a:t>What sort of arguments are they?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/>
              <a:t>Quiz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33025" y="3891675"/>
            <a:ext cx="8449499" cy="103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game.input.onDown.add(clickHandler);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/>
        </p:nvSpPr>
        <p:spPr>
          <a:xfrm>
            <a:off x="447200" y="1370175"/>
            <a:ext cx="8239500" cy="2654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  <a:buChar char="●"/>
            </a:pPr>
            <a:r>
              <a:rPr lang="en-GB" sz="3000"/>
              <a:t>The function receives one argument called </a:t>
            </a:r>
            <a:r>
              <a:rPr lang="en-GB" sz="3000">
                <a:latin typeface="Consolas"/>
                <a:ea typeface="Consolas"/>
                <a:cs typeface="Consolas"/>
                <a:sym typeface="Consolas"/>
              </a:rPr>
              <a:t>clickHandler</a:t>
            </a:r>
            <a:r>
              <a:rPr lang="en-GB" sz="3000"/>
              <a:t>.</a:t>
            </a:r>
          </a:p>
          <a:p>
            <a:pPr indent="-419100" lvl="0" marL="457200" rtl="0">
              <a:spcBef>
                <a:spcPts val="0"/>
              </a:spcBef>
              <a:buSzPct val="100000"/>
              <a:buChar char="●"/>
            </a:pPr>
            <a:r>
              <a:rPr lang="en-GB" sz="3000"/>
              <a:t>The argument </a:t>
            </a:r>
            <a:r>
              <a:rPr lang="en-GB" sz="3000">
                <a:latin typeface="Consolas"/>
                <a:ea typeface="Consolas"/>
                <a:cs typeface="Consolas"/>
                <a:sym typeface="Consolas"/>
              </a:rPr>
              <a:t>clickHandler</a:t>
            </a:r>
            <a:r>
              <a:rPr lang="en-GB" sz="3000"/>
              <a:t> is a function.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/>
              <a:t>LA 2&amp;3: Using event argument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457200" y="1200150"/>
            <a:ext cx="86084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function clickHandler(event)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    game.add.sprite(event.x, event.y,"img");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/>
              <a:t>Quiz: Event argument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-GB" sz="2400"/>
              <a:t>Where is the image displayed?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-GB" sz="2400"/>
              <a:t>How is the value of </a:t>
            </a:r>
            <a:r>
              <a:rPr lang="en-GB" sz="2400">
                <a:latin typeface="Consolas"/>
                <a:ea typeface="Consolas"/>
                <a:cs typeface="Consolas"/>
                <a:sym typeface="Consolas"/>
              </a:rPr>
              <a:t>event</a:t>
            </a:r>
            <a:r>
              <a:rPr lang="en-GB" sz="2400"/>
              <a:t> set? (Who sets it? When?)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314000" y="2683250"/>
            <a:ext cx="8733899" cy="24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-GB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 clickHandler(event) {</a:t>
            </a:r>
          </a:p>
          <a:p>
            <a:pPr lvl="0" rtl="0">
              <a:spcBef>
                <a:spcPts val="600"/>
              </a:spcBef>
              <a:buNone/>
            </a:pPr>
            <a:r>
              <a:rPr lang="en-GB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game.add.sprite(event.x, event.y,"img");</a:t>
            </a:r>
          </a:p>
          <a:p>
            <a:pPr lvl="0" rtl="0">
              <a:spcBef>
                <a:spcPts val="600"/>
              </a:spcBef>
              <a:buNone/>
            </a:pPr>
            <a:r>
              <a:rPr lang="en-GB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Concepts you will learn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Variables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Functions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Loops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Conditionals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Arrays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150" y="4636349"/>
            <a:ext cx="1312675" cy="34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/>
              <a:t>Answer</a:t>
            </a:r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/>
        </p:nvSpPr>
        <p:spPr>
          <a:xfrm>
            <a:off x="704125" y="1360650"/>
            <a:ext cx="7982700" cy="1931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  <a:buChar char="●"/>
            </a:pPr>
            <a:r>
              <a:rPr lang="en-GB" sz="3000"/>
              <a:t>The image appears where the user clicks.</a:t>
            </a:r>
          </a:p>
          <a:p>
            <a:pPr indent="-419100" lvl="0" marL="457200" rtl="0">
              <a:spcBef>
                <a:spcPts val="0"/>
              </a:spcBef>
              <a:buSzPct val="100000"/>
              <a:buChar char="●"/>
            </a:pPr>
            <a:r>
              <a:rPr lang="en-GB" sz="3000"/>
              <a:t>The value of event is set</a:t>
            </a:r>
          </a:p>
          <a:p>
            <a:pPr indent="-419100" lvl="1" marL="914400" rtl="0">
              <a:spcBef>
                <a:spcPts val="0"/>
              </a:spcBef>
              <a:buSzPct val="100000"/>
              <a:buChar char="○"/>
            </a:pPr>
            <a:r>
              <a:rPr lang="en-GB" sz="3000"/>
              <a:t>by the web browser</a:t>
            </a:r>
          </a:p>
          <a:p>
            <a:pPr indent="-419100" lvl="1" marL="914400">
              <a:spcBef>
                <a:spcPts val="0"/>
              </a:spcBef>
              <a:buSzPct val="100000"/>
              <a:buChar char="○"/>
            </a:pPr>
            <a:r>
              <a:rPr lang="en-GB" sz="3000"/>
              <a:t>when the user clicks.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2778925" y="1604975"/>
            <a:ext cx="3668400" cy="122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6000"/>
              <a:t>Module 3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6000"/>
          </a:p>
        </p:txBody>
      </p:sp>
      <p:sp>
        <p:nvSpPr>
          <p:cNvPr id="176" name="Shape 176"/>
          <p:cNvSpPr txBox="1"/>
          <p:nvPr>
            <p:ph idx="2" type="body"/>
          </p:nvPr>
        </p:nvSpPr>
        <p:spPr>
          <a:xfrm>
            <a:off x="3178575" y="2718775"/>
            <a:ext cx="4813200" cy="122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1800"/>
              <a:t>Variables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/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/>
              <a:t>LA 1&amp;2: Variables</a:t>
            </a:r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9200" y="1484350"/>
            <a:ext cx="5766124" cy="324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/>
              <a:t>Quiz: variables</a:t>
            </a:r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/>
          <p:nvPr/>
        </p:nvSpPr>
        <p:spPr>
          <a:xfrm>
            <a:off x="694600" y="1189375"/>
            <a:ext cx="7992299" cy="25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lang="en-GB" sz="3000"/>
              <a:t>How to declare a variable?</a:t>
            </a:r>
          </a:p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lang="en-GB" sz="3000"/>
              <a:t>How to set the value of a variable?</a:t>
            </a:r>
          </a:p>
          <a:p>
            <a:pPr indent="-419100" lvl="0" marL="457200">
              <a:spcBef>
                <a:spcPts val="0"/>
              </a:spcBef>
              <a:buSzPct val="100000"/>
              <a:buAutoNum type="arabicPeriod"/>
            </a:pPr>
            <a:r>
              <a:rPr lang="en-GB" sz="3000"/>
              <a:t>How to retrieve the value of a variable?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/>
              <a:t>Quiz: variables</a:t>
            </a:r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 txBox="1"/>
          <p:nvPr/>
        </p:nvSpPr>
        <p:spPr>
          <a:xfrm>
            <a:off x="694600" y="1189375"/>
            <a:ext cx="7992299" cy="3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lang="en-GB" sz="3000"/>
              <a:t>How to declare a variable?</a:t>
            </a:r>
          </a:p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lang="en-GB" sz="3000"/>
              <a:t>How to set the value of a variable?</a:t>
            </a:r>
          </a:p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lang="en-GB" sz="3000"/>
              <a:t>How to retrieve the value of a variable?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indent="-419100" lvl="0" marL="457200" rtl="0">
              <a:spcBef>
                <a:spcPts val="0"/>
              </a:spcBef>
              <a:buSzPct val="100000"/>
              <a:buFont typeface="Consolas"/>
              <a:buAutoNum type="arabicPeriod"/>
            </a:pPr>
            <a:r>
              <a:rPr lang="en-GB" sz="3000">
                <a:latin typeface="Consolas"/>
                <a:ea typeface="Consolas"/>
                <a:cs typeface="Consolas"/>
                <a:sym typeface="Consolas"/>
              </a:rPr>
              <a:t>var score; // use the var keyword</a:t>
            </a:r>
          </a:p>
          <a:p>
            <a:pPr indent="-419100" lvl="0" marL="457200" rtl="0">
              <a:spcBef>
                <a:spcPts val="0"/>
              </a:spcBef>
              <a:buSzPct val="100000"/>
              <a:buFont typeface="Consolas"/>
              <a:buAutoNum type="arabicPeriod"/>
            </a:pPr>
            <a:r>
              <a:rPr lang="en-GB" sz="3000">
                <a:latin typeface="Consolas"/>
                <a:ea typeface="Consolas"/>
                <a:cs typeface="Consolas"/>
                <a:sym typeface="Consolas"/>
              </a:rPr>
              <a:t>score = 0; // use the = operator</a:t>
            </a:r>
          </a:p>
          <a:p>
            <a:pPr indent="-419100" lvl="0" marL="457200" rtl="0">
              <a:spcBef>
                <a:spcPts val="0"/>
              </a:spcBef>
              <a:buSzPct val="100000"/>
              <a:buFont typeface="Consolas"/>
              <a:buAutoNum type="arabicPeriod"/>
            </a:pPr>
            <a:r>
              <a:rPr lang="en-GB" sz="3000">
                <a:latin typeface="Consolas"/>
                <a:ea typeface="Consolas"/>
                <a:cs typeface="Consolas"/>
                <a:sym typeface="Consolas"/>
              </a:rPr>
              <a:t>score // just write the variable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5334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/>
              <a:t>LA 3: Methods and members</a:t>
            </a:r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Shape 205"/>
          <p:cNvPicPr preferRelativeResize="0"/>
          <p:nvPr/>
        </p:nvPicPr>
        <p:blipFill rotWithShape="1">
          <a:blip r:embed="rId4">
            <a:alphaModFix/>
          </a:blip>
          <a:srcRect b="23400" l="0" r="0" t="-15600"/>
          <a:stretch/>
        </p:blipFill>
        <p:spPr>
          <a:xfrm>
            <a:off x="0" y="20150"/>
            <a:ext cx="9144000" cy="474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400"/>
              <a:t>Quiz: members and methods</a:t>
            </a:r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 txBox="1"/>
          <p:nvPr/>
        </p:nvSpPr>
        <p:spPr>
          <a:xfrm>
            <a:off x="532850" y="1360650"/>
            <a:ext cx="8153999" cy="29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lang="en-GB" sz="3000"/>
              <a:t>How to access the value held inside a member of a variable?</a:t>
            </a:r>
          </a:p>
          <a:p>
            <a:pPr indent="-419100" lvl="0" marL="457200">
              <a:spcBef>
                <a:spcPts val="0"/>
              </a:spcBef>
              <a:buSzPct val="100000"/>
              <a:buAutoNum type="arabicPeriod"/>
            </a:pPr>
            <a:r>
              <a:rPr lang="en-GB" sz="3000"/>
              <a:t>How to call a method held inside a variable?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400"/>
              <a:t>Quiz: members and methods</a:t>
            </a:r>
          </a:p>
        </p:txBody>
      </p:sp>
      <p:pic>
        <p:nvPicPr>
          <p:cNvPr id="218" name="Shape 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 txBox="1"/>
          <p:nvPr/>
        </p:nvSpPr>
        <p:spPr>
          <a:xfrm>
            <a:off x="532850" y="1360650"/>
            <a:ext cx="8153999" cy="29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3000">
                <a:latin typeface="Consolas"/>
                <a:ea typeface="Consolas"/>
                <a:cs typeface="Consolas"/>
                <a:sym typeface="Consolas"/>
              </a:rPr>
              <a:t>//use . to access member</a:t>
            </a:r>
          </a:p>
          <a:p>
            <a:pPr rtl="0">
              <a:spcBef>
                <a:spcPts val="0"/>
              </a:spcBef>
              <a:buNone/>
            </a:pPr>
            <a:r>
              <a:rPr lang="en-GB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player.x = player.x + 1;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//use . and treat as a function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3000">
                <a:latin typeface="Consolas"/>
                <a:ea typeface="Consolas"/>
                <a:cs typeface="Consolas"/>
                <a:sym typeface="Consolas"/>
              </a:rPr>
              <a:t>player.kill();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/>
              <a:t>Module 3 Wrap Up</a:t>
            </a: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-GB" sz="2400"/>
              <a:t>A </a:t>
            </a:r>
            <a:r>
              <a:rPr lang="en-GB" sz="2400">
                <a:latin typeface="Consolas"/>
                <a:ea typeface="Consolas"/>
                <a:cs typeface="Consolas"/>
                <a:sym typeface="Consolas"/>
              </a:rPr>
              <a:t>variable</a:t>
            </a:r>
            <a:r>
              <a:rPr lang="en-GB" sz="2400"/>
              <a:t> is a named container for a value.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-GB" sz="2400"/>
              <a:t>Variables are only available for the length of their scope: global or local.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-GB" sz="2400"/>
              <a:t>Variables can be nested. Use the </a:t>
            </a:r>
            <a:r>
              <a:rPr lang="en-GB" sz="24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2400"/>
              <a:t> (dot) to access inner members.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2778925" y="1604975"/>
            <a:ext cx="3668400" cy="122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6000"/>
              <a:t>Module 4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6000"/>
          </a:p>
        </p:txBody>
      </p:sp>
      <p:sp>
        <p:nvSpPr>
          <p:cNvPr id="232" name="Shape 232"/>
          <p:cNvSpPr txBox="1"/>
          <p:nvPr>
            <p:ph idx="2" type="body"/>
          </p:nvPr>
        </p:nvSpPr>
        <p:spPr>
          <a:xfrm>
            <a:off x="3178575" y="2718775"/>
            <a:ext cx="4813200" cy="122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1800"/>
              <a:t>Loops and conditionals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/>
          </a:p>
        </p:txBody>
      </p:sp>
      <p:pic>
        <p:nvPicPr>
          <p:cNvPr id="233" name="Shape 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Project repository</a:t>
            </a:r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457200" y="1200150"/>
            <a:ext cx="86442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-GB" sz="2800" u="sng">
                <a:solidFill>
                  <a:schemeClr val="hlink"/>
                </a:solidFill>
                <a:hlinkClick r:id="rId3"/>
              </a:rPr>
              <a:t>https://github.com/cambridgecoding/webapp-flappy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-GB" sz="2800"/>
              <a:t>Fork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-GB" sz="2800"/>
              <a:t>Clone in WebStorm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-GB" sz="2800"/>
              <a:t>Add your pair as collaborator</a:t>
            </a:r>
          </a:p>
        </p:txBody>
      </p:sp>
      <p:pic>
        <p:nvPicPr>
          <p:cNvPr id="46" name="Shape 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9150" y="4636349"/>
            <a:ext cx="1312675" cy="34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200"/>
              <a:t>LA 1: Loops</a:t>
            </a: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for(var count=0; count&lt;8; count++){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    game.add.sprite(100, 50*count, "pipe");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/>
              <a:t>Quiz: loops</a:t>
            </a:r>
          </a:p>
        </p:txBody>
      </p:sp>
      <p:pic>
        <p:nvPicPr>
          <p:cNvPr id="246" name="Shape 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Shape 247"/>
          <p:cNvSpPr txBox="1"/>
          <p:nvPr>
            <p:ph idx="1" type="body"/>
          </p:nvPr>
        </p:nvSpPr>
        <p:spPr>
          <a:xfrm>
            <a:off x="457200" y="943225"/>
            <a:ext cx="5090099" cy="4071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for(var i=0; i&lt;10; i++){</a:t>
            </a:r>
          </a:p>
          <a:p>
            <a:pPr rtl="0">
              <a:spcBef>
                <a:spcPts val="0"/>
              </a:spcBef>
              <a:buNone/>
            </a:pP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    console.log(i);</a:t>
            </a:r>
          </a:p>
          <a:p>
            <a:pPr rtl="0">
              <a:spcBef>
                <a:spcPts val="0"/>
              </a:spcBef>
              <a:buNone/>
            </a:pP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>
              <a:spcBef>
                <a:spcPts val="0"/>
              </a:spcBef>
              <a:buNone/>
            </a:pP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for(var i=10; i&lt;20; i++){</a:t>
            </a:r>
          </a:p>
          <a:p>
            <a:pPr rtl="0">
              <a:spcBef>
                <a:spcPts val="0"/>
              </a:spcBef>
              <a:buNone/>
            </a:pP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    console.log(i);</a:t>
            </a:r>
          </a:p>
          <a:p>
            <a:pPr rtl="0">
              <a:spcBef>
                <a:spcPts val="0"/>
              </a:spcBef>
              <a:buNone/>
            </a:pP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>
              <a:spcBef>
                <a:spcPts val="0"/>
              </a:spcBef>
              <a:buNone/>
            </a:pP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for(var i=0; i&lt;10; i=i+2){</a:t>
            </a:r>
          </a:p>
          <a:p>
            <a:pPr rtl="0">
              <a:spcBef>
                <a:spcPts val="0"/>
              </a:spcBef>
              <a:buNone/>
            </a:pP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    console.log(i);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5823225" y="970550"/>
            <a:ext cx="3216000" cy="3589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  <a:buChar char="●"/>
            </a:pPr>
            <a:r>
              <a:rPr lang="en-GB" sz="3000"/>
              <a:t>How many iterations?</a:t>
            </a:r>
          </a:p>
          <a:p>
            <a:pPr indent="-419100" lvl="0" marL="457200" rtl="0">
              <a:spcBef>
                <a:spcPts val="0"/>
              </a:spcBef>
              <a:buSzPct val="100000"/>
              <a:buChar char="●"/>
            </a:pPr>
            <a:r>
              <a:rPr lang="en-GB" sz="3000"/>
              <a:t>What gets printed on the console?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/>
              <a:t>LA 2: Conditionals</a:t>
            </a:r>
          </a:p>
        </p:txBody>
      </p:sp>
      <p:pic>
        <p:nvPicPr>
          <p:cNvPr id="254" name="Shape 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Shape 25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2400">
                <a:latin typeface="Consolas"/>
                <a:ea typeface="Consolas"/>
                <a:cs typeface="Consolas"/>
                <a:sym typeface="Consolas"/>
              </a:rPr>
              <a:t>if(x &lt; 5) {</a:t>
            </a:r>
          </a:p>
          <a:p>
            <a:pPr rtl="0">
              <a:spcBef>
                <a:spcPts val="0"/>
              </a:spcBef>
              <a:buNone/>
            </a:pPr>
            <a:r>
              <a:rPr lang="en-GB" sz="2400">
                <a:latin typeface="Consolas"/>
                <a:ea typeface="Consolas"/>
                <a:cs typeface="Consolas"/>
                <a:sym typeface="Consolas"/>
              </a:rPr>
              <a:t>    console.log("x is less than 5");</a:t>
            </a:r>
          </a:p>
          <a:p>
            <a:pPr rtl="0">
              <a:spcBef>
                <a:spcPts val="0"/>
              </a:spcBef>
              <a:buNone/>
            </a:pPr>
            <a:r>
              <a:rPr lang="en-GB" sz="24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rtl="0">
              <a:spcBef>
                <a:spcPts val="0"/>
              </a:spcBef>
              <a:buNone/>
            </a:pPr>
            <a:r>
              <a:rPr lang="en-GB" sz="2400">
                <a:latin typeface="Consolas"/>
                <a:ea typeface="Consolas"/>
                <a:cs typeface="Consolas"/>
                <a:sym typeface="Consolas"/>
              </a:rPr>
              <a:t>if(x == 10) {</a:t>
            </a:r>
          </a:p>
          <a:p>
            <a:pPr rtl="0">
              <a:spcBef>
                <a:spcPts val="0"/>
              </a:spcBef>
              <a:buNone/>
            </a:pPr>
            <a:r>
              <a:rPr lang="en-GB" sz="2400">
                <a:latin typeface="Consolas"/>
                <a:ea typeface="Consolas"/>
                <a:cs typeface="Consolas"/>
                <a:sym typeface="Consolas"/>
              </a:rPr>
              <a:t>    console.log("x is 10");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24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/>
              <a:t>Module 4 Wrap Up</a:t>
            </a:r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Loops execute the same block of instruction several times.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Conditionals (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if-then-else</a:t>
            </a:r>
            <a:r>
              <a:rPr lang="en-GB"/>
              <a:t>) execute instruction only in certain cases.</a:t>
            </a:r>
          </a:p>
        </p:txBody>
      </p:sp>
      <p:pic>
        <p:nvPicPr>
          <p:cNvPr id="262" name="Shape 2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1" type="body"/>
          </p:nvPr>
        </p:nvSpPr>
        <p:spPr>
          <a:xfrm>
            <a:off x="2778925" y="1604975"/>
            <a:ext cx="3668400" cy="122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6000"/>
              <a:t>Module 5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6000"/>
          </a:p>
        </p:txBody>
      </p:sp>
      <p:sp>
        <p:nvSpPr>
          <p:cNvPr id="268" name="Shape 268"/>
          <p:cNvSpPr txBox="1"/>
          <p:nvPr>
            <p:ph idx="2" type="body"/>
          </p:nvPr>
        </p:nvSpPr>
        <p:spPr>
          <a:xfrm>
            <a:off x="3216000" y="2680725"/>
            <a:ext cx="4813200" cy="122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1800"/>
              <a:t>Physics and more events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/>
          </a:p>
        </p:txBody>
      </p:sp>
      <p:pic>
        <p:nvPicPr>
          <p:cNvPr id="269" name="Shape 2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200"/>
              <a:t>LA 1-8: Physics and moving parts</a:t>
            </a:r>
          </a:p>
        </p:txBody>
      </p:sp>
      <p:pic>
        <p:nvPicPr>
          <p:cNvPr id="275" name="Shape 2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Shape 276"/>
          <p:cNvSpPr txBox="1"/>
          <p:nvPr/>
        </p:nvSpPr>
        <p:spPr>
          <a:xfrm>
            <a:off x="589925" y="1189375"/>
            <a:ext cx="8096999" cy="3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  <a:buChar char="●"/>
            </a:pPr>
            <a:r>
              <a:rPr lang="en-GB" sz="3000"/>
              <a:t>Start engine.</a:t>
            </a:r>
          </a:p>
          <a:p>
            <a:pPr indent="-419100" lvl="0" marL="457200" rtl="0">
              <a:spcBef>
                <a:spcPts val="0"/>
              </a:spcBef>
              <a:buSzPct val="100000"/>
              <a:buChar char="●"/>
            </a:pPr>
            <a:r>
              <a:rPr lang="en-GB" sz="3000"/>
              <a:t>Enable physics on each moving sprite.</a:t>
            </a:r>
          </a:p>
          <a:p>
            <a:pPr indent="-419100" lvl="0" marL="457200" rtl="0">
              <a:spcBef>
                <a:spcPts val="0"/>
              </a:spcBef>
              <a:buSzPct val="100000"/>
              <a:buChar char="●"/>
            </a:pPr>
            <a:r>
              <a:rPr lang="en-GB" sz="3000"/>
              <a:t>Set speed and gravity on each sprite as needed.</a:t>
            </a:r>
          </a:p>
          <a:p>
            <a:pPr indent="-419100" lvl="0" marL="457200">
              <a:spcBef>
                <a:spcPts val="0"/>
              </a:spcBef>
              <a:buSzPct val="100000"/>
              <a:buChar char="●"/>
            </a:pPr>
            <a:r>
              <a:rPr lang="en-GB" sz="3000"/>
              <a:t>Set up jump!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200"/>
              <a:t>LA 9: Collisions</a:t>
            </a:r>
          </a:p>
        </p:txBody>
      </p:sp>
      <p:pic>
        <p:nvPicPr>
          <p:cNvPr id="282" name="Shape 2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Shape 283"/>
          <p:cNvSpPr txBox="1"/>
          <p:nvPr/>
        </p:nvSpPr>
        <p:spPr>
          <a:xfrm>
            <a:off x="589925" y="1189375"/>
            <a:ext cx="8096999" cy="3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3000">
                <a:latin typeface="Consolas"/>
                <a:ea typeface="Consolas"/>
                <a:cs typeface="Consolas"/>
                <a:sym typeface="Consolas"/>
              </a:rPr>
              <a:t>game.physics.arcade.overlap(</a:t>
            </a:r>
          </a:p>
          <a:p>
            <a:pPr rtl="0">
              <a:spcBef>
                <a:spcPts val="0"/>
              </a:spcBef>
              <a:buNone/>
            </a:pPr>
            <a:r>
              <a:rPr lang="en-GB" sz="3000">
                <a:latin typeface="Consolas"/>
                <a:ea typeface="Consolas"/>
                <a:cs typeface="Consolas"/>
                <a:sym typeface="Consolas"/>
              </a:rPr>
              <a:t>    player,</a:t>
            </a:r>
          </a:p>
          <a:p>
            <a:pPr rtl="0">
              <a:spcBef>
                <a:spcPts val="0"/>
              </a:spcBef>
              <a:buNone/>
            </a:pPr>
            <a:r>
              <a:rPr lang="en-GB" sz="3000">
                <a:latin typeface="Consolas"/>
                <a:ea typeface="Consolas"/>
                <a:cs typeface="Consolas"/>
                <a:sym typeface="Consolas"/>
              </a:rPr>
              <a:t>    pipes,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3000">
                <a:latin typeface="Consolas"/>
                <a:ea typeface="Consolas"/>
                <a:cs typeface="Consolas"/>
                <a:sym typeface="Consolas"/>
              </a:rPr>
              <a:t>    gameOver);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/>
              <a:t>Module 5 Wrap Up</a:t>
            </a:r>
          </a:p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The physics engine takes care of the simulation aspect of the game.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The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update</a:t>
            </a:r>
            <a:r>
              <a:rPr lang="en-GB"/>
              <a:t> function allows you to test and react to custom events in your game.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You can set-up as many handlers for as many events as you need to.</a:t>
            </a:r>
          </a:p>
        </p:txBody>
      </p:sp>
      <p:pic>
        <p:nvPicPr>
          <p:cNvPr id="290" name="Shape 2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2778925" y="1604975"/>
            <a:ext cx="3668400" cy="122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-GB" sz="6000"/>
              <a:t>Module 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6000"/>
          </a:p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x="1884000" y="2690225"/>
            <a:ext cx="5242799" cy="122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1800"/>
              <a:t>First steps: statements, functions, arguments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/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/>
              <a:t>LA 1&amp;2: Setting the background colour</a:t>
            </a:r>
          </a:p>
        </p:txBody>
      </p: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6324" y="1063375"/>
            <a:ext cx="6216484" cy="349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/>
              <a:t>Quiz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What lines are valid statements?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Consolas"/>
              <a:buAutoNum type="arabicPeriod"/>
            </a:pPr>
            <a:r>
              <a:rPr lang="en-GB" sz="2400">
                <a:latin typeface="Consolas"/>
                <a:ea typeface="Consolas"/>
                <a:cs typeface="Consolas"/>
                <a:sym typeface="Consolas"/>
              </a:rPr>
              <a:t>game.stage.setBackgroundColor.("#F3D3A3");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Consolas"/>
              <a:buAutoNum type="arabicPeriod"/>
            </a:pPr>
            <a:r>
              <a:rPr lang="en-GB" sz="2400">
                <a:latin typeface="Consolas"/>
                <a:ea typeface="Consolas"/>
                <a:cs typeface="Consolas"/>
                <a:sym typeface="Consolas"/>
              </a:rPr>
              <a:t>game.stage.setbackgroundcolor("#F3D3A3");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Consolas"/>
              <a:buAutoNum type="arabicPeriod"/>
            </a:pPr>
            <a:r>
              <a:rPr lang="en-GB" sz="2400">
                <a:latin typeface="Consolas"/>
                <a:ea typeface="Consolas"/>
                <a:cs typeface="Consolas"/>
                <a:sym typeface="Consolas"/>
              </a:rPr>
              <a:t>game.stage.setBackgroundColor"#F3D3A3");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Consolas"/>
              <a:buAutoNum type="arabicPeriod"/>
            </a:pPr>
            <a:r>
              <a:rPr lang="en-GB" sz="2400">
                <a:latin typeface="Consolas"/>
                <a:ea typeface="Consolas"/>
                <a:cs typeface="Consolas"/>
                <a:sym typeface="Consolas"/>
              </a:rPr>
              <a:t>game..stage.setBackgroundColor("#F3D3A3");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Consolas"/>
              <a:buAutoNum type="arabicPeriod"/>
            </a:pPr>
            <a:r>
              <a:rPr lang="en-GB" sz="2400">
                <a:latin typeface="Consolas"/>
                <a:ea typeface="Consolas"/>
                <a:cs typeface="Consolas"/>
                <a:sym typeface="Consolas"/>
              </a:rPr>
              <a:t>game.stage.setBackgroundColor("#F3D3A3");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Consolas"/>
              <a:buAutoNum type="arabicPeriod"/>
            </a:pPr>
            <a:r>
              <a:rPr lang="en-GB" sz="2400">
                <a:latin typeface="Consolas"/>
                <a:ea typeface="Consolas"/>
                <a:cs typeface="Consolas"/>
                <a:sym typeface="Consolas"/>
              </a:rPr>
              <a:t>GAME.STAGE.SETBACKGROUNDCOLOR("#F3D3A3");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Consolas"/>
              <a:buAutoNum type="arabicPeriod"/>
            </a:pPr>
            <a:r>
              <a:rPr lang="en-GB" sz="2400">
                <a:latin typeface="Consolas"/>
                <a:ea typeface="Consolas"/>
                <a:cs typeface="Consolas"/>
                <a:sym typeface="Consolas"/>
              </a:rPr>
              <a:t>game.stage.set_background_color("#F3D3A3");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/>
              <a:t>Answer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Line 5 is the only correct statement.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/>
              <a:t>LA 3: Adding text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/>
              <a:t>Quiz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150" y="4560149"/>
            <a:ext cx="1312675" cy="34440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608975" y="1275025"/>
            <a:ext cx="8077800" cy="3177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3000"/>
              <a:t>How many arguments are there in these function calls?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Consolas"/>
              <a:buChar char="●"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game.add.text(20, 20, "Welcome!");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Consolas"/>
              <a:buChar char="●"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game.add.text(20, 20, "Welcome!", {font: "30px"});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Consolas"/>
              <a:buChar char="●"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game.add.text(20, 20, "Welcome!", {font: "30px", fill: "#FFFFFF"});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