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93" r:id="rId7"/>
    <p:sldId id="294" r:id="rId8"/>
    <p:sldId id="261" r:id="rId9"/>
    <p:sldId id="262" r:id="rId10"/>
    <p:sldId id="263" r:id="rId11"/>
    <p:sldId id="296" r:id="rId12"/>
    <p:sldId id="264" r:id="rId13"/>
    <p:sldId id="265" r:id="rId14"/>
    <p:sldId id="300" r:id="rId15"/>
    <p:sldId id="301" r:id="rId16"/>
    <p:sldId id="303" r:id="rId17"/>
    <p:sldId id="302" r:id="rId18"/>
    <p:sldId id="299" r:id="rId19"/>
    <p:sldId id="304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05" r:id="rId36"/>
    <p:sldId id="306" r:id="rId37"/>
    <p:sldId id="314" r:id="rId38"/>
    <p:sldId id="315" r:id="rId39"/>
    <p:sldId id="316" r:id="rId40"/>
    <p:sldId id="317" r:id="rId41"/>
    <p:sldId id="318" r:id="rId42"/>
    <p:sldId id="322" r:id="rId43"/>
    <p:sldId id="320" r:id="rId44"/>
    <p:sldId id="323" r:id="rId45"/>
    <p:sldId id="321" r:id="rId46"/>
    <p:sldId id="283" r:id="rId47"/>
    <p:sldId id="284" r:id="rId48"/>
    <p:sldId id="324" r:id="rId49"/>
    <p:sldId id="340" r:id="rId50"/>
    <p:sldId id="343" r:id="rId51"/>
    <p:sldId id="344" r:id="rId52"/>
    <p:sldId id="337" r:id="rId53"/>
    <p:sldId id="345" r:id="rId54"/>
    <p:sldId id="346" r:id="rId55"/>
    <p:sldId id="336" r:id="rId56"/>
    <p:sldId id="329" r:id="rId57"/>
    <p:sldId id="338" r:id="rId58"/>
    <p:sldId id="328" r:id="rId59"/>
    <p:sldId id="331" r:id="rId60"/>
    <p:sldId id="330" r:id="rId61"/>
    <p:sldId id="325" r:id="rId62"/>
    <p:sldId id="332" r:id="rId63"/>
    <p:sldId id="335" r:id="rId64"/>
    <p:sldId id="333" r:id="rId65"/>
    <p:sldId id="334" r:id="rId66"/>
    <p:sldId id="286" r:id="rId67"/>
    <p:sldId id="287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288" r:id="rId77"/>
    <p:sldId id="289" r:id="rId78"/>
    <p:sldId id="290" r:id="rId79"/>
    <p:sldId id="291" r:id="rId80"/>
    <p:sldId id="292" r:id="rId8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2162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94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7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3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0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26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3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38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40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18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72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578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16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47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67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24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54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515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812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10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520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691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13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03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934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1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219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98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26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254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9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985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21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95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374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883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75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802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067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642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07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7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134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645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022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338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4744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0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878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15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31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3910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4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807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5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152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562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2306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9917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3388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49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965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2011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1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639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2978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4612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314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003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1600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794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1803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0832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99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2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3460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1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  <a:endParaRPr lang="en-GB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bridgecoding/webapp-flap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Flappy Bird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Make your first game in a day!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3: Adding text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3: Adding text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87624" y="1355526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game.add.text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(20, 20, "Welcome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!");</a:t>
            </a: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5597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08975" y="1275025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 dirty="0"/>
              <a:t>How many arguments are there in these function calls?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game.add.text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(20, 20, "Welcome!");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game.add.text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(20, 20, "Welcome!", {font: "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30px Arial"});</a:t>
            </a:r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game.add.text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(20, 20, "Welcome!", {font: "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30px Arial", 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fill: "#FFFFFF"});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08975" y="1275025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How many arguments are there in this function calls?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"Welcome!");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"30px"});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"30px", fill: "#FFFFFF"});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66050" y="3596700"/>
            <a:ext cx="80207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 dirty="0"/>
              <a:t>Answer: </a:t>
            </a:r>
            <a:r>
              <a:rPr lang="en-GB" sz="2400" dirty="0" smtClean="0"/>
              <a:t>3, </a:t>
            </a:r>
            <a:r>
              <a:rPr lang="en-GB" sz="2400" dirty="0"/>
              <a:t>4</a:t>
            </a:r>
            <a:r>
              <a:rPr lang="en-GB" sz="2400" dirty="0" smtClean="0"/>
              <a:t> </a:t>
            </a:r>
            <a:r>
              <a:rPr lang="en-GB" sz="2400" dirty="0"/>
              <a:t>and </a:t>
            </a:r>
            <a:r>
              <a:rPr lang="en-GB" sz="2400" dirty="0" smtClean="0"/>
              <a:t>4.</a:t>
            </a:r>
            <a:endParaRPr lang="en-GB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 smtClean="0"/>
              <a:t>Load your picture…</a:t>
            </a:r>
            <a:endParaRPr lang="en-GB" sz="2800" dirty="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39552" y="1059582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preload</a:t>
            </a:r>
            <a:r>
              <a:rPr lang="en-GB" sz="1800" dirty="0" smtClean="0"/>
              <a:t>(){</a:t>
            </a:r>
          </a:p>
          <a:p>
            <a:pPr lvl="0"/>
            <a:endParaRPr lang="en-GB" sz="1800" dirty="0" smtClean="0"/>
          </a:p>
          <a:p>
            <a:pPr lvl="0"/>
            <a:r>
              <a:rPr lang="en-GB" sz="1800" dirty="0" smtClean="0"/>
              <a:t>            game.load.image</a:t>
            </a:r>
            <a:r>
              <a:rPr lang="en-GB" sz="1800" dirty="0"/>
              <a:t>("playerImg", "../assets/jamesBond.gif");</a:t>
            </a:r>
          </a:p>
          <a:p>
            <a:pPr lvl="0"/>
            <a:endParaRPr lang="en-GB" sz="1800" dirty="0" smtClean="0"/>
          </a:p>
          <a:p>
            <a:pPr lvl="0"/>
            <a:r>
              <a:rPr lang="en-GB" sz="1800" dirty="0" smtClean="0"/>
              <a:t>}</a:t>
            </a: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7209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 smtClean="0"/>
              <a:t>Load your picture…</a:t>
            </a:r>
            <a:endParaRPr lang="en-GB" sz="2800" dirty="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39552" y="1059582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preload</a:t>
            </a:r>
            <a:r>
              <a:rPr lang="en-GB" sz="1800" dirty="0" smtClean="0"/>
              <a:t>(){</a:t>
            </a:r>
          </a:p>
          <a:p>
            <a:pPr lvl="0"/>
            <a:endParaRPr lang="en-GB" sz="1800" dirty="0" smtClean="0"/>
          </a:p>
          <a:p>
            <a:pPr lvl="0"/>
            <a:r>
              <a:rPr lang="en-GB" sz="1800" dirty="0" smtClean="0"/>
              <a:t>                game.load.image</a:t>
            </a:r>
            <a:r>
              <a:rPr lang="en-GB" sz="1800" dirty="0"/>
              <a:t>("playerImg", "../assets/jamesBond.gif");</a:t>
            </a:r>
          </a:p>
          <a:p>
            <a:pPr lvl="0"/>
            <a:endParaRPr lang="en-GB" sz="1800" dirty="0" smtClean="0"/>
          </a:p>
          <a:p>
            <a:pPr lvl="0"/>
            <a:r>
              <a:rPr lang="en-GB" sz="1800" dirty="0" smtClean="0"/>
              <a:t>}</a:t>
            </a: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518864" y="23557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GB" sz="2800" dirty="0" smtClean="0"/>
              <a:t>…then </a:t>
            </a:r>
            <a:r>
              <a:rPr lang="en-GB" sz="2800" dirty="0"/>
              <a:t>add it to the game!</a:t>
            </a:r>
          </a:p>
        </p:txBody>
      </p:sp>
      <p:sp>
        <p:nvSpPr>
          <p:cNvPr id="7" name="Shape 94"/>
          <p:cNvSpPr txBox="1"/>
          <p:nvPr/>
        </p:nvSpPr>
        <p:spPr>
          <a:xfrm>
            <a:off x="651380" y="3291830"/>
            <a:ext cx="8077800" cy="1152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/>
              <a:t>create(){</a:t>
            </a:r>
          </a:p>
          <a:p>
            <a:pPr lvl="0"/>
            <a:r>
              <a:rPr lang="en-GB" sz="1800" dirty="0" smtClean="0"/>
              <a:t>          ….</a:t>
            </a:r>
            <a:endParaRPr lang="en-GB" sz="1800" dirty="0" smtClean="0"/>
          </a:p>
          <a:p>
            <a:r>
              <a:rPr lang="en-GB" sz="1800" dirty="0" smtClean="0"/>
              <a:t>          game.add.sprite(10</a:t>
            </a:r>
            <a:r>
              <a:rPr lang="en-GB" sz="1800" dirty="0"/>
              <a:t>, 270, "playerImg</a:t>
            </a:r>
            <a:r>
              <a:rPr lang="en-GB" sz="1800" dirty="0" smtClean="0"/>
              <a:t>");</a:t>
            </a:r>
          </a:p>
          <a:p>
            <a:pPr lvl="0"/>
            <a:r>
              <a:rPr lang="en-GB" sz="1800" dirty="0" smtClean="0"/>
              <a:t>}</a:t>
            </a: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GB"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14418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Module 1 Wrap Up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/>
              <a:t>A statement is an instruction for the computer.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/>
              <a:t>A function has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a name,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parameters (between 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 dirty="0"/>
              <a:t>), and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a list of instructions (between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GB" sz="1800" dirty="0" smtClean="0"/>
              <a:t>).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endParaRPr lang="en-GB" sz="1800" dirty="0" smtClean="0"/>
          </a:p>
          <a:p>
            <a:pPr marL="914400" lvl="1" indent="-228600" rtl="0">
              <a:spcBef>
                <a:spcPts val="0"/>
              </a:spcBef>
              <a:buSzPct val="100000"/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91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Module 1 Wrap Up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059582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/>
              <a:t>A statement is an instruction for the computer.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/>
              <a:t>A function has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a name,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parameters (between 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 dirty="0"/>
              <a:t>), and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-GB" sz="1800" dirty="0"/>
              <a:t>a list of instructions (between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GB" sz="1800" dirty="0" smtClean="0"/>
              <a:t>).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endParaRPr lang="en-GB" sz="1800" dirty="0" smtClean="0"/>
          </a:p>
          <a:p>
            <a:pPr marL="914400" lvl="1" indent="-228600" rtl="0">
              <a:spcBef>
                <a:spcPts val="0"/>
              </a:spcBef>
              <a:buSzPct val="100000"/>
            </a:pPr>
            <a:endParaRPr lang="en-GB" sz="1800" dirty="0"/>
          </a:p>
          <a:p>
            <a:pPr lvl="0"/>
            <a:r>
              <a:rPr lang="en-GB" sz="1800" b="1" dirty="0"/>
              <a:t>Example </a:t>
            </a:r>
            <a:r>
              <a:rPr lang="en-GB" sz="1800" b="1" dirty="0" smtClean="0"/>
              <a:t>– create function</a:t>
            </a:r>
          </a:p>
          <a:p>
            <a:r>
              <a:rPr lang="en-GB" sz="1800" b="1" dirty="0"/>
              <a:t>function </a:t>
            </a:r>
            <a:r>
              <a:rPr lang="en-GB" sz="1800" dirty="0"/>
              <a:t>create() {</a:t>
            </a:r>
          </a:p>
          <a:p>
            <a:r>
              <a:rPr lang="en-GB" sz="1800" dirty="0" smtClean="0"/>
              <a:t>	game.stage.setBackgroundColor</a:t>
            </a:r>
            <a:r>
              <a:rPr lang="en-GB" sz="1800" dirty="0"/>
              <a:t>("#F3D3A3");</a:t>
            </a:r>
          </a:p>
          <a:p>
            <a:r>
              <a:rPr lang="en-GB" sz="1800" dirty="0" smtClean="0"/>
              <a:t>	game.add.text(20</a:t>
            </a:r>
            <a:r>
              <a:rPr lang="en-GB" sz="1800" dirty="0"/>
              <a:t>, 20, "Welcome to my game</a:t>
            </a:r>
            <a:r>
              <a:rPr lang="en-GB" sz="1800" dirty="0" smtClean="0"/>
              <a:t>",{</a:t>
            </a:r>
            <a:r>
              <a:rPr lang="en-GB" sz="1800" dirty="0"/>
              <a:t>font: "30px Arial", fill: </a:t>
            </a:r>
            <a:r>
              <a:rPr lang="en-GB" sz="1800" dirty="0" smtClean="0"/>
              <a:t> </a:t>
            </a:r>
            <a:r>
              <a:rPr lang="en-GB" sz="1800" dirty="0" smtClean="0"/>
              <a:t>	#</a:t>
            </a:r>
            <a:r>
              <a:rPr lang="en-GB" sz="1800" dirty="0"/>
              <a:t>FFFFFF"});</a:t>
            </a:r>
          </a:p>
          <a:p>
            <a:r>
              <a:rPr lang="en-GB" sz="1800" dirty="0" smtClean="0"/>
              <a:t>	game.add.sprite(80</a:t>
            </a:r>
            <a:r>
              <a:rPr lang="en-GB" sz="1800" dirty="0"/>
              <a:t>, 200, "playerImg");</a:t>
            </a:r>
          </a:p>
          <a:p>
            <a:r>
              <a:rPr lang="en-GB" sz="1800" dirty="0"/>
              <a:t>}</a:t>
            </a:r>
            <a:endParaRPr lang="en-GB" sz="1800" dirty="0" smtClean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415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1 Wrap Up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endParaRPr lang="en-GB" sz="1800" dirty="0" smtClean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 smtClean="0"/>
              <a:t>Call </a:t>
            </a:r>
            <a:r>
              <a:rPr lang="en-GB" sz="1800" dirty="0"/>
              <a:t>a function using its name and some arguments (between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 dirty="0" smtClean="0"/>
              <a:t>).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endParaRPr lang="en-GB" sz="1800" dirty="0" smtClean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9466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1 Wrap Up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endParaRPr lang="en-GB" sz="1800" dirty="0" smtClean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1800" dirty="0" smtClean="0"/>
              <a:t>Call </a:t>
            </a:r>
            <a:r>
              <a:rPr lang="en-GB" sz="1800" dirty="0"/>
              <a:t>a function using its name and some arguments (between </a:t>
            </a:r>
            <a:r>
              <a:rPr lang="en-GB" sz="1800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 dirty="0" smtClean="0"/>
              <a:t>).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GB" sz="1800" dirty="0"/>
          </a:p>
          <a:p>
            <a:pPr lvl="0" rtl="0">
              <a:spcBef>
                <a:spcPts val="0"/>
              </a:spcBef>
              <a:buNone/>
            </a:pPr>
            <a:endParaRPr lang="en-GB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GB" sz="1800" b="1" dirty="0" smtClean="0"/>
              <a:t>Example – Calling the function “</a:t>
            </a:r>
            <a:r>
              <a:rPr lang="en-GB" sz="1800" b="1" dirty="0" err="1" smtClean="0"/>
              <a:t>game.add.text</a:t>
            </a:r>
            <a:r>
              <a:rPr lang="en-GB" sz="1800" b="1" dirty="0" smtClean="0"/>
              <a:t>”:</a:t>
            </a:r>
            <a:endParaRPr lang="en-GB" sz="1800" b="1" dirty="0"/>
          </a:p>
          <a:p>
            <a:pPr lvl="0" rtl="0">
              <a:spcBef>
                <a:spcPts val="0"/>
              </a:spcBef>
              <a:buNone/>
            </a:pPr>
            <a:endParaRPr lang="en-GB" sz="1800" b="1" dirty="0" smtClean="0"/>
          </a:p>
          <a:p>
            <a:r>
              <a:rPr lang="en-GB" sz="1800" dirty="0" err="1">
                <a:latin typeface="Consolas"/>
                <a:ea typeface="Consolas"/>
                <a:cs typeface="Consolas"/>
                <a:sym typeface="Consolas"/>
              </a:rPr>
              <a:t>game.add.text</a:t>
            </a:r>
            <a:r>
              <a:rPr lang="en-GB" sz="1800" dirty="0">
                <a:latin typeface="Consolas"/>
                <a:ea typeface="Consolas"/>
                <a:cs typeface="Consolas"/>
                <a:sym typeface="Consolas"/>
              </a:rPr>
              <a:t>(20, 20, "Welcome!", {font: "30px Arial", fill: "#FFFFFF"});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384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Concepts you will learn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Variables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Functions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Loops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Conditionals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Arrays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6363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b="1"/>
              <a:t>Module 2</a:t>
            </a:r>
          </a:p>
          <a:p>
            <a:pPr lvl="0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2693800" y="269022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Events and user interactions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908875" y="1988650"/>
            <a:ext cx="2388300" cy="6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What to do.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101925" y="2959200"/>
            <a:ext cx="4843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When to do 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33025" y="3891675"/>
            <a:ext cx="8449499" cy="103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7200" y="1370175"/>
            <a:ext cx="8239500" cy="26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How many arguments are passed to the function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game.input.onDown.add</a:t>
            </a:r>
            <a:r>
              <a:rPr lang="en-GB" sz="3000"/>
              <a:t>?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GB" sz="3000"/>
              <a:t>What sort of arguments are they?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33025" y="3891675"/>
            <a:ext cx="8449499" cy="103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game.input.onDown.add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7200" y="1370175"/>
            <a:ext cx="8239500" cy="26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function receives one argument called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en-GB" sz="3000"/>
              <a:t>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argument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en-GB" sz="3000"/>
              <a:t> is a function.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2&amp;3: Using event argument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8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function clickHandler(event)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game.add.sprite(event.x, event.y,"img");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Event argument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Where is the image displayed?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How is the value of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2400"/>
              <a:t> set? (Who sets it? When?)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6613" y="2499742"/>
            <a:ext cx="8733899" cy="24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(event)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event.x</a:t>
            </a: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event.y,"</a:t>
            </a:r>
            <a:r>
              <a:rPr lang="en-GB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endParaRPr lang="en-GB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game.input.onDown.add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Answer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704125" y="1360650"/>
            <a:ext cx="7982700" cy="19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image appears where the user clicks.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value of event is set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GB" sz="3000"/>
              <a:t>by the web browser</a:t>
            </a:r>
          </a:p>
          <a:p>
            <a:pPr marL="914400" lvl="1" indent="-419100">
              <a:spcBef>
                <a:spcPts val="0"/>
              </a:spcBef>
              <a:buSzPct val="100000"/>
              <a:buChar char="○"/>
            </a:pPr>
            <a:r>
              <a:rPr lang="en-GB" sz="3000"/>
              <a:t>when the user clicks.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b="1"/>
              <a:t>Module 3</a:t>
            </a:r>
          </a:p>
          <a:p>
            <a:pPr lvl="0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178575" y="2718775"/>
            <a:ext cx="48132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Variables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repository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44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https://github.com/cambridgecoding/webapp-flappy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800"/>
              <a:t>Fork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800"/>
              <a:t>Clone in WebStorm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800"/>
              <a:t>Add your pair as collaborator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6363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1&amp;2: Variables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00" y="1484350"/>
            <a:ext cx="5766124" cy="3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variables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94600" y="1189375"/>
            <a:ext cx="7992299" cy="2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declare a variable?</a:t>
            </a:r>
          </a:p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set the value of a variable?</a:t>
            </a:r>
          </a:p>
          <a:p>
            <a:pPr marL="457200" lvl="0" indent="-41910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retrieve the value of a variable?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variables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94600" y="1189375"/>
            <a:ext cx="7992299" cy="34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3000" dirty="0"/>
              <a:t>How to declare a variable?</a:t>
            </a:r>
          </a:p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3000" dirty="0"/>
              <a:t>How to set the value of a variable?</a:t>
            </a:r>
          </a:p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3000" dirty="0"/>
              <a:t>How to retrieve the value of a variable?</a:t>
            </a:r>
          </a:p>
          <a:p>
            <a:pPr rtl="0">
              <a:spcBef>
                <a:spcPts val="0"/>
              </a:spcBef>
              <a:buNone/>
            </a:pPr>
            <a:endParaRPr sz="3000" dirty="0"/>
          </a:p>
          <a:p>
            <a:pPr marL="457200" lvl="0" indent="-4191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 score; // use the </a:t>
            </a: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 keyword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score = 0; // use the = operator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score // just write the variable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334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3: Methods and members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t="-15600" b="23400"/>
          <a:stretch/>
        </p:blipFill>
        <p:spPr>
          <a:xfrm>
            <a:off x="0" y="20150"/>
            <a:ext cx="9144000" cy="47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Quiz: members and methods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0" y="1073100"/>
            <a:ext cx="8153999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How to access the value held inside a member of a variable?</a:t>
            </a:r>
          </a:p>
          <a:p>
            <a:pPr marL="457200" lvl="0" indent="-41910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How to call a method held inside a variable?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Quiz: members and methods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0" y="1073100"/>
            <a:ext cx="8153999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How to access the value held inside a member of a variable?</a:t>
            </a:r>
          </a:p>
          <a:p>
            <a:pPr marL="457200" lvl="0" indent="-419100">
              <a:spcBef>
                <a:spcPts val="0"/>
              </a:spcBef>
              <a:buSzPct val="100000"/>
              <a:buAutoNum type="arabicPeriod"/>
            </a:pPr>
            <a:r>
              <a:rPr lang="en-GB" sz="2400" dirty="0"/>
              <a:t>How to call a method held inside a variable?</a:t>
            </a:r>
          </a:p>
        </p:txBody>
      </p:sp>
      <p:sp>
        <p:nvSpPr>
          <p:cNvPr id="5" name="Shape 219"/>
          <p:cNvSpPr txBox="1"/>
          <p:nvPr/>
        </p:nvSpPr>
        <p:spPr>
          <a:xfrm>
            <a:off x="1547664" y="2571750"/>
            <a:ext cx="8153999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//use . to access member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player.x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player.x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//use . and treat as a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player.kill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286531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8991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6905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?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989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989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6000" b="1"/>
              <a:t>Module 1</a:t>
            </a:r>
          </a:p>
          <a:p>
            <a:pPr lvl="0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884000" y="2690225"/>
            <a:ext cx="5242799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First steps: statements, functions, arguments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989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/= 2    </a:t>
            </a:r>
            <a:r>
              <a:rPr lang="en-GB" sz="2000" dirty="0" smtClean="0">
                <a:sym typeface="Wingdings" panose="05000000000000000000" pitchFamily="2" charset="2"/>
              </a:rPr>
              <a:t> ?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989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/= 2    </a:t>
            </a:r>
            <a:r>
              <a:rPr lang="en-GB" sz="2000" dirty="0" smtClean="0">
                <a:sym typeface="Wingdings" panose="05000000000000000000" pitchFamily="2" charset="2"/>
              </a:rPr>
              <a:t> 150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6015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/= 2    </a:t>
            </a:r>
            <a:r>
              <a:rPr lang="en-GB" sz="2000" dirty="0" smtClean="0">
                <a:sym typeface="Wingdings" panose="05000000000000000000" pitchFamily="2" charset="2"/>
              </a:rPr>
              <a:t> 150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173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8329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/= 2    </a:t>
            </a:r>
            <a:r>
              <a:rPr lang="en-GB" sz="2000" dirty="0" smtClean="0">
                <a:sym typeface="Wingdings" panose="05000000000000000000" pitchFamily="2" charset="2"/>
              </a:rPr>
              <a:t> 150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173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/2.5 </a:t>
            </a:r>
            <a:r>
              <a:rPr lang="en-GB" sz="2000" dirty="0" smtClean="0">
                <a:sym typeface="Wingdings" panose="05000000000000000000" pitchFamily="2" charset="2"/>
              </a:rPr>
              <a:t> ??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3818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 smtClean="0"/>
              <a:t>Syntactic “sugar”</a:t>
            </a:r>
            <a:endParaRPr lang="en-GB" sz="2400" dirty="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1" y="1419622"/>
            <a:ext cx="3463086" cy="29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= </a:t>
            </a:r>
            <a:r>
              <a:rPr lang="en-GB" sz="2400" dirty="0" err="1"/>
              <a:t>player.x</a:t>
            </a:r>
            <a:r>
              <a:rPr lang="en-GB" sz="2400" dirty="0"/>
              <a:t> + 1;</a:t>
            </a:r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 smtClean="0"/>
          </a:p>
          <a:p>
            <a:pPr marL="38100">
              <a:buSzPct val="100000"/>
            </a:pPr>
            <a:r>
              <a:rPr lang="en-GB" sz="2400" dirty="0" err="1"/>
              <a:t>player.x</a:t>
            </a:r>
            <a:r>
              <a:rPr lang="en-GB" sz="2400" dirty="0"/>
              <a:t> </a:t>
            </a:r>
            <a:r>
              <a:rPr lang="en-GB" sz="2400" dirty="0" smtClean="0"/>
              <a:t>+= 1;</a:t>
            </a:r>
          </a:p>
          <a:p>
            <a:pPr marL="38100">
              <a:buSzPct val="100000"/>
            </a:pPr>
            <a:endParaRPr lang="en-GB" sz="2400" dirty="0"/>
          </a:p>
          <a:p>
            <a:pPr marL="38100">
              <a:buSzPct val="100000"/>
            </a:pPr>
            <a:r>
              <a:rPr lang="en-GB" sz="2400" dirty="0" err="1" smtClean="0"/>
              <a:t>player.x</a:t>
            </a:r>
            <a:r>
              <a:rPr lang="en-GB" sz="2400" dirty="0" smtClean="0"/>
              <a:t>++</a:t>
            </a:r>
            <a:endParaRPr lang="en-GB" sz="2400" dirty="0"/>
          </a:p>
          <a:p>
            <a:pPr marL="38100" lvl="0" rtl="0">
              <a:spcBef>
                <a:spcPts val="0"/>
              </a:spcBef>
              <a:buSzPct val="100000"/>
            </a:pP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16013" y="339502"/>
            <a:ext cx="4195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 smtClean="0"/>
              <a:t>layer.x</a:t>
            </a:r>
            <a:r>
              <a:rPr lang="en-GB" sz="2000" dirty="0" smtClean="0"/>
              <a:t> = 100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+= 2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= 102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100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 smtClean="0">
                <a:sym typeface="Wingdings" panose="05000000000000000000" pitchFamily="2" charset="2"/>
              </a:rPr>
              <a:t>player.x</a:t>
            </a:r>
            <a:r>
              <a:rPr lang="en-GB" sz="2000" dirty="0" smtClean="0">
                <a:sym typeface="Wingdings" panose="05000000000000000000" pitchFamily="2" charset="2"/>
              </a:rPr>
              <a:t>  *= 2    200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300</a:t>
            </a:r>
            <a:endParaRPr lang="en-GB" sz="2000" dirty="0"/>
          </a:p>
          <a:p>
            <a:endParaRPr lang="en-GB" sz="2000" dirty="0" smtClean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/= 2    </a:t>
            </a:r>
            <a:r>
              <a:rPr lang="en-GB" sz="2000" dirty="0" smtClean="0">
                <a:sym typeface="Wingdings" panose="05000000000000000000" pitchFamily="2" charset="2"/>
              </a:rPr>
              <a:t> 150</a:t>
            </a:r>
          </a:p>
          <a:p>
            <a:endParaRPr lang="en-GB" sz="2000" dirty="0" smtClean="0">
              <a:sym typeface="Wingdings" panose="05000000000000000000" pitchFamily="2" charset="2"/>
            </a:endParaRPr>
          </a:p>
          <a:p>
            <a:r>
              <a:rPr lang="en-GB" sz="2000" dirty="0" err="1"/>
              <a:t>player.x</a:t>
            </a:r>
            <a:r>
              <a:rPr lang="en-GB" sz="2000" dirty="0"/>
              <a:t> = </a:t>
            </a:r>
            <a:r>
              <a:rPr lang="en-GB" sz="2000" dirty="0" smtClean="0"/>
              <a:t>173</a:t>
            </a:r>
          </a:p>
          <a:p>
            <a:endParaRPr lang="en-GB" sz="2000" dirty="0"/>
          </a:p>
          <a:p>
            <a:r>
              <a:rPr lang="en-GB" sz="2000" dirty="0" err="1" smtClean="0"/>
              <a:t>player.x</a:t>
            </a:r>
            <a:r>
              <a:rPr lang="en-GB" sz="2000" dirty="0" smtClean="0"/>
              <a:t> /2.5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smtClean="0">
                <a:sym typeface="Wingdings" panose="05000000000000000000" pitchFamily="2" charset="2"/>
              </a:rPr>
              <a:t>69.2</a:t>
            </a:r>
            <a:endParaRPr lang="en-GB" sz="2000" dirty="0" smtClean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8329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3 Wrap Up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A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GB" sz="2400"/>
              <a:t> is a named container for a value.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Variables are only available for the length of their scope: global or local.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Variables can be nested. Use the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/>
              <a:t> (dot) to access inner members.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b="1"/>
              <a:t>Module 4</a:t>
            </a:r>
          </a:p>
          <a:p>
            <a:pPr lvl="0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178575" y="2718775"/>
            <a:ext cx="48132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Loops and conditionals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23528" y="-2053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751" y="904823"/>
            <a:ext cx="6696744" cy="28083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6820672" y="2478256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20672" y="2478256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4406" y="21397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57619" y="22874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20672" y="2478256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3695" y="39399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164288" y="249974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64288" y="2247714"/>
            <a:ext cx="288032" cy="2520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8304" y="1995686"/>
            <a:ext cx="93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16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23528" y="-2053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751" y="904823"/>
            <a:ext cx="6696744" cy="28083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6820672" y="2478256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20672" y="2478256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4406" y="21397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57619" y="22874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20672" y="2478256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3695" y="39399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164288" y="249974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64288" y="2247714"/>
            <a:ext cx="288032" cy="5266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8304" y="1995686"/>
            <a:ext cx="93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(100,50)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4288" y="2774345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37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1&amp;2: Setting the background colour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1347614"/>
            <a:ext cx="51845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1600" dirty="0" smtClean="0">
                <a:latin typeface="Consolas"/>
                <a:ea typeface="Consolas"/>
                <a:cs typeface="Consolas"/>
                <a:sym typeface="Consolas"/>
              </a:rPr>
              <a:t>("#FFCC66");</a:t>
            </a:r>
            <a:endParaRPr lang="en-GB"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 dirty="0" smtClean="0"/>
          </a:p>
        </p:txBody>
      </p:sp>
      <p:pic>
        <p:nvPicPr>
          <p:cNvPr id="8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2" y="2395574"/>
            <a:ext cx="3888432" cy="23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23528" y="-2053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751" y="904823"/>
            <a:ext cx="6696744" cy="28083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50*2, "pipe");</a:t>
            </a: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6820672" y="2478256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20672" y="2478256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4406" y="21397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57619" y="22874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20672" y="2478256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53695" y="39399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164288" y="249974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08304" y="199568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(100,100)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4288" y="2774345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64288" y="305432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64288" y="2247714"/>
            <a:ext cx="288032" cy="814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28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23528" y="-2053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9751" y="904823"/>
            <a:ext cx="6696744" cy="36553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50*2, 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50*3,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50*4,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50*5,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50*6,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 smtClean="0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(100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50*7,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6820672" y="2478256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20672" y="2478256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4406" y="21397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57619" y="228749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20672" y="2478256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06134" y="393990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164288" y="249974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08304" y="199568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(100,350)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4288" y="2774345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64288" y="305432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72672" y="3342352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172672" y="365187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72672" y="3930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64288" y="2247714"/>
            <a:ext cx="288032" cy="16830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12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 with for loops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-36512" y="843558"/>
            <a:ext cx="8229600" cy="40609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50*7,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ight Brace 2"/>
          <p:cNvSpPr/>
          <p:nvPr/>
        </p:nvSpPr>
        <p:spPr>
          <a:xfrm>
            <a:off x="7020272" y="1275606"/>
            <a:ext cx="43204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99150" y="1891740"/>
            <a:ext cx="122132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8 lines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62551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 with for loops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-36512" y="843558"/>
            <a:ext cx="8229600" cy="40609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50*7,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ight Brace 2"/>
          <p:cNvSpPr/>
          <p:nvPr/>
        </p:nvSpPr>
        <p:spPr>
          <a:xfrm>
            <a:off x="7020272" y="1275606"/>
            <a:ext cx="43204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99150" y="1891740"/>
            <a:ext cx="122132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8 lines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39714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/>
              <a:t>LA 1: </a:t>
            </a:r>
            <a:r>
              <a:rPr lang="en-GB" sz="2200" dirty="0" smtClean="0"/>
              <a:t>Producing vertical pipes with for loops</a:t>
            </a:r>
            <a:endParaRPr lang="en-GB" sz="2200" dirty="0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-36512" y="843558"/>
            <a:ext cx="8229600" cy="40609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50*0,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>
              <a:buSzPct val="45833"/>
            </a:pP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50*7,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ight Brace 2"/>
          <p:cNvSpPr/>
          <p:nvPr/>
        </p:nvSpPr>
        <p:spPr>
          <a:xfrm>
            <a:off x="7020272" y="1275606"/>
            <a:ext cx="43204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99150" y="1891740"/>
            <a:ext cx="122132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8 lines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51550" y="3507854"/>
            <a:ext cx="122132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3 lines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59068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9" t="58500" r="34063" b="24381"/>
          <a:stretch/>
        </p:blipFill>
        <p:spPr bwMode="auto">
          <a:xfrm>
            <a:off x="1475656" y="2154555"/>
            <a:ext cx="6264695" cy="21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7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37981" y="22331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41194" y="23809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78141" y="42865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11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11808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37981" y="223319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790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41194" y="23809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78141" y="42865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400</a:t>
            </a:r>
            <a:endParaRPr lang="en-GB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141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6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endParaRPr lang="en-GB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2319722"/>
            <a:ext cx="288032" cy="2520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304" y="2067694"/>
            <a:ext cx="93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(100,0)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141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1&amp;2: Setting the background colour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2" y="2395574"/>
            <a:ext cx="3888432" cy="23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496" y="1347614"/>
            <a:ext cx="5184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1600" dirty="0" smtClean="0">
                <a:latin typeface="Consolas"/>
                <a:ea typeface="Consolas"/>
                <a:cs typeface="Consolas"/>
                <a:sym typeface="Consolas"/>
              </a:rPr>
              <a:t>("#FFCC66");</a:t>
            </a:r>
            <a:endParaRPr lang="en-GB"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 dirty="0" smtClean="0"/>
          </a:p>
          <a:p>
            <a:r>
              <a:rPr lang="en-GB" sz="1800" dirty="0" smtClean="0"/>
              <a:t>Six Characters: any letter A-F – any number 0-9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99675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42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09889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09889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2319722"/>
            <a:ext cx="288032" cy="5400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304" y="2067694"/>
            <a:ext cx="93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(100,50)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164288" y="286816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0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 lvl="0"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64288" y="286816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433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 lvl="0"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308304" y="206769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(100,100)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164288" y="286816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4288" y="314781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164288" y="2319722"/>
            <a:ext cx="288032" cy="8364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40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 lvl="0"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50*2)</a:t>
            </a:r>
          </a:p>
          <a:p>
            <a:pPr lvl="0">
              <a:buSzPct val="45833"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>
              <a:buSzPct val="45833"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b="1" dirty="0" smtClean="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</a:t>
            </a:r>
            <a:r>
              <a:rPr lang="en-GB" sz="2400" b="1" dirty="0" smtClean="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64288" y="286816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4288" y="314781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4288" y="343584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64288" y="372387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64288" y="401191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362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5496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game.add.sprite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Count = 0 -&gt; position: (100, 50*0)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50*1)</a:t>
            </a:r>
          </a:p>
          <a:p>
            <a:pPr lvl="0"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50*2)</a:t>
            </a:r>
          </a:p>
          <a:p>
            <a:pPr lvl="0">
              <a:buSzPct val="45833"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>
              <a:buSzPct val="45833"/>
            </a:pP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>
              <a:buSzPct val="45833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-&gt; position: (100, </a:t>
            </a:r>
            <a:r>
              <a:rPr lang="en-GB" sz="2400" dirty="0" smtClean="0">
                <a:latin typeface="Courier New"/>
                <a:ea typeface="Courier New"/>
                <a:cs typeface="Courier New"/>
                <a:sym typeface="Courier New"/>
              </a:rPr>
              <a:t>50*7)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45833"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804247" y="2571750"/>
            <a:ext cx="2339753" cy="1728192"/>
          </a:xfrm>
          <a:prstGeom prst="rect">
            <a:avLst/>
          </a:prstGeom>
          <a:blipFill dpi="0"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164288" y="257175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64288" y="286816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4288" y="314781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247" y="2571750"/>
            <a:ext cx="23397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04247" y="2571750"/>
            <a:ext cx="1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4288" y="3435846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64288" y="372387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64288" y="401191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308304" y="206769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(100,350)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64288" y="2319722"/>
            <a:ext cx="288032" cy="16921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519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loops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943225"/>
            <a:ext cx="5090099" cy="407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&lt;10;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=10;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&lt;20;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&lt;10;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=i+2){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823225" y="970550"/>
            <a:ext cx="3216000" cy="358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How many iterations?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What gets printed on the console?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if(x &lt; 5)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    console.log("x is less than 5");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if(x == 10)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    console.log("x is 10");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for(</a:t>
            </a:r>
            <a:r>
              <a:rPr lang="en-GB" sz="2000" dirty="0" err="1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&lt;10;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++){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 5) 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console.log(“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5");</a:t>
            </a: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==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7)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console.log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7");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/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}</a:t>
            </a:r>
            <a:endParaRPr lang="en-GB" sz="2000" dirty="0" smtClean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05782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for(</a:t>
            </a:r>
            <a:r>
              <a:rPr lang="en-GB" sz="2000" dirty="0" err="1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&lt;10;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++){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 5) 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console.log(“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5");</a:t>
            </a: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==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7)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console.log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7");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/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}</a:t>
            </a:r>
            <a:endParaRPr lang="en-GB" sz="2000" dirty="0" smtClean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64088" y="827571"/>
            <a:ext cx="3672408" cy="3168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97160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B0F0"/>
                </a:solidFill>
              </a:rPr>
              <a:t>Output: ?!?</a:t>
            </a:r>
            <a:endParaRPr lang="en-GB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44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1&amp;2: Setting the background colour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2" y="2395574"/>
            <a:ext cx="3888432" cy="23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496" y="1347614"/>
            <a:ext cx="51845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1600" dirty="0" smtClean="0">
                <a:latin typeface="Consolas"/>
                <a:ea typeface="Consolas"/>
                <a:cs typeface="Consolas"/>
                <a:sym typeface="Consolas"/>
              </a:rPr>
              <a:t>("#FFCC66");</a:t>
            </a:r>
            <a:endParaRPr lang="en-GB" sz="16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GB" sz="1800" dirty="0" smtClean="0"/>
          </a:p>
          <a:p>
            <a:r>
              <a:rPr lang="en-GB" sz="1800" dirty="0" smtClean="0"/>
              <a:t>Six Characters: any letter A-F – any number 0-9 </a:t>
            </a:r>
            <a:endParaRPr lang="en-GB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5004048" y="1087407"/>
            <a:ext cx="4110838" cy="335655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5" t="35591" r="46361" b="37403"/>
          <a:stretch/>
        </p:blipFill>
        <p:spPr bwMode="auto">
          <a:xfrm>
            <a:off x="5108869" y="2067694"/>
            <a:ext cx="3960440" cy="20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9674" y="1275606"/>
            <a:ext cx="403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1" dirty="0"/>
              <a:t>http://www.w3schools.com/tags/</a:t>
            </a:r>
          </a:p>
          <a:p>
            <a:r>
              <a:rPr lang="en-GB" sz="1800" b="1" i="1" dirty="0"/>
              <a:t>ref_colorpicker.asp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3362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for(</a:t>
            </a:r>
            <a:r>
              <a:rPr lang="en-GB" sz="2000" dirty="0" err="1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&lt;10;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++){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 5) 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console.log(“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5");</a:t>
            </a: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==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7)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console.log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7");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/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}</a:t>
            </a:r>
            <a:endParaRPr lang="en-GB" sz="2000" dirty="0" smtClean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64088" y="827571"/>
            <a:ext cx="3672408" cy="3168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97160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B0F0"/>
                </a:solidFill>
              </a:rPr>
              <a:t>Output: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431" y="1396084"/>
            <a:ext cx="1763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</a:t>
            </a:r>
          </a:p>
          <a:p>
            <a:endParaRPr lang="en-GB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endParaRPr lang="en-GB" dirty="0" smtClean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is 7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	</a:t>
            </a:r>
          </a:p>
          <a:p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28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for(</a:t>
            </a:r>
            <a:r>
              <a:rPr lang="en-GB" sz="2000" dirty="0" err="1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&lt;10; </a:t>
            </a:r>
            <a:r>
              <a:rPr lang="en-GB" sz="20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++){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 5) 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console.log(“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5");</a:t>
            </a:r>
          </a:p>
          <a:p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if(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==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7)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{</a:t>
            </a:r>
          </a:p>
          <a:p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console.log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(“</a:t>
            </a:r>
            <a:r>
              <a:rPr lang="en-GB" sz="2000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</a:t>
            </a:r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7");</a:t>
            </a:r>
            <a:endParaRPr lang="en-GB" sz="20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lvl="0"/>
            <a:r>
              <a:rPr lang="en-GB" sz="20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}</a:t>
            </a:r>
            <a:endParaRPr lang="en-GB" sz="2000" dirty="0" smtClean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r>
              <a:rPr lang="en-GB" sz="2000" dirty="0" smtClean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  <a:endParaRPr lang="en-GB" sz="200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64088" y="827571"/>
            <a:ext cx="3672408" cy="3168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971601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B0F0"/>
                </a:solidFill>
              </a:rPr>
              <a:t>Output: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431" y="1396084"/>
            <a:ext cx="1763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   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</a:t>
            </a:r>
          </a:p>
          <a:p>
            <a:r>
              <a:rPr lang="en-GB" dirty="0" err="1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is less than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5</a:t>
            </a:r>
          </a:p>
          <a:p>
            <a:endParaRPr lang="en-GB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endParaRPr lang="en-GB" dirty="0" smtClean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-GB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</a:t>
            </a:r>
            <a:r>
              <a:rPr lang="en-GB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is 7 </a:t>
            </a:r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	</a:t>
            </a:r>
          </a:p>
          <a:p>
            <a:r>
              <a:rPr lang="en-GB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		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445788" y="1396084"/>
            <a:ext cx="15841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</a:t>
            </a:r>
            <a:r>
              <a:rPr lang="en-GB" dirty="0" smtClean="0"/>
              <a:t> = 0</a:t>
            </a:r>
          </a:p>
          <a:p>
            <a:r>
              <a:rPr lang="en-GB" dirty="0" err="1"/>
              <a:t>i</a:t>
            </a:r>
            <a:r>
              <a:rPr lang="en-GB" dirty="0" smtClean="0"/>
              <a:t> = 1</a:t>
            </a:r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2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3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4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5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6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7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8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smtClean="0"/>
              <a:t>9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096867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2: </a:t>
            </a:r>
            <a:r>
              <a:rPr lang="en-GB" sz="2800" dirty="0" smtClean="0"/>
              <a:t>Arrays</a:t>
            </a:r>
            <a:endParaRPr lang="en-GB" sz="2800"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7753283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//initialize the variable “</a:t>
            </a:r>
            <a:r>
              <a:rPr lang="en-GB" sz="2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 as an empty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[];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9360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2: </a:t>
            </a:r>
            <a:r>
              <a:rPr lang="en-GB" sz="2800" dirty="0" smtClean="0"/>
              <a:t>Arrays</a:t>
            </a:r>
            <a:endParaRPr lang="en-GB" sz="2800"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7753283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//initialize the variable “</a:t>
            </a:r>
            <a:r>
              <a:rPr lang="en-GB" sz="2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 as an empty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[];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//define your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[1,3,5];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29056" y="2148679"/>
            <a:ext cx="1080120" cy="360040"/>
            <a:chOff x="4139952" y="2139702"/>
            <a:chExt cx="1080120" cy="360040"/>
          </a:xfrm>
        </p:grpSpPr>
        <p:sp>
          <p:nvSpPr>
            <p:cNvPr id="5" name="Rectangle 4"/>
            <p:cNvSpPr/>
            <p:nvPr/>
          </p:nvSpPr>
          <p:spPr>
            <a:xfrm>
              <a:off x="413995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999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03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39952" y="213970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1      3     5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642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2: </a:t>
            </a:r>
            <a:r>
              <a:rPr lang="en-GB" sz="2800" dirty="0" smtClean="0"/>
              <a:t>Arrays</a:t>
            </a:r>
            <a:endParaRPr lang="en-GB" sz="2800"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7753283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//initialize the variable “</a:t>
            </a:r>
            <a:r>
              <a:rPr lang="en-GB" sz="2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 as an empty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[];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//define your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[1,3,5];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//add “6” to the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arr.push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(6);</a:t>
            </a:r>
          </a:p>
          <a:p>
            <a:pPr rtl="0">
              <a:spcBef>
                <a:spcPts val="0"/>
              </a:spcBef>
              <a:buNone/>
            </a:pP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29056" y="2148679"/>
            <a:ext cx="1080120" cy="360040"/>
            <a:chOff x="4139952" y="2139702"/>
            <a:chExt cx="1080120" cy="360040"/>
          </a:xfrm>
        </p:grpSpPr>
        <p:sp>
          <p:nvSpPr>
            <p:cNvPr id="5" name="Rectangle 4"/>
            <p:cNvSpPr/>
            <p:nvPr/>
          </p:nvSpPr>
          <p:spPr>
            <a:xfrm>
              <a:off x="413995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999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03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39952" y="213970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1      3     5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5162" y="3219822"/>
            <a:ext cx="1595073" cy="360040"/>
            <a:chOff x="4129055" y="2859782"/>
            <a:chExt cx="1595073" cy="360040"/>
          </a:xfrm>
        </p:grpSpPr>
        <p:sp>
          <p:nvSpPr>
            <p:cNvPr id="32" name="Rectangle 31"/>
            <p:cNvSpPr/>
            <p:nvPr/>
          </p:nvSpPr>
          <p:spPr>
            <a:xfrm>
              <a:off x="5209176" y="285978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29055" y="2859782"/>
              <a:ext cx="53169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89095" y="2859782"/>
              <a:ext cx="53169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49135" y="2859782"/>
              <a:ext cx="36004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9056" y="2859782"/>
              <a:ext cx="159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1      3     5     6 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9795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/>
              <a:t>LA 2: </a:t>
            </a:r>
            <a:r>
              <a:rPr lang="en-GB" sz="2800" dirty="0" smtClean="0"/>
              <a:t>Arrays</a:t>
            </a:r>
            <a:endParaRPr lang="en-GB" sz="2800"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5887" y="1068940"/>
            <a:ext cx="7753283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//initialize the variable “</a:t>
            </a:r>
            <a:r>
              <a:rPr lang="en-GB" sz="2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” as an empty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[];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//define your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= [1,3,5];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//add “6” to the array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arr.push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(6);</a:t>
            </a:r>
          </a:p>
          <a:p>
            <a:pPr rtl="0">
              <a:spcBef>
                <a:spcPts val="0"/>
              </a:spcBef>
              <a:buNone/>
            </a:pPr>
            <a:endParaRPr lang="en-GB" sz="2000" dirty="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//print the first and third elements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onsole.log(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[0])   -&gt; 1</a:t>
            </a:r>
          </a:p>
          <a:p>
            <a:pPr rtl="0">
              <a:spcBef>
                <a:spcPts val="0"/>
              </a:spcBef>
              <a:buNone/>
            </a:pP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onsole.log(</a:t>
            </a:r>
            <a:r>
              <a:rPr lang="en-GB" sz="2000" dirty="0" err="1" smtClean="0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GB" sz="2000" dirty="0" smtClean="0">
                <a:latin typeface="Consolas"/>
                <a:ea typeface="Consolas"/>
                <a:cs typeface="Consolas"/>
                <a:sym typeface="Consolas"/>
              </a:rPr>
              <a:t>[2])   -&gt; 5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29056" y="2148679"/>
            <a:ext cx="1080120" cy="360040"/>
            <a:chOff x="4139952" y="2139702"/>
            <a:chExt cx="1080120" cy="360040"/>
          </a:xfrm>
        </p:grpSpPr>
        <p:sp>
          <p:nvSpPr>
            <p:cNvPr id="5" name="Rectangle 4"/>
            <p:cNvSpPr/>
            <p:nvPr/>
          </p:nvSpPr>
          <p:spPr>
            <a:xfrm>
              <a:off x="413995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999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032" y="213970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39952" y="213970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1      3     5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5162" y="3219822"/>
            <a:ext cx="1595073" cy="360040"/>
            <a:chOff x="4129055" y="2859782"/>
            <a:chExt cx="1595073" cy="360040"/>
          </a:xfrm>
        </p:grpSpPr>
        <p:sp>
          <p:nvSpPr>
            <p:cNvPr id="32" name="Rectangle 31"/>
            <p:cNvSpPr/>
            <p:nvPr/>
          </p:nvSpPr>
          <p:spPr>
            <a:xfrm>
              <a:off x="5209176" y="2859782"/>
              <a:ext cx="360040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29055" y="2859782"/>
              <a:ext cx="53169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89095" y="2859782"/>
              <a:ext cx="53169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49135" y="2859782"/>
              <a:ext cx="360041" cy="36004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9056" y="2859782"/>
              <a:ext cx="159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1      3     5     6 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51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4 Wrap Up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Loops execute the same block of instruction several times.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Conditionals (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if-then-else</a:t>
            </a:r>
            <a:r>
              <a:rPr lang="en-GB" dirty="0"/>
              <a:t>) execute instruction only in certain cases.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 b="1"/>
              <a:t>Module 5</a:t>
            </a:r>
          </a:p>
          <a:p>
            <a:pPr lvl="0" rtl="0">
              <a:spcBef>
                <a:spcPts val="0"/>
              </a:spcBef>
              <a:buNone/>
            </a:pPr>
            <a:endParaRPr sz="6000" b="1"/>
          </a:p>
        </p:txBody>
      </p:sp>
      <p:sp>
        <p:nvSpPr>
          <p:cNvPr id="268" name="Shape 268"/>
          <p:cNvSpPr txBox="1">
            <a:spLocks noGrp="1"/>
          </p:cNvSpPr>
          <p:nvPr>
            <p:ph type="body" idx="2"/>
          </p:nvPr>
        </p:nvSpPr>
        <p:spPr>
          <a:xfrm>
            <a:off x="3216000" y="2680725"/>
            <a:ext cx="4813200" cy="12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/>
              <a:t>Physics and more events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1-8: Physics and moving parts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589925" y="1189375"/>
            <a:ext cx="8096999" cy="3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Start engine.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Enable physics on each moving sprite.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Set speed and gravity on each sprite as needed.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GB" sz="3000"/>
              <a:t>Set up jump!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9: Collisions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589925" y="1189375"/>
            <a:ext cx="8096999" cy="3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game.physics.arcade.overlap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rtl="0">
              <a:spcBef>
                <a:spcPts val="0"/>
              </a:spcBef>
              <a:buNone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    player,</a:t>
            </a:r>
          </a:p>
          <a:p>
            <a:pPr rtl="0">
              <a:spcBef>
                <a:spcPts val="0"/>
              </a:spcBef>
              <a:buNone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    pipes,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gameOver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What lines are valid statements?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.("#F3D3A3");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game.stage.setBackgroundColor"#F3D3A3");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game..</a:t>
            </a: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stage.setBackgroundColor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game.stage.setBackgroundColor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GAME.STAGE.SETBACKGROUNDCOLOR("#F3D3A3");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 dirty="0" err="1">
                <a:latin typeface="Consolas"/>
                <a:ea typeface="Consolas"/>
                <a:cs typeface="Consolas"/>
                <a:sym typeface="Consolas"/>
              </a:rPr>
              <a:t>game.stage.set_background_color</a:t>
            </a:r>
            <a:r>
              <a:rPr lang="en-GB" sz="2400" dirty="0">
                <a:latin typeface="Consolas"/>
                <a:ea typeface="Consolas"/>
                <a:cs typeface="Consolas"/>
                <a:sym typeface="Consolas"/>
              </a:rPr>
              <a:t>("#F3D3A3");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5 Wrap Up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The physics engine takes care of the simulation aspect of the game.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GB"/>
              <a:t> function allows you to test and react to custom events in your game.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You can set-up as many handlers for as many events as you need to.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Answer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Line 5 is the only correct statement.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2609</Words>
  <Application>Microsoft Office PowerPoint</Application>
  <PresentationFormat>On-screen Show (16:9)</PresentationFormat>
  <Paragraphs>671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Consolas</vt:lpstr>
      <vt:lpstr>Courier New</vt:lpstr>
      <vt:lpstr>Wingdings</vt:lpstr>
      <vt:lpstr>simple-light</vt:lpstr>
      <vt:lpstr>Flappy Bird</vt:lpstr>
      <vt:lpstr>Concepts you will learn</vt:lpstr>
      <vt:lpstr>Project repository</vt:lpstr>
      <vt:lpstr>PowerPoint Presentation</vt:lpstr>
      <vt:lpstr>LA 1&amp;2: Setting the background colour</vt:lpstr>
      <vt:lpstr>LA 1&amp;2: Setting the background colour</vt:lpstr>
      <vt:lpstr>LA 1&amp;2: Setting the background colour</vt:lpstr>
      <vt:lpstr>Quiz</vt:lpstr>
      <vt:lpstr>Answer</vt:lpstr>
      <vt:lpstr>LA 3: Adding text</vt:lpstr>
      <vt:lpstr>LA 3: Adding text</vt:lpstr>
      <vt:lpstr>Quiz</vt:lpstr>
      <vt:lpstr>Quiz</vt:lpstr>
      <vt:lpstr>Load your picture…</vt:lpstr>
      <vt:lpstr>Load your picture…</vt:lpstr>
      <vt:lpstr>Module 1 Wrap Up</vt:lpstr>
      <vt:lpstr>Module 1 Wrap Up</vt:lpstr>
      <vt:lpstr>Module 1 Wrap Up</vt:lpstr>
      <vt:lpstr>Module 1 Wrap Up</vt:lpstr>
      <vt:lpstr>PowerPoint Presentation</vt:lpstr>
      <vt:lpstr>LA 1: Alerts</vt:lpstr>
      <vt:lpstr>LA 1: Alerts</vt:lpstr>
      <vt:lpstr>LA 1: Alerts</vt:lpstr>
      <vt:lpstr>Quiz</vt:lpstr>
      <vt:lpstr>Quiz</vt:lpstr>
      <vt:lpstr>LA 2&amp;3: Using event argument</vt:lpstr>
      <vt:lpstr>Quiz: Event argument</vt:lpstr>
      <vt:lpstr>Answer</vt:lpstr>
      <vt:lpstr>PowerPoint Presentation</vt:lpstr>
      <vt:lpstr>LA 1&amp;2: Variables</vt:lpstr>
      <vt:lpstr>Quiz: variables</vt:lpstr>
      <vt:lpstr>Quiz: variables</vt:lpstr>
      <vt:lpstr>LA 3: Methods and members</vt:lpstr>
      <vt:lpstr>Quiz: members and methods</vt:lpstr>
      <vt:lpstr>Quiz: members and methods</vt:lpstr>
      <vt:lpstr>Syntactic “sugar”</vt:lpstr>
      <vt:lpstr>Syntactic “sugar”</vt:lpstr>
      <vt:lpstr>Syntactic “sugar”</vt:lpstr>
      <vt:lpstr>Syntactic “sugar”</vt:lpstr>
      <vt:lpstr>Syntactic “sugar”</vt:lpstr>
      <vt:lpstr>Syntactic “sugar”</vt:lpstr>
      <vt:lpstr>Syntactic “sugar”</vt:lpstr>
      <vt:lpstr>Syntactic “sugar”</vt:lpstr>
      <vt:lpstr>Syntactic “sugar”</vt:lpstr>
      <vt:lpstr>Syntactic “sugar”</vt:lpstr>
      <vt:lpstr>Module 3 Wrap Up</vt:lpstr>
      <vt:lpstr>PowerPoint Presentation</vt:lpstr>
      <vt:lpstr>LA 1: Producing vertical pipes</vt:lpstr>
      <vt:lpstr>LA 1: Producing vertical pipes</vt:lpstr>
      <vt:lpstr>LA 1: Producing vertical pipes</vt:lpstr>
      <vt:lpstr>LA 1: Producing vertical pipes</vt:lpstr>
      <vt:lpstr>LA 1: Producing vertical pipes with for loops</vt:lpstr>
      <vt:lpstr>LA 1: Producing vertical pipes with for loops</vt:lpstr>
      <vt:lpstr>LA 1: Producing vertical pipes with for loops</vt:lpstr>
      <vt:lpstr>LA 1: Loops</vt:lpstr>
      <vt:lpstr>LA 1: Loops</vt:lpstr>
      <vt:lpstr>LA 1: Loops</vt:lpstr>
      <vt:lpstr>LA 1: Loops</vt:lpstr>
      <vt:lpstr>LA 1: Loops</vt:lpstr>
      <vt:lpstr>LA 1: Loops</vt:lpstr>
      <vt:lpstr>LA 1: Loops</vt:lpstr>
      <vt:lpstr>LA 1: Loops</vt:lpstr>
      <vt:lpstr>LA 1: Loops</vt:lpstr>
      <vt:lpstr>LA 1: Loops</vt:lpstr>
      <vt:lpstr>LA 1: Loops</vt:lpstr>
      <vt:lpstr>Quiz: loops</vt:lpstr>
      <vt:lpstr>LA 2: Conditionals</vt:lpstr>
      <vt:lpstr>LA 2: Conditionals</vt:lpstr>
      <vt:lpstr>LA 2: Conditionals</vt:lpstr>
      <vt:lpstr>LA 2: Conditionals</vt:lpstr>
      <vt:lpstr>LA 2: Conditionals</vt:lpstr>
      <vt:lpstr>LA 2: Arrays</vt:lpstr>
      <vt:lpstr>LA 2: Arrays</vt:lpstr>
      <vt:lpstr>LA 2: Arrays</vt:lpstr>
      <vt:lpstr>LA 2: Arrays</vt:lpstr>
      <vt:lpstr>Module 4 Wrap Up</vt:lpstr>
      <vt:lpstr>PowerPoint Presentation</vt:lpstr>
      <vt:lpstr>LA 1-8: Physics and moving parts</vt:lpstr>
      <vt:lpstr>LA 9: Collisions</vt:lpstr>
      <vt:lpstr>Module 5 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Annalisa Occhipinti</dc:creator>
  <cp:lastModifiedBy>Annalisa</cp:lastModifiedBy>
  <cp:revision>22</cp:revision>
  <dcterms:modified xsi:type="dcterms:W3CDTF">2015-10-24T16:05:11Z</dcterms:modified>
</cp:coreProperties>
</file>