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8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66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9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7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2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3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3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8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7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5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rhoods_in_Seatt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EAFB7-5305-4BD9-92D2-16074F580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Optimal coffee shop location in Seattle, WA</a:t>
            </a:r>
          </a:p>
        </p:txBody>
      </p:sp>
    </p:spTree>
    <p:extLst>
      <p:ext uri="{BB962C8B-B14F-4D97-AF65-F5344CB8AC3E}">
        <p14:creationId xmlns:p14="http://schemas.microsoft.com/office/powerpoint/2010/main" val="362993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988C7-0D27-4CD2-B9CE-571B477D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BF0E3-AC69-4BD4-8C8C-8A8F5387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6238"/>
            <a:ext cx="4616042" cy="4691889"/>
          </a:xfrm>
        </p:spPr>
        <p:txBody>
          <a:bodyPr>
            <a:normAutofit/>
          </a:bodyPr>
          <a:lstStyle/>
          <a:p>
            <a:r>
              <a:rPr lang="en-US"/>
              <a:t>Determined </a:t>
            </a:r>
            <a:r>
              <a:rPr lang="en-US" u="sng"/>
              <a:t>40</a:t>
            </a:r>
            <a:r>
              <a:rPr lang="en-US"/>
              <a:t> optimal neighborhoods for opening a coffee shop</a:t>
            </a:r>
          </a:p>
          <a:p>
            <a:r>
              <a:rPr lang="en-US"/>
              <a:t>The recommendations would be later passed on to the stakeholder for consideration</a:t>
            </a:r>
          </a:p>
          <a:p>
            <a:r>
              <a:rPr lang="en-US"/>
              <a:t>The results of this research should be used for further additional exploration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A872E2-116C-41FC-81FD-4894EA8B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85" y="1776238"/>
            <a:ext cx="5143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06E24-E97F-4A0D-B2D3-B793CDA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at hand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AEFBC-DDE1-449E-9EFC-C7D345EE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Our client is looking to expand his business to the North, and he requested to explore the Seattle city’s neighborhoods and determine the best location for opening a coffee shop.</a:t>
            </a:r>
          </a:p>
          <a:p>
            <a:r>
              <a:rPr lang="en-US"/>
              <a:t>Researching the neighborhoods might significantly narrow the areas to consider for a coffee shop opening</a:t>
            </a:r>
          </a:p>
        </p:txBody>
      </p:sp>
    </p:spTree>
    <p:extLst>
      <p:ext uri="{BB962C8B-B14F-4D97-AF65-F5344CB8AC3E}">
        <p14:creationId xmlns:p14="http://schemas.microsoft.com/office/powerpoint/2010/main" val="30812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1A2F-2D4B-49A2-8FAC-D5C65833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67" y="764373"/>
            <a:ext cx="8737833" cy="1293028"/>
          </a:xfrm>
        </p:spPr>
        <p:txBody>
          <a:bodyPr/>
          <a:lstStyle/>
          <a:p>
            <a:r>
              <a:rPr lang="en-US"/>
              <a:t>Acquiring and cleaning Data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DB403-895E-42E3-9EE7-13654FC4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Seattle neighborhood distribution data – collected from the Wikipedia page </a:t>
            </a:r>
            <a:r>
              <a:rPr lang="en-US">
                <a:hlinkClick r:id="rId2"/>
              </a:rPr>
              <a:t>https://en.wikipedia.org/wiki/List_of_neighborhoods_in_Seattle</a:t>
            </a:r>
            <a:endParaRPr lang="en-US"/>
          </a:p>
          <a:p>
            <a:r>
              <a:rPr lang="en-US"/>
              <a:t>Location data (i.e. latitude and longitude) – collected from geopy Python library</a:t>
            </a:r>
          </a:p>
          <a:p>
            <a:r>
              <a:rPr lang="en-US"/>
              <a:t>Venues data for each neighborhood – collected from Foursquare</a:t>
            </a:r>
          </a:p>
          <a:p>
            <a:endParaRPr lang="en-US"/>
          </a:p>
          <a:p>
            <a:r>
              <a:rPr lang="en-US"/>
              <a:t>Neighborhood names were cleaned from extra symbols (like references, alternative names, etc.)</a:t>
            </a:r>
          </a:p>
          <a:p>
            <a:r>
              <a:rPr lang="en-US"/>
              <a:t>Removed large neighborhoods, which consist of smaller ones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DA45-8C12-45D6-B8DC-AA8CC862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Neighborhoods visualization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8D982-CA2E-4B31-B436-5C3A7EA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3877811" cy="4024125"/>
          </a:xfrm>
        </p:spPr>
        <p:txBody>
          <a:bodyPr/>
          <a:lstStyle/>
          <a:p>
            <a:r>
              <a:rPr lang="en-US"/>
              <a:t>The final dataset has </a:t>
            </a:r>
          </a:p>
          <a:p>
            <a:pPr lvl="1"/>
            <a:r>
              <a:rPr lang="en-US" u="sng"/>
              <a:t>100</a:t>
            </a:r>
            <a:r>
              <a:rPr lang="en-US"/>
              <a:t> neighborhoods </a:t>
            </a:r>
          </a:p>
          <a:p>
            <a:pPr lvl="1"/>
            <a:r>
              <a:rPr lang="en-US" u="sng"/>
              <a:t>310</a:t>
            </a:r>
            <a:r>
              <a:rPr lang="en-US"/>
              <a:t> unique venue categories</a:t>
            </a:r>
          </a:p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D8F95C-B29A-4416-8DD8-FD3A48CA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549" y="1730122"/>
            <a:ext cx="4238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9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DA45-8C12-45D6-B8DC-AA8CC862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Clusters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8D982-CA2E-4B31-B436-5C3A7EA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3877811" cy="4024125"/>
          </a:xfrm>
        </p:spPr>
        <p:txBody>
          <a:bodyPr/>
          <a:lstStyle/>
          <a:p>
            <a:r>
              <a:rPr lang="en-US"/>
              <a:t>The Elbow method was used to determine the optimal number of clusters for the dataset</a:t>
            </a:r>
          </a:p>
          <a:p>
            <a:endParaRPr lang="en-US"/>
          </a:p>
          <a:p>
            <a:r>
              <a:rPr lang="en-US"/>
              <a:t>The number of clusters estimated for our research = </a:t>
            </a:r>
            <a:r>
              <a:rPr lang="en-US" b="1"/>
              <a:t>5</a:t>
            </a:r>
          </a:p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A9F6D2-C887-4CC2-AB29-3468F882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739" y="2194560"/>
            <a:ext cx="5134455" cy="36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1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DA45-8C12-45D6-B8DC-AA8CC862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8D982-CA2E-4B31-B436-5C3A7EA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3877811" cy="4024125"/>
          </a:xfrm>
        </p:spPr>
        <p:txBody>
          <a:bodyPr/>
          <a:lstStyle/>
          <a:p>
            <a:r>
              <a:rPr lang="en-US"/>
              <a:t>The result of dividing Seattle neighborhoods into clusters based on most common venues</a:t>
            </a:r>
          </a:p>
          <a:p>
            <a:endParaRPr lang="en-US"/>
          </a:p>
          <a:p>
            <a:r>
              <a:rPr lang="en-US"/>
              <a:t>Most of the neighborhoods fell into one cluster, which means the infrastructure of the city is quite similar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2A238C-4737-4087-BA48-24963EF5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44" y="1781175"/>
            <a:ext cx="53911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988C7-0D27-4CD2-B9CE-571B477D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BF0E3-AC69-4BD4-8C8C-8A8F5387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97167"/>
            <a:ext cx="10820400" cy="1957078"/>
          </a:xfrm>
        </p:spPr>
        <p:txBody>
          <a:bodyPr/>
          <a:lstStyle/>
          <a:p>
            <a:r>
              <a:rPr lang="en-US"/>
              <a:t>Cluster 0 is the largest neighborhood cluster in Seattle</a:t>
            </a:r>
          </a:p>
          <a:p>
            <a:r>
              <a:rPr lang="en-US"/>
              <a:t>Its top venues are the ones for eating out, including coffee shops often being the hot spots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9DDEF8-4D14-4485-819F-5B2B436A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461"/>
            <a:ext cx="12192000" cy="23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1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988C7-0D27-4CD2-B9CE-571B477D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0 Decomposition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BF0E3-AC69-4BD4-8C8C-8A8F5387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97167"/>
            <a:ext cx="10820400" cy="1957078"/>
          </a:xfrm>
        </p:spPr>
        <p:txBody>
          <a:bodyPr>
            <a:normAutofit lnSpcReduction="10000"/>
          </a:bodyPr>
          <a:lstStyle/>
          <a:p>
            <a:r>
              <a:rPr lang="en-US"/>
              <a:t>Dropped the neighborhoods with coffee shops among the top venues</a:t>
            </a:r>
          </a:p>
          <a:p>
            <a:r>
              <a:rPr lang="en-US"/>
              <a:t>Filtered the rest on having other places to eat in the top venues (e.g. restaurants or bars)</a:t>
            </a:r>
          </a:p>
          <a:p>
            <a:endParaRPr lang="en-US"/>
          </a:p>
          <a:p>
            <a:r>
              <a:rPr lang="en-US"/>
              <a:t>Established 29 potential areas for opening a coffee shop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A77D4F-0837-4B40-8794-F61A3653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100"/>
            <a:ext cx="12192000" cy="23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988C7-0D27-4CD2-B9CE-571B477D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BF0E3-AC69-4BD4-8C8C-8A8F5387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97167"/>
            <a:ext cx="10820400" cy="1957078"/>
          </a:xfrm>
        </p:spPr>
        <p:txBody>
          <a:bodyPr>
            <a:normAutofit lnSpcReduction="10000"/>
          </a:bodyPr>
          <a:lstStyle/>
          <a:p>
            <a:r>
              <a:rPr lang="en-US"/>
              <a:t>Cluster 4 consists mainly of park areas with some recreation places to follow</a:t>
            </a:r>
          </a:p>
          <a:p>
            <a:r>
              <a:rPr lang="en-US"/>
              <a:t>There already are some food courts and fast food restaurants around, since people tend to stop by for snacks in between their walks</a:t>
            </a:r>
          </a:p>
          <a:p>
            <a:endParaRPr lang="en-US"/>
          </a:p>
          <a:p>
            <a:r>
              <a:rPr lang="en-US"/>
              <a:t>Established 11 potential areas for opening a coffee shop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55D3EC-3913-4A55-85A1-2BBDCFD6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633"/>
            <a:ext cx="12192000" cy="25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897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35</TotalTime>
  <Words>371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След самолета</vt:lpstr>
      <vt:lpstr>Optimal coffee shop location in Seattle, WA</vt:lpstr>
      <vt:lpstr>Problem at hand</vt:lpstr>
      <vt:lpstr>Acquiring and cleaning Data</vt:lpstr>
      <vt:lpstr>Neighborhoods visualization</vt:lpstr>
      <vt:lpstr>Number of Clusters</vt:lpstr>
      <vt:lpstr>Clustering</vt:lpstr>
      <vt:lpstr>Cluster 0</vt:lpstr>
      <vt:lpstr>Cluster 0 Decomposition</vt:lpstr>
      <vt:lpstr>Cluster 4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coffee shop location in seattle, WA</dc:title>
  <dc:creator>Anna Olefirenko</dc:creator>
  <cp:lastModifiedBy>Anna Olefirenko</cp:lastModifiedBy>
  <cp:revision>7</cp:revision>
  <dcterms:created xsi:type="dcterms:W3CDTF">2020-11-17T16:14:14Z</dcterms:created>
  <dcterms:modified xsi:type="dcterms:W3CDTF">2020-11-17T16:52:42Z</dcterms:modified>
</cp:coreProperties>
</file>