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9" r:id="rId11"/>
    <p:sldId id="266" r:id="rId12"/>
    <p:sldId id="267" r:id="rId13"/>
    <p:sldId id="268" r:id="rId1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20" name="Нижний колонтитул 19"/>
          <p:cNvSpPr>
            <a:spLocks noGrp="1"/>
          </p:cNvSpPr>
          <p:nvPr>
            <p:ph type="ftr" sz="quarter" idx="11"/>
          </p:nvPr>
        </p:nvSpPr>
        <p:spPr/>
        <p:txBody>
          <a:bodyPr/>
          <a:lstStyle>
            <a:extLst/>
          </a:lstStyle>
          <a:p>
            <a:endParaRPr lang="en-US"/>
          </a:p>
        </p:txBody>
      </p:sp>
      <p:sp>
        <p:nvSpPr>
          <p:cNvPr id="10" name="Номер слайда 9"/>
          <p:cNvSpPr>
            <a:spLocks noGrp="1"/>
          </p:cNvSpPr>
          <p:nvPr>
            <p:ph type="sldNum" sz="quarter" idx="12"/>
          </p:nvPr>
        </p:nvSpPr>
        <p:spPr/>
        <p:txBody>
          <a:bodyPr/>
          <a:lstStyle>
            <a:extLst/>
          </a:lstStyle>
          <a:p>
            <a:fld id="{A483448D-3A78-4528-A469-B745A65DA480}" type="slidenum">
              <a:rPr lang="en-US" smtClean="0"/>
              <a:pPr/>
              <a:t>‹#›</a:t>
            </a:fld>
            <a:endParaRPr lang="en-US"/>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A483448D-3A78-4528-A469-B745A65DA480}" type="slidenum">
              <a:rPr lang="en-US" smtClean="0"/>
              <a:pPr/>
              <a:t>‹#›</a:t>
            </a:fld>
            <a:endParaRPr lang="en-US"/>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8" name="Нижний колонтитул 7"/>
          <p:cNvSpPr>
            <a:spLocks noGrp="1"/>
          </p:cNvSpPr>
          <p:nvPr>
            <p:ph type="ftr" sz="quarter" idx="11"/>
          </p:nvPr>
        </p:nvSpPr>
        <p:spPr/>
        <p:txBody>
          <a:bodyPr/>
          <a:lstStyle>
            <a:extLst/>
          </a:lstStyle>
          <a:p>
            <a:endParaRPr lang="en-US"/>
          </a:p>
        </p:txBody>
      </p:sp>
      <p:sp>
        <p:nvSpPr>
          <p:cNvPr id="9" name="Номер слайда 8"/>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4" name="Нижний колонтитул 3"/>
          <p:cNvSpPr>
            <a:spLocks noGrp="1"/>
          </p:cNvSpPr>
          <p:nvPr>
            <p:ph type="ftr" sz="quarter" idx="11"/>
          </p:nvPr>
        </p:nvSpPr>
        <p:spPr/>
        <p:txBody>
          <a:bodyPr/>
          <a:lstStyle>
            <a:extLst/>
          </a:lstStyle>
          <a:p>
            <a:endParaRPr lang="en-US"/>
          </a:p>
        </p:txBody>
      </p:sp>
      <p:sp>
        <p:nvSpPr>
          <p:cNvPr id="5" name="Номер слайда 4"/>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3" name="Нижний колонтитул 2"/>
          <p:cNvSpPr>
            <a:spLocks noGrp="1"/>
          </p:cNvSpPr>
          <p:nvPr>
            <p:ph type="ftr" sz="quarter" idx="11"/>
          </p:nvPr>
        </p:nvSpPr>
        <p:spPr/>
        <p:txBody>
          <a:bodyPr/>
          <a:lstStyle>
            <a:extLst/>
          </a:lstStyle>
          <a:p>
            <a:endParaRPr lang="en-US"/>
          </a:p>
        </p:txBody>
      </p:sp>
      <p:sp>
        <p:nvSpPr>
          <p:cNvPr id="4" name="Номер слайда 3"/>
          <p:cNvSpPr>
            <a:spLocks noGrp="1"/>
          </p:cNvSpPr>
          <p:nvPr>
            <p:ph type="sldNum" sz="quarter" idx="12"/>
          </p:nvPr>
        </p:nvSpPr>
        <p:spPr/>
        <p:txBody>
          <a:bodyPr/>
          <a:lstStyle>
            <a:extLst/>
          </a:lstStyle>
          <a:p>
            <a:fld id="{A483448D-3A78-4528-A469-B745A65DA480}" type="slidenum">
              <a:rPr lang="en-US" smtClean="0"/>
              <a:pPr/>
              <a:t>‹#›</a:t>
            </a:fld>
            <a:endParaRPr lang="en-US"/>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7EAF463A-BC7C-46EE-9F1E-7F377CCA4891}" type="datetimeFigureOut">
              <a:rPr lang="en-US" smtClean="0"/>
              <a:pPr/>
              <a:t>1/30/2019</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p:txBody>
          <a:bodyPr/>
          <a:lstStyle>
            <a:extLst/>
          </a:lstStyle>
          <a:p>
            <a:fld id="{A483448D-3A78-4528-A469-B745A65DA480}" type="slidenum">
              <a:rPr lang="en-US" smtClean="0"/>
              <a:pPr/>
              <a:t>‹#›</a:t>
            </a:fld>
            <a:endParaRPr lang="en-US"/>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EAF463A-BC7C-46EE-9F1E-7F377CCA4891}" type="datetimeFigureOut">
              <a:rPr lang="en-US" smtClean="0"/>
              <a:pPr/>
              <a:t>1/30/2019</a:t>
            </a:fld>
            <a:endParaRPr lang="en-US"/>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483448D-3A78-4528-A469-B745A65DA480}" type="slidenum">
              <a:rPr lang="en-US" smtClean="0"/>
              <a:pPr/>
              <a:t>‹#›</a:t>
            </a:fld>
            <a:endParaRPr lang="en-US"/>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52400"/>
            <a:ext cx="6324600" cy="1752600"/>
          </a:xfrm>
        </p:spPr>
        <p:txBody>
          <a:bodyPr>
            <a:normAutofit fontScale="90000"/>
          </a:bodyPr>
          <a:lstStyle/>
          <a:p>
            <a:pPr algn="ctr"/>
            <a:r>
              <a:rPr lang="ru-RU" sz="2400" dirty="0" smtClean="0">
                <a:solidFill>
                  <a:schemeClr val="tx1"/>
                </a:solidFill>
              </a:rPr>
              <a:t>ГОСУДАРСТВЕННОЕ ОБРАЗОВАТЕЛЬНОЕ УЧРЕЖДЕНИЕ ВЫСШЕГО ПРОФЕССИОНАЛЬНОГО ОБРАЗОВАНИЯ </a:t>
            </a:r>
            <a:r>
              <a:rPr lang="ru-RU" sz="2400" i="1" dirty="0" smtClean="0">
                <a:solidFill>
                  <a:schemeClr val="tx1"/>
                </a:solidFill>
              </a:rPr>
              <a:t>«ВОРОНЕЖСКИЙ ГОСУДАРСТВЕННЫЙ УНИВЕРСИТЕТ»</a:t>
            </a:r>
            <a:endParaRPr lang="ru-RU" sz="2400" i="1" dirty="0">
              <a:solidFill>
                <a:schemeClr val="tx1"/>
              </a:solidFill>
            </a:endParaRPr>
          </a:p>
        </p:txBody>
      </p:sp>
      <p:sp>
        <p:nvSpPr>
          <p:cNvPr id="3" name="Подзаголовок 2"/>
          <p:cNvSpPr>
            <a:spLocks noGrp="1"/>
          </p:cNvSpPr>
          <p:nvPr>
            <p:ph type="subTitle" idx="1"/>
          </p:nvPr>
        </p:nvSpPr>
        <p:spPr>
          <a:xfrm>
            <a:off x="1524000" y="2286000"/>
            <a:ext cx="6400800" cy="3429000"/>
          </a:xfrm>
        </p:spPr>
        <p:txBody>
          <a:bodyPr>
            <a:noAutofit/>
          </a:bodyPr>
          <a:lstStyle/>
          <a:p>
            <a:pPr algn="ctr"/>
            <a:r>
              <a:rPr lang="ru-RU" sz="3600" dirty="0" smtClean="0"/>
              <a:t>Курсовая работа</a:t>
            </a:r>
          </a:p>
          <a:p>
            <a:pPr algn="ctr"/>
            <a:r>
              <a:rPr lang="ru-RU" sz="3600" b="1" dirty="0" smtClean="0"/>
              <a:t>«Машинный перевод»</a:t>
            </a:r>
          </a:p>
          <a:p>
            <a:pPr algn="ctr"/>
            <a:endParaRPr lang="ru-RU" sz="2800" dirty="0" smtClean="0"/>
          </a:p>
          <a:p>
            <a:pPr algn="ctr"/>
            <a:endParaRPr lang="ru-RU" sz="2800" dirty="0" smtClean="0"/>
          </a:p>
          <a:p>
            <a:pPr algn="ctr"/>
            <a:r>
              <a:rPr lang="ru-RU" sz="2800" dirty="0" smtClean="0"/>
              <a:t>Выполнила студентка Онучина А.В.</a:t>
            </a:r>
          </a:p>
          <a:p>
            <a:pPr algn="ctr"/>
            <a:r>
              <a:rPr lang="ru-RU" sz="2800" dirty="0" err="1" smtClean="0"/>
              <a:t>Руководитель-Донина</a:t>
            </a:r>
            <a:r>
              <a:rPr lang="ru-RU" sz="2800" dirty="0" smtClean="0"/>
              <a:t> О.В.</a:t>
            </a:r>
          </a:p>
          <a:p>
            <a:pPr algn="ctr"/>
            <a:endParaRPr lang="ru-RU" sz="2800" dirty="0" smtClean="0"/>
          </a:p>
          <a:p>
            <a:pPr algn="ctr"/>
            <a:r>
              <a:rPr lang="ru-RU" sz="2400" dirty="0" smtClean="0"/>
              <a:t>Воронеж-2018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228600"/>
            <a:ext cx="7498080" cy="1143000"/>
          </a:xfrm>
        </p:spPr>
        <p:txBody>
          <a:bodyPr/>
          <a:lstStyle/>
          <a:p>
            <a:pPr algn="ctr"/>
            <a:r>
              <a:rPr lang="ru-RU" b="1" dirty="0" smtClean="0"/>
              <a:t>Электронные словари</a:t>
            </a:r>
            <a:endParaRPr lang="ru-RU" b="1" dirty="0"/>
          </a:p>
        </p:txBody>
      </p:sp>
      <p:graphicFrame>
        <p:nvGraphicFramePr>
          <p:cNvPr id="6" name="Содержимое 5"/>
          <p:cNvGraphicFramePr>
            <a:graphicFrameLocks noGrp="1"/>
          </p:cNvGraphicFramePr>
          <p:nvPr>
            <p:ph idx="1"/>
          </p:nvPr>
        </p:nvGraphicFramePr>
        <p:xfrm>
          <a:off x="1143000" y="914400"/>
          <a:ext cx="7791450" cy="5562600"/>
        </p:xfrm>
        <a:graphic>
          <a:graphicData uri="http://schemas.openxmlformats.org/drawingml/2006/table">
            <a:tbl>
              <a:tblPr firstRow="1" bandRow="1">
                <a:tableStyleId>{5C22544A-7EE6-4342-B048-85BDC9FD1C3A}</a:tableStyleId>
              </a:tblPr>
              <a:tblGrid>
                <a:gridCol w="3895725"/>
                <a:gridCol w="3895725"/>
              </a:tblGrid>
              <a:tr h="860809">
                <a:tc>
                  <a:txBody>
                    <a:bodyPr/>
                    <a:lstStyle/>
                    <a:p>
                      <a:r>
                        <a:rPr lang="ru-RU" dirty="0" smtClean="0"/>
                        <a:t>Критерии</a:t>
                      </a:r>
                      <a:endParaRPr lang="ru-RU" dirty="0"/>
                    </a:p>
                  </a:txBody>
                  <a:tcPr/>
                </a:tc>
                <a:tc>
                  <a:txBody>
                    <a:bodyPr/>
                    <a:lstStyle/>
                    <a:p>
                      <a:r>
                        <a:rPr lang="ru-RU" dirty="0" smtClean="0"/>
                        <a:t>ЭС</a:t>
                      </a:r>
                      <a:endParaRPr lang="ru-RU" dirty="0"/>
                    </a:p>
                  </a:txBody>
                  <a:tcPr/>
                </a:tc>
              </a:tr>
              <a:tr h="29920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2000" b="1" kern="1200" dirty="0" smtClean="0">
                          <a:solidFill>
                            <a:schemeClr val="dk1"/>
                          </a:solidFill>
                          <a:latin typeface="+mn-lt"/>
                          <a:ea typeface="+mn-ea"/>
                          <a:cs typeface="+mn-cs"/>
                        </a:rPr>
                        <a:t>4.По возможностям расширения словарной базы. </a:t>
                      </a:r>
                      <a:endParaRPr lang="ru-RU" sz="2000" b="1" dirty="0" smtClean="0"/>
                    </a:p>
                    <a:p>
                      <a:endParaRPr lang="ru-RU" sz="2000" dirty="0"/>
                    </a:p>
                  </a:txBody>
                  <a:tcPr/>
                </a:tc>
                <a:tc>
                  <a:txBody>
                    <a:bodyPr/>
                    <a:lstStyle/>
                    <a:p>
                      <a:pPr marL="342900" indent="-342900">
                        <a:buAutoNum type="arabicPeriod"/>
                      </a:pPr>
                      <a:r>
                        <a:rPr kumimoji="0" lang="ru-RU" sz="2000" kern="1200" dirty="0" smtClean="0">
                          <a:solidFill>
                            <a:schemeClr val="dk1"/>
                          </a:solidFill>
                          <a:latin typeface="+mn-lt"/>
                          <a:ea typeface="+mn-ea"/>
                          <a:cs typeface="+mn-cs"/>
                        </a:rPr>
                        <a:t>Устаревшие ЭС не имели возможности расширения словарных баз пользователем</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2000" kern="1200" dirty="0" smtClean="0">
                          <a:solidFill>
                            <a:schemeClr val="dk1"/>
                          </a:solidFill>
                          <a:latin typeface="+mn-lt"/>
                          <a:ea typeface="+mn-ea"/>
                          <a:cs typeface="+mn-cs"/>
                        </a:rPr>
                        <a:t>Современные версии</a:t>
                      </a:r>
                      <a:r>
                        <a:rPr kumimoji="0" lang="ru-RU" sz="2000" kern="1200" baseline="0" dirty="0" smtClean="0">
                          <a:solidFill>
                            <a:schemeClr val="dk1"/>
                          </a:solidFill>
                          <a:latin typeface="+mn-lt"/>
                          <a:ea typeface="+mn-ea"/>
                          <a:cs typeface="+mn-cs"/>
                        </a:rPr>
                        <a:t> </a:t>
                      </a:r>
                      <a:r>
                        <a:rPr kumimoji="0" lang="ru-RU" sz="2000" kern="1200" dirty="0" smtClean="0">
                          <a:solidFill>
                            <a:schemeClr val="dk1"/>
                          </a:solidFill>
                          <a:latin typeface="+mn-lt"/>
                          <a:ea typeface="+mn-ea"/>
                          <a:cs typeface="+mn-cs"/>
                        </a:rPr>
                        <a:t>имеют возможность</a:t>
                      </a:r>
                      <a:r>
                        <a:rPr kumimoji="0" lang="ru-RU" sz="2000" kern="1200" baseline="0" dirty="0" smtClean="0">
                          <a:solidFill>
                            <a:schemeClr val="dk1"/>
                          </a:solidFill>
                          <a:latin typeface="+mn-lt"/>
                          <a:ea typeface="+mn-ea"/>
                          <a:cs typeface="+mn-cs"/>
                        </a:rPr>
                        <a:t> </a:t>
                      </a:r>
                      <a:r>
                        <a:rPr kumimoji="0" lang="ru-RU" sz="2000" kern="1200" dirty="0" smtClean="0">
                          <a:solidFill>
                            <a:schemeClr val="dk1"/>
                          </a:solidFill>
                          <a:latin typeface="+mn-lt"/>
                          <a:ea typeface="+mn-ea"/>
                          <a:cs typeface="+mn-cs"/>
                        </a:rPr>
                        <a:t>создания пользователем собственных и расширения существующих словарей.</a:t>
                      </a:r>
                    </a:p>
                    <a:p>
                      <a:endParaRPr lang="ru-RU" sz="2000" dirty="0"/>
                    </a:p>
                  </a:txBody>
                  <a:tcPr/>
                </a:tc>
              </a:tr>
              <a:tr h="17097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b="1" dirty="0" smtClean="0"/>
                        <a:t>5.</a:t>
                      </a:r>
                      <a:r>
                        <a:rPr kumimoji="0" lang="ru-RU" sz="2000" b="1" kern="1200" dirty="0" smtClean="0">
                          <a:solidFill>
                            <a:schemeClr val="dk1"/>
                          </a:solidFill>
                          <a:latin typeface="+mn-lt"/>
                          <a:ea typeface="+mn-ea"/>
                          <a:cs typeface="+mn-cs"/>
                        </a:rPr>
                        <a:t> По режиму перевода. </a:t>
                      </a:r>
                      <a:endParaRPr lang="ru-RU" sz="2000" b="1" dirty="0" smtClean="0"/>
                    </a:p>
                    <a:p>
                      <a:endParaRPr lang="ru-RU" sz="2000" dirty="0"/>
                    </a:p>
                  </a:txBody>
                  <a:tcPr/>
                </a:tc>
                <a:tc>
                  <a:txBody>
                    <a:bodyPr/>
                    <a:lstStyle/>
                    <a:p>
                      <a:pPr marL="342900" indent="-342900">
                        <a:buAutoNum type="arabicPeriod"/>
                      </a:pPr>
                      <a:r>
                        <a:rPr kumimoji="0" lang="ru-RU" sz="2000" kern="1200" baseline="0" dirty="0" smtClean="0">
                          <a:solidFill>
                            <a:schemeClr val="dk1"/>
                          </a:solidFill>
                          <a:latin typeface="+mn-lt"/>
                          <a:ea typeface="+mn-ea"/>
                          <a:cs typeface="+mn-cs"/>
                        </a:rPr>
                        <a:t>А</a:t>
                      </a:r>
                      <a:r>
                        <a:rPr kumimoji="0" lang="ru-RU" sz="2000" kern="1200" dirty="0" smtClean="0">
                          <a:solidFill>
                            <a:schemeClr val="dk1"/>
                          </a:solidFill>
                          <a:latin typeface="+mn-lt"/>
                          <a:ea typeface="+mn-ea"/>
                          <a:cs typeface="+mn-cs"/>
                        </a:rPr>
                        <a:t>втоматический пакетный (</a:t>
                      </a:r>
                      <a:r>
                        <a:rPr kumimoji="0" lang="ru-RU" sz="2000" kern="1200" dirty="0" err="1" smtClean="0">
                          <a:solidFill>
                            <a:schemeClr val="dk1"/>
                          </a:solidFill>
                          <a:latin typeface="+mn-lt"/>
                          <a:ea typeface="+mn-ea"/>
                          <a:cs typeface="+mn-cs"/>
                        </a:rPr>
                        <a:t>подстрочечный</a:t>
                      </a:r>
                      <a:r>
                        <a:rPr kumimoji="0" lang="ru-RU" sz="2000" kern="1200" dirty="0" smtClean="0">
                          <a:solidFill>
                            <a:schemeClr val="dk1"/>
                          </a:solidFill>
                          <a:latin typeface="+mn-lt"/>
                          <a:ea typeface="+mn-ea"/>
                          <a:cs typeface="+mn-cs"/>
                        </a:rPr>
                        <a:t>)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2000" kern="1200" dirty="0" smtClean="0">
                          <a:solidFill>
                            <a:schemeClr val="dk1"/>
                          </a:solidFill>
                          <a:latin typeface="+mn-lt"/>
                          <a:ea typeface="+mn-ea"/>
                          <a:cs typeface="+mn-cs"/>
                        </a:rPr>
                        <a:t>Интерактивный (режим "запрос - ответ").</a:t>
                      </a:r>
                    </a:p>
                    <a:p>
                      <a:endParaRPr lang="ru-RU" sz="20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90600" y="152400"/>
            <a:ext cx="8229600" cy="1143000"/>
          </a:xfrm>
        </p:spPr>
        <p:txBody>
          <a:bodyPr>
            <a:noAutofit/>
          </a:bodyPr>
          <a:lstStyle/>
          <a:p>
            <a:pPr algn="ctr"/>
            <a:r>
              <a:rPr lang="ru-RU" sz="4400" b="1" dirty="0" smtClean="0"/>
              <a:t>Проблемы машинного перевода</a:t>
            </a:r>
            <a:endParaRPr lang="ru-RU" sz="4400" b="1" dirty="0"/>
          </a:p>
        </p:txBody>
      </p:sp>
      <p:sp>
        <p:nvSpPr>
          <p:cNvPr id="3" name="Содержимое 2"/>
          <p:cNvSpPr>
            <a:spLocks noGrp="1"/>
          </p:cNvSpPr>
          <p:nvPr>
            <p:ph idx="1"/>
          </p:nvPr>
        </p:nvSpPr>
        <p:spPr>
          <a:xfrm>
            <a:off x="1066800" y="685800"/>
            <a:ext cx="7498080" cy="4800600"/>
          </a:xfrm>
        </p:spPr>
        <p:txBody>
          <a:bodyPr>
            <a:noAutofit/>
          </a:bodyPr>
          <a:lstStyle/>
          <a:p>
            <a:pPr>
              <a:buNone/>
            </a:pPr>
            <a:endParaRPr lang="ru-RU" sz="4000" b="1" dirty="0" smtClean="0"/>
          </a:p>
          <a:p>
            <a:pPr>
              <a:buNone/>
            </a:pPr>
            <a:r>
              <a:rPr lang="ru-RU" sz="4000" b="1" dirty="0" smtClean="0"/>
              <a:t>Не воспринимает:</a:t>
            </a:r>
          </a:p>
          <a:p>
            <a:r>
              <a:rPr lang="ru-RU" sz="4000" dirty="0" smtClean="0"/>
              <a:t> «красоты» языка (</a:t>
            </a:r>
            <a:r>
              <a:rPr lang="ru-RU" sz="4000" dirty="0" smtClean="0"/>
              <a:t> </a:t>
            </a:r>
            <a:r>
              <a:rPr lang="ru-RU" sz="4000" dirty="0" smtClean="0"/>
              <a:t>неписаные </a:t>
            </a:r>
            <a:r>
              <a:rPr lang="ru-RU" sz="4000" dirty="0" smtClean="0"/>
              <a:t>законы)</a:t>
            </a:r>
            <a:endParaRPr lang="ru-RU" sz="4000" dirty="0" smtClean="0"/>
          </a:p>
          <a:p>
            <a:r>
              <a:rPr lang="ru-RU" sz="4000" dirty="0" smtClean="0"/>
              <a:t> с</a:t>
            </a:r>
            <a:r>
              <a:rPr lang="ru-RU" sz="4000" dirty="0" smtClean="0"/>
              <a:t>лова</a:t>
            </a:r>
            <a:r>
              <a:rPr lang="ru-RU" sz="4000" dirty="0" smtClean="0"/>
              <a:t>, которые нужно понимать в контексте образа жизни людей в конкретной стране.</a:t>
            </a:r>
          </a:p>
          <a:p>
            <a:r>
              <a:rPr lang="ru-RU" sz="4000" dirty="0" smtClean="0"/>
              <a:t>аббревиатуры</a:t>
            </a:r>
            <a:endParaRPr lang="ru-RU"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685800"/>
            <a:ext cx="8229600" cy="1143000"/>
          </a:xfrm>
        </p:spPr>
        <p:txBody>
          <a:bodyPr>
            <a:normAutofit fontScale="90000"/>
          </a:bodyPr>
          <a:lstStyle/>
          <a:p>
            <a:pPr algn="ctr"/>
            <a:r>
              <a:rPr lang="ru-RU" sz="6000" b="1" dirty="0" smtClean="0"/>
              <a:t>Достоинства машинного перевода </a:t>
            </a:r>
            <a:r>
              <a:rPr lang="ru-RU" dirty="0" smtClean="0"/>
              <a:t/>
            </a:r>
            <a:br>
              <a:rPr lang="ru-RU" dirty="0" smtClean="0"/>
            </a:br>
            <a:endParaRPr lang="ru-RU" dirty="0"/>
          </a:p>
        </p:txBody>
      </p:sp>
      <p:sp>
        <p:nvSpPr>
          <p:cNvPr id="3" name="Содержимое 2"/>
          <p:cNvSpPr>
            <a:spLocks noGrp="1"/>
          </p:cNvSpPr>
          <p:nvPr>
            <p:ph idx="1"/>
          </p:nvPr>
        </p:nvSpPr>
        <p:spPr>
          <a:xfrm>
            <a:off x="1219200" y="1371600"/>
            <a:ext cx="7498080" cy="4800600"/>
          </a:xfrm>
        </p:spPr>
        <p:txBody>
          <a:bodyPr/>
          <a:lstStyle/>
          <a:p>
            <a:endParaRPr lang="ru-RU" dirty="0" smtClean="0"/>
          </a:p>
          <a:p>
            <a:r>
              <a:rPr lang="ru-RU" sz="4400" dirty="0" smtClean="0"/>
              <a:t>Высокая скорость</a:t>
            </a:r>
          </a:p>
          <a:p>
            <a:r>
              <a:rPr lang="ru-RU" sz="4400" dirty="0" smtClean="0"/>
              <a:t>Низкая стоимость</a:t>
            </a:r>
          </a:p>
          <a:p>
            <a:r>
              <a:rPr lang="ru-RU" sz="4400" dirty="0" smtClean="0"/>
              <a:t>Доступ к услуге</a:t>
            </a:r>
          </a:p>
          <a:p>
            <a:r>
              <a:rPr lang="ru-RU" sz="4400" dirty="0" smtClean="0"/>
              <a:t>Конфиденциальность</a:t>
            </a:r>
          </a:p>
          <a:p>
            <a:r>
              <a:rPr lang="ru-RU" sz="4400" dirty="0" smtClean="0"/>
              <a:t>Универсальность</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0"/>
            <a:ext cx="7498080" cy="1143000"/>
          </a:xfrm>
        </p:spPr>
        <p:txBody>
          <a:bodyPr>
            <a:normAutofit/>
          </a:bodyPr>
          <a:lstStyle/>
          <a:p>
            <a:pPr algn="ctr"/>
            <a:r>
              <a:rPr lang="ru-RU" sz="4400" b="1" dirty="0" smtClean="0"/>
              <a:t>Заключение</a:t>
            </a:r>
            <a:endParaRPr lang="ru-RU" sz="4400" b="1" dirty="0"/>
          </a:p>
        </p:txBody>
      </p:sp>
      <p:sp>
        <p:nvSpPr>
          <p:cNvPr id="3" name="Содержимое 2"/>
          <p:cNvSpPr>
            <a:spLocks noGrp="1"/>
          </p:cNvSpPr>
          <p:nvPr>
            <p:ph idx="1"/>
          </p:nvPr>
        </p:nvSpPr>
        <p:spPr>
          <a:xfrm>
            <a:off x="914400" y="990600"/>
            <a:ext cx="8229600" cy="4709160"/>
          </a:xfrm>
        </p:spPr>
        <p:txBody>
          <a:bodyPr>
            <a:noAutofit/>
          </a:bodyPr>
          <a:lstStyle/>
          <a:p>
            <a:r>
              <a:rPr lang="ru-RU" dirty="0" smtClean="0"/>
              <a:t>Н</a:t>
            </a:r>
            <a:r>
              <a:rPr lang="ru-RU" dirty="0" smtClean="0"/>
              <a:t>а </a:t>
            </a:r>
            <a:r>
              <a:rPr lang="ru-RU" dirty="0" smtClean="0"/>
              <a:t>данном этапе развития машинного перевода пока еще остались не разрешенными его основные проблемы. Средства машинного перевода пока не могут улавливать все смысловые нюансы оригинального текста. Однако прогресс не стоит на месте, и с увеличением быстродействия процессоров и ростом объема оперативной памяти постепенно повышается и качество машинного перевода. </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7800" y="152400"/>
            <a:ext cx="7498080" cy="1143000"/>
          </a:xfrm>
        </p:spPr>
        <p:txBody>
          <a:bodyPr>
            <a:noAutofit/>
          </a:bodyPr>
          <a:lstStyle/>
          <a:p>
            <a:r>
              <a:rPr lang="ru-RU" sz="4400" b="1" dirty="0" smtClean="0"/>
              <a:t>Цель и Задачи </a:t>
            </a:r>
            <a:r>
              <a:rPr lang="ru-RU" sz="4400" b="1" dirty="0" smtClean="0"/>
              <a:t>работы</a:t>
            </a:r>
            <a:r>
              <a:rPr lang="ru-RU" sz="4400" dirty="0" smtClean="0"/>
              <a:t/>
            </a:r>
            <a:br>
              <a:rPr lang="ru-RU" sz="4400" dirty="0" smtClean="0"/>
            </a:br>
            <a:endParaRPr lang="ru-RU" sz="4400" dirty="0"/>
          </a:p>
        </p:txBody>
      </p:sp>
      <p:sp>
        <p:nvSpPr>
          <p:cNvPr id="3" name="Содержимое 2"/>
          <p:cNvSpPr>
            <a:spLocks noGrp="1"/>
          </p:cNvSpPr>
          <p:nvPr>
            <p:ph idx="1"/>
          </p:nvPr>
        </p:nvSpPr>
        <p:spPr>
          <a:xfrm>
            <a:off x="1066800" y="838200"/>
            <a:ext cx="7498080" cy="5334000"/>
          </a:xfrm>
        </p:spPr>
        <p:txBody>
          <a:bodyPr>
            <a:noAutofit/>
          </a:bodyPr>
          <a:lstStyle/>
          <a:p>
            <a:r>
              <a:rPr lang="ru-RU" sz="3600" dirty="0" smtClean="0"/>
              <a:t> </a:t>
            </a:r>
            <a:r>
              <a:rPr lang="ru-RU" sz="3600" b="1" dirty="0" smtClean="0"/>
              <a:t>Цель:</a:t>
            </a:r>
            <a:r>
              <a:rPr lang="ru-RU" sz="3600" dirty="0" smtClean="0"/>
              <a:t> ознакомление </a:t>
            </a:r>
            <a:r>
              <a:rPr lang="ru-RU" sz="3600" dirty="0" smtClean="0"/>
              <a:t>с понятием машинного </a:t>
            </a:r>
            <a:r>
              <a:rPr lang="ru-RU" sz="3600" dirty="0" smtClean="0"/>
              <a:t>перевода и его </a:t>
            </a:r>
            <a:r>
              <a:rPr lang="ru-RU" sz="3600" dirty="0" smtClean="0"/>
              <a:t>особенностями</a:t>
            </a:r>
            <a:r>
              <a:rPr lang="ru-RU" sz="3600" dirty="0" smtClean="0"/>
              <a:t>.</a:t>
            </a:r>
            <a:endParaRPr lang="ru-RU" sz="3600" dirty="0" smtClean="0"/>
          </a:p>
          <a:p>
            <a:r>
              <a:rPr lang="ru-RU" sz="3400" b="1" dirty="0" smtClean="0"/>
              <a:t>Задачи: </a:t>
            </a:r>
            <a:endParaRPr lang="ru-RU" sz="3400" b="1" dirty="0" smtClean="0"/>
          </a:p>
          <a:p>
            <a:pPr>
              <a:buNone/>
            </a:pPr>
            <a:r>
              <a:rPr lang="ru-RU" sz="3400" dirty="0" smtClean="0"/>
              <a:t>1</a:t>
            </a:r>
            <a:r>
              <a:rPr lang="ru-RU" sz="3400" dirty="0" smtClean="0"/>
              <a:t>) изучить историю возникновения и развития машинного перевода; </a:t>
            </a:r>
            <a:endParaRPr lang="ru-RU" sz="3400" dirty="0" smtClean="0"/>
          </a:p>
          <a:p>
            <a:pPr>
              <a:buNone/>
            </a:pPr>
            <a:r>
              <a:rPr lang="ru-RU" sz="3400" dirty="0" smtClean="0"/>
              <a:t>2</a:t>
            </a:r>
            <a:r>
              <a:rPr lang="ru-RU" sz="3400" dirty="0" smtClean="0"/>
              <a:t>) изучить классификацию различных систем машинного перевода; </a:t>
            </a:r>
            <a:endParaRPr lang="ru-RU" sz="3400" dirty="0" smtClean="0"/>
          </a:p>
          <a:p>
            <a:pPr>
              <a:buNone/>
            </a:pPr>
            <a:r>
              <a:rPr lang="ru-RU" sz="3400" dirty="0" smtClean="0"/>
              <a:t>3</a:t>
            </a:r>
            <a:r>
              <a:rPr lang="ru-RU" sz="3400" dirty="0" smtClean="0"/>
              <a:t>) выявить достоинства и </a:t>
            </a:r>
            <a:r>
              <a:rPr lang="ru-RU" sz="3400" dirty="0" err="1" smtClean="0"/>
              <a:t>недостаки</a:t>
            </a:r>
            <a:r>
              <a:rPr lang="ru-RU" sz="3400" dirty="0" smtClean="0"/>
              <a:t> машинного перевода.</a:t>
            </a:r>
          </a:p>
          <a:p>
            <a:pPr>
              <a:buNone/>
            </a:pPr>
            <a:endParaRPr lang="ru-RU" sz="3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0"/>
            <a:ext cx="7498080" cy="1143000"/>
          </a:xfrm>
        </p:spPr>
        <p:txBody>
          <a:bodyPr/>
          <a:lstStyle/>
          <a:p>
            <a:r>
              <a:rPr lang="ru-RU" b="1" dirty="0" smtClean="0"/>
              <a:t>Основные </a:t>
            </a:r>
            <a:r>
              <a:rPr lang="ru-RU" b="1" dirty="0" smtClean="0"/>
              <a:t>понятия</a:t>
            </a:r>
            <a:endParaRPr lang="ru-RU" b="1" dirty="0"/>
          </a:p>
        </p:txBody>
      </p:sp>
      <p:sp>
        <p:nvSpPr>
          <p:cNvPr id="3" name="Содержимое 2"/>
          <p:cNvSpPr>
            <a:spLocks noGrp="1"/>
          </p:cNvSpPr>
          <p:nvPr>
            <p:ph idx="1"/>
          </p:nvPr>
        </p:nvSpPr>
        <p:spPr>
          <a:xfrm>
            <a:off x="914400" y="1143000"/>
            <a:ext cx="8229600" cy="5242560"/>
          </a:xfrm>
        </p:spPr>
        <p:txBody>
          <a:bodyPr>
            <a:normAutofit lnSpcReduction="10000"/>
          </a:bodyPr>
          <a:lstStyle/>
          <a:p>
            <a:r>
              <a:rPr lang="ru-RU" dirty="0" smtClean="0"/>
              <a:t>Перевод - процесс </a:t>
            </a:r>
            <a:r>
              <a:rPr lang="ru-RU" dirty="0" smtClean="0"/>
              <a:t>и результат создания на основе исходного текста на одном языке равноценного ему в коммуникативном отношении текста на другом языке. </a:t>
            </a:r>
          </a:p>
          <a:p>
            <a:endParaRPr lang="ru-RU" dirty="0" smtClean="0"/>
          </a:p>
          <a:p>
            <a:r>
              <a:rPr lang="ru-RU" dirty="0" smtClean="0"/>
              <a:t>Машинный перевод- перевод, строящийся на использовании машиной определенных и постоянных для данного вида материала соответствий между словами и грамматическими явлениями разных языков. </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152400"/>
            <a:ext cx="7498080" cy="1143000"/>
          </a:xfrm>
        </p:spPr>
        <p:txBody>
          <a:bodyPr>
            <a:normAutofit fontScale="90000"/>
          </a:bodyPr>
          <a:lstStyle/>
          <a:p>
            <a:pPr algn="ctr"/>
            <a:r>
              <a:rPr lang="ru-RU" b="1" dirty="0" smtClean="0"/>
              <a:t>История развития машинного перевода</a:t>
            </a:r>
            <a:endParaRPr lang="ru-RU" b="1" dirty="0"/>
          </a:p>
        </p:txBody>
      </p:sp>
      <p:sp>
        <p:nvSpPr>
          <p:cNvPr id="3" name="Содержимое 2"/>
          <p:cNvSpPr>
            <a:spLocks noGrp="1"/>
          </p:cNvSpPr>
          <p:nvPr>
            <p:ph idx="1"/>
          </p:nvPr>
        </p:nvSpPr>
        <p:spPr>
          <a:xfrm>
            <a:off x="838200" y="1371600"/>
            <a:ext cx="8686800" cy="4709160"/>
          </a:xfrm>
        </p:spPr>
        <p:txBody>
          <a:bodyPr>
            <a:normAutofit/>
          </a:bodyPr>
          <a:lstStyle/>
          <a:p>
            <a:r>
              <a:rPr lang="ru-RU" sz="3000" dirty="0" smtClean="0"/>
              <a:t>Чарльз </a:t>
            </a:r>
            <a:r>
              <a:rPr lang="ru-RU" sz="3000" dirty="0" smtClean="0"/>
              <a:t>Бэббидж - выдающийся </a:t>
            </a:r>
            <a:r>
              <a:rPr lang="ru-RU" sz="3000" dirty="0" smtClean="0"/>
              <a:t>математик XIX века </a:t>
            </a:r>
            <a:endParaRPr lang="ru-RU" sz="3000" dirty="0"/>
          </a:p>
        </p:txBody>
      </p:sp>
      <p:pic>
        <p:nvPicPr>
          <p:cNvPr id="4" name="Рисунок 3" descr="image_5a42b20a94e25.jpg"/>
          <p:cNvPicPr>
            <a:picLocks noChangeAspect="1"/>
          </p:cNvPicPr>
          <p:nvPr/>
        </p:nvPicPr>
        <p:blipFill>
          <a:blip r:embed="rId2" cstate="print"/>
          <a:stretch>
            <a:fillRect/>
          </a:stretch>
        </p:blipFill>
        <p:spPr>
          <a:xfrm>
            <a:off x="1981200" y="2286000"/>
            <a:ext cx="6705600" cy="4191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533400"/>
            <a:ext cx="8229600" cy="304800"/>
          </a:xfrm>
        </p:spPr>
        <p:txBody>
          <a:bodyPr>
            <a:noAutofit/>
          </a:bodyPr>
          <a:lstStyle/>
          <a:p>
            <a:r>
              <a:rPr lang="ru-RU" sz="3600" b="1" dirty="0" smtClean="0"/>
              <a:t>Уоррен </a:t>
            </a:r>
            <a:r>
              <a:rPr lang="ru-RU" sz="3600" b="1" dirty="0" err="1" smtClean="0"/>
              <a:t>Уивер</a:t>
            </a:r>
            <a:r>
              <a:rPr lang="ru-RU" sz="3200" dirty="0" smtClean="0"/>
              <a:t/>
            </a:r>
            <a:br>
              <a:rPr lang="ru-RU" sz="3200" dirty="0" smtClean="0"/>
            </a:br>
            <a:endParaRPr lang="ru-RU" sz="3200" dirty="0"/>
          </a:p>
        </p:txBody>
      </p:sp>
      <p:sp>
        <p:nvSpPr>
          <p:cNvPr id="3" name="Содержимое 2"/>
          <p:cNvSpPr>
            <a:spLocks noGrp="1"/>
          </p:cNvSpPr>
          <p:nvPr>
            <p:ph idx="1"/>
          </p:nvPr>
        </p:nvSpPr>
        <p:spPr>
          <a:xfrm>
            <a:off x="1143000" y="762000"/>
            <a:ext cx="8686800" cy="4709160"/>
          </a:xfrm>
        </p:spPr>
        <p:txBody>
          <a:bodyPr/>
          <a:lstStyle/>
          <a:p>
            <a:pPr>
              <a:buNone/>
            </a:pPr>
            <a:r>
              <a:rPr lang="ru-RU" dirty="0" smtClean="0"/>
              <a:t>март </a:t>
            </a:r>
            <a:r>
              <a:rPr lang="ru-RU" dirty="0" smtClean="0"/>
              <a:t>1947 г</a:t>
            </a:r>
            <a:r>
              <a:rPr lang="ru-RU" dirty="0" smtClean="0"/>
              <a:t>. - </a:t>
            </a:r>
            <a:r>
              <a:rPr lang="ru-RU" dirty="0" smtClean="0"/>
              <a:t>Дата </a:t>
            </a:r>
            <a:r>
              <a:rPr lang="ru-RU" dirty="0" smtClean="0"/>
              <a:t>рождения машинного перевода как исследовательской области </a:t>
            </a:r>
            <a:endParaRPr lang="ru-RU" dirty="0"/>
          </a:p>
        </p:txBody>
      </p:sp>
      <p:pic>
        <p:nvPicPr>
          <p:cNvPr id="5" name="Рисунок 4" descr="dr-warren-weaver-taken-january-9-1940-principal-investigatorproject-analog-6dde0d-1600.jpg"/>
          <p:cNvPicPr>
            <a:picLocks noChangeAspect="1"/>
          </p:cNvPicPr>
          <p:nvPr/>
        </p:nvPicPr>
        <p:blipFill>
          <a:blip r:embed="rId2" cstate="print"/>
          <a:stretch>
            <a:fillRect/>
          </a:stretch>
        </p:blipFill>
        <p:spPr>
          <a:xfrm>
            <a:off x="1752600" y="1981200"/>
            <a:ext cx="6324600" cy="4450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52400"/>
            <a:ext cx="8229600" cy="2286000"/>
          </a:xfrm>
        </p:spPr>
        <p:txBody>
          <a:bodyPr>
            <a:normAutofit fontScale="92500" lnSpcReduction="10000"/>
          </a:bodyPr>
          <a:lstStyle/>
          <a:p>
            <a:r>
              <a:rPr lang="ru-RU" dirty="0" smtClean="0"/>
              <a:t> </a:t>
            </a:r>
            <a:r>
              <a:rPr lang="ru-RU" dirty="0" smtClean="0"/>
              <a:t>1952 г. </a:t>
            </a:r>
            <a:r>
              <a:rPr lang="ru-RU" dirty="0" smtClean="0"/>
              <a:t>- </a:t>
            </a:r>
            <a:r>
              <a:rPr lang="ru-RU" dirty="0" smtClean="0"/>
              <a:t>первая </a:t>
            </a:r>
            <a:r>
              <a:rPr lang="ru-RU" dirty="0" smtClean="0"/>
              <a:t>конференция по МП в Массачусетском технологическом </a:t>
            </a:r>
            <a:r>
              <a:rPr lang="ru-RU" dirty="0" smtClean="0"/>
              <a:t>университете</a:t>
            </a:r>
          </a:p>
          <a:p>
            <a:r>
              <a:rPr lang="ru-RU" dirty="0" smtClean="0"/>
              <a:t> </a:t>
            </a:r>
            <a:r>
              <a:rPr lang="ru-RU" dirty="0" smtClean="0"/>
              <a:t>1954 г. </a:t>
            </a:r>
            <a:r>
              <a:rPr lang="ru-RU" dirty="0" smtClean="0"/>
              <a:t>- первая </a:t>
            </a:r>
            <a:r>
              <a:rPr lang="ru-RU" dirty="0" smtClean="0"/>
              <a:t>полноценная система машинного перевода - IBM </a:t>
            </a:r>
            <a:r>
              <a:rPr lang="ru-RU" dirty="0" err="1" smtClean="0"/>
              <a:t>Mark</a:t>
            </a:r>
            <a:r>
              <a:rPr lang="ru-RU" dirty="0" smtClean="0"/>
              <a:t> II, </a:t>
            </a:r>
            <a:endParaRPr lang="ru-RU" dirty="0"/>
          </a:p>
        </p:txBody>
      </p:sp>
      <p:pic>
        <p:nvPicPr>
          <p:cNvPr id="4" name="Рисунок 3" descr="ibm11.jpg"/>
          <p:cNvPicPr>
            <a:picLocks noChangeAspect="1"/>
          </p:cNvPicPr>
          <p:nvPr/>
        </p:nvPicPr>
        <p:blipFill>
          <a:blip r:embed="rId2" cstate="print"/>
          <a:stretch>
            <a:fillRect/>
          </a:stretch>
        </p:blipFill>
        <p:spPr>
          <a:xfrm>
            <a:off x="1524000" y="2438400"/>
            <a:ext cx="6477000" cy="4064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228600"/>
            <a:ext cx="8229600" cy="6172200"/>
          </a:xfrm>
        </p:spPr>
        <p:txBody>
          <a:bodyPr>
            <a:normAutofit lnSpcReduction="10000"/>
          </a:bodyPr>
          <a:lstStyle/>
          <a:p>
            <a:pPr>
              <a:buNone/>
            </a:pPr>
            <a:r>
              <a:rPr lang="ru-RU" sz="4700" dirty="0" smtClean="0"/>
              <a:t>           </a:t>
            </a:r>
            <a:r>
              <a:rPr lang="ru-RU" sz="4700" b="1" dirty="0" smtClean="0">
                <a:solidFill>
                  <a:schemeClr val="accent3">
                    <a:lumMod val="50000"/>
                  </a:schemeClr>
                </a:solidFill>
              </a:rPr>
              <a:t>Российские разработки</a:t>
            </a:r>
          </a:p>
          <a:p>
            <a:pPr>
              <a:buNone/>
            </a:pPr>
            <a:endParaRPr lang="ru-RU" sz="3200" dirty="0" smtClean="0"/>
          </a:p>
          <a:p>
            <a:r>
              <a:rPr lang="ru-RU" sz="4000" dirty="0" smtClean="0"/>
              <a:t>июль </a:t>
            </a:r>
            <a:r>
              <a:rPr lang="ru-RU" sz="4000" dirty="0" smtClean="0"/>
              <a:t>1990 г. </a:t>
            </a:r>
            <a:r>
              <a:rPr lang="ru-RU" sz="4000" dirty="0" smtClean="0"/>
              <a:t>- первая </a:t>
            </a:r>
            <a:r>
              <a:rPr lang="ru-RU" sz="4000" dirty="0" smtClean="0"/>
              <a:t>в России коммерческая система машинного перевода </a:t>
            </a:r>
            <a:r>
              <a:rPr lang="ru-RU" sz="4000" dirty="0" smtClean="0"/>
              <a:t>PROMT </a:t>
            </a:r>
            <a:r>
              <a:rPr lang="ru-RU" sz="4000" dirty="0" smtClean="0"/>
              <a:t>(</a:t>
            </a:r>
            <a:r>
              <a:rPr lang="ru-RU" sz="4000" dirty="0" err="1" smtClean="0"/>
              <a:t>PROgrammers</a:t>
            </a:r>
            <a:r>
              <a:rPr lang="ru-RU" sz="4000" dirty="0" smtClean="0"/>
              <a:t> </a:t>
            </a:r>
            <a:r>
              <a:rPr lang="ru-RU" sz="4000" dirty="0" err="1" smtClean="0"/>
              <a:t>Machine</a:t>
            </a:r>
            <a:r>
              <a:rPr lang="ru-RU" sz="4000" dirty="0" smtClean="0"/>
              <a:t> </a:t>
            </a:r>
            <a:r>
              <a:rPr lang="ru-RU" sz="4000" dirty="0" err="1" smtClean="0"/>
              <a:t>Translation</a:t>
            </a:r>
            <a:r>
              <a:rPr lang="ru-RU" sz="4000" dirty="0" smtClean="0"/>
              <a:t>). </a:t>
            </a:r>
          </a:p>
          <a:p>
            <a:r>
              <a:rPr lang="ru-RU" sz="4000" dirty="0" smtClean="0"/>
              <a:t> </a:t>
            </a:r>
            <a:r>
              <a:rPr lang="ru-RU" sz="4000" dirty="0" smtClean="0"/>
              <a:t>1991 г. </a:t>
            </a:r>
            <a:r>
              <a:rPr lang="ru-RU" sz="4000" dirty="0" smtClean="0"/>
              <a:t>- ЗАО </a:t>
            </a:r>
            <a:r>
              <a:rPr lang="ru-RU" sz="4000" dirty="0" smtClean="0"/>
              <a:t>«</a:t>
            </a:r>
            <a:r>
              <a:rPr lang="ru-RU" sz="4000" dirty="0" err="1" smtClean="0"/>
              <a:t>ПРОект</a:t>
            </a:r>
            <a:r>
              <a:rPr lang="ru-RU" sz="4000" dirty="0" smtClean="0"/>
              <a:t> </a:t>
            </a:r>
            <a:r>
              <a:rPr lang="ru-RU" sz="4000" dirty="0" smtClean="0"/>
              <a:t>МТ»</a:t>
            </a:r>
          </a:p>
          <a:p>
            <a:r>
              <a:rPr lang="ru-RU" sz="4000" dirty="0" smtClean="0"/>
              <a:t>1992 </a:t>
            </a:r>
            <a:r>
              <a:rPr lang="ru-RU" sz="4000" dirty="0" smtClean="0"/>
              <a:t>г</a:t>
            </a:r>
            <a:r>
              <a:rPr lang="ru-RU" sz="4000" dirty="0" smtClean="0"/>
              <a:t>. -  </a:t>
            </a:r>
            <a:r>
              <a:rPr lang="ru-RU" sz="4000" dirty="0" smtClean="0"/>
              <a:t>компания ПРОМТ выиграла конкурс NASA на поставку систем МП. </a:t>
            </a:r>
          </a:p>
          <a:p>
            <a:endParaRPr lang="ru-RU" sz="3300" dirty="0" smtClean="0"/>
          </a:p>
          <a:p>
            <a:endParaRPr lang="ru-RU" sz="3300" dirty="0" smtClean="0"/>
          </a:p>
          <a:p>
            <a:endParaRPr lang="ru-RU" sz="3300" dirty="0" smtClean="0"/>
          </a:p>
          <a:p>
            <a:pPr>
              <a:buNone/>
            </a:pPr>
            <a:endParaRPr lang="ru-RU" sz="3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152400"/>
            <a:ext cx="8229600" cy="1143000"/>
          </a:xfrm>
        </p:spPr>
        <p:txBody>
          <a:bodyPr>
            <a:normAutofit fontScale="90000"/>
          </a:bodyPr>
          <a:lstStyle/>
          <a:p>
            <a:pPr algn="ctr"/>
            <a:r>
              <a:rPr lang="ru-RU" b="1" dirty="0" smtClean="0"/>
              <a:t>Стадии развития систем машинного перевода:</a:t>
            </a:r>
            <a:endParaRPr lang="ru-RU" b="1" dirty="0"/>
          </a:p>
        </p:txBody>
      </p:sp>
      <p:graphicFrame>
        <p:nvGraphicFramePr>
          <p:cNvPr id="4" name="Содержимое 3"/>
          <p:cNvGraphicFramePr>
            <a:graphicFrameLocks noGrp="1"/>
          </p:cNvGraphicFramePr>
          <p:nvPr>
            <p:ph idx="1"/>
          </p:nvPr>
        </p:nvGraphicFramePr>
        <p:xfrm>
          <a:off x="1219200" y="1524000"/>
          <a:ext cx="7467600" cy="4855331"/>
        </p:xfrm>
        <a:graphic>
          <a:graphicData uri="http://schemas.openxmlformats.org/drawingml/2006/table">
            <a:tbl>
              <a:tblPr firstRow="1" bandRow="1">
                <a:tableStyleId>{5C22544A-7EE6-4342-B048-85BDC9FD1C3A}</a:tableStyleId>
              </a:tblPr>
              <a:tblGrid>
                <a:gridCol w="3733800"/>
                <a:gridCol w="3733800"/>
              </a:tblGrid>
              <a:tr h="520722">
                <a:tc>
                  <a:txBody>
                    <a:bodyPr/>
                    <a:lstStyle/>
                    <a:p>
                      <a:r>
                        <a:rPr lang="ru-RU" dirty="0" smtClean="0"/>
                        <a:t>Системы</a:t>
                      </a:r>
                      <a:endParaRPr lang="ru-RU" dirty="0"/>
                    </a:p>
                  </a:txBody>
                  <a:tcPr/>
                </a:tc>
                <a:tc>
                  <a:txBody>
                    <a:bodyPr/>
                    <a:lstStyle/>
                    <a:p>
                      <a:r>
                        <a:rPr lang="ru-RU" dirty="0" smtClean="0"/>
                        <a:t>Характеристика</a:t>
                      </a:r>
                      <a:endParaRPr lang="ru-RU" dirty="0"/>
                    </a:p>
                  </a:txBody>
                  <a:tcPr/>
                </a:tc>
              </a:tr>
              <a:tr h="1042549">
                <a:tc>
                  <a:txBody>
                    <a:bodyPr/>
                    <a:lstStyle/>
                    <a:p>
                      <a:r>
                        <a:rPr kumimoji="0" lang="ru-RU" sz="2400" b="1" kern="1200" dirty="0" smtClean="0">
                          <a:solidFill>
                            <a:schemeClr val="dk1"/>
                          </a:solidFill>
                          <a:latin typeface="+mn-lt"/>
                          <a:ea typeface="+mn-ea"/>
                          <a:cs typeface="+mn-cs"/>
                        </a:rPr>
                        <a:t>СПП (системы прямого перевода)</a:t>
                      </a:r>
                    </a:p>
                    <a:p>
                      <a:pPr marL="0" marR="0" indent="0" algn="l" defTabSz="914400" rtl="0" eaLnBrk="1" fontAlgn="auto" latinLnBrk="0" hangingPunct="1">
                        <a:lnSpc>
                          <a:spcPct val="100000"/>
                        </a:lnSpc>
                        <a:spcBef>
                          <a:spcPts val="0"/>
                        </a:spcBef>
                        <a:spcAft>
                          <a:spcPts val="0"/>
                        </a:spcAft>
                        <a:buClrTx/>
                        <a:buSzTx/>
                        <a:buFontTx/>
                        <a:buNone/>
                        <a:tabLst/>
                        <a:defRPr/>
                      </a:pPr>
                      <a:r>
                        <a:rPr kumimoji="0" lang="ru-RU" sz="2400" b="1" kern="1200" dirty="0" smtClean="0">
                          <a:solidFill>
                            <a:schemeClr val="dk1"/>
                          </a:solidFill>
                          <a:latin typeface="+mn-lt"/>
                          <a:ea typeface="+mn-ea"/>
                          <a:cs typeface="+mn-cs"/>
                        </a:rPr>
                        <a:t>(IBM </a:t>
                      </a:r>
                      <a:r>
                        <a:rPr kumimoji="0" lang="ru-RU" sz="2400" b="1" kern="1200" dirty="0" err="1" smtClean="0">
                          <a:solidFill>
                            <a:schemeClr val="dk1"/>
                          </a:solidFill>
                          <a:latin typeface="+mn-lt"/>
                          <a:ea typeface="+mn-ea"/>
                          <a:cs typeface="+mn-cs"/>
                        </a:rPr>
                        <a:t>Mark</a:t>
                      </a:r>
                      <a:r>
                        <a:rPr kumimoji="0" lang="ru-RU" sz="2400" b="1" kern="1200" dirty="0" smtClean="0">
                          <a:solidFill>
                            <a:schemeClr val="dk1"/>
                          </a:solidFill>
                          <a:latin typeface="+mn-lt"/>
                          <a:ea typeface="+mn-ea"/>
                          <a:cs typeface="+mn-cs"/>
                        </a:rPr>
                        <a:t> II)</a:t>
                      </a:r>
                      <a:endParaRPr lang="ru-RU" sz="2400" b="1" dirty="0" smtClean="0"/>
                    </a:p>
                    <a:p>
                      <a:endParaRPr lang="ru-RU" sz="2400" dirty="0"/>
                    </a:p>
                  </a:txBody>
                  <a:tcPr/>
                </a:tc>
                <a:tc>
                  <a:txBody>
                    <a:bodyPr/>
                    <a:lstStyle/>
                    <a:p>
                      <a:r>
                        <a:rPr kumimoji="0" lang="ru-RU" sz="2400" kern="1200" dirty="0" smtClean="0">
                          <a:solidFill>
                            <a:schemeClr val="dk1"/>
                          </a:solidFill>
                          <a:latin typeface="+mn-lt"/>
                          <a:ea typeface="+mn-ea"/>
                          <a:cs typeface="+mn-cs"/>
                        </a:rPr>
                        <a:t>Анализ</a:t>
                      </a:r>
                      <a:r>
                        <a:rPr kumimoji="0" lang="ru-RU" sz="2400" kern="1200" baseline="0" dirty="0" smtClean="0">
                          <a:solidFill>
                            <a:schemeClr val="dk1"/>
                          </a:solidFill>
                          <a:latin typeface="+mn-lt"/>
                          <a:ea typeface="+mn-ea"/>
                          <a:cs typeface="+mn-cs"/>
                        </a:rPr>
                        <a:t> </a:t>
                      </a:r>
                      <a:r>
                        <a:rPr kumimoji="0" lang="ru-RU" sz="2400" kern="1200" dirty="0" smtClean="0">
                          <a:solidFill>
                            <a:schemeClr val="dk1"/>
                          </a:solidFill>
                          <a:latin typeface="+mn-lt"/>
                          <a:ea typeface="+mn-ea"/>
                          <a:cs typeface="+mn-cs"/>
                        </a:rPr>
                        <a:t>текста</a:t>
                      </a:r>
                      <a:endParaRPr lang="ru-RU" sz="2400" dirty="0"/>
                    </a:p>
                  </a:txBody>
                  <a:tcPr/>
                </a:tc>
              </a:tr>
              <a:tr h="880374">
                <a:tc>
                  <a:txBody>
                    <a:bodyPr/>
                    <a:lstStyle/>
                    <a:p>
                      <a:r>
                        <a:rPr kumimoji="0" lang="ru-RU" sz="2400" b="1" kern="1200" dirty="0" smtClean="0">
                          <a:solidFill>
                            <a:schemeClr val="dk1"/>
                          </a:solidFill>
                          <a:latin typeface="+mn-lt"/>
                          <a:ea typeface="+mn-ea"/>
                          <a:cs typeface="+mn-cs"/>
                        </a:rPr>
                        <a:t>Т-системы </a:t>
                      </a:r>
                      <a:endParaRPr lang="ru-RU" sz="2400" b="1" dirty="0"/>
                    </a:p>
                  </a:txBody>
                  <a:tcPr/>
                </a:tc>
                <a:tc>
                  <a:txBody>
                    <a:bodyPr/>
                    <a:lstStyle/>
                    <a:p>
                      <a:r>
                        <a:rPr lang="ru-RU" sz="2400" dirty="0" smtClean="0"/>
                        <a:t>Анализ,</a:t>
                      </a:r>
                      <a:r>
                        <a:rPr lang="ru-RU" sz="2400" baseline="0" dirty="0" smtClean="0"/>
                        <a:t> преобразование и синтез текста</a:t>
                      </a:r>
                      <a:endParaRPr lang="ru-RU" sz="2400" dirty="0"/>
                    </a:p>
                  </a:txBody>
                  <a:tcPr/>
                </a:tc>
              </a:tr>
              <a:tr h="18997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2400" b="1" kern="1200" dirty="0" err="1" smtClean="0">
                          <a:solidFill>
                            <a:schemeClr val="dk1"/>
                          </a:solidFill>
                          <a:latin typeface="+mn-lt"/>
                          <a:ea typeface="+mn-ea"/>
                          <a:cs typeface="+mn-cs"/>
                        </a:rPr>
                        <a:t>ТМ-комплексы</a:t>
                      </a:r>
                      <a:r>
                        <a:rPr kumimoji="0" lang="ru-RU" sz="2400" b="1" kern="1200" dirty="0" smtClean="0">
                          <a:solidFill>
                            <a:schemeClr val="dk1"/>
                          </a:solidFill>
                          <a:latin typeface="+mn-lt"/>
                          <a:ea typeface="+mn-ea"/>
                          <a:cs typeface="+mn-cs"/>
                        </a:rPr>
                        <a:t> (METEO; </a:t>
                      </a:r>
                      <a:r>
                        <a:rPr kumimoji="0" lang="ru-RU" sz="2400" b="1" kern="1200" dirty="0" err="1" smtClean="0">
                          <a:solidFill>
                            <a:schemeClr val="dk1"/>
                          </a:solidFill>
                          <a:latin typeface="+mn-lt"/>
                          <a:ea typeface="+mn-ea"/>
                          <a:cs typeface="+mn-cs"/>
                        </a:rPr>
                        <a:t>Translations</a:t>
                      </a:r>
                      <a:r>
                        <a:rPr kumimoji="0" lang="ru-RU" sz="2400" b="1" kern="1200" dirty="0" smtClean="0">
                          <a:solidFill>
                            <a:schemeClr val="dk1"/>
                          </a:solidFill>
                          <a:latin typeface="+mn-lt"/>
                          <a:ea typeface="+mn-ea"/>
                          <a:cs typeface="+mn-cs"/>
                        </a:rPr>
                        <a:t> </a:t>
                      </a:r>
                      <a:r>
                        <a:rPr kumimoji="0" lang="ru-RU" sz="2400" b="1" kern="1200" dirty="0" err="1" smtClean="0">
                          <a:solidFill>
                            <a:schemeClr val="dk1"/>
                          </a:solidFill>
                          <a:latin typeface="+mn-lt"/>
                          <a:ea typeface="+mn-ea"/>
                          <a:cs typeface="+mn-cs"/>
                        </a:rPr>
                        <a:t>Workbench</a:t>
                      </a:r>
                      <a:r>
                        <a:rPr kumimoji="0" lang="ru-RU" sz="2400" b="1" kern="1200" dirty="0" smtClean="0">
                          <a:solidFill>
                            <a:schemeClr val="dk1"/>
                          </a:solidFill>
                          <a:latin typeface="+mn-lt"/>
                          <a:ea typeface="+mn-ea"/>
                          <a:cs typeface="+mn-cs"/>
                        </a:rPr>
                        <a:t> )</a:t>
                      </a:r>
                      <a:endParaRPr lang="ru-RU" sz="2400" b="1" dirty="0" smtClean="0"/>
                    </a:p>
                  </a:txBody>
                  <a:tcPr/>
                </a:tc>
                <a:tc>
                  <a:txBody>
                    <a:bodyPr/>
                    <a:lstStyle/>
                    <a:p>
                      <a:r>
                        <a:rPr lang="ru-RU" sz="2400" baseline="0" dirty="0" smtClean="0"/>
                        <a:t>Сравнение, сопоставление и синтез текста.</a:t>
                      </a:r>
                      <a:endParaRPr lang="ru-RU" sz="2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8229600" cy="1143000"/>
          </a:xfrm>
        </p:spPr>
        <p:txBody>
          <a:bodyPr>
            <a:normAutofit fontScale="90000"/>
          </a:bodyPr>
          <a:lstStyle/>
          <a:p>
            <a:pPr algn="ctr"/>
            <a:r>
              <a:rPr lang="ru-RU" sz="4400" b="1" dirty="0" smtClean="0"/>
              <a:t>Электронные словари</a:t>
            </a:r>
            <a:r>
              <a:rPr lang="ru-RU" dirty="0" smtClean="0"/>
              <a:t/>
            </a:r>
            <a:br>
              <a:rPr lang="ru-RU" dirty="0" smtClean="0"/>
            </a:br>
            <a:endParaRPr lang="ru-RU" dirty="0"/>
          </a:p>
        </p:txBody>
      </p:sp>
      <p:graphicFrame>
        <p:nvGraphicFramePr>
          <p:cNvPr id="4" name="Содержимое 3"/>
          <p:cNvGraphicFramePr>
            <a:graphicFrameLocks noGrp="1"/>
          </p:cNvGraphicFramePr>
          <p:nvPr>
            <p:ph idx="1"/>
          </p:nvPr>
        </p:nvGraphicFramePr>
        <p:xfrm>
          <a:off x="1295400" y="609601"/>
          <a:ext cx="7391400" cy="6188042"/>
        </p:xfrm>
        <a:graphic>
          <a:graphicData uri="http://schemas.openxmlformats.org/drawingml/2006/table">
            <a:tbl>
              <a:tblPr firstRow="1" bandRow="1">
                <a:tableStyleId>{5C22544A-7EE6-4342-B048-85BDC9FD1C3A}</a:tableStyleId>
              </a:tblPr>
              <a:tblGrid>
                <a:gridCol w="3695700"/>
                <a:gridCol w="3695700"/>
              </a:tblGrid>
              <a:tr h="470694">
                <a:tc>
                  <a:txBody>
                    <a:bodyPr/>
                    <a:lstStyle/>
                    <a:p>
                      <a:r>
                        <a:rPr lang="ru-RU" dirty="0" smtClean="0"/>
                        <a:t>Критерии</a:t>
                      </a:r>
                      <a:endParaRPr lang="ru-RU" dirty="0"/>
                    </a:p>
                  </a:txBody>
                  <a:tcPr/>
                </a:tc>
                <a:tc>
                  <a:txBody>
                    <a:bodyPr/>
                    <a:lstStyle/>
                    <a:p>
                      <a:r>
                        <a:rPr lang="ru-RU" dirty="0" smtClean="0"/>
                        <a:t>ЭС</a:t>
                      </a:r>
                      <a:endParaRPr lang="ru-RU" dirty="0"/>
                    </a:p>
                  </a:txBody>
                  <a:tcPr/>
                </a:tc>
              </a:tr>
              <a:tr h="2425508">
                <a:tc>
                  <a:txBody>
                    <a:bodyPr/>
                    <a:lstStyle/>
                    <a:p>
                      <a:r>
                        <a:rPr lang="ru-RU" sz="1700" b="1" dirty="0" smtClean="0"/>
                        <a:t>1.</a:t>
                      </a:r>
                      <a:r>
                        <a:rPr kumimoji="0" lang="ru-RU" sz="1700" b="1" kern="1200" dirty="0" smtClean="0">
                          <a:solidFill>
                            <a:schemeClr val="dk1"/>
                          </a:solidFill>
                          <a:latin typeface="+mn-lt"/>
                          <a:ea typeface="+mn-ea"/>
                          <a:cs typeface="+mn-cs"/>
                        </a:rPr>
                        <a:t> По используемой операционной системе.</a:t>
                      </a:r>
                      <a:endParaRPr lang="ru-RU" sz="1700" b="1" dirty="0"/>
                    </a:p>
                  </a:txBody>
                  <a:tcPr/>
                </a:tc>
                <a:tc>
                  <a:txBody>
                    <a:bodyPr/>
                    <a:lstStyle/>
                    <a:p>
                      <a:pPr marL="342900" indent="-342900">
                        <a:buAutoNum type="arabicPeriod"/>
                      </a:pPr>
                      <a:r>
                        <a:rPr kumimoji="0" lang="ru-RU" sz="1700" kern="1200" dirty="0" smtClean="0">
                          <a:solidFill>
                            <a:schemeClr val="dk1"/>
                          </a:solidFill>
                          <a:latin typeface="+mn-lt"/>
                          <a:ea typeface="+mn-ea"/>
                          <a:cs typeface="+mn-cs"/>
                        </a:rPr>
                        <a:t>Наиболее простые электронные словари (DIC) работают под управлением ОС MS-DOS</a:t>
                      </a:r>
                    </a:p>
                    <a:p>
                      <a:pPr marL="342900" indent="-342900">
                        <a:buAutoNum type="arabicPeriod"/>
                      </a:pPr>
                      <a:r>
                        <a:rPr kumimoji="0" lang="ru-RU" sz="1700" kern="1200" dirty="0" smtClean="0">
                          <a:solidFill>
                            <a:schemeClr val="dk1"/>
                          </a:solidFill>
                          <a:latin typeface="+mn-lt"/>
                          <a:ea typeface="+mn-ea"/>
                          <a:cs typeface="+mn-cs"/>
                        </a:rPr>
                        <a:t>Наиболее сложные многооконные и многофункциональные ЭС работают под управлением ОС WINDOWS </a:t>
                      </a:r>
                      <a:r>
                        <a:rPr kumimoji="0" lang="ru-RU" sz="1700" kern="1200" dirty="0" smtClean="0">
                          <a:solidFill>
                            <a:schemeClr val="dk1"/>
                          </a:solidFill>
                          <a:latin typeface="+mn-lt"/>
                          <a:ea typeface="+mn-ea"/>
                          <a:cs typeface="+mn-cs"/>
                        </a:rPr>
                        <a:t>3.11</a:t>
                      </a:r>
                      <a:endParaRPr lang="ru-RU" sz="1700" dirty="0"/>
                    </a:p>
                  </a:txBody>
                  <a:tcPr/>
                </a:tc>
              </a:tr>
              <a:tr h="856616">
                <a:tc>
                  <a:txBody>
                    <a:bodyPr/>
                    <a:lstStyle/>
                    <a:p>
                      <a:r>
                        <a:rPr lang="ru-RU" sz="1700" b="1" dirty="0" smtClean="0"/>
                        <a:t>2.</a:t>
                      </a:r>
                      <a:r>
                        <a:rPr kumimoji="0" lang="ru-RU" sz="1700" b="1" kern="1200" dirty="0" smtClean="0">
                          <a:solidFill>
                            <a:schemeClr val="dk1"/>
                          </a:solidFill>
                          <a:latin typeface="+mn-lt"/>
                          <a:ea typeface="+mn-ea"/>
                          <a:cs typeface="+mn-cs"/>
                        </a:rPr>
                        <a:t> По способу загрузки. </a:t>
                      </a:r>
                      <a:endParaRPr lang="ru-RU" sz="1700" b="1" dirty="0"/>
                    </a:p>
                  </a:txBody>
                  <a:tcPr/>
                </a:tc>
                <a:tc>
                  <a:txBody>
                    <a:bodyPr/>
                    <a:lstStyle/>
                    <a:p>
                      <a:pPr marL="342900" indent="-342900">
                        <a:buAutoNum type="arabicPeriod"/>
                      </a:pPr>
                      <a:r>
                        <a:rPr lang="ru-RU" sz="1700" dirty="0" smtClean="0"/>
                        <a:t>Н</a:t>
                      </a:r>
                      <a:r>
                        <a:rPr kumimoji="0" lang="ru-RU" sz="1700" kern="1200" dirty="0" smtClean="0">
                          <a:solidFill>
                            <a:schemeClr val="dk1"/>
                          </a:solidFill>
                          <a:latin typeface="+mn-lt"/>
                          <a:ea typeface="+mn-ea"/>
                          <a:cs typeface="+mn-cs"/>
                        </a:rPr>
                        <a:t>ерезидентные (словарь DIC)</a:t>
                      </a:r>
                    </a:p>
                    <a:p>
                      <a:pPr marL="342900" indent="-342900">
                        <a:buAutoNum type="arabicPeriod"/>
                      </a:pPr>
                      <a:r>
                        <a:rPr kumimoji="0" lang="ru-RU" sz="1700" kern="1200" dirty="0" smtClean="0">
                          <a:solidFill>
                            <a:schemeClr val="dk1"/>
                          </a:solidFill>
                          <a:latin typeface="+mn-lt"/>
                          <a:ea typeface="+mn-ea"/>
                          <a:cs typeface="+mn-cs"/>
                        </a:rPr>
                        <a:t>Резидентные (словарь</a:t>
                      </a:r>
                      <a:r>
                        <a:rPr kumimoji="0" lang="ru-RU" sz="1700" kern="1200" baseline="0" dirty="0" smtClean="0">
                          <a:solidFill>
                            <a:schemeClr val="dk1"/>
                          </a:solidFill>
                          <a:latin typeface="+mn-lt"/>
                          <a:ea typeface="+mn-ea"/>
                          <a:cs typeface="+mn-cs"/>
                        </a:rPr>
                        <a:t> </a:t>
                      </a:r>
                      <a:r>
                        <a:rPr kumimoji="0" lang="ru-RU" sz="1700" kern="1200" dirty="0" smtClean="0">
                          <a:solidFill>
                            <a:schemeClr val="dk1"/>
                          </a:solidFill>
                          <a:latin typeface="+mn-lt"/>
                          <a:ea typeface="+mn-ea"/>
                          <a:cs typeface="+mn-cs"/>
                        </a:rPr>
                        <a:t>LINGVO </a:t>
                      </a:r>
                      <a:r>
                        <a:rPr kumimoji="0" lang="ru-RU" sz="1700" kern="1200" dirty="0" err="1" smtClean="0">
                          <a:solidFill>
                            <a:schemeClr val="dk1"/>
                          </a:solidFill>
                          <a:latin typeface="+mn-lt"/>
                          <a:ea typeface="+mn-ea"/>
                          <a:cs typeface="+mn-cs"/>
                        </a:rPr>
                        <a:t>for</a:t>
                      </a:r>
                      <a:r>
                        <a:rPr kumimoji="0" lang="ru-RU" sz="1700" kern="1200" dirty="0" smtClean="0">
                          <a:solidFill>
                            <a:schemeClr val="dk1"/>
                          </a:solidFill>
                          <a:latin typeface="+mn-lt"/>
                          <a:ea typeface="+mn-ea"/>
                          <a:cs typeface="+mn-cs"/>
                        </a:rPr>
                        <a:t> DOS)</a:t>
                      </a:r>
                      <a:endParaRPr lang="ru-RU" sz="1700" dirty="0"/>
                    </a:p>
                  </a:txBody>
                  <a:tcPr/>
                </a:tc>
              </a:tr>
              <a:tr h="2190781">
                <a:tc>
                  <a:txBody>
                    <a:bodyPr/>
                    <a:lstStyle/>
                    <a:p>
                      <a:r>
                        <a:rPr kumimoji="0" lang="ru-RU" sz="1700" b="1" kern="1200" dirty="0" smtClean="0">
                          <a:solidFill>
                            <a:schemeClr val="dk1"/>
                          </a:solidFill>
                          <a:latin typeface="+mn-lt"/>
                          <a:ea typeface="+mn-ea"/>
                          <a:cs typeface="+mn-cs"/>
                        </a:rPr>
                        <a:t>3. По количеству подключаемых словарных баз (словарей). </a:t>
                      </a:r>
                      <a:endParaRPr lang="ru-RU" sz="1700" b="1" dirty="0"/>
                    </a:p>
                  </a:txBody>
                  <a:tcPr/>
                </a:tc>
                <a:tc>
                  <a:txBody>
                    <a:bodyPr/>
                    <a:lstStyle/>
                    <a:p>
                      <a:pPr marL="342900" indent="-342900">
                        <a:buAutoNum type="arabicPeriod"/>
                      </a:pPr>
                      <a:r>
                        <a:rPr kumimoji="0" lang="ru-RU" sz="1700" kern="1200" dirty="0" smtClean="0">
                          <a:solidFill>
                            <a:schemeClr val="dk1"/>
                          </a:solidFill>
                          <a:latin typeface="+mn-lt"/>
                          <a:ea typeface="+mn-ea"/>
                          <a:cs typeface="+mn-cs"/>
                        </a:rPr>
                        <a:t>Ранние версии ЭС позволяли подключать только один словарь.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kumimoji="0" lang="ru-RU" sz="1700" kern="1200" dirty="0" smtClean="0">
                          <a:solidFill>
                            <a:schemeClr val="dk1"/>
                          </a:solidFill>
                          <a:latin typeface="+mn-lt"/>
                          <a:ea typeface="+mn-ea"/>
                          <a:cs typeface="+mn-cs"/>
                        </a:rPr>
                        <a:t>Современные программы</a:t>
                      </a:r>
                      <a:r>
                        <a:rPr kumimoji="0" lang="ru-RU" sz="1700" kern="1200" baseline="0" dirty="0" smtClean="0">
                          <a:solidFill>
                            <a:schemeClr val="dk1"/>
                          </a:solidFill>
                          <a:latin typeface="+mn-lt"/>
                          <a:ea typeface="+mn-ea"/>
                          <a:cs typeface="+mn-cs"/>
                        </a:rPr>
                        <a:t> </a:t>
                      </a:r>
                      <a:r>
                        <a:rPr kumimoji="0" lang="ru-RU" sz="1700" kern="1200" dirty="0" smtClean="0">
                          <a:solidFill>
                            <a:schemeClr val="dk1"/>
                          </a:solidFill>
                          <a:latin typeface="+mn-lt"/>
                          <a:ea typeface="+mn-ea"/>
                          <a:cs typeface="+mn-cs"/>
                        </a:rPr>
                        <a:t>позволяют подключать до нескольких десятков словарных баз и устанавливать приоритет последних.</a:t>
                      </a:r>
                    </a:p>
                    <a:p>
                      <a:pPr marL="342900" indent="-342900">
                        <a:buAutoNum type="arabicPeriod"/>
                      </a:pPr>
                      <a:endParaRPr lang="ru-RU" sz="1700"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357</TotalTime>
  <Words>493</Words>
  <Application>Microsoft Office PowerPoint</Application>
  <PresentationFormat>Экран (4:3)</PresentationFormat>
  <Paragraphs>78</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Солнцестояние</vt:lpstr>
      <vt:lpstr>ГОСУДАРСТВЕННОЕ ОБРАЗОВАТЕЛЬНОЕ УЧРЕЖДЕНИЕ ВЫСШЕГО ПРОФЕССИОНАЛЬНОГО ОБРАЗОВАНИЯ «ВОРОНЕЖСКИЙ ГОСУДАРСТВЕННЫЙ УНИВЕРСИТЕТ»</vt:lpstr>
      <vt:lpstr>Цель и Задачи работы </vt:lpstr>
      <vt:lpstr>Основные понятия</vt:lpstr>
      <vt:lpstr>История развития машинного перевода</vt:lpstr>
      <vt:lpstr>Уоррен Уивер </vt:lpstr>
      <vt:lpstr>Слайд 6</vt:lpstr>
      <vt:lpstr>Слайд 7</vt:lpstr>
      <vt:lpstr>Стадии развития систем машинного перевода:</vt:lpstr>
      <vt:lpstr>Электронные словари </vt:lpstr>
      <vt:lpstr>Электронные словари</vt:lpstr>
      <vt:lpstr>Проблемы машинного перевода</vt:lpstr>
      <vt:lpstr>Достоинства машинного перевода  </vt:lpstr>
      <vt:lpstr>Заключение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ГОСУДАРСТВЕННОЕ ОБРАЗОВАТЕЛЬНОЕ УЧРЕЖДЕНИЕ ВЫСШЕГО ПРОФЕССИОНАЛЬНОГО ОБРАЗОВАНИЯ «ВОРОНЕЖСКИЙ ГОСУДАРСТВЕННЫЙ УНИВЕРСИТЕТ»</dc:title>
  <dc:creator>U s e r</dc:creator>
  <cp:lastModifiedBy>User</cp:lastModifiedBy>
  <cp:revision>34</cp:revision>
  <dcterms:created xsi:type="dcterms:W3CDTF">2018-12-22T12:09:45Z</dcterms:created>
  <dcterms:modified xsi:type="dcterms:W3CDTF">2019-01-30T09:51:11Z</dcterms:modified>
</cp:coreProperties>
</file>