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ru-RU" smtClean="0"/>
              <a:t>Образец заголовка</a:t>
            </a:r>
            <a:endParaRPr kumimoji="0" lang="en-US"/>
          </a:p>
        </p:txBody>
      </p:sp>
      <p:sp>
        <p:nvSpPr>
          <p:cNvPr id="28" name="Дата 27"/>
          <p:cNvSpPr>
            <a:spLocks noGrp="1"/>
          </p:cNvSpPr>
          <p:nvPr>
            <p:ph type="dt" sz="half" idx="10"/>
          </p:nvPr>
        </p:nvSpPr>
        <p:spPr/>
        <p:txBody>
          <a:bodyPr/>
          <a:lstStyle/>
          <a:p>
            <a:fld id="{7EAF463A-BC7C-46EE-9F1E-7F377CCA4891}" type="datetimeFigureOut">
              <a:rPr lang="en-US" smtClean="0"/>
              <a:pPr/>
              <a:t>1/13/2019</a:t>
            </a:fld>
            <a:endParaRPr lang="en-US"/>
          </a:p>
        </p:txBody>
      </p:sp>
      <p:sp>
        <p:nvSpPr>
          <p:cNvPr id="17" name="Нижний колонтитул 16"/>
          <p:cNvSpPr>
            <a:spLocks noGrp="1"/>
          </p:cNvSpPr>
          <p:nvPr>
            <p:ph type="ftr" sz="quarter" idx="11"/>
          </p:nvPr>
        </p:nvSpPr>
        <p:spPr/>
        <p:txBody>
          <a:bodyPr/>
          <a:lstStyle/>
          <a:p>
            <a:endParaRPr lang="en-US"/>
          </a:p>
        </p:txBody>
      </p:sp>
      <p:sp>
        <p:nvSpPr>
          <p:cNvPr id="29" name="Номер слайда 28"/>
          <p:cNvSpPr>
            <a:spLocks noGrp="1"/>
          </p:cNvSpPr>
          <p:nvPr>
            <p:ph type="sldNum" sz="quarter" idx="12"/>
          </p:nvPr>
        </p:nvSpPr>
        <p:spPr/>
        <p:txBody>
          <a:bodyPr/>
          <a:lstStyle/>
          <a:p>
            <a:fld id="{A483448D-3A78-4528-A469-B745A65DA480}" type="slidenum">
              <a:rPr lang="en-US" smtClean="0"/>
              <a:pPr/>
              <a:t>‹#›</a:t>
            </a:fld>
            <a:endParaRPr lang="en-US"/>
          </a:p>
        </p:txBody>
      </p:sp>
      <p:sp>
        <p:nvSpPr>
          <p:cNvPr id="9" name="Подзаголовок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EAF463A-BC7C-46EE-9F1E-7F377CCA4891}" type="datetimeFigureOut">
              <a:rPr lang="en-US" smtClean="0"/>
              <a:pPr/>
              <a:t>1/13/2019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EAF463A-BC7C-46EE-9F1E-7F377CCA4891}" type="datetimeFigureOut">
              <a:rPr lang="en-US" smtClean="0"/>
              <a:pPr/>
              <a:t>1/13/2019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EAF463A-BC7C-46EE-9F1E-7F377CCA4891}" type="datetimeFigureOut">
              <a:rPr lang="en-US" smtClean="0"/>
              <a:pPr/>
              <a:t>1/13/2019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7EAF463A-BC7C-46EE-9F1E-7F377CCA4891}" type="datetimeFigureOut">
              <a:rPr lang="en-US" smtClean="0"/>
              <a:pPr/>
              <a:t>1/13/2019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a:xfrm>
            <a:off x="7924800" y="6416675"/>
            <a:ext cx="762000" cy="365125"/>
          </a:xfrm>
        </p:spPr>
        <p:txBody>
          <a:bodyPr/>
          <a:lstStyle/>
          <a:p>
            <a:fld id="{A483448D-3A78-4528-A469-B745A65DA48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7EAF463A-BC7C-46EE-9F1E-7F377CCA4891}" type="datetimeFigureOut">
              <a:rPr lang="en-US" smtClean="0"/>
              <a:pPr/>
              <a:t>1/13/2019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7EAF463A-BC7C-46EE-9F1E-7F377CCA4891}" type="datetimeFigureOut">
              <a:rPr lang="en-US" smtClean="0"/>
              <a:pPr/>
              <a:t>1/13/2019</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7EAF463A-BC7C-46EE-9F1E-7F377CCA4891}" type="datetimeFigureOut">
              <a:rPr lang="en-US" smtClean="0"/>
              <a:pPr/>
              <a:t>1/13/2019</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EAF463A-BC7C-46EE-9F1E-7F377CCA4891}" type="datetimeFigureOut">
              <a:rPr lang="en-US" smtClean="0"/>
              <a:pPr/>
              <a:t>1/13/2019</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7EAF463A-BC7C-46EE-9F1E-7F377CCA4891}" type="datetimeFigureOut">
              <a:rPr lang="en-US" smtClean="0"/>
              <a:pPr/>
              <a:t>1/13/2019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4" name="Текст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7EAF463A-BC7C-46EE-9F1E-7F377CCA4891}" type="datetimeFigureOut">
              <a:rPr lang="en-US" smtClean="0"/>
              <a:pPr/>
              <a:t>1/13/2019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EAF463A-BC7C-46EE-9F1E-7F377CCA4891}" type="datetimeFigureOut">
              <a:rPr lang="en-US" smtClean="0"/>
              <a:pPr/>
              <a:t>1/13/2019</a:t>
            </a:fld>
            <a:endParaRPr lang="en-US"/>
          </a:p>
        </p:txBody>
      </p:sp>
      <p:sp>
        <p:nvSpPr>
          <p:cNvPr id="3" name="Нижний колонтитул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Номер слайда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483448D-3A78-4528-A469-B745A65DA48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95400" y="228600"/>
            <a:ext cx="6324600" cy="1752600"/>
          </a:xfrm>
        </p:spPr>
        <p:txBody>
          <a:bodyPr>
            <a:normAutofit fontScale="90000"/>
          </a:bodyPr>
          <a:lstStyle/>
          <a:p>
            <a:r>
              <a:rPr lang="ru-RU" sz="2400" dirty="0" smtClean="0"/>
              <a:t>ГОСУДАРСТВЕННОЕ ОБРАЗОВАТЕЛЬНОЕ УЧРЕЖДЕНИЕ ВЫСШЕГО ПРОФЕССИОНАЛЬНОГО ОБРАЗОВАНИЯ </a:t>
            </a:r>
            <a:r>
              <a:rPr lang="ru-RU" sz="2400" i="1" dirty="0" smtClean="0"/>
              <a:t>«ВОРОНЕЖСКИЙ ГОСУДАРСТВЕННЫЙ УНИВЕРСИТЕТ»</a:t>
            </a:r>
            <a:endParaRPr lang="ru-RU" sz="2400" i="1" dirty="0"/>
          </a:p>
        </p:txBody>
      </p:sp>
      <p:sp>
        <p:nvSpPr>
          <p:cNvPr id="3" name="Подзаголовок 2"/>
          <p:cNvSpPr>
            <a:spLocks noGrp="1"/>
          </p:cNvSpPr>
          <p:nvPr>
            <p:ph type="subTitle" idx="1"/>
          </p:nvPr>
        </p:nvSpPr>
        <p:spPr>
          <a:xfrm>
            <a:off x="1371600" y="2667000"/>
            <a:ext cx="6400800" cy="3429000"/>
          </a:xfrm>
        </p:spPr>
        <p:txBody>
          <a:bodyPr>
            <a:normAutofit fontScale="92500" lnSpcReduction="20000"/>
          </a:bodyPr>
          <a:lstStyle/>
          <a:p>
            <a:r>
              <a:rPr lang="ru-RU" dirty="0" smtClean="0"/>
              <a:t>Курсовая работа</a:t>
            </a:r>
          </a:p>
          <a:p>
            <a:r>
              <a:rPr lang="ru-RU" b="1" dirty="0" smtClean="0"/>
              <a:t>«Машинный перевод»</a:t>
            </a:r>
          </a:p>
          <a:p>
            <a:endParaRPr lang="ru-RU" dirty="0" smtClean="0"/>
          </a:p>
          <a:p>
            <a:endParaRPr lang="ru-RU" dirty="0" smtClean="0"/>
          </a:p>
          <a:p>
            <a:r>
              <a:rPr lang="ru-RU" dirty="0" smtClean="0"/>
              <a:t>Выполнила студентка Онучина А.В.</a:t>
            </a:r>
          </a:p>
          <a:p>
            <a:r>
              <a:rPr lang="ru-RU" dirty="0" err="1" smtClean="0"/>
              <a:t>Руководитель-Донина</a:t>
            </a:r>
            <a:r>
              <a:rPr lang="ru-RU" dirty="0" smtClean="0"/>
              <a:t> О.В.</a:t>
            </a:r>
          </a:p>
          <a:p>
            <a:endParaRPr lang="ru-RU" dirty="0" smtClean="0"/>
          </a:p>
          <a:p>
            <a:r>
              <a:rPr lang="ru-RU" sz="2400" dirty="0" smtClean="0"/>
              <a:t>Воронеж-2018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Компьютер на месте переводчика</a:t>
            </a:r>
            <a:endParaRPr lang="ru-RU" dirty="0"/>
          </a:p>
        </p:txBody>
      </p:sp>
      <p:sp>
        <p:nvSpPr>
          <p:cNvPr id="3" name="Содержимое 2"/>
          <p:cNvSpPr>
            <a:spLocks noGrp="1"/>
          </p:cNvSpPr>
          <p:nvPr>
            <p:ph idx="1"/>
          </p:nvPr>
        </p:nvSpPr>
        <p:spPr/>
        <p:txBody>
          <a:bodyPr/>
          <a:lstStyle/>
          <a:p>
            <a:pPr>
              <a:buNone/>
            </a:pPr>
            <a:r>
              <a:rPr lang="ru-RU" dirty="0" smtClean="0"/>
              <a:t>    </a:t>
            </a:r>
            <a:r>
              <a:rPr lang="ru-RU" b="1" dirty="0" smtClean="0"/>
              <a:t>Как производится машинный перевод ?</a:t>
            </a:r>
          </a:p>
          <a:p>
            <a:pPr>
              <a:buNone/>
            </a:pPr>
            <a:r>
              <a:rPr lang="ru-RU" dirty="0" smtClean="0"/>
              <a:t>     Предложение расчленяется на части речи, в нем выделяются стандартные конструкции, слова и словосочетания переводятся по находящимся в памяти машины словарям. Затем переведенные части речи собираются по правилам другого языка.</a:t>
            </a:r>
          </a:p>
          <a:p>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Проблемы и недостатки машинного перевода</a:t>
            </a:r>
            <a:endParaRPr lang="ru-RU" dirty="0"/>
          </a:p>
        </p:txBody>
      </p:sp>
      <p:sp>
        <p:nvSpPr>
          <p:cNvPr id="3" name="Содержимое 2"/>
          <p:cNvSpPr>
            <a:spLocks noGrp="1"/>
          </p:cNvSpPr>
          <p:nvPr>
            <p:ph idx="1"/>
          </p:nvPr>
        </p:nvSpPr>
        <p:spPr/>
        <p:txBody>
          <a:bodyPr/>
          <a:lstStyle/>
          <a:p>
            <a:r>
              <a:rPr lang="ru-RU" dirty="0" smtClean="0"/>
              <a:t>В каждом языке существуют и свои неписаные законы, которые иногда называются красотами языка.</a:t>
            </a:r>
          </a:p>
          <a:p>
            <a:r>
              <a:rPr lang="ru-RU" dirty="0" smtClean="0"/>
              <a:t>Текст также может содержать слова, которые нужно понимать в контексте образа жизни людей в конкретной стране.</a:t>
            </a:r>
          </a:p>
          <a:p>
            <a:r>
              <a:rPr lang="ru-RU" dirty="0" smtClean="0"/>
              <a:t>Аббревиатуры, принятые в каждом отдельно взятом языке</a:t>
            </a: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533400"/>
            <a:ext cx="8229600" cy="1143000"/>
          </a:xfrm>
        </p:spPr>
        <p:txBody>
          <a:bodyPr>
            <a:normAutofit fontScale="90000"/>
          </a:bodyPr>
          <a:lstStyle/>
          <a:p>
            <a:r>
              <a:rPr lang="ru-RU" dirty="0" smtClean="0"/>
              <a:t>Достоинства машинного перевода или почему программы-переводчики так популярны</a:t>
            </a:r>
            <a:br>
              <a:rPr lang="ru-RU" dirty="0" smtClean="0"/>
            </a:br>
            <a:endParaRPr lang="ru-RU" dirty="0"/>
          </a:p>
        </p:txBody>
      </p:sp>
      <p:sp>
        <p:nvSpPr>
          <p:cNvPr id="3" name="Содержимое 2"/>
          <p:cNvSpPr>
            <a:spLocks noGrp="1"/>
          </p:cNvSpPr>
          <p:nvPr>
            <p:ph idx="1"/>
          </p:nvPr>
        </p:nvSpPr>
        <p:spPr/>
        <p:txBody>
          <a:bodyPr/>
          <a:lstStyle/>
          <a:p>
            <a:endParaRPr lang="ru-RU" dirty="0" smtClean="0"/>
          </a:p>
          <a:p>
            <a:r>
              <a:rPr lang="ru-RU" sz="3200" dirty="0" smtClean="0"/>
              <a:t>Высокая скорость</a:t>
            </a:r>
          </a:p>
          <a:p>
            <a:r>
              <a:rPr lang="ru-RU" sz="3200" dirty="0" smtClean="0"/>
              <a:t>Низкая стоимость</a:t>
            </a:r>
          </a:p>
          <a:p>
            <a:r>
              <a:rPr lang="ru-RU" sz="3200" dirty="0" smtClean="0"/>
              <a:t>Доступ к услуге</a:t>
            </a:r>
          </a:p>
          <a:p>
            <a:r>
              <a:rPr lang="ru-RU" sz="3200" dirty="0" smtClean="0"/>
              <a:t>Конфиденциальность</a:t>
            </a:r>
          </a:p>
          <a:p>
            <a:r>
              <a:rPr lang="ru-RU" sz="3200" dirty="0" smtClean="0"/>
              <a:t>Универсальность</a:t>
            </a:r>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Заключение</a:t>
            </a:r>
            <a:endParaRPr lang="ru-RU" dirty="0"/>
          </a:p>
        </p:txBody>
      </p:sp>
      <p:sp>
        <p:nvSpPr>
          <p:cNvPr id="3" name="Содержимое 2"/>
          <p:cNvSpPr>
            <a:spLocks noGrp="1"/>
          </p:cNvSpPr>
          <p:nvPr>
            <p:ph idx="1"/>
          </p:nvPr>
        </p:nvSpPr>
        <p:spPr>
          <a:xfrm>
            <a:off x="457200" y="1295400"/>
            <a:ext cx="8229600" cy="4709160"/>
          </a:xfrm>
        </p:spPr>
        <p:txBody>
          <a:bodyPr>
            <a:noAutofit/>
          </a:bodyPr>
          <a:lstStyle/>
          <a:p>
            <a:r>
              <a:rPr lang="ru-RU" dirty="0" smtClean="0"/>
              <a:t>Рассмотрев проблемы машинного перевода, можно сказать, что на данном этапе развития машинного перевода пока еще остались не разрешенными его основные проблемы. Средства машинного перевода пока не могут улавливать все смысловые нюансы оригинального текста. Однако прогресс не стоит на месте, и с увеличением быстродействия процессоров и ростом объема оперативной памяти постепенно повышается и качество машинного перевода. </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Цель и Задачи работы</a:t>
            </a:r>
            <a:endParaRPr lang="ru-RU" dirty="0"/>
          </a:p>
        </p:txBody>
      </p:sp>
      <p:sp>
        <p:nvSpPr>
          <p:cNvPr id="3" name="Содержимое 2"/>
          <p:cNvSpPr>
            <a:spLocks noGrp="1"/>
          </p:cNvSpPr>
          <p:nvPr>
            <p:ph idx="1"/>
          </p:nvPr>
        </p:nvSpPr>
        <p:spPr/>
        <p:txBody>
          <a:bodyPr>
            <a:normAutofit/>
          </a:bodyPr>
          <a:lstStyle/>
          <a:p>
            <a:r>
              <a:rPr lang="ru-RU" dirty="0" smtClean="0"/>
              <a:t> Целью работы является ознакомление с понятием машинного перевода, а так же с его особенностями.</a:t>
            </a:r>
          </a:p>
          <a:p>
            <a:pPr>
              <a:buNone/>
            </a:pPr>
            <a:endParaRPr lang="ru-RU" dirty="0" smtClean="0"/>
          </a:p>
          <a:p>
            <a:r>
              <a:rPr lang="ru-RU" dirty="0" smtClean="0"/>
              <a:t>Задачи: 1) изучить историю возникновения и развития машинного перевода; 2) изучить классификацию различных систем машинного перевода; 3) выявить достоинства и </a:t>
            </a:r>
            <a:r>
              <a:rPr lang="ru-RU" dirty="0" err="1" smtClean="0"/>
              <a:t>недостаки</a:t>
            </a:r>
            <a:r>
              <a:rPr lang="ru-RU" dirty="0" smtClean="0"/>
              <a:t> машинного перевода.</a:t>
            </a:r>
          </a:p>
          <a:p>
            <a:pPr>
              <a:buNone/>
            </a:pP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Основые</a:t>
            </a:r>
            <a:r>
              <a:rPr lang="ru-RU" dirty="0" smtClean="0"/>
              <a:t> понятия</a:t>
            </a:r>
            <a:endParaRPr lang="ru-RU" dirty="0"/>
          </a:p>
        </p:txBody>
      </p:sp>
      <p:sp>
        <p:nvSpPr>
          <p:cNvPr id="3" name="Содержимое 2"/>
          <p:cNvSpPr>
            <a:spLocks noGrp="1"/>
          </p:cNvSpPr>
          <p:nvPr>
            <p:ph idx="1"/>
          </p:nvPr>
        </p:nvSpPr>
        <p:spPr>
          <a:xfrm>
            <a:off x="533400" y="1295400"/>
            <a:ext cx="8229600" cy="5242560"/>
          </a:xfrm>
        </p:spPr>
        <p:txBody>
          <a:bodyPr/>
          <a:lstStyle/>
          <a:p>
            <a:r>
              <a:rPr lang="ru-RU" dirty="0" smtClean="0"/>
              <a:t>Переводом называется процесс и результат создания на основе исходного текста на одном языке равноценного ему в коммуникативном отношении текста на другом языке. </a:t>
            </a:r>
          </a:p>
          <a:p>
            <a:endParaRPr lang="ru-RU" dirty="0" smtClean="0"/>
          </a:p>
          <a:p>
            <a:r>
              <a:rPr lang="ru-RU" dirty="0" smtClean="0"/>
              <a:t>Машинный перевод- перевод, строящийся на использовании машиной определенных и постоянных для данного вида материала соответствий между словами и грамматическими явлениями разных языков. </a:t>
            </a:r>
          </a:p>
          <a:p>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История развития машинного перевода</a:t>
            </a:r>
            <a:endParaRPr lang="ru-RU" dirty="0"/>
          </a:p>
        </p:txBody>
      </p:sp>
      <p:sp>
        <p:nvSpPr>
          <p:cNvPr id="3" name="Содержимое 2"/>
          <p:cNvSpPr>
            <a:spLocks noGrp="1"/>
          </p:cNvSpPr>
          <p:nvPr>
            <p:ph idx="1"/>
          </p:nvPr>
        </p:nvSpPr>
        <p:spPr>
          <a:xfrm>
            <a:off x="0" y="1524000"/>
            <a:ext cx="8686800" cy="4709160"/>
          </a:xfrm>
        </p:spPr>
        <p:txBody>
          <a:bodyPr/>
          <a:lstStyle/>
          <a:p>
            <a:r>
              <a:rPr lang="ru-RU" dirty="0" smtClean="0"/>
              <a:t>Чарльз </a:t>
            </a:r>
            <a:r>
              <a:rPr lang="ru-RU" dirty="0" err="1" smtClean="0"/>
              <a:t>Бэббидж-выдающийся</a:t>
            </a:r>
            <a:r>
              <a:rPr lang="ru-RU" dirty="0" smtClean="0"/>
              <a:t> математик XIX века </a:t>
            </a:r>
            <a:endParaRPr lang="ru-RU" dirty="0"/>
          </a:p>
        </p:txBody>
      </p:sp>
      <p:pic>
        <p:nvPicPr>
          <p:cNvPr id="4" name="Рисунок 3" descr="image_5a42b20a94e25.jpg"/>
          <p:cNvPicPr>
            <a:picLocks noChangeAspect="1"/>
          </p:cNvPicPr>
          <p:nvPr/>
        </p:nvPicPr>
        <p:blipFill>
          <a:blip r:embed="rId2"/>
          <a:stretch>
            <a:fillRect/>
          </a:stretch>
        </p:blipFill>
        <p:spPr>
          <a:xfrm>
            <a:off x="1295400" y="2362200"/>
            <a:ext cx="6537960" cy="40862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533400"/>
            <a:ext cx="8229600" cy="304800"/>
          </a:xfrm>
        </p:spPr>
        <p:txBody>
          <a:bodyPr>
            <a:noAutofit/>
          </a:bodyPr>
          <a:lstStyle/>
          <a:p>
            <a:r>
              <a:rPr lang="ru-RU" sz="3200" dirty="0" smtClean="0"/>
              <a:t>Уоррен </a:t>
            </a:r>
            <a:r>
              <a:rPr lang="ru-RU" sz="3200" dirty="0" err="1" smtClean="0"/>
              <a:t>Уивер</a:t>
            </a:r>
            <a:r>
              <a:rPr lang="ru-RU" sz="3200" dirty="0" smtClean="0"/>
              <a:t/>
            </a:r>
            <a:br>
              <a:rPr lang="ru-RU" sz="3200" dirty="0" smtClean="0"/>
            </a:br>
            <a:endParaRPr lang="ru-RU" sz="3200" dirty="0"/>
          </a:p>
        </p:txBody>
      </p:sp>
      <p:sp>
        <p:nvSpPr>
          <p:cNvPr id="3" name="Содержимое 2"/>
          <p:cNvSpPr>
            <a:spLocks noGrp="1"/>
          </p:cNvSpPr>
          <p:nvPr>
            <p:ph idx="1"/>
          </p:nvPr>
        </p:nvSpPr>
        <p:spPr>
          <a:xfrm>
            <a:off x="457200" y="838200"/>
            <a:ext cx="8686800" cy="4709160"/>
          </a:xfrm>
        </p:spPr>
        <p:txBody>
          <a:bodyPr/>
          <a:lstStyle/>
          <a:p>
            <a:pPr>
              <a:buNone/>
            </a:pPr>
            <a:r>
              <a:rPr lang="ru-RU" dirty="0" smtClean="0"/>
              <a:t>Датой рождения машинного перевода как исследовательской области обычно считают март 1947 г.</a:t>
            </a:r>
            <a:endParaRPr lang="ru-RU" dirty="0"/>
          </a:p>
        </p:txBody>
      </p:sp>
      <p:pic>
        <p:nvPicPr>
          <p:cNvPr id="4" name="Рисунок 3" descr="dr-warren-weaver-taken-january-9-1940-principal-investigatorproject-analog-6dde0d-1600.jpg"/>
          <p:cNvPicPr>
            <a:picLocks noChangeAspect="1"/>
          </p:cNvPicPr>
          <p:nvPr/>
        </p:nvPicPr>
        <p:blipFill>
          <a:blip r:embed="rId2"/>
          <a:stretch>
            <a:fillRect/>
          </a:stretch>
        </p:blipFill>
        <p:spPr>
          <a:xfrm>
            <a:off x="2286000" y="1828800"/>
            <a:ext cx="5943600" cy="4754880"/>
          </a:xfrm>
          <a:prstGeom prst="rect">
            <a:avLst/>
          </a:prstGeom>
        </p:spPr>
      </p:pic>
      <p:pic>
        <p:nvPicPr>
          <p:cNvPr id="5" name="Рисунок 4" descr="dr-warren-weaver-taken-january-9-1940-principal-investigatorproject-analog-6dde0d-1600.jpg"/>
          <p:cNvPicPr>
            <a:picLocks noChangeAspect="1"/>
          </p:cNvPicPr>
          <p:nvPr/>
        </p:nvPicPr>
        <p:blipFill>
          <a:blip r:embed="rId2"/>
          <a:stretch>
            <a:fillRect/>
          </a:stretch>
        </p:blipFill>
        <p:spPr>
          <a:xfrm>
            <a:off x="2209800" y="1828800"/>
            <a:ext cx="5943600" cy="47548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04800" y="0"/>
            <a:ext cx="8229600" cy="2286000"/>
          </a:xfrm>
        </p:spPr>
        <p:txBody>
          <a:bodyPr>
            <a:normAutofit fontScale="92500" lnSpcReduction="10000"/>
          </a:bodyPr>
          <a:lstStyle/>
          <a:p>
            <a:r>
              <a:rPr lang="ru-RU" dirty="0" smtClean="0"/>
              <a:t>В 1952 г. состоялась первая конференция по МП в Массачусетском технологическом университете, а в 1954 г. была представлена первая полноценная система машинного перевода - IBM </a:t>
            </a:r>
            <a:r>
              <a:rPr lang="ru-RU" dirty="0" err="1" smtClean="0"/>
              <a:t>Mark</a:t>
            </a:r>
            <a:r>
              <a:rPr lang="ru-RU" dirty="0" smtClean="0"/>
              <a:t> II, разработанная компанией IBM совместно с </a:t>
            </a:r>
            <a:r>
              <a:rPr lang="ru-RU" dirty="0" err="1" smtClean="0"/>
              <a:t>Джорджтаунским</a:t>
            </a:r>
            <a:r>
              <a:rPr lang="ru-RU" dirty="0" smtClean="0"/>
              <a:t> университетом</a:t>
            </a:r>
            <a:endParaRPr lang="ru-RU" dirty="0"/>
          </a:p>
        </p:txBody>
      </p:sp>
      <p:pic>
        <p:nvPicPr>
          <p:cNvPr id="4" name="Рисунок 3" descr="ibm11.jpg"/>
          <p:cNvPicPr>
            <a:picLocks noChangeAspect="1"/>
          </p:cNvPicPr>
          <p:nvPr/>
        </p:nvPicPr>
        <p:blipFill>
          <a:blip r:embed="rId2"/>
          <a:stretch>
            <a:fillRect/>
          </a:stretch>
        </p:blipFill>
        <p:spPr>
          <a:xfrm>
            <a:off x="1371600" y="2438400"/>
            <a:ext cx="6477000" cy="4064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533400"/>
            <a:ext cx="8229600" cy="5715000"/>
          </a:xfrm>
        </p:spPr>
        <p:txBody>
          <a:bodyPr>
            <a:normAutofit fontScale="92500" lnSpcReduction="10000"/>
          </a:bodyPr>
          <a:lstStyle/>
          <a:p>
            <a:pPr>
              <a:buNone/>
            </a:pPr>
            <a:r>
              <a:rPr lang="ru-RU" sz="4700" dirty="0" smtClean="0"/>
              <a:t>           Российские разработки</a:t>
            </a:r>
          </a:p>
          <a:p>
            <a:endParaRPr lang="ru-RU" sz="3200" dirty="0" smtClean="0"/>
          </a:p>
          <a:p>
            <a:r>
              <a:rPr lang="ru-RU" sz="3300" dirty="0" smtClean="0"/>
              <a:t>В июле 1990 г. на выставке PC </a:t>
            </a:r>
            <a:r>
              <a:rPr lang="ru-RU" sz="3300" dirty="0" err="1" smtClean="0"/>
              <a:t>Forum</a:t>
            </a:r>
            <a:r>
              <a:rPr lang="ru-RU" sz="3300" dirty="0" smtClean="0"/>
              <a:t> в Москве была представлена первая в России коммерческая система машинного перевода под названием PROMT (</a:t>
            </a:r>
            <a:r>
              <a:rPr lang="ru-RU" sz="3300" dirty="0" err="1" smtClean="0"/>
              <a:t>PROgrammers</a:t>
            </a:r>
            <a:r>
              <a:rPr lang="ru-RU" sz="3300" dirty="0" smtClean="0"/>
              <a:t> </a:t>
            </a:r>
            <a:r>
              <a:rPr lang="ru-RU" sz="3300" dirty="0" err="1" smtClean="0"/>
              <a:t>Machine</a:t>
            </a:r>
            <a:r>
              <a:rPr lang="ru-RU" sz="3300" dirty="0" smtClean="0"/>
              <a:t> </a:t>
            </a:r>
            <a:r>
              <a:rPr lang="ru-RU" sz="3300" dirty="0" err="1" smtClean="0"/>
              <a:t>Translation</a:t>
            </a:r>
            <a:r>
              <a:rPr lang="ru-RU" sz="3300" dirty="0" smtClean="0"/>
              <a:t>). </a:t>
            </a:r>
          </a:p>
          <a:p>
            <a:r>
              <a:rPr lang="ru-RU" sz="3600" dirty="0" smtClean="0"/>
              <a:t>В 1991 г. было создано ЗАО «</a:t>
            </a:r>
            <a:r>
              <a:rPr lang="ru-RU" sz="3600" dirty="0" err="1" smtClean="0"/>
              <a:t>ПРОект</a:t>
            </a:r>
            <a:r>
              <a:rPr lang="ru-RU" sz="3600" dirty="0" smtClean="0"/>
              <a:t> МТ», и уже в 1992 г. компания ПРОМТ выиграла конкурс NASA на поставку систем МП. </a:t>
            </a:r>
          </a:p>
          <a:p>
            <a:endParaRPr lang="ru-RU" sz="3300" dirty="0" smtClean="0"/>
          </a:p>
          <a:p>
            <a:endParaRPr lang="ru-RU" sz="3300" dirty="0" smtClean="0"/>
          </a:p>
          <a:p>
            <a:endParaRPr lang="ru-RU" sz="3300" dirty="0" smtClean="0"/>
          </a:p>
          <a:p>
            <a:pPr>
              <a:buNone/>
            </a:pPr>
            <a:endParaRPr lang="ru-RU" sz="3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0"/>
            <a:ext cx="8229600" cy="1143000"/>
          </a:xfrm>
        </p:spPr>
        <p:txBody>
          <a:bodyPr>
            <a:normAutofit fontScale="90000"/>
          </a:bodyPr>
          <a:lstStyle/>
          <a:p>
            <a:r>
              <a:rPr lang="ru-RU" dirty="0" smtClean="0"/>
              <a:t>Стадии развития систем машинного перевода:</a:t>
            </a:r>
            <a:endParaRPr lang="ru-RU" dirty="0"/>
          </a:p>
        </p:txBody>
      </p:sp>
      <p:graphicFrame>
        <p:nvGraphicFramePr>
          <p:cNvPr id="4" name="Содержимое 3"/>
          <p:cNvGraphicFramePr>
            <a:graphicFrameLocks noGrp="1"/>
          </p:cNvGraphicFramePr>
          <p:nvPr>
            <p:ph idx="1"/>
          </p:nvPr>
        </p:nvGraphicFramePr>
        <p:xfrm>
          <a:off x="990600" y="1219200"/>
          <a:ext cx="7086600" cy="5394960"/>
        </p:xfrm>
        <a:graphic>
          <a:graphicData uri="http://schemas.openxmlformats.org/drawingml/2006/table">
            <a:tbl>
              <a:tblPr firstRow="1" bandRow="1">
                <a:tableStyleId>{5C22544A-7EE6-4342-B048-85BDC9FD1C3A}</a:tableStyleId>
              </a:tblPr>
              <a:tblGrid>
                <a:gridCol w="3543300"/>
                <a:gridCol w="3543300"/>
              </a:tblGrid>
              <a:tr h="195279">
                <a:tc>
                  <a:txBody>
                    <a:bodyPr/>
                    <a:lstStyle/>
                    <a:p>
                      <a:r>
                        <a:rPr lang="ru-RU" dirty="0" smtClean="0"/>
                        <a:t>Системы</a:t>
                      </a:r>
                      <a:endParaRPr lang="ru-RU" dirty="0"/>
                    </a:p>
                  </a:txBody>
                  <a:tcPr/>
                </a:tc>
                <a:tc>
                  <a:txBody>
                    <a:bodyPr/>
                    <a:lstStyle/>
                    <a:p>
                      <a:r>
                        <a:rPr lang="ru-RU" dirty="0" smtClean="0"/>
                        <a:t>Характеристика</a:t>
                      </a:r>
                      <a:endParaRPr lang="ru-RU" dirty="0"/>
                    </a:p>
                  </a:txBody>
                  <a:tcPr/>
                </a:tc>
              </a:tr>
              <a:tr h="732295">
                <a:tc>
                  <a:txBody>
                    <a:bodyPr/>
                    <a:lstStyle/>
                    <a:p>
                      <a:r>
                        <a:rPr kumimoji="0" lang="ru-RU" sz="1400" b="1" kern="1200" dirty="0" smtClean="0">
                          <a:solidFill>
                            <a:schemeClr val="dk1"/>
                          </a:solidFill>
                          <a:latin typeface="+mn-lt"/>
                          <a:ea typeface="+mn-ea"/>
                          <a:cs typeface="+mn-cs"/>
                        </a:rPr>
                        <a:t>СПП (системы прямого перевода)</a:t>
                      </a:r>
                    </a:p>
                    <a:p>
                      <a:pPr marL="0" marR="0" indent="0" algn="l" defTabSz="914400" rtl="0" eaLnBrk="1" fontAlgn="auto" latinLnBrk="0" hangingPunct="1">
                        <a:lnSpc>
                          <a:spcPct val="100000"/>
                        </a:lnSpc>
                        <a:spcBef>
                          <a:spcPts val="0"/>
                        </a:spcBef>
                        <a:spcAft>
                          <a:spcPts val="0"/>
                        </a:spcAft>
                        <a:buClrTx/>
                        <a:buSzTx/>
                        <a:buFontTx/>
                        <a:buNone/>
                        <a:tabLst/>
                        <a:defRPr/>
                      </a:pPr>
                      <a:r>
                        <a:rPr kumimoji="0" lang="ru-RU" sz="1400" b="1" kern="1200" dirty="0" smtClean="0">
                          <a:solidFill>
                            <a:schemeClr val="dk1"/>
                          </a:solidFill>
                          <a:latin typeface="+mn-lt"/>
                          <a:ea typeface="+mn-ea"/>
                          <a:cs typeface="+mn-cs"/>
                        </a:rPr>
                        <a:t>(IBM </a:t>
                      </a:r>
                      <a:r>
                        <a:rPr kumimoji="0" lang="ru-RU" sz="1400" b="1" kern="1200" dirty="0" err="1" smtClean="0">
                          <a:solidFill>
                            <a:schemeClr val="dk1"/>
                          </a:solidFill>
                          <a:latin typeface="+mn-lt"/>
                          <a:ea typeface="+mn-ea"/>
                          <a:cs typeface="+mn-cs"/>
                        </a:rPr>
                        <a:t>Mark</a:t>
                      </a:r>
                      <a:r>
                        <a:rPr kumimoji="0" lang="ru-RU" sz="1400" b="1" kern="1200" dirty="0" smtClean="0">
                          <a:solidFill>
                            <a:schemeClr val="dk1"/>
                          </a:solidFill>
                          <a:latin typeface="+mn-lt"/>
                          <a:ea typeface="+mn-ea"/>
                          <a:cs typeface="+mn-cs"/>
                        </a:rPr>
                        <a:t> II)</a:t>
                      </a:r>
                      <a:endParaRPr lang="ru-RU" sz="1400" b="1" dirty="0" smtClean="0"/>
                    </a:p>
                    <a:p>
                      <a:endParaRPr lang="ru-RU" sz="1400" dirty="0"/>
                    </a:p>
                  </a:txBody>
                  <a:tcPr/>
                </a:tc>
                <a:tc>
                  <a:txBody>
                    <a:bodyPr/>
                    <a:lstStyle/>
                    <a:p>
                      <a:r>
                        <a:rPr kumimoji="0" lang="ru-RU" sz="1400" kern="1200" dirty="0" smtClean="0">
                          <a:solidFill>
                            <a:schemeClr val="dk1"/>
                          </a:solidFill>
                          <a:latin typeface="+mn-lt"/>
                          <a:ea typeface="+mn-ea"/>
                          <a:cs typeface="+mn-cs"/>
                        </a:rPr>
                        <a:t>Они представляли собой программно-аппаратные комплексы и анализировали текст «слово за словом» ). Возможности СПП определялись доступными размерами словарей, прямо зависящими от объема памяти компьютера. </a:t>
                      </a:r>
                      <a:endParaRPr lang="ru-RU" sz="1400" dirty="0"/>
                    </a:p>
                  </a:txBody>
                  <a:tcPr/>
                </a:tc>
              </a:tr>
              <a:tr h="618382">
                <a:tc>
                  <a:txBody>
                    <a:bodyPr/>
                    <a:lstStyle/>
                    <a:p>
                      <a:r>
                        <a:rPr kumimoji="0" lang="ru-RU" sz="1400" b="1" kern="1200" dirty="0" smtClean="0">
                          <a:solidFill>
                            <a:schemeClr val="dk1"/>
                          </a:solidFill>
                          <a:latin typeface="+mn-lt"/>
                          <a:ea typeface="+mn-ea"/>
                          <a:cs typeface="+mn-cs"/>
                        </a:rPr>
                        <a:t>Т-системы </a:t>
                      </a:r>
                      <a:endParaRPr lang="ru-RU" sz="1400" b="1" dirty="0"/>
                    </a:p>
                  </a:txBody>
                  <a:tcPr/>
                </a:tc>
                <a:tc>
                  <a:txBody>
                    <a:bodyPr/>
                    <a:lstStyle/>
                    <a:p>
                      <a:r>
                        <a:rPr kumimoji="0" lang="ru-RU" sz="1400" kern="1200" dirty="0" smtClean="0">
                          <a:solidFill>
                            <a:schemeClr val="dk1"/>
                          </a:solidFill>
                          <a:latin typeface="+mn-lt"/>
                          <a:ea typeface="+mn-ea"/>
                          <a:cs typeface="+mn-cs"/>
                        </a:rPr>
                        <a:t>Они выполняли набор операций, позволяющих путем анализа переводимой фразы преобразовывать ее в синтаксическую структуру выходного предложения и синтезировать новую фразу.</a:t>
                      </a:r>
                      <a:endParaRPr lang="ru-RU" sz="1400" dirty="0"/>
                    </a:p>
                  </a:txBody>
                  <a:tcPr/>
                </a:tc>
              </a:tr>
              <a:tr h="13344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ru-RU" sz="1400" b="1" kern="1200" dirty="0" err="1" smtClean="0">
                          <a:solidFill>
                            <a:schemeClr val="dk1"/>
                          </a:solidFill>
                          <a:latin typeface="+mn-lt"/>
                          <a:ea typeface="+mn-ea"/>
                          <a:cs typeface="+mn-cs"/>
                        </a:rPr>
                        <a:t>ТМ-комплексы</a:t>
                      </a:r>
                      <a:r>
                        <a:rPr kumimoji="0" lang="ru-RU" sz="1400" b="1" kern="1200" dirty="0" smtClean="0">
                          <a:solidFill>
                            <a:schemeClr val="dk1"/>
                          </a:solidFill>
                          <a:latin typeface="+mn-lt"/>
                          <a:ea typeface="+mn-ea"/>
                          <a:cs typeface="+mn-cs"/>
                        </a:rPr>
                        <a:t> (</a:t>
                      </a:r>
                      <a:r>
                        <a:rPr kumimoji="0" lang="ru-RU" sz="1100" b="1" kern="1200" dirty="0" smtClean="0">
                          <a:solidFill>
                            <a:schemeClr val="dk1"/>
                          </a:solidFill>
                          <a:latin typeface="+mn-lt"/>
                          <a:ea typeface="+mn-ea"/>
                          <a:cs typeface="+mn-cs"/>
                        </a:rPr>
                        <a:t>METEO; </a:t>
                      </a:r>
                      <a:r>
                        <a:rPr kumimoji="0" lang="ru-RU" sz="1400" b="1" kern="1200" dirty="0" err="1" smtClean="0">
                          <a:solidFill>
                            <a:schemeClr val="dk1"/>
                          </a:solidFill>
                          <a:latin typeface="+mn-lt"/>
                          <a:ea typeface="+mn-ea"/>
                          <a:cs typeface="+mn-cs"/>
                        </a:rPr>
                        <a:t>Translations</a:t>
                      </a:r>
                      <a:r>
                        <a:rPr kumimoji="0" lang="ru-RU" sz="1400" b="1" kern="1200" dirty="0" smtClean="0">
                          <a:solidFill>
                            <a:schemeClr val="dk1"/>
                          </a:solidFill>
                          <a:latin typeface="+mn-lt"/>
                          <a:ea typeface="+mn-ea"/>
                          <a:cs typeface="+mn-cs"/>
                        </a:rPr>
                        <a:t> </a:t>
                      </a:r>
                      <a:r>
                        <a:rPr kumimoji="0" lang="ru-RU" sz="1400" b="1" kern="1200" dirty="0" err="1" smtClean="0">
                          <a:solidFill>
                            <a:schemeClr val="dk1"/>
                          </a:solidFill>
                          <a:latin typeface="+mn-lt"/>
                          <a:ea typeface="+mn-ea"/>
                          <a:cs typeface="+mn-cs"/>
                        </a:rPr>
                        <a:t>Workbench</a:t>
                      </a:r>
                      <a:r>
                        <a:rPr kumimoji="0" lang="ru-RU" sz="1400" b="1" kern="1200" dirty="0" smtClean="0">
                          <a:solidFill>
                            <a:schemeClr val="dk1"/>
                          </a:solidFill>
                          <a:latin typeface="+mn-lt"/>
                          <a:ea typeface="+mn-ea"/>
                          <a:cs typeface="+mn-cs"/>
                        </a:rPr>
                        <a:t> )</a:t>
                      </a:r>
                      <a:endParaRPr lang="ru-RU" sz="1100"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ru-RU" sz="1800" kern="1200" dirty="0" smtClean="0">
                          <a:solidFill>
                            <a:schemeClr val="dk1"/>
                          </a:solidFill>
                          <a:latin typeface="+mn-lt"/>
                          <a:ea typeface="+mn-ea"/>
                          <a:cs typeface="+mn-cs"/>
                        </a:rPr>
                        <a:t>Эта технология базируется на сравнении документа, который нужно перевести, с данными, хранящимися в предварительно созданной «входной» базе. Получаемый в итоге текст подлежит интенсивному постредактированию </a:t>
                      </a:r>
                    </a:p>
                    <a:p>
                      <a:endParaRPr lang="ru-RU" sz="1400"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143000"/>
          </a:xfrm>
        </p:spPr>
        <p:txBody>
          <a:bodyPr>
            <a:normAutofit fontScale="90000"/>
          </a:bodyPr>
          <a:lstStyle/>
          <a:p>
            <a:r>
              <a:rPr lang="ru-RU" dirty="0" smtClean="0"/>
              <a:t>Электронные словари</a:t>
            </a:r>
            <a:br>
              <a:rPr lang="ru-RU" dirty="0" smtClean="0"/>
            </a:br>
            <a:endParaRPr lang="ru-RU" dirty="0"/>
          </a:p>
        </p:txBody>
      </p:sp>
      <p:graphicFrame>
        <p:nvGraphicFramePr>
          <p:cNvPr id="4" name="Содержимое 3"/>
          <p:cNvGraphicFramePr>
            <a:graphicFrameLocks noGrp="1"/>
          </p:cNvGraphicFramePr>
          <p:nvPr>
            <p:ph idx="1"/>
          </p:nvPr>
        </p:nvGraphicFramePr>
        <p:xfrm>
          <a:off x="533400" y="685800"/>
          <a:ext cx="8229600" cy="5943600"/>
        </p:xfrm>
        <a:graphic>
          <a:graphicData uri="http://schemas.openxmlformats.org/drawingml/2006/table">
            <a:tbl>
              <a:tblPr firstRow="1" bandRow="1">
                <a:tableStyleId>{5C22544A-7EE6-4342-B048-85BDC9FD1C3A}</a:tableStyleId>
              </a:tblPr>
              <a:tblGrid>
                <a:gridCol w="4114800"/>
                <a:gridCol w="4114800"/>
              </a:tblGrid>
              <a:tr h="342626">
                <a:tc>
                  <a:txBody>
                    <a:bodyPr/>
                    <a:lstStyle/>
                    <a:p>
                      <a:r>
                        <a:rPr lang="ru-RU" dirty="0" smtClean="0"/>
                        <a:t>Критерии</a:t>
                      </a:r>
                      <a:endParaRPr lang="ru-RU" dirty="0"/>
                    </a:p>
                  </a:txBody>
                  <a:tcPr/>
                </a:tc>
                <a:tc>
                  <a:txBody>
                    <a:bodyPr/>
                    <a:lstStyle/>
                    <a:p>
                      <a:r>
                        <a:rPr lang="ru-RU" dirty="0" smtClean="0"/>
                        <a:t>ЭС</a:t>
                      </a:r>
                      <a:endParaRPr lang="ru-RU" dirty="0"/>
                    </a:p>
                  </a:txBody>
                  <a:tcPr/>
                </a:tc>
              </a:tr>
              <a:tr h="1284849">
                <a:tc>
                  <a:txBody>
                    <a:bodyPr/>
                    <a:lstStyle/>
                    <a:p>
                      <a:r>
                        <a:rPr lang="ru-RU" sz="1400" dirty="0" smtClean="0"/>
                        <a:t>1.</a:t>
                      </a:r>
                      <a:r>
                        <a:rPr kumimoji="0" lang="ru-RU" sz="1400" kern="1200" dirty="0" smtClean="0">
                          <a:solidFill>
                            <a:schemeClr val="dk1"/>
                          </a:solidFill>
                          <a:latin typeface="+mn-lt"/>
                          <a:ea typeface="+mn-ea"/>
                          <a:cs typeface="+mn-cs"/>
                        </a:rPr>
                        <a:t> По используемой операционной системе.</a:t>
                      </a:r>
                      <a:endParaRPr lang="ru-RU" sz="1400" dirty="0"/>
                    </a:p>
                  </a:txBody>
                  <a:tcPr/>
                </a:tc>
                <a:tc>
                  <a:txBody>
                    <a:bodyPr/>
                    <a:lstStyle/>
                    <a:p>
                      <a:pPr marL="342900" indent="-342900">
                        <a:buAutoNum type="arabicPeriod"/>
                      </a:pPr>
                      <a:r>
                        <a:rPr kumimoji="0" lang="ru-RU" sz="1400" kern="1200" dirty="0" smtClean="0">
                          <a:solidFill>
                            <a:schemeClr val="dk1"/>
                          </a:solidFill>
                          <a:latin typeface="+mn-lt"/>
                          <a:ea typeface="+mn-ea"/>
                          <a:cs typeface="+mn-cs"/>
                        </a:rPr>
                        <a:t>Наиболее простые электронные словари (DIC) работают под управлением ОС MS-DOS</a:t>
                      </a:r>
                    </a:p>
                    <a:p>
                      <a:pPr marL="342900" indent="-342900">
                        <a:buAutoNum type="arabicPeriod"/>
                      </a:pPr>
                      <a:r>
                        <a:rPr kumimoji="0" lang="ru-RU" sz="1400" kern="1200" dirty="0" smtClean="0">
                          <a:solidFill>
                            <a:schemeClr val="dk1"/>
                          </a:solidFill>
                          <a:latin typeface="+mn-lt"/>
                          <a:ea typeface="+mn-ea"/>
                          <a:cs typeface="+mn-cs"/>
                        </a:rPr>
                        <a:t>Наиболее сложные многооконные и многофункциональные ЭС работают под управлением ОС WINDOWS 3.11, WINDOWS NT, WINDOWS 95 </a:t>
                      </a:r>
                      <a:endParaRPr lang="ru-RU" sz="1400" dirty="0"/>
                    </a:p>
                  </a:txBody>
                  <a:tcPr/>
                </a:tc>
              </a:tr>
              <a:tr h="485387">
                <a:tc>
                  <a:txBody>
                    <a:bodyPr/>
                    <a:lstStyle/>
                    <a:p>
                      <a:r>
                        <a:rPr lang="ru-RU" sz="1400" dirty="0" smtClean="0"/>
                        <a:t>2.</a:t>
                      </a:r>
                      <a:r>
                        <a:rPr kumimoji="0" lang="ru-RU" sz="1400" kern="1200" dirty="0" smtClean="0">
                          <a:solidFill>
                            <a:schemeClr val="dk1"/>
                          </a:solidFill>
                          <a:latin typeface="+mn-lt"/>
                          <a:ea typeface="+mn-ea"/>
                          <a:cs typeface="+mn-cs"/>
                        </a:rPr>
                        <a:t> По способу загрузки. </a:t>
                      </a:r>
                      <a:endParaRPr lang="ru-RU" sz="1400" dirty="0"/>
                    </a:p>
                  </a:txBody>
                  <a:tcPr/>
                </a:tc>
                <a:tc>
                  <a:txBody>
                    <a:bodyPr/>
                    <a:lstStyle/>
                    <a:p>
                      <a:pPr marL="342900" indent="-342900">
                        <a:buAutoNum type="arabicPeriod"/>
                      </a:pPr>
                      <a:r>
                        <a:rPr lang="ru-RU" sz="1400" dirty="0" smtClean="0"/>
                        <a:t>Н</a:t>
                      </a:r>
                      <a:r>
                        <a:rPr kumimoji="0" lang="ru-RU" sz="1400" kern="1200" dirty="0" smtClean="0">
                          <a:solidFill>
                            <a:schemeClr val="dk1"/>
                          </a:solidFill>
                          <a:latin typeface="+mn-lt"/>
                          <a:ea typeface="+mn-ea"/>
                          <a:cs typeface="+mn-cs"/>
                        </a:rPr>
                        <a:t>ерезидентные (словарь DIC)</a:t>
                      </a:r>
                    </a:p>
                    <a:p>
                      <a:pPr marL="342900" indent="-342900">
                        <a:buAutoNum type="arabicPeriod"/>
                      </a:pPr>
                      <a:r>
                        <a:rPr kumimoji="0" lang="ru-RU" sz="1400" kern="1200" dirty="0" smtClean="0">
                          <a:solidFill>
                            <a:schemeClr val="dk1"/>
                          </a:solidFill>
                          <a:latin typeface="+mn-lt"/>
                          <a:ea typeface="+mn-ea"/>
                          <a:cs typeface="+mn-cs"/>
                        </a:rPr>
                        <a:t>Резидентные (словарь</a:t>
                      </a:r>
                      <a:r>
                        <a:rPr kumimoji="0" lang="ru-RU" sz="1400" kern="1200" baseline="0" dirty="0" smtClean="0">
                          <a:solidFill>
                            <a:schemeClr val="dk1"/>
                          </a:solidFill>
                          <a:latin typeface="+mn-lt"/>
                          <a:ea typeface="+mn-ea"/>
                          <a:cs typeface="+mn-cs"/>
                        </a:rPr>
                        <a:t> </a:t>
                      </a:r>
                      <a:r>
                        <a:rPr kumimoji="0" lang="ru-RU" sz="1400" kern="1200" dirty="0" smtClean="0">
                          <a:solidFill>
                            <a:schemeClr val="dk1"/>
                          </a:solidFill>
                          <a:latin typeface="+mn-lt"/>
                          <a:ea typeface="+mn-ea"/>
                          <a:cs typeface="+mn-cs"/>
                        </a:rPr>
                        <a:t>LINGVO </a:t>
                      </a:r>
                      <a:r>
                        <a:rPr kumimoji="0" lang="ru-RU" sz="1400" kern="1200" dirty="0" err="1" smtClean="0">
                          <a:solidFill>
                            <a:schemeClr val="dk1"/>
                          </a:solidFill>
                          <a:latin typeface="+mn-lt"/>
                          <a:ea typeface="+mn-ea"/>
                          <a:cs typeface="+mn-cs"/>
                        </a:rPr>
                        <a:t>for</a:t>
                      </a:r>
                      <a:r>
                        <a:rPr kumimoji="0" lang="ru-RU" sz="1400" kern="1200" dirty="0" smtClean="0">
                          <a:solidFill>
                            <a:schemeClr val="dk1"/>
                          </a:solidFill>
                          <a:latin typeface="+mn-lt"/>
                          <a:ea typeface="+mn-ea"/>
                          <a:cs typeface="+mn-cs"/>
                        </a:rPr>
                        <a:t> DOS)</a:t>
                      </a:r>
                      <a:endParaRPr lang="ru-RU" sz="1400" dirty="0"/>
                    </a:p>
                  </a:txBody>
                  <a:tcPr/>
                </a:tc>
              </a:tr>
              <a:tr h="1284849">
                <a:tc>
                  <a:txBody>
                    <a:bodyPr/>
                    <a:lstStyle/>
                    <a:p>
                      <a:r>
                        <a:rPr kumimoji="0" lang="ru-RU" sz="1400" kern="1200" dirty="0" smtClean="0">
                          <a:solidFill>
                            <a:schemeClr val="dk1"/>
                          </a:solidFill>
                          <a:latin typeface="+mn-lt"/>
                          <a:ea typeface="+mn-ea"/>
                          <a:cs typeface="+mn-cs"/>
                        </a:rPr>
                        <a:t>3. По количеству подключаемых словарных баз (словарей). </a:t>
                      </a:r>
                      <a:endParaRPr lang="ru-RU" sz="1400" dirty="0"/>
                    </a:p>
                  </a:txBody>
                  <a:tcPr/>
                </a:tc>
                <a:tc>
                  <a:txBody>
                    <a:bodyPr/>
                    <a:lstStyle/>
                    <a:p>
                      <a:pPr marL="342900" indent="-342900">
                        <a:buAutoNum type="arabicPeriod"/>
                      </a:pPr>
                      <a:r>
                        <a:rPr kumimoji="0" lang="ru-RU" sz="1400" kern="1200" dirty="0" smtClean="0">
                          <a:solidFill>
                            <a:schemeClr val="dk1"/>
                          </a:solidFill>
                          <a:latin typeface="+mn-lt"/>
                          <a:ea typeface="+mn-ea"/>
                          <a:cs typeface="+mn-cs"/>
                        </a:rPr>
                        <a:t>Ранние версии ЭС позволяли подключать только один словарь.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kumimoji="0" lang="ru-RU" sz="1400" kern="1200" dirty="0" smtClean="0">
                          <a:solidFill>
                            <a:schemeClr val="dk1"/>
                          </a:solidFill>
                          <a:latin typeface="+mn-lt"/>
                          <a:ea typeface="+mn-ea"/>
                          <a:cs typeface="+mn-cs"/>
                        </a:rPr>
                        <a:t>Современные программы</a:t>
                      </a:r>
                      <a:r>
                        <a:rPr kumimoji="0" lang="ru-RU" sz="1400" kern="1200" baseline="0" dirty="0" smtClean="0">
                          <a:solidFill>
                            <a:schemeClr val="dk1"/>
                          </a:solidFill>
                          <a:latin typeface="+mn-lt"/>
                          <a:ea typeface="+mn-ea"/>
                          <a:cs typeface="+mn-cs"/>
                        </a:rPr>
                        <a:t> </a:t>
                      </a:r>
                      <a:r>
                        <a:rPr kumimoji="0" lang="ru-RU" sz="1400" kern="1200" dirty="0" smtClean="0">
                          <a:solidFill>
                            <a:schemeClr val="dk1"/>
                          </a:solidFill>
                          <a:latin typeface="+mn-lt"/>
                          <a:ea typeface="+mn-ea"/>
                          <a:cs typeface="+mn-cs"/>
                        </a:rPr>
                        <a:t>позволяют подключать до нескольких десятков словарных баз и устанавливать приоритет последних.</a:t>
                      </a:r>
                    </a:p>
                    <a:p>
                      <a:pPr marL="342900" indent="-342900">
                        <a:buAutoNum type="arabicPeriod"/>
                      </a:pPr>
                      <a:endParaRPr lang="ru-RU" sz="1400" dirty="0"/>
                    </a:p>
                  </a:txBody>
                  <a:tcPr/>
                </a:tc>
              </a:tr>
              <a:tr h="1484715">
                <a:tc>
                  <a:txBody>
                    <a:bodyPr/>
                    <a:lstStyle/>
                    <a:p>
                      <a:r>
                        <a:rPr kumimoji="0" lang="ru-RU" sz="1400" kern="1200" dirty="0" smtClean="0">
                          <a:solidFill>
                            <a:schemeClr val="dk1"/>
                          </a:solidFill>
                          <a:latin typeface="+mn-lt"/>
                          <a:ea typeface="+mn-ea"/>
                          <a:cs typeface="+mn-cs"/>
                        </a:rPr>
                        <a:t>4.По возможностям расширения словарной базы. </a:t>
                      </a:r>
                      <a:endParaRPr lang="ru-RU" sz="1400" dirty="0"/>
                    </a:p>
                  </a:txBody>
                  <a:tcPr/>
                </a:tc>
                <a:tc>
                  <a:txBody>
                    <a:bodyPr/>
                    <a:lstStyle/>
                    <a:p>
                      <a:pPr marL="342900" indent="-342900">
                        <a:buAutoNum type="arabicPeriod"/>
                      </a:pPr>
                      <a:r>
                        <a:rPr kumimoji="0" lang="ru-RU" sz="1400" kern="1200" dirty="0" smtClean="0">
                          <a:solidFill>
                            <a:schemeClr val="dk1"/>
                          </a:solidFill>
                          <a:latin typeface="+mn-lt"/>
                          <a:ea typeface="+mn-ea"/>
                          <a:cs typeface="+mn-cs"/>
                        </a:rPr>
                        <a:t>Устаревшие ЭС не имели возможности расширения словарных баз пользователем</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kumimoji="0" lang="ru-RU" sz="1400" kern="1200" dirty="0" smtClean="0">
                          <a:solidFill>
                            <a:schemeClr val="dk1"/>
                          </a:solidFill>
                          <a:latin typeface="+mn-lt"/>
                          <a:ea typeface="+mn-ea"/>
                          <a:cs typeface="+mn-cs"/>
                        </a:rPr>
                        <a:t>Современные версии</a:t>
                      </a:r>
                      <a:r>
                        <a:rPr kumimoji="0" lang="ru-RU" sz="1400" kern="1200" baseline="0" dirty="0" smtClean="0">
                          <a:solidFill>
                            <a:schemeClr val="dk1"/>
                          </a:solidFill>
                          <a:latin typeface="+mn-lt"/>
                          <a:ea typeface="+mn-ea"/>
                          <a:cs typeface="+mn-cs"/>
                        </a:rPr>
                        <a:t> </a:t>
                      </a:r>
                      <a:r>
                        <a:rPr kumimoji="0" lang="ru-RU" sz="1400" kern="1200" dirty="0" smtClean="0">
                          <a:solidFill>
                            <a:schemeClr val="dk1"/>
                          </a:solidFill>
                          <a:latin typeface="+mn-lt"/>
                          <a:ea typeface="+mn-ea"/>
                          <a:cs typeface="+mn-cs"/>
                        </a:rPr>
                        <a:t>имеют специальные утилиты для создания пользователем собственных и расширения существующих словарей.</a:t>
                      </a:r>
                    </a:p>
                    <a:p>
                      <a:pPr marL="342900" indent="-342900">
                        <a:buAutoNum type="arabicPeriod"/>
                      </a:pPr>
                      <a:endParaRPr lang="ru-RU" sz="1400" dirty="0"/>
                    </a:p>
                  </a:txBody>
                  <a:tcPr/>
                </a:tc>
              </a:tr>
              <a:tr h="685253">
                <a:tc>
                  <a:txBody>
                    <a:bodyPr/>
                    <a:lstStyle/>
                    <a:p>
                      <a:r>
                        <a:rPr lang="ru-RU" sz="1400" dirty="0" smtClean="0"/>
                        <a:t>5.</a:t>
                      </a:r>
                      <a:r>
                        <a:rPr kumimoji="0" lang="ru-RU" sz="1400" kern="1200" dirty="0" smtClean="0">
                          <a:solidFill>
                            <a:schemeClr val="dk1"/>
                          </a:solidFill>
                          <a:latin typeface="+mn-lt"/>
                          <a:ea typeface="+mn-ea"/>
                          <a:cs typeface="+mn-cs"/>
                        </a:rPr>
                        <a:t> По режиму перевода. </a:t>
                      </a:r>
                      <a:endParaRPr lang="ru-RU" sz="1400" dirty="0"/>
                    </a:p>
                  </a:txBody>
                  <a:tcPr/>
                </a:tc>
                <a:tc>
                  <a:txBody>
                    <a:bodyPr/>
                    <a:lstStyle/>
                    <a:p>
                      <a:pPr marL="342900" indent="-342900">
                        <a:buAutoNum type="arabicPeriod"/>
                      </a:pPr>
                      <a:r>
                        <a:rPr kumimoji="0" lang="ru-RU" sz="1400" kern="1200" baseline="0" dirty="0" smtClean="0">
                          <a:solidFill>
                            <a:schemeClr val="dk1"/>
                          </a:solidFill>
                          <a:latin typeface="+mn-lt"/>
                          <a:ea typeface="+mn-ea"/>
                          <a:cs typeface="+mn-cs"/>
                        </a:rPr>
                        <a:t>А</a:t>
                      </a:r>
                      <a:r>
                        <a:rPr kumimoji="0" lang="ru-RU" sz="1400" kern="1200" dirty="0" smtClean="0">
                          <a:solidFill>
                            <a:schemeClr val="dk1"/>
                          </a:solidFill>
                          <a:latin typeface="+mn-lt"/>
                          <a:ea typeface="+mn-ea"/>
                          <a:cs typeface="+mn-cs"/>
                        </a:rPr>
                        <a:t>втоматический пакетный (</a:t>
                      </a:r>
                      <a:r>
                        <a:rPr kumimoji="0" lang="ru-RU" sz="1400" kern="1200" dirty="0" err="1" smtClean="0">
                          <a:solidFill>
                            <a:schemeClr val="dk1"/>
                          </a:solidFill>
                          <a:latin typeface="+mn-lt"/>
                          <a:ea typeface="+mn-ea"/>
                          <a:cs typeface="+mn-cs"/>
                        </a:rPr>
                        <a:t>подстрочечный</a:t>
                      </a:r>
                      <a:r>
                        <a:rPr kumimoji="0" lang="ru-RU" sz="1400" kern="1200" dirty="0" smtClean="0">
                          <a:solidFill>
                            <a:schemeClr val="dk1"/>
                          </a:solidFill>
                          <a:latin typeface="+mn-lt"/>
                          <a:ea typeface="+mn-ea"/>
                          <a:cs typeface="+mn-cs"/>
                        </a:rPr>
                        <a:t>)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kumimoji="0" lang="ru-RU" sz="1400" kern="1200" dirty="0" smtClean="0">
                          <a:solidFill>
                            <a:schemeClr val="dk1"/>
                          </a:solidFill>
                          <a:latin typeface="+mn-lt"/>
                          <a:ea typeface="+mn-ea"/>
                          <a:cs typeface="+mn-cs"/>
                        </a:rPr>
                        <a:t>Интерактивный (режим "запрос - ответ").</a:t>
                      </a:r>
                    </a:p>
                    <a:p>
                      <a:pPr marL="342900" indent="-342900">
                        <a:buNone/>
                      </a:pPr>
                      <a:endParaRPr lang="ru-RU" sz="1400" dirty="0"/>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пекс">
  <a:themeElements>
    <a:clrScheme name="Апекс">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Апекс">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Апекс">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315</TotalTime>
  <Words>662</Words>
  <PresentationFormat>Экран (4:3)</PresentationFormat>
  <Paragraphs>72</Paragraphs>
  <Slides>13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Апекс</vt:lpstr>
      <vt:lpstr>ГОСУДАРСТВЕННОЕ ОБРАЗОВАТЕЛЬНОЕ УЧРЕЖДЕНИЕ ВЫСШЕГО ПРОФЕССИОНАЛЬНОГО ОБРАЗОВАНИЯ «ВОРОНЕЖСКИЙ ГОСУДАРСТВЕННЫЙ УНИВЕРСИТЕТ»</vt:lpstr>
      <vt:lpstr>Цель и Задачи работы</vt:lpstr>
      <vt:lpstr>Основые понятия</vt:lpstr>
      <vt:lpstr>История развития машинного перевода</vt:lpstr>
      <vt:lpstr>Уоррен Уивер </vt:lpstr>
      <vt:lpstr>Слайд 6</vt:lpstr>
      <vt:lpstr>Слайд 7</vt:lpstr>
      <vt:lpstr>Стадии развития систем машинного перевода:</vt:lpstr>
      <vt:lpstr>Электронные словари </vt:lpstr>
      <vt:lpstr>Компьютер на месте переводчика</vt:lpstr>
      <vt:lpstr>Проблемы и недостатки машинного перевода</vt:lpstr>
      <vt:lpstr>Достоинства машинного перевода или почему программы-переводчики так популярны </vt:lpstr>
      <vt:lpstr>Заключение</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ГОСУДАРСТВЕННОЕ ОБРАЗОВАТЕЛЬНОЕ УЧРЕЖДЕНИЕ ВЫСШЕГО ПРОФЕССИОНАЛЬНОГО ОБРАЗОВАНИЯ «ВОРОНЕЖСКИЙ ГОСУДАРСТВЕННЫЙ УНИВЕРСИТЕТ»</dc:title>
  <dc:creator>U s e r</dc:creator>
  <cp:lastModifiedBy>U s e r</cp:lastModifiedBy>
  <cp:revision>29</cp:revision>
  <dcterms:created xsi:type="dcterms:W3CDTF">2018-12-22T12:09:45Z</dcterms:created>
  <dcterms:modified xsi:type="dcterms:W3CDTF">2019-01-13T09:56:56Z</dcterms:modified>
</cp:coreProperties>
</file>