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1"/>
      </p:bgRef>
    </p:bg>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7EAF463A-BC7C-46EE-9F1E-7F377CCA4891}" type="datetimeFigureOut">
              <a:rPr lang="en-US" smtClean="0"/>
              <a:pPr/>
              <a:t>1/31/2019</a:t>
            </a:fld>
            <a:endParaRPr lang="en-US"/>
          </a:p>
        </p:txBody>
      </p:sp>
      <p:sp>
        <p:nvSpPr>
          <p:cNvPr id="17" name="Нижний колонтитул 16"/>
          <p:cNvSpPr>
            <a:spLocks noGrp="1"/>
          </p:cNvSpPr>
          <p:nvPr>
            <p:ph type="ftr" sz="quarter" idx="11"/>
          </p:nvPr>
        </p:nvSpPr>
        <p:spPr/>
        <p:txBody>
          <a:bodyPr/>
          <a:lstStyle/>
          <a:p>
            <a:endParaRPr lang="en-US"/>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A483448D-3A78-4528-A469-B745A65DA480}" type="slidenum">
              <a:rPr lang="en-US" smtClean="0"/>
              <a:pPr/>
              <a:t>‹#›</a:t>
            </a:fld>
            <a:endParaRPr lang="en-US"/>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1/31/2019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EAF463A-BC7C-46EE-9F1E-7F377CCA4891}" type="datetimeFigureOut">
              <a:rPr lang="en-US" smtClean="0"/>
              <a:pPr/>
              <a:t>1/31/2019</a:t>
            </a:fld>
            <a:endParaRPr lang="en-US"/>
          </a:p>
        </p:txBody>
      </p:sp>
      <p:sp>
        <p:nvSpPr>
          <p:cNvPr id="5" name="Нижний колонтитул 4"/>
          <p:cNvSpPr>
            <a:spLocks noGrp="1"/>
          </p:cNvSpPr>
          <p:nvPr>
            <p:ph type="ftr" sz="quarter" idx="11"/>
          </p:nvPr>
        </p:nvSpPr>
        <p:spPr>
          <a:xfrm>
            <a:off x="800100" y="6172200"/>
            <a:ext cx="4000500" cy="457200"/>
          </a:xfrm>
        </p:spPr>
        <p:txBody>
          <a:bodyPr/>
          <a:lstStyle/>
          <a:p>
            <a:endParaRPr lang="en-US"/>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A483448D-3A78-4528-A469-B745A65DA4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1/31/2019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7EAF463A-BC7C-46EE-9F1E-7F377CCA4891}" type="datetimeFigureOut">
              <a:rPr lang="en-US" smtClean="0"/>
              <a:pPr/>
              <a:t>1/31/2019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F463A-BC7C-46EE-9F1E-7F377CCA4891}" type="datetimeFigureOut">
              <a:rPr lang="en-US" smtClean="0"/>
              <a:pPr/>
              <a:t>1/31/2019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1/31/2019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1/31/2019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1/31/2019</a:t>
            </a:fld>
            <a:endParaRPr lang="en-US"/>
          </a:p>
        </p:txBody>
      </p:sp>
      <p:sp>
        <p:nvSpPr>
          <p:cNvPr id="6" name="Нижний колонтитул 5"/>
          <p:cNvSpPr>
            <a:spLocks noGrp="1"/>
          </p:cNvSpPr>
          <p:nvPr>
            <p:ph type="ftr" sz="quarter" idx="11"/>
          </p:nvPr>
        </p:nvSpPr>
        <p:spPr>
          <a:xfrm>
            <a:off x="914400" y="6172200"/>
            <a:ext cx="3886200" cy="457200"/>
          </a:xfrm>
        </p:spPr>
        <p:txBody>
          <a:bodyPr/>
          <a:lstStyle/>
          <a:p>
            <a:endParaRPr lang="en-US"/>
          </a:p>
        </p:txBody>
      </p:sp>
      <p:sp>
        <p:nvSpPr>
          <p:cNvPr id="7" name="Номер слайда 6"/>
          <p:cNvSpPr>
            <a:spLocks noGrp="1"/>
          </p:cNvSpPr>
          <p:nvPr>
            <p:ph type="sldNum" sz="quarter" idx="12"/>
          </p:nvPr>
        </p:nvSpPr>
        <p:spPr>
          <a:xfrm>
            <a:off x="146304" y="6208776"/>
            <a:ext cx="457200" cy="457200"/>
          </a:xfrm>
        </p:spPr>
        <p:txBody>
          <a:bodyPr/>
          <a:lstStyle/>
          <a:p>
            <a:fld id="{A483448D-3A78-4528-A469-B745A65DA480}" type="slidenum">
              <a:rPr lang="en-US" smtClean="0"/>
              <a:pPr/>
              <a:t>‹#›</a:t>
            </a:fld>
            <a:endParaRPr lang="en-US"/>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EAF463A-BC7C-46EE-9F1E-7F377CCA4891}" type="datetimeFigureOut">
              <a:rPr lang="en-US" smtClean="0"/>
              <a:pPr/>
              <a:t>1/31/2019</a:t>
            </a:fld>
            <a:endParaRPr lang="en-US"/>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24000" y="1524000"/>
            <a:ext cx="6400800" cy="3429000"/>
          </a:xfrm>
        </p:spPr>
        <p:txBody>
          <a:bodyPr>
            <a:noAutofit/>
          </a:bodyPr>
          <a:lstStyle/>
          <a:p>
            <a:pPr algn="ctr"/>
            <a:r>
              <a:rPr lang="ru-RU" sz="3600" b="1" dirty="0" smtClean="0">
                <a:solidFill>
                  <a:schemeClr val="tx1"/>
                </a:solidFill>
              </a:rPr>
              <a:t>Курсовая работа</a:t>
            </a:r>
          </a:p>
          <a:p>
            <a:pPr algn="ctr"/>
            <a:r>
              <a:rPr lang="ru-RU" sz="3600" b="1" dirty="0" smtClean="0">
                <a:solidFill>
                  <a:schemeClr val="tx1"/>
                </a:solidFill>
              </a:rPr>
              <a:t>«Машинный перевод»</a:t>
            </a:r>
          </a:p>
          <a:p>
            <a:pPr algn="ctr"/>
            <a:endParaRPr lang="ru-RU" sz="2800" dirty="0" smtClean="0"/>
          </a:p>
          <a:p>
            <a:pPr algn="ctr"/>
            <a:endParaRPr lang="ru-RU" sz="2800" dirty="0" smtClean="0"/>
          </a:p>
          <a:p>
            <a:pPr algn="ctr"/>
            <a:r>
              <a:rPr lang="ru-RU" sz="2800" dirty="0" smtClean="0">
                <a:solidFill>
                  <a:schemeClr val="tx1"/>
                </a:solidFill>
              </a:rPr>
              <a:t>Выполнила студентка Онучина А.В.</a:t>
            </a:r>
          </a:p>
          <a:p>
            <a:pPr algn="ctr"/>
            <a:r>
              <a:rPr lang="ru-RU" sz="2800" dirty="0" err="1" smtClean="0">
                <a:solidFill>
                  <a:schemeClr val="tx1"/>
                </a:solidFill>
              </a:rPr>
              <a:t>Руководитель-Донина</a:t>
            </a:r>
            <a:r>
              <a:rPr lang="ru-RU" sz="2800" dirty="0" smtClean="0">
                <a:solidFill>
                  <a:schemeClr val="tx1"/>
                </a:solidFill>
              </a:rPr>
              <a:t> О.В.</a:t>
            </a:r>
          </a:p>
          <a:p>
            <a:pPr algn="ctr"/>
            <a:endParaRPr lang="ru-RU" sz="2800" dirty="0" smtClean="0">
              <a:solidFill>
                <a:schemeClr val="tx1"/>
              </a:solidFill>
            </a:endParaRPr>
          </a:p>
          <a:p>
            <a:pPr algn="ctr"/>
            <a:r>
              <a:rPr lang="ru-RU" sz="2400" dirty="0" smtClean="0">
                <a:solidFill>
                  <a:schemeClr val="tx1"/>
                </a:solidFill>
              </a:rPr>
              <a:t>Воронеж-2018</a:t>
            </a:r>
          </a:p>
        </p:txBody>
      </p:sp>
      <p:sp>
        <p:nvSpPr>
          <p:cNvPr id="2" name="Заголовок 1"/>
          <p:cNvSpPr>
            <a:spLocks noGrp="1"/>
          </p:cNvSpPr>
          <p:nvPr>
            <p:ph type="ctrTitle"/>
          </p:nvPr>
        </p:nvSpPr>
        <p:spPr>
          <a:xfrm>
            <a:off x="1524000" y="-152400"/>
            <a:ext cx="6324600" cy="1752600"/>
          </a:xfrm>
        </p:spPr>
        <p:txBody>
          <a:bodyPr>
            <a:normAutofit fontScale="90000"/>
          </a:bodyPr>
          <a:lstStyle/>
          <a:p>
            <a:pPr algn="ctr"/>
            <a:r>
              <a:rPr lang="ru-RU" sz="2400" dirty="0" smtClean="0">
                <a:solidFill>
                  <a:schemeClr val="tx1"/>
                </a:solidFill>
              </a:rPr>
              <a:t>ГОСУДАРСТВЕННОЕ ОБРАЗОВАТЕЛЬНОЕ УЧРЕЖДЕНИЕ ВЫСШЕГО </a:t>
            </a:r>
            <a:r>
              <a:rPr lang="ru-RU" sz="2400" dirty="0" smtClean="0">
                <a:solidFill>
                  <a:schemeClr val="tx1"/>
                </a:solidFill>
              </a:rPr>
              <a:t>ПРОФЕССИОНАЛЬНОГО ОБРАЗОВАНИЯ </a:t>
            </a:r>
            <a:r>
              <a:rPr lang="ru-RU" sz="2400" dirty="0" smtClean="0">
                <a:solidFill>
                  <a:schemeClr val="tx1"/>
                </a:solidFill>
              </a:rPr>
              <a:t>«ВОРОНЕЖСКИЙ ГОСУДАРСТВЕННЫЙ УНИВЕРСИТЕТ»</a:t>
            </a:r>
            <a:endParaRPr lang="ru-RU"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152400"/>
            <a:ext cx="7498080" cy="1143000"/>
          </a:xfrm>
        </p:spPr>
        <p:txBody>
          <a:bodyPr>
            <a:normAutofit/>
          </a:bodyPr>
          <a:lstStyle/>
          <a:p>
            <a:pPr algn="ctr"/>
            <a:r>
              <a:rPr lang="ru-RU" sz="4400" b="1" dirty="0" smtClean="0">
                <a:solidFill>
                  <a:schemeClr val="tx1"/>
                </a:solidFill>
                <a:latin typeface="+mn-lt"/>
              </a:rPr>
              <a:t>Электронные словари</a:t>
            </a:r>
            <a:endParaRPr lang="ru-RU" sz="4400" b="1" dirty="0">
              <a:solidFill>
                <a:schemeClr val="tx1"/>
              </a:solidFill>
              <a:latin typeface="+mn-lt"/>
            </a:endParaRPr>
          </a:p>
        </p:txBody>
      </p:sp>
      <p:graphicFrame>
        <p:nvGraphicFramePr>
          <p:cNvPr id="6" name="Содержимое 5"/>
          <p:cNvGraphicFramePr>
            <a:graphicFrameLocks noGrp="1"/>
          </p:cNvGraphicFramePr>
          <p:nvPr>
            <p:ph sz="quarter" idx="1"/>
          </p:nvPr>
        </p:nvGraphicFramePr>
        <p:xfrm>
          <a:off x="685800" y="1295400"/>
          <a:ext cx="7791450" cy="4724400"/>
        </p:xfrm>
        <a:graphic>
          <a:graphicData uri="http://schemas.openxmlformats.org/drawingml/2006/table">
            <a:tbl>
              <a:tblPr firstRow="1" bandRow="1">
                <a:tableStyleId>{5C22544A-7EE6-4342-B048-85BDC9FD1C3A}</a:tableStyleId>
              </a:tblPr>
              <a:tblGrid>
                <a:gridCol w="3895725"/>
                <a:gridCol w="3895725"/>
              </a:tblGrid>
              <a:tr h="532191">
                <a:tc>
                  <a:txBody>
                    <a:bodyPr/>
                    <a:lstStyle/>
                    <a:p>
                      <a:r>
                        <a:rPr lang="ru-RU" dirty="0" smtClean="0"/>
                        <a:t>Критерии</a:t>
                      </a:r>
                      <a:endParaRPr lang="ru-RU" dirty="0"/>
                    </a:p>
                  </a:txBody>
                  <a:tcPr/>
                </a:tc>
                <a:tc>
                  <a:txBody>
                    <a:bodyPr/>
                    <a:lstStyle/>
                    <a:p>
                      <a:r>
                        <a:rPr lang="ru-RU" dirty="0" smtClean="0"/>
                        <a:t>ЭС</a:t>
                      </a:r>
                      <a:endParaRPr lang="ru-RU" dirty="0"/>
                    </a:p>
                  </a:txBody>
                  <a:tcPr/>
                </a:tc>
              </a:tr>
              <a:tr h="2486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000" b="1" kern="1200" dirty="0" smtClean="0">
                          <a:solidFill>
                            <a:schemeClr val="dk1"/>
                          </a:solidFill>
                          <a:latin typeface="+mn-lt"/>
                          <a:ea typeface="+mn-ea"/>
                          <a:cs typeface="+mn-cs"/>
                        </a:rPr>
                        <a:t>4.По возможностям расширения словарной базы. </a:t>
                      </a:r>
                      <a:endParaRPr lang="ru-RU" sz="2000" b="1" dirty="0" smtClean="0"/>
                    </a:p>
                    <a:p>
                      <a:endParaRPr lang="ru-RU" sz="2000" dirty="0"/>
                    </a:p>
                  </a:txBody>
                  <a:tcPr/>
                </a:tc>
                <a:tc>
                  <a:txBody>
                    <a:bodyPr/>
                    <a:lstStyle/>
                    <a:p>
                      <a:pPr marL="342900" indent="-342900">
                        <a:buAutoNum type="arabicPeriod"/>
                      </a:pPr>
                      <a:r>
                        <a:rPr kumimoji="0" lang="ru-RU" sz="2000" kern="1200" dirty="0" smtClean="0">
                          <a:solidFill>
                            <a:schemeClr val="dk1"/>
                          </a:solidFill>
                          <a:latin typeface="+mn-lt"/>
                          <a:ea typeface="+mn-ea"/>
                          <a:cs typeface="+mn-cs"/>
                        </a:rPr>
                        <a:t>Устаревшие ЭС не имели возможности </a:t>
                      </a:r>
                      <a:r>
                        <a:rPr kumimoji="0" lang="ru-RU" sz="2000" kern="1200" dirty="0" smtClean="0">
                          <a:solidFill>
                            <a:schemeClr val="dk1"/>
                          </a:solidFill>
                          <a:latin typeface="+mn-lt"/>
                          <a:ea typeface="+mn-ea"/>
                          <a:cs typeface="+mn-cs"/>
                        </a:rPr>
                        <a:t>расширения</a:t>
                      </a:r>
                      <a:endParaRPr kumimoji="0" lang="ru-RU" sz="2000" kern="1200" dirty="0" smtClean="0">
                        <a:solidFill>
                          <a:schemeClr val="dk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Современные </a:t>
                      </a:r>
                      <a:r>
                        <a:rPr kumimoji="0" lang="ru-RU" sz="2000" kern="1200" dirty="0" smtClean="0">
                          <a:solidFill>
                            <a:schemeClr val="dk1"/>
                          </a:solidFill>
                          <a:latin typeface="+mn-lt"/>
                          <a:ea typeface="+mn-ea"/>
                          <a:cs typeface="+mn-cs"/>
                        </a:rPr>
                        <a:t>ЭС</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имеют возможность</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создания пользователем собственных и расширения существующих </a:t>
                      </a:r>
                      <a:r>
                        <a:rPr kumimoji="0" lang="ru-RU" sz="2000" kern="1200" dirty="0" smtClean="0">
                          <a:solidFill>
                            <a:schemeClr val="dk1"/>
                          </a:solidFill>
                          <a:latin typeface="+mn-lt"/>
                          <a:ea typeface="+mn-ea"/>
                          <a:cs typeface="+mn-cs"/>
                        </a:rPr>
                        <a:t>словарей</a:t>
                      </a:r>
                      <a:endParaRPr kumimoji="0" lang="ru-RU" sz="2000" kern="1200" dirty="0" smtClean="0">
                        <a:solidFill>
                          <a:schemeClr val="dk1"/>
                        </a:solidFill>
                        <a:latin typeface="+mn-lt"/>
                        <a:ea typeface="+mn-ea"/>
                        <a:cs typeface="+mn-cs"/>
                      </a:endParaRPr>
                    </a:p>
                  </a:txBody>
                  <a:tcPr/>
                </a:tc>
              </a:tr>
              <a:tr h="1705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dirty="0" smtClean="0"/>
                        <a:t>5.</a:t>
                      </a:r>
                      <a:r>
                        <a:rPr kumimoji="0" lang="ru-RU" sz="2000" b="1" kern="1200" dirty="0" smtClean="0">
                          <a:solidFill>
                            <a:schemeClr val="dk1"/>
                          </a:solidFill>
                          <a:latin typeface="+mn-lt"/>
                          <a:ea typeface="+mn-ea"/>
                          <a:cs typeface="+mn-cs"/>
                        </a:rPr>
                        <a:t> По режиму перевода. </a:t>
                      </a:r>
                      <a:endParaRPr lang="ru-RU" sz="2000" b="1" dirty="0" smtClean="0"/>
                    </a:p>
                    <a:p>
                      <a:endParaRPr lang="ru-RU" sz="2000" dirty="0"/>
                    </a:p>
                  </a:txBody>
                  <a:tcPr/>
                </a:tc>
                <a:tc>
                  <a:txBody>
                    <a:bodyPr/>
                    <a:lstStyle/>
                    <a:p>
                      <a:pPr marL="342900" indent="-342900">
                        <a:buAutoNum type="arabicPeriod"/>
                      </a:pPr>
                      <a:r>
                        <a:rPr kumimoji="0" lang="ru-RU" sz="2000" kern="1200" baseline="0" dirty="0" smtClean="0">
                          <a:solidFill>
                            <a:schemeClr val="dk1"/>
                          </a:solidFill>
                          <a:latin typeface="+mn-lt"/>
                          <a:ea typeface="+mn-ea"/>
                          <a:cs typeface="+mn-cs"/>
                        </a:rPr>
                        <a:t>А</a:t>
                      </a:r>
                      <a:r>
                        <a:rPr kumimoji="0" lang="ru-RU" sz="2000" kern="1200" dirty="0" smtClean="0">
                          <a:solidFill>
                            <a:schemeClr val="dk1"/>
                          </a:solidFill>
                          <a:latin typeface="+mn-lt"/>
                          <a:ea typeface="+mn-ea"/>
                          <a:cs typeface="+mn-cs"/>
                        </a:rPr>
                        <a:t>втоматический пакетный (</a:t>
                      </a:r>
                      <a:r>
                        <a:rPr kumimoji="0" lang="ru-RU" sz="2000" kern="1200" dirty="0" err="1" smtClean="0">
                          <a:solidFill>
                            <a:schemeClr val="dk1"/>
                          </a:solidFill>
                          <a:latin typeface="+mn-lt"/>
                          <a:ea typeface="+mn-ea"/>
                          <a:cs typeface="+mn-cs"/>
                        </a:rPr>
                        <a:t>подстрочечный</a:t>
                      </a:r>
                      <a:r>
                        <a:rPr kumimoji="0" lang="ru-RU" sz="2000" kern="1200" dirty="0" smtClean="0">
                          <a:solidFill>
                            <a:schemeClr val="dk1"/>
                          </a:solidFill>
                          <a:latin typeface="+mn-lt"/>
                          <a:ea typeface="+mn-ea"/>
                          <a:cs typeface="+mn-cs"/>
                        </a:rPr>
                        <a:t>)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Интерактивный (режим "запрос - ответ").</a:t>
                      </a:r>
                    </a:p>
                    <a:p>
                      <a:endParaRPr lang="ru-RU"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533400"/>
            <a:ext cx="8229600" cy="1143000"/>
          </a:xfrm>
        </p:spPr>
        <p:txBody>
          <a:bodyPr>
            <a:noAutofit/>
          </a:bodyPr>
          <a:lstStyle/>
          <a:p>
            <a:pPr algn="ctr"/>
            <a:r>
              <a:rPr lang="ru-RU" sz="4400" b="1" dirty="0" smtClean="0">
                <a:solidFill>
                  <a:schemeClr val="tx1"/>
                </a:solidFill>
                <a:latin typeface="+mn-lt"/>
              </a:rPr>
              <a:t>Проблемы машинного перевода</a:t>
            </a:r>
            <a:endParaRPr lang="ru-RU" sz="4400" b="1" dirty="0">
              <a:solidFill>
                <a:schemeClr val="tx1"/>
              </a:solidFill>
              <a:latin typeface="+mn-lt"/>
            </a:endParaRPr>
          </a:p>
        </p:txBody>
      </p:sp>
      <p:sp>
        <p:nvSpPr>
          <p:cNvPr id="3" name="Содержимое 2"/>
          <p:cNvSpPr>
            <a:spLocks noGrp="1"/>
          </p:cNvSpPr>
          <p:nvPr>
            <p:ph sz="quarter" idx="1"/>
          </p:nvPr>
        </p:nvSpPr>
        <p:spPr>
          <a:xfrm>
            <a:off x="381000" y="1295400"/>
            <a:ext cx="7498080" cy="4800600"/>
          </a:xfrm>
        </p:spPr>
        <p:txBody>
          <a:bodyPr>
            <a:noAutofit/>
          </a:bodyPr>
          <a:lstStyle/>
          <a:p>
            <a:pPr>
              <a:buNone/>
            </a:pPr>
            <a:endParaRPr lang="ru-RU" sz="4000" b="1" dirty="0" smtClean="0"/>
          </a:p>
          <a:p>
            <a:pPr>
              <a:buNone/>
            </a:pPr>
            <a:r>
              <a:rPr lang="ru-RU" sz="3600" b="1" dirty="0" smtClean="0"/>
              <a:t>Не воспринимает</a:t>
            </a:r>
            <a:r>
              <a:rPr lang="ru-RU" sz="3600" b="1" dirty="0" smtClean="0"/>
              <a:t>:</a:t>
            </a:r>
          </a:p>
          <a:p>
            <a:pPr>
              <a:buNone/>
            </a:pPr>
            <a:endParaRPr lang="ru-RU" sz="1200" b="1" dirty="0" smtClean="0"/>
          </a:p>
          <a:p>
            <a:r>
              <a:rPr lang="ru-RU" dirty="0" smtClean="0"/>
              <a:t>«</a:t>
            </a:r>
            <a:r>
              <a:rPr lang="ru-RU" dirty="0" smtClean="0"/>
              <a:t>красоты» </a:t>
            </a:r>
            <a:r>
              <a:rPr lang="ru-RU" dirty="0" smtClean="0"/>
              <a:t>языка</a:t>
            </a:r>
            <a:endParaRPr lang="ru-RU" dirty="0" smtClean="0"/>
          </a:p>
          <a:p>
            <a:r>
              <a:rPr lang="ru-RU" dirty="0" smtClean="0"/>
              <a:t> </a:t>
            </a:r>
            <a:r>
              <a:rPr lang="ru-RU" dirty="0" smtClean="0"/>
              <a:t>слова, которые нужно понимать в контексте образа жизни людей в конкретной стране.</a:t>
            </a:r>
          </a:p>
          <a:p>
            <a:r>
              <a:rPr lang="ru-RU" dirty="0" smtClean="0"/>
              <a:t>аббревиатуры</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229600" cy="1143000"/>
          </a:xfrm>
        </p:spPr>
        <p:txBody>
          <a:bodyPr>
            <a:normAutofit fontScale="90000"/>
          </a:bodyPr>
          <a:lstStyle/>
          <a:p>
            <a:pPr algn="ctr"/>
            <a:r>
              <a:rPr lang="ru-RU" sz="4900" b="1" dirty="0" smtClean="0">
                <a:solidFill>
                  <a:schemeClr val="tx1"/>
                </a:solidFill>
                <a:latin typeface="+mn-lt"/>
              </a:rPr>
              <a:t>Достоинства машинного перевода </a:t>
            </a:r>
            <a:r>
              <a:rPr lang="ru-RU" dirty="0" smtClean="0"/>
              <a:t/>
            </a:r>
            <a:br>
              <a:rPr lang="ru-RU" dirty="0" smtClean="0"/>
            </a:br>
            <a:endParaRPr lang="ru-RU" dirty="0"/>
          </a:p>
        </p:txBody>
      </p:sp>
      <p:sp>
        <p:nvSpPr>
          <p:cNvPr id="3" name="Содержимое 2"/>
          <p:cNvSpPr>
            <a:spLocks noGrp="1"/>
          </p:cNvSpPr>
          <p:nvPr>
            <p:ph sz="quarter" idx="1"/>
          </p:nvPr>
        </p:nvSpPr>
        <p:spPr>
          <a:xfrm>
            <a:off x="457200" y="1676400"/>
            <a:ext cx="7498080" cy="4800600"/>
          </a:xfrm>
        </p:spPr>
        <p:txBody>
          <a:bodyPr/>
          <a:lstStyle/>
          <a:p>
            <a:endParaRPr lang="ru-RU" dirty="0" smtClean="0"/>
          </a:p>
          <a:p>
            <a:r>
              <a:rPr lang="ru-RU" dirty="0" smtClean="0"/>
              <a:t>Высокая скорость</a:t>
            </a:r>
          </a:p>
          <a:p>
            <a:r>
              <a:rPr lang="ru-RU" dirty="0" smtClean="0"/>
              <a:t>Низкая стоимость</a:t>
            </a:r>
          </a:p>
          <a:p>
            <a:r>
              <a:rPr lang="ru-RU" dirty="0" smtClean="0"/>
              <a:t>Доступ к услуге</a:t>
            </a:r>
          </a:p>
          <a:p>
            <a:r>
              <a:rPr lang="ru-RU" dirty="0" smtClean="0"/>
              <a:t>Конфиденциальность</a:t>
            </a:r>
          </a:p>
          <a:p>
            <a:r>
              <a:rPr lang="ru-RU" dirty="0" smtClean="0"/>
              <a:t>Универсальность</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0"/>
            <a:ext cx="7498080" cy="1143000"/>
          </a:xfrm>
        </p:spPr>
        <p:txBody>
          <a:bodyPr>
            <a:normAutofit/>
          </a:bodyPr>
          <a:lstStyle/>
          <a:p>
            <a:pPr algn="ctr"/>
            <a:r>
              <a:rPr lang="ru-RU" sz="4400" b="1" dirty="0" smtClean="0">
                <a:solidFill>
                  <a:schemeClr val="tx1"/>
                </a:solidFill>
                <a:latin typeface="+mn-lt"/>
              </a:rPr>
              <a:t>Заключение</a:t>
            </a:r>
            <a:endParaRPr lang="ru-RU" sz="4400" b="1" dirty="0">
              <a:solidFill>
                <a:schemeClr val="tx1"/>
              </a:solidFill>
              <a:latin typeface="+mn-lt"/>
            </a:endParaRPr>
          </a:p>
        </p:txBody>
      </p:sp>
      <p:sp>
        <p:nvSpPr>
          <p:cNvPr id="3" name="Содержимое 2"/>
          <p:cNvSpPr>
            <a:spLocks noGrp="1"/>
          </p:cNvSpPr>
          <p:nvPr>
            <p:ph sz="quarter" idx="1"/>
          </p:nvPr>
        </p:nvSpPr>
        <p:spPr>
          <a:xfrm>
            <a:off x="381000" y="1219200"/>
            <a:ext cx="8229600" cy="4709160"/>
          </a:xfrm>
        </p:spPr>
        <p:txBody>
          <a:bodyPr>
            <a:noAutofit/>
          </a:bodyPr>
          <a:lstStyle/>
          <a:p>
            <a:r>
              <a:rPr lang="ru-RU" dirty="0" smtClean="0"/>
              <a:t>На данном этапе развития машинного перевода пока еще остались не разрешенными его основные проблемы. Средства машинного перевода пока не могут улавливать все смысловые нюансы оригинального текста. Однако прогресс не стоит на месте, и с увеличением быстродействия процессоров и ростом объема оперативной памяти постепенно повышается и качество машинного перевода.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762000" y="228600"/>
            <a:ext cx="7498080" cy="6629400"/>
          </a:xfrm>
        </p:spPr>
        <p:txBody>
          <a:bodyPr>
            <a:noAutofit/>
          </a:bodyPr>
          <a:lstStyle/>
          <a:p>
            <a:r>
              <a:rPr lang="ru-RU" sz="4400" dirty="0" smtClean="0"/>
              <a:t> </a:t>
            </a:r>
            <a:r>
              <a:rPr lang="ru-RU" sz="4400" b="1" dirty="0" smtClean="0"/>
              <a:t>Цель работы:</a:t>
            </a:r>
          </a:p>
          <a:p>
            <a:pPr>
              <a:buNone/>
            </a:pPr>
            <a:r>
              <a:rPr lang="ru-RU" sz="3200" dirty="0" smtClean="0"/>
              <a:t>   </a:t>
            </a:r>
            <a:r>
              <a:rPr lang="ru-RU" sz="2800" dirty="0" smtClean="0"/>
              <a:t>ознакомление с </a:t>
            </a:r>
            <a:r>
              <a:rPr lang="ru-RU" sz="2800" dirty="0" smtClean="0"/>
              <a:t>понятием машинного </a:t>
            </a:r>
            <a:r>
              <a:rPr lang="ru-RU" sz="2800" dirty="0" smtClean="0"/>
              <a:t>перевода и его особенностями</a:t>
            </a:r>
            <a:r>
              <a:rPr lang="ru-RU" sz="2800" dirty="0" smtClean="0"/>
              <a:t>.</a:t>
            </a:r>
          </a:p>
          <a:p>
            <a:endParaRPr lang="ru-RU" sz="1800" dirty="0" smtClean="0"/>
          </a:p>
          <a:p>
            <a:r>
              <a:rPr lang="ru-RU" sz="4400" b="1" dirty="0" smtClean="0"/>
              <a:t>Задачи: </a:t>
            </a:r>
          </a:p>
          <a:p>
            <a:pPr>
              <a:buNone/>
            </a:pPr>
            <a:r>
              <a:rPr lang="ru-RU" sz="3400" dirty="0" smtClean="0"/>
              <a:t>1</a:t>
            </a:r>
            <a:r>
              <a:rPr lang="ru-RU" sz="2800" dirty="0" smtClean="0"/>
              <a:t>) изучить историю возникновения и развития машинного перевода; </a:t>
            </a:r>
          </a:p>
          <a:p>
            <a:pPr>
              <a:buNone/>
            </a:pPr>
            <a:r>
              <a:rPr lang="ru-RU" sz="2800" dirty="0" smtClean="0"/>
              <a:t>2) изучить классификацию различных систем машинного перевода; </a:t>
            </a:r>
          </a:p>
          <a:p>
            <a:pPr>
              <a:buNone/>
            </a:pPr>
            <a:r>
              <a:rPr lang="ru-RU" sz="2800" dirty="0" smtClean="0"/>
              <a:t>3) выявить достоинства и </a:t>
            </a:r>
            <a:r>
              <a:rPr lang="ru-RU" sz="2800" dirty="0" smtClean="0"/>
              <a:t>недостатки </a:t>
            </a:r>
            <a:r>
              <a:rPr lang="ru-RU" sz="2800" dirty="0" smtClean="0"/>
              <a:t>машинного перевода.</a:t>
            </a:r>
          </a:p>
          <a:p>
            <a:pPr>
              <a:buNone/>
            </a:pPr>
            <a:endParaRPr lang="ru-RU" sz="3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0"/>
            <a:ext cx="7498080" cy="1143000"/>
          </a:xfrm>
        </p:spPr>
        <p:txBody>
          <a:bodyPr>
            <a:normAutofit/>
          </a:bodyPr>
          <a:lstStyle/>
          <a:p>
            <a:r>
              <a:rPr lang="ru-RU" sz="4400" b="1" dirty="0" smtClean="0">
                <a:solidFill>
                  <a:schemeClr val="tx1"/>
                </a:solidFill>
                <a:latin typeface="+mn-lt"/>
              </a:rPr>
              <a:t>Основные понятия</a:t>
            </a:r>
            <a:endParaRPr lang="ru-RU" sz="4400" b="1" dirty="0">
              <a:solidFill>
                <a:schemeClr val="tx1"/>
              </a:solidFill>
              <a:latin typeface="+mn-lt"/>
            </a:endParaRPr>
          </a:p>
        </p:txBody>
      </p:sp>
      <p:sp>
        <p:nvSpPr>
          <p:cNvPr id="3" name="Содержимое 2"/>
          <p:cNvSpPr>
            <a:spLocks noGrp="1"/>
          </p:cNvSpPr>
          <p:nvPr>
            <p:ph sz="quarter" idx="1"/>
          </p:nvPr>
        </p:nvSpPr>
        <p:spPr>
          <a:xfrm>
            <a:off x="533400" y="1371600"/>
            <a:ext cx="8229600" cy="5242560"/>
          </a:xfrm>
        </p:spPr>
        <p:txBody>
          <a:bodyPr>
            <a:normAutofit/>
          </a:bodyPr>
          <a:lstStyle/>
          <a:p>
            <a:r>
              <a:rPr lang="ru-RU" sz="2800" b="1" dirty="0" smtClean="0"/>
              <a:t>Перевод</a:t>
            </a:r>
            <a:r>
              <a:rPr lang="ru-RU" sz="2800" dirty="0" smtClean="0"/>
              <a:t> - процесс и результат создания на основе исходного текста на одном языке равноценного ему в коммуникативном отношении текста на другом языке. </a:t>
            </a:r>
          </a:p>
          <a:p>
            <a:endParaRPr lang="ru-RU" sz="2800" dirty="0" smtClean="0"/>
          </a:p>
          <a:p>
            <a:r>
              <a:rPr lang="ru-RU" sz="2800" b="1" dirty="0" smtClean="0"/>
              <a:t>Машинный перевод- </a:t>
            </a:r>
            <a:r>
              <a:rPr lang="ru-RU" sz="2800" dirty="0" smtClean="0"/>
              <a:t>перевод, строящийся на использовании машиной определенных и постоянных для данного вида материала соответствий между словами и грамматическими явлениями разных языков. </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304800"/>
            <a:ext cx="7498080" cy="1143000"/>
          </a:xfrm>
        </p:spPr>
        <p:txBody>
          <a:bodyPr>
            <a:noAutofit/>
          </a:bodyPr>
          <a:lstStyle/>
          <a:p>
            <a:pPr algn="ctr"/>
            <a:r>
              <a:rPr lang="ru-RU" sz="4400" b="1" dirty="0" smtClean="0">
                <a:solidFill>
                  <a:schemeClr val="tx1"/>
                </a:solidFill>
                <a:latin typeface="+mn-lt"/>
              </a:rPr>
              <a:t>История развития машинного перевода</a:t>
            </a:r>
            <a:endParaRPr lang="ru-RU" sz="4400" b="1" dirty="0">
              <a:solidFill>
                <a:schemeClr val="tx1"/>
              </a:solidFill>
              <a:latin typeface="+mn-lt"/>
            </a:endParaRPr>
          </a:p>
        </p:txBody>
      </p:sp>
      <p:sp>
        <p:nvSpPr>
          <p:cNvPr id="3" name="Содержимое 2"/>
          <p:cNvSpPr>
            <a:spLocks noGrp="1"/>
          </p:cNvSpPr>
          <p:nvPr>
            <p:ph sz="quarter" idx="1"/>
          </p:nvPr>
        </p:nvSpPr>
        <p:spPr>
          <a:xfrm>
            <a:off x="228600" y="1447800"/>
            <a:ext cx="8686800" cy="4709160"/>
          </a:xfrm>
        </p:spPr>
        <p:txBody>
          <a:bodyPr>
            <a:normAutofit/>
          </a:bodyPr>
          <a:lstStyle/>
          <a:p>
            <a:r>
              <a:rPr lang="ru-RU" dirty="0" smtClean="0"/>
              <a:t>Чарльз Бэббидж - выдающийся математик XIX века </a:t>
            </a:r>
            <a:endParaRPr lang="ru-RU" dirty="0"/>
          </a:p>
        </p:txBody>
      </p:sp>
      <p:pic>
        <p:nvPicPr>
          <p:cNvPr id="4" name="Рисунок 3" descr="image_5a42b20a94e25.jpg"/>
          <p:cNvPicPr>
            <a:picLocks noChangeAspect="1"/>
          </p:cNvPicPr>
          <p:nvPr/>
        </p:nvPicPr>
        <p:blipFill>
          <a:blip r:embed="rId2" cstate="print"/>
          <a:stretch>
            <a:fillRect/>
          </a:stretch>
        </p:blipFill>
        <p:spPr>
          <a:xfrm>
            <a:off x="1783080" y="2133600"/>
            <a:ext cx="6827520" cy="426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990600"/>
            <a:ext cx="8229600" cy="304800"/>
          </a:xfrm>
        </p:spPr>
        <p:txBody>
          <a:bodyPr>
            <a:noAutofit/>
          </a:bodyPr>
          <a:lstStyle/>
          <a:p>
            <a:pPr algn="ctr"/>
            <a:r>
              <a:rPr lang="ru-RU" sz="4400" b="1" dirty="0" smtClean="0">
                <a:solidFill>
                  <a:schemeClr val="tx1"/>
                </a:solidFill>
                <a:latin typeface="+mn-lt"/>
              </a:rPr>
              <a:t>Уоррен </a:t>
            </a:r>
            <a:r>
              <a:rPr lang="ru-RU" sz="4400" b="1" dirty="0" err="1" smtClean="0">
                <a:solidFill>
                  <a:schemeClr val="tx1"/>
                </a:solidFill>
                <a:latin typeface="+mn-lt"/>
              </a:rPr>
              <a:t>Уивер</a:t>
            </a:r>
            <a:r>
              <a:rPr lang="ru-RU" sz="3200" dirty="0" smtClean="0">
                <a:solidFill>
                  <a:schemeClr val="tx1"/>
                </a:solidFill>
              </a:rPr>
              <a:t/>
            </a:r>
            <a:br>
              <a:rPr lang="ru-RU" sz="3200" dirty="0" smtClean="0">
                <a:solidFill>
                  <a:schemeClr val="tx1"/>
                </a:solidFill>
              </a:rPr>
            </a:br>
            <a:endParaRPr lang="ru-RU" sz="3200" dirty="0">
              <a:solidFill>
                <a:schemeClr val="tx1"/>
              </a:solidFill>
            </a:endParaRPr>
          </a:p>
        </p:txBody>
      </p:sp>
      <p:sp>
        <p:nvSpPr>
          <p:cNvPr id="3" name="Содержимое 2"/>
          <p:cNvSpPr>
            <a:spLocks noGrp="1"/>
          </p:cNvSpPr>
          <p:nvPr>
            <p:ph sz="quarter" idx="1"/>
          </p:nvPr>
        </p:nvSpPr>
        <p:spPr>
          <a:xfrm>
            <a:off x="457200" y="762000"/>
            <a:ext cx="8686800" cy="4709160"/>
          </a:xfrm>
        </p:spPr>
        <p:txBody>
          <a:bodyPr>
            <a:normAutofit/>
          </a:bodyPr>
          <a:lstStyle/>
          <a:p>
            <a:pPr>
              <a:buNone/>
            </a:pPr>
            <a:r>
              <a:rPr lang="ru-RU" dirty="0" smtClean="0"/>
              <a:t>март 1947 г. - Дата рождения машинного перевода как исследовательской области </a:t>
            </a:r>
            <a:endParaRPr lang="ru-RU" dirty="0"/>
          </a:p>
        </p:txBody>
      </p:sp>
      <p:pic>
        <p:nvPicPr>
          <p:cNvPr id="5" name="Рисунок 4" descr="dr-warren-weaver-taken-january-9-1940-principal-investigatorproject-analog-6dde0d-1600.jpg"/>
          <p:cNvPicPr>
            <a:picLocks noChangeAspect="1"/>
          </p:cNvPicPr>
          <p:nvPr/>
        </p:nvPicPr>
        <p:blipFill>
          <a:blip r:embed="rId2" cstate="print"/>
          <a:stretch>
            <a:fillRect/>
          </a:stretch>
        </p:blipFill>
        <p:spPr>
          <a:xfrm>
            <a:off x="1600200" y="1828800"/>
            <a:ext cx="6541196" cy="4602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600" y="304800"/>
            <a:ext cx="8229600" cy="2286000"/>
          </a:xfrm>
        </p:spPr>
        <p:txBody>
          <a:bodyPr>
            <a:normAutofit/>
          </a:bodyPr>
          <a:lstStyle/>
          <a:p>
            <a:r>
              <a:rPr lang="ru-RU" dirty="0" smtClean="0"/>
              <a:t> </a:t>
            </a:r>
            <a:r>
              <a:rPr lang="ru-RU" b="1" dirty="0" smtClean="0"/>
              <a:t>1952 г. </a:t>
            </a:r>
            <a:r>
              <a:rPr lang="ru-RU" dirty="0" smtClean="0"/>
              <a:t>- первая конференция по МП в Массачусетском технологическом университете</a:t>
            </a:r>
          </a:p>
          <a:p>
            <a:r>
              <a:rPr lang="ru-RU" dirty="0" smtClean="0"/>
              <a:t> </a:t>
            </a:r>
            <a:r>
              <a:rPr lang="ru-RU" b="1" dirty="0" smtClean="0"/>
              <a:t>1954 г. </a:t>
            </a:r>
            <a:r>
              <a:rPr lang="ru-RU" dirty="0" smtClean="0"/>
              <a:t>- первая полноценная система машинного перевода - IBM </a:t>
            </a:r>
            <a:r>
              <a:rPr lang="ru-RU" dirty="0" err="1" smtClean="0"/>
              <a:t>Mark</a:t>
            </a:r>
            <a:r>
              <a:rPr lang="ru-RU" dirty="0" smtClean="0"/>
              <a:t> II, </a:t>
            </a:r>
            <a:endParaRPr lang="ru-RU" dirty="0"/>
          </a:p>
        </p:txBody>
      </p:sp>
      <p:pic>
        <p:nvPicPr>
          <p:cNvPr id="4" name="Рисунок 3" descr="ibm11.jpg"/>
          <p:cNvPicPr>
            <a:picLocks noChangeAspect="1"/>
          </p:cNvPicPr>
          <p:nvPr/>
        </p:nvPicPr>
        <p:blipFill>
          <a:blip r:embed="rId2" cstate="print"/>
          <a:stretch>
            <a:fillRect/>
          </a:stretch>
        </p:blipFill>
        <p:spPr>
          <a:xfrm>
            <a:off x="1402556" y="2362200"/>
            <a:ext cx="6598444" cy="414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04800" y="304800"/>
            <a:ext cx="8229600" cy="6172200"/>
          </a:xfrm>
        </p:spPr>
        <p:txBody>
          <a:bodyPr>
            <a:normAutofit/>
          </a:bodyPr>
          <a:lstStyle/>
          <a:p>
            <a:pPr algn="ctr">
              <a:buNone/>
            </a:pPr>
            <a:r>
              <a:rPr lang="ru-RU" sz="4700" dirty="0" smtClean="0"/>
              <a:t>     </a:t>
            </a:r>
            <a:r>
              <a:rPr lang="ru-RU" sz="4400" b="1" dirty="0" smtClean="0"/>
              <a:t>Российские </a:t>
            </a:r>
            <a:r>
              <a:rPr lang="ru-RU" sz="4400" b="1" dirty="0" smtClean="0"/>
              <a:t>разработки</a:t>
            </a:r>
          </a:p>
          <a:p>
            <a:pPr>
              <a:buNone/>
            </a:pPr>
            <a:endParaRPr lang="ru-RU" sz="3200" dirty="0" smtClean="0"/>
          </a:p>
          <a:p>
            <a:r>
              <a:rPr lang="ru-RU" b="1" dirty="0" smtClean="0"/>
              <a:t>июль 1990 г. </a:t>
            </a:r>
            <a:r>
              <a:rPr lang="ru-RU" dirty="0" smtClean="0"/>
              <a:t>- первая в России коммерческая система машинного перевода PROMT (</a:t>
            </a:r>
            <a:r>
              <a:rPr lang="ru-RU" dirty="0" err="1" smtClean="0"/>
              <a:t>PROgrammers</a:t>
            </a:r>
            <a:r>
              <a:rPr lang="ru-RU" dirty="0" smtClean="0"/>
              <a:t> </a:t>
            </a:r>
            <a:r>
              <a:rPr lang="ru-RU" dirty="0" err="1" smtClean="0"/>
              <a:t>Machine</a:t>
            </a:r>
            <a:r>
              <a:rPr lang="ru-RU" dirty="0" smtClean="0"/>
              <a:t> </a:t>
            </a:r>
            <a:r>
              <a:rPr lang="ru-RU" dirty="0" err="1" smtClean="0"/>
              <a:t>Translation</a:t>
            </a:r>
            <a:r>
              <a:rPr lang="ru-RU" dirty="0" smtClean="0"/>
              <a:t>). </a:t>
            </a:r>
            <a:endParaRPr lang="ru-RU" dirty="0" smtClean="0"/>
          </a:p>
          <a:p>
            <a:endParaRPr lang="ru-RU" dirty="0" smtClean="0"/>
          </a:p>
          <a:p>
            <a:r>
              <a:rPr lang="ru-RU" dirty="0" smtClean="0"/>
              <a:t> </a:t>
            </a:r>
            <a:r>
              <a:rPr lang="ru-RU" b="1" dirty="0" smtClean="0"/>
              <a:t>1991 г. </a:t>
            </a:r>
            <a:r>
              <a:rPr lang="ru-RU" dirty="0" smtClean="0"/>
              <a:t>- ЗАО «</a:t>
            </a:r>
            <a:r>
              <a:rPr lang="ru-RU" dirty="0" err="1" smtClean="0"/>
              <a:t>ПРОект</a:t>
            </a:r>
            <a:r>
              <a:rPr lang="ru-RU" dirty="0" smtClean="0"/>
              <a:t> МТ</a:t>
            </a:r>
            <a:r>
              <a:rPr lang="ru-RU" dirty="0" smtClean="0"/>
              <a:t>»</a:t>
            </a:r>
          </a:p>
          <a:p>
            <a:endParaRPr lang="ru-RU" dirty="0" smtClean="0"/>
          </a:p>
          <a:p>
            <a:r>
              <a:rPr lang="ru-RU" b="1" dirty="0" smtClean="0"/>
              <a:t>1992 г. </a:t>
            </a:r>
            <a:r>
              <a:rPr lang="ru-RU" dirty="0" smtClean="0"/>
              <a:t>-  компания ПРОМТ выиграла конкурс NASA на поставку систем МП. </a:t>
            </a:r>
          </a:p>
          <a:p>
            <a:endParaRPr lang="ru-RU" sz="3300" dirty="0" smtClean="0"/>
          </a:p>
          <a:p>
            <a:endParaRPr lang="ru-RU" sz="3300" dirty="0" smtClean="0"/>
          </a:p>
          <a:p>
            <a:endParaRPr lang="ru-RU" sz="3300" dirty="0" smtClean="0"/>
          </a:p>
          <a:p>
            <a:pPr>
              <a:buNone/>
            </a:pPr>
            <a:endParaRPr lang="ru-RU" sz="3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304800"/>
            <a:ext cx="8229600" cy="1143000"/>
          </a:xfrm>
        </p:spPr>
        <p:txBody>
          <a:bodyPr>
            <a:noAutofit/>
          </a:bodyPr>
          <a:lstStyle/>
          <a:p>
            <a:pPr algn="ctr"/>
            <a:r>
              <a:rPr lang="ru-RU" sz="4400" b="1" dirty="0" smtClean="0">
                <a:solidFill>
                  <a:schemeClr val="tx1"/>
                </a:solidFill>
                <a:latin typeface="+mn-lt"/>
              </a:rPr>
              <a:t>Стадии развития систем машинного перевода:</a:t>
            </a:r>
            <a:endParaRPr lang="ru-RU" sz="4400" b="1" dirty="0">
              <a:solidFill>
                <a:schemeClr val="tx1"/>
              </a:solidFill>
              <a:latin typeface="+mn-lt"/>
            </a:endParaRPr>
          </a:p>
        </p:txBody>
      </p:sp>
      <p:graphicFrame>
        <p:nvGraphicFramePr>
          <p:cNvPr id="4" name="Содержимое 3"/>
          <p:cNvGraphicFramePr>
            <a:graphicFrameLocks noGrp="1"/>
          </p:cNvGraphicFramePr>
          <p:nvPr>
            <p:ph sz="quarter" idx="1"/>
          </p:nvPr>
        </p:nvGraphicFramePr>
        <p:xfrm>
          <a:off x="685800" y="1600200"/>
          <a:ext cx="7772400" cy="4855331"/>
        </p:xfrm>
        <a:graphic>
          <a:graphicData uri="http://schemas.openxmlformats.org/drawingml/2006/table">
            <a:tbl>
              <a:tblPr firstRow="1" bandRow="1">
                <a:tableStyleId>{5C22544A-7EE6-4342-B048-85BDC9FD1C3A}</a:tableStyleId>
              </a:tblPr>
              <a:tblGrid>
                <a:gridCol w="3886200"/>
                <a:gridCol w="3886200"/>
              </a:tblGrid>
              <a:tr h="520722">
                <a:tc>
                  <a:txBody>
                    <a:bodyPr/>
                    <a:lstStyle/>
                    <a:p>
                      <a:r>
                        <a:rPr lang="ru-RU" dirty="0" smtClean="0"/>
                        <a:t>Системы</a:t>
                      </a:r>
                      <a:endParaRPr lang="ru-RU" dirty="0"/>
                    </a:p>
                  </a:txBody>
                  <a:tcPr/>
                </a:tc>
                <a:tc>
                  <a:txBody>
                    <a:bodyPr/>
                    <a:lstStyle/>
                    <a:p>
                      <a:r>
                        <a:rPr lang="ru-RU" dirty="0" smtClean="0"/>
                        <a:t>Характеристика</a:t>
                      </a:r>
                      <a:endParaRPr lang="ru-RU" dirty="0"/>
                    </a:p>
                  </a:txBody>
                  <a:tcPr/>
                </a:tc>
              </a:tr>
              <a:tr h="1042549">
                <a:tc>
                  <a:txBody>
                    <a:bodyPr/>
                    <a:lstStyle/>
                    <a:p>
                      <a:r>
                        <a:rPr kumimoji="0" lang="ru-RU" sz="2400" b="1" kern="1200" dirty="0" smtClean="0">
                          <a:solidFill>
                            <a:schemeClr val="dk1"/>
                          </a:solidFill>
                          <a:latin typeface="+mn-lt"/>
                          <a:ea typeface="+mn-ea"/>
                          <a:cs typeface="+mn-cs"/>
                        </a:rPr>
                        <a:t>СПП (системы прямого перевода)</a:t>
                      </a:r>
                    </a:p>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smtClean="0">
                          <a:solidFill>
                            <a:schemeClr val="dk1"/>
                          </a:solidFill>
                          <a:latin typeface="+mn-lt"/>
                          <a:ea typeface="+mn-ea"/>
                          <a:cs typeface="+mn-cs"/>
                        </a:rPr>
                        <a:t>(IBM </a:t>
                      </a:r>
                      <a:r>
                        <a:rPr kumimoji="0" lang="ru-RU" sz="2400" b="1" kern="1200" dirty="0" err="1" smtClean="0">
                          <a:solidFill>
                            <a:schemeClr val="dk1"/>
                          </a:solidFill>
                          <a:latin typeface="+mn-lt"/>
                          <a:ea typeface="+mn-ea"/>
                          <a:cs typeface="+mn-cs"/>
                        </a:rPr>
                        <a:t>Mark</a:t>
                      </a:r>
                      <a:r>
                        <a:rPr kumimoji="0" lang="ru-RU" sz="2400" b="1" kern="1200" dirty="0" smtClean="0">
                          <a:solidFill>
                            <a:schemeClr val="dk1"/>
                          </a:solidFill>
                          <a:latin typeface="+mn-lt"/>
                          <a:ea typeface="+mn-ea"/>
                          <a:cs typeface="+mn-cs"/>
                        </a:rPr>
                        <a:t> II)</a:t>
                      </a:r>
                      <a:endParaRPr lang="ru-RU" sz="2400" b="1" dirty="0" smtClean="0"/>
                    </a:p>
                    <a:p>
                      <a:endParaRPr lang="ru-RU" sz="2400" dirty="0"/>
                    </a:p>
                  </a:txBody>
                  <a:tcPr/>
                </a:tc>
                <a:tc>
                  <a:txBody>
                    <a:bodyPr/>
                    <a:lstStyle/>
                    <a:p>
                      <a:r>
                        <a:rPr kumimoji="0" lang="ru-RU" sz="2400" kern="1200" dirty="0" smtClean="0">
                          <a:solidFill>
                            <a:schemeClr val="dk1"/>
                          </a:solidFill>
                          <a:latin typeface="+mn-lt"/>
                          <a:ea typeface="+mn-ea"/>
                          <a:cs typeface="+mn-cs"/>
                        </a:rPr>
                        <a:t>Анализ</a:t>
                      </a:r>
                      <a:r>
                        <a:rPr kumimoji="0" lang="ru-RU" sz="2400" kern="1200" baseline="0" dirty="0" smtClean="0">
                          <a:solidFill>
                            <a:schemeClr val="dk1"/>
                          </a:solidFill>
                          <a:latin typeface="+mn-lt"/>
                          <a:ea typeface="+mn-ea"/>
                          <a:cs typeface="+mn-cs"/>
                        </a:rPr>
                        <a:t> </a:t>
                      </a:r>
                      <a:r>
                        <a:rPr kumimoji="0" lang="ru-RU" sz="2400" kern="1200" dirty="0" smtClean="0">
                          <a:solidFill>
                            <a:schemeClr val="dk1"/>
                          </a:solidFill>
                          <a:latin typeface="+mn-lt"/>
                          <a:ea typeface="+mn-ea"/>
                          <a:cs typeface="+mn-cs"/>
                        </a:rPr>
                        <a:t>текста</a:t>
                      </a:r>
                      <a:endParaRPr lang="ru-RU" sz="2400" dirty="0"/>
                    </a:p>
                  </a:txBody>
                  <a:tcPr/>
                </a:tc>
              </a:tr>
              <a:tr h="880374">
                <a:tc>
                  <a:txBody>
                    <a:bodyPr/>
                    <a:lstStyle/>
                    <a:p>
                      <a:r>
                        <a:rPr kumimoji="0" lang="ru-RU" sz="2400" b="1" kern="1200" dirty="0" smtClean="0">
                          <a:solidFill>
                            <a:schemeClr val="dk1"/>
                          </a:solidFill>
                          <a:latin typeface="+mn-lt"/>
                          <a:ea typeface="+mn-ea"/>
                          <a:cs typeface="+mn-cs"/>
                        </a:rPr>
                        <a:t>Т-системы </a:t>
                      </a:r>
                      <a:endParaRPr lang="ru-RU" sz="2400" b="1" dirty="0"/>
                    </a:p>
                  </a:txBody>
                  <a:tcPr/>
                </a:tc>
                <a:tc>
                  <a:txBody>
                    <a:bodyPr/>
                    <a:lstStyle/>
                    <a:p>
                      <a:r>
                        <a:rPr lang="ru-RU" sz="2400" dirty="0" smtClean="0"/>
                        <a:t>Анализ,</a:t>
                      </a:r>
                      <a:r>
                        <a:rPr lang="ru-RU" sz="2400" baseline="0" dirty="0" smtClean="0"/>
                        <a:t> преобразование и синтез текста</a:t>
                      </a:r>
                      <a:endParaRPr lang="ru-RU" sz="2400" dirty="0"/>
                    </a:p>
                  </a:txBody>
                  <a:tcPr/>
                </a:tc>
              </a:tr>
              <a:tr h="1899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err="1" smtClean="0">
                          <a:solidFill>
                            <a:schemeClr val="dk1"/>
                          </a:solidFill>
                          <a:latin typeface="+mn-lt"/>
                          <a:ea typeface="+mn-ea"/>
                          <a:cs typeface="+mn-cs"/>
                        </a:rPr>
                        <a:t>ТМ-комплексы</a:t>
                      </a:r>
                      <a:r>
                        <a:rPr kumimoji="0" lang="ru-RU" sz="2400" b="1" kern="1200" dirty="0" smtClean="0">
                          <a:solidFill>
                            <a:schemeClr val="dk1"/>
                          </a:solidFill>
                          <a:latin typeface="+mn-lt"/>
                          <a:ea typeface="+mn-ea"/>
                          <a:cs typeface="+mn-cs"/>
                        </a:rPr>
                        <a:t> (METEO; </a:t>
                      </a:r>
                      <a:r>
                        <a:rPr kumimoji="0" lang="ru-RU" sz="2400" b="1" kern="1200" dirty="0" err="1" smtClean="0">
                          <a:solidFill>
                            <a:schemeClr val="dk1"/>
                          </a:solidFill>
                          <a:latin typeface="+mn-lt"/>
                          <a:ea typeface="+mn-ea"/>
                          <a:cs typeface="+mn-cs"/>
                        </a:rPr>
                        <a:t>Translations</a:t>
                      </a:r>
                      <a:r>
                        <a:rPr kumimoji="0" lang="ru-RU" sz="2400" b="1" kern="1200" dirty="0" smtClean="0">
                          <a:solidFill>
                            <a:schemeClr val="dk1"/>
                          </a:solidFill>
                          <a:latin typeface="+mn-lt"/>
                          <a:ea typeface="+mn-ea"/>
                          <a:cs typeface="+mn-cs"/>
                        </a:rPr>
                        <a:t> </a:t>
                      </a:r>
                      <a:r>
                        <a:rPr kumimoji="0" lang="ru-RU" sz="2400" b="1" kern="1200" dirty="0" err="1" smtClean="0">
                          <a:solidFill>
                            <a:schemeClr val="dk1"/>
                          </a:solidFill>
                          <a:latin typeface="+mn-lt"/>
                          <a:ea typeface="+mn-ea"/>
                          <a:cs typeface="+mn-cs"/>
                        </a:rPr>
                        <a:t>Workbench</a:t>
                      </a:r>
                      <a:r>
                        <a:rPr kumimoji="0" lang="ru-RU" sz="2400" b="1" kern="1200" dirty="0" smtClean="0">
                          <a:solidFill>
                            <a:schemeClr val="dk1"/>
                          </a:solidFill>
                          <a:latin typeface="+mn-lt"/>
                          <a:ea typeface="+mn-ea"/>
                          <a:cs typeface="+mn-cs"/>
                        </a:rPr>
                        <a:t> )</a:t>
                      </a:r>
                      <a:endParaRPr lang="ru-RU" sz="2400" b="1" dirty="0" smtClean="0"/>
                    </a:p>
                  </a:txBody>
                  <a:tcPr/>
                </a:tc>
                <a:tc>
                  <a:txBody>
                    <a:bodyPr/>
                    <a:lstStyle/>
                    <a:p>
                      <a:r>
                        <a:rPr lang="ru-RU" sz="2400" baseline="0" dirty="0" smtClean="0"/>
                        <a:t>Сравнение, сопоставление и синтез текста.</a:t>
                      </a:r>
                      <a:endParaRPr lang="ru-RU" sz="2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152400"/>
            <a:ext cx="8229600" cy="1143000"/>
          </a:xfrm>
        </p:spPr>
        <p:txBody>
          <a:bodyPr>
            <a:normAutofit fontScale="90000"/>
          </a:bodyPr>
          <a:lstStyle/>
          <a:p>
            <a:pPr algn="ctr"/>
            <a:r>
              <a:rPr lang="ru-RU" sz="4900" b="1" dirty="0" smtClean="0">
                <a:solidFill>
                  <a:schemeClr val="tx1"/>
                </a:solidFill>
                <a:latin typeface="+mn-lt"/>
              </a:rPr>
              <a:t>Электронные словари</a:t>
            </a:r>
            <a:r>
              <a:rPr lang="ru-RU" dirty="0" smtClean="0"/>
              <a:t/>
            </a:r>
            <a:br>
              <a:rPr lang="ru-RU" dirty="0" smtClean="0"/>
            </a:br>
            <a:endParaRPr lang="ru-RU" dirty="0"/>
          </a:p>
        </p:txBody>
      </p:sp>
      <p:graphicFrame>
        <p:nvGraphicFramePr>
          <p:cNvPr id="4" name="Содержимое 3"/>
          <p:cNvGraphicFramePr>
            <a:graphicFrameLocks noGrp="1"/>
          </p:cNvGraphicFramePr>
          <p:nvPr>
            <p:ph sz="quarter" idx="1"/>
          </p:nvPr>
        </p:nvGraphicFramePr>
        <p:xfrm>
          <a:off x="762000" y="762000"/>
          <a:ext cx="7772400" cy="5821680"/>
        </p:xfrm>
        <a:graphic>
          <a:graphicData uri="http://schemas.openxmlformats.org/drawingml/2006/table">
            <a:tbl>
              <a:tblPr firstRow="1" bandRow="1">
                <a:tableStyleId>{5C22544A-7EE6-4342-B048-85BDC9FD1C3A}</a:tableStyleId>
              </a:tblPr>
              <a:tblGrid>
                <a:gridCol w="3886200"/>
                <a:gridCol w="3886200"/>
              </a:tblGrid>
              <a:tr h="359058">
                <a:tc>
                  <a:txBody>
                    <a:bodyPr/>
                    <a:lstStyle/>
                    <a:p>
                      <a:r>
                        <a:rPr lang="ru-RU" dirty="0" smtClean="0"/>
                        <a:t>Критерии</a:t>
                      </a:r>
                      <a:endParaRPr lang="ru-RU" dirty="0"/>
                    </a:p>
                  </a:txBody>
                  <a:tcPr/>
                </a:tc>
                <a:tc>
                  <a:txBody>
                    <a:bodyPr/>
                    <a:lstStyle/>
                    <a:p>
                      <a:r>
                        <a:rPr lang="ru-RU" dirty="0" smtClean="0"/>
                        <a:t>ЭС</a:t>
                      </a:r>
                      <a:endParaRPr lang="ru-RU" dirty="0"/>
                    </a:p>
                  </a:txBody>
                  <a:tcPr/>
                </a:tc>
              </a:tr>
              <a:tr h="2184267">
                <a:tc>
                  <a:txBody>
                    <a:bodyPr/>
                    <a:lstStyle/>
                    <a:p>
                      <a:r>
                        <a:rPr lang="ru-RU" sz="2000" b="1" dirty="0" smtClean="0"/>
                        <a:t>1.</a:t>
                      </a:r>
                      <a:r>
                        <a:rPr kumimoji="0" lang="ru-RU" sz="2000" b="1" kern="1200" dirty="0" smtClean="0">
                          <a:solidFill>
                            <a:schemeClr val="dk1"/>
                          </a:solidFill>
                          <a:latin typeface="+mn-lt"/>
                          <a:ea typeface="+mn-ea"/>
                          <a:cs typeface="+mn-cs"/>
                        </a:rPr>
                        <a:t> По используемой операционной системе.</a:t>
                      </a:r>
                      <a:endParaRPr lang="ru-RU" sz="2000" b="1" dirty="0"/>
                    </a:p>
                  </a:txBody>
                  <a:tcPr/>
                </a:tc>
                <a:tc>
                  <a:txBody>
                    <a:bodyPr/>
                    <a:lstStyle/>
                    <a:p>
                      <a:pPr marL="342900" indent="-342900">
                        <a:buAutoNum type="arabicPeriod"/>
                      </a:pPr>
                      <a:r>
                        <a:rPr kumimoji="0" lang="ru-RU" sz="2000" kern="1200" dirty="0" smtClean="0">
                          <a:solidFill>
                            <a:schemeClr val="dk1"/>
                          </a:solidFill>
                          <a:latin typeface="+mn-lt"/>
                          <a:ea typeface="+mn-ea"/>
                          <a:cs typeface="+mn-cs"/>
                        </a:rPr>
                        <a:t>Простые </a:t>
                      </a:r>
                      <a:r>
                        <a:rPr kumimoji="0" lang="ru-RU" sz="2000" kern="1200" dirty="0" smtClean="0">
                          <a:solidFill>
                            <a:schemeClr val="dk1"/>
                          </a:solidFill>
                          <a:latin typeface="+mn-lt"/>
                          <a:ea typeface="+mn-ea"/>
                          <a:cs typeface="+mn-cs"/>
                        </a:rPr>
                        <a:t>электронные словари (DIC) работают под управлением ОС MS-DOS</a:t>
                      </a:r>
                    </a:p>
                    <a:p>
                      <a:pPr marL="342900" indent="-342900">
                        <a:buAutoNum type="arabicPeriod"/>
                      </a:pPr>
                      <a:r>
                        <a:rPr kumimoji="0" lang="ru-RU" sz="2000" kern="1200" dirty="0" smtClean="0">
                          <a:solidFill>
                            <a:schemeClr val="dk1"/>
                          </a:solidFill>
                          <a:latin typeface="+mn-lt"/>
                          <a:ea typeface="+mn-ea"/>
                          <a:cs typeface="+mn-cs"/>
                        </a:rPr>
                        <a:t>Сложные </a:t>
                      </a:r>
                      <a:r>
                        <a:rPr kumimoji="0" lang="ru-RU" sz="2000" kern="1200" dirty="0" smtClean="0">
                          <a:solidFill>
                            <a:schemeClr val="dk1"/>
                          </a:solidFill>
                          <a:latin typeface="+mn-lt"/>
                          <a:ea typeface="+mn-ea"/>
                          <a:cs typeface="+mn-cs"/>
                        </a:rPr>
                        <a:t>многооконные и многофункциональные ЭС работают под управлением ОС WINDOWS 3.11</a:t>
                      </a:r>
                      <a:endParaRPr lang="ru-RU" sz="2000" dirty="0"/>
                    </a:p>
                  </a:txBody>
                  <a:tcPr/>
                </a:tc>
              </a:tr>
              <a:tr h="1295400">
                <a:tc>
                  <a:txBody>
                    <a:bodyPr/>
                    <a:lstStyle/>
                    <a:p>
                      <a:r>
                        <a:rPr lang="ru-RU" sz="2000" b="1" dirty="0" smtClean="0"/>
                        <a:t>2.</a:t>
                      </a:r>
                      <a:r>
                        <a:rPr kumimoji="0" lang="ru-RU" sz="2000" b="1" kern="1200" dirty="0" smtClean="0">
                          <a:solidFill>
                            <a:schemeClr val="dk1"/>
                          </a:solidFill>
                          <a:latin typeface="+mn-lt"/>
                          <a:ea typeface="+mn-ea"/>
                          <a:cs typeface="+mn-cs"/>
                        </a:rPr>
                        <a:t> По способу загрузки. </a:t>
                      </a:r>
                      <a:endParaRPr lang="ru-RU" sz="2000" b="1" dirty="0"/>
                    </a:p>
                  </a:txBody>
                  <a:tcPr/>
                </a:tc>
                <a:tc>
                  <a:txBody>
                    <a:bodyPr/>
                    <a:lstStyle/>
                    <a:p>
                      <a:pPr marL="342900" indent="-342900">
                        <a:buAutoNum type="arabicPeriod"/>
                      </a:pPr>
                      <a:r>
                        <a:rPr lang="ru-RU" sz="2000" dirty="0" smtClean="0"/>
                        <a:t>Н</a:t>
                      </a:r>
                      <a:r>
                        <a:rPr kumimoji="0" lang="ru-RU" sz="2000" kern="1200" dirty="0" smtClean="0">
                          <a:solidFill>
                            <a:schemeClr val="dk1"/>
                          </a:solidFill>
                          <a:latin typeface="+mn-lt"/>
                          <a:ea typeface="+mn-ea"/>
                          <a:cs typeface="+mn-cs"/>
                        </a:rPr>
                        <a:t>ерезидентные (словарь DIC)</a:t>
                      </a:r>
                    </a:p>
                    <a:p>
                      <a:pPr marL="342900" indent="-342900">
                        <a:buAutoNum type="arabicPeriod"/>
                      </a:pPr>
                      <a:r>
                        <a:rPr kumimoji="0" lang="ru-RU" sz="2000" kern="1200" dirty="0" smtClean="0">
                          <a:solidFill>
                            <a:schemeClr val="dk1"/>
                          </a:solidFill>
                          <a:latin typeface="+mn-lt"/>
                          <a:ea typeface="+mn-ea"/>
                          <a:cs typeface="+mn-cs"/>
                        </a:rPr>
                        <a:t>Резидентные (словарь</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LINGVO </a:t>
                      </a:r>
                      <a:r>
                        <a:rPr kumimoji="0" lang="ru-RU" sz="2000" kern="1200" dirty="0" err="1" smtClean="0">
                          <a:solidFill>
                            <a:schemeClr val="dk1"/>
                          </a:solidFill>
                          <a:latin typeface="+mn-lt"/>
                          <a:ea typeface="+mn-ea"/>
                          <a:cs typeface="+mn-cs"/>
                        </a:rPr>
                        <a:t>for</a:t>
                      </a:r>
                      <a:r>
                        <a:rPr kumimoji="0" lang="ru-RU" sz="2000" kern="1200" dirty="0" smtClean="0">
                          <a:solidFill>
                            <a:schemeClr val="dk1"/>
                          </a:solidFill>
                          <a:latin typeface="+mn-lt"/>
                          <a:ea typeface="+mn-ea"/>
                          <a:cs typeface="+mn-cs"/>
                        </a:rPr>
                        <a:t> DOS)</a:t>
                      </a:r>
                      <a:endParaRPr lang="ru-RU" sz="2000" dirty="0"/>
                    </a:p>
                  </a:txBody>
                  <a:tcPr/>
                </a:tc>
              </a:tr>
              <a:tr h="1885052">
                <a:tc>
                  <a:txBody>
                    <a:bodyPr/>
                    <a:lstStyle/>
                    <a:p>
                      <a:r>
                        <a:rPr kumimoji="0" lang="ru-RU" sz="2000" b="1" kern="1200" dirty="0" smtClean="0">
                          <a:solidFill>
                            <a:schemeClr val="dk1"/>
                          </a:solidFill>
                          <a:latin typeface="+mn-lt"/>
                          <a:ea typeface="+mn-ea"/>
                          <a:cs typeface="+mn-cs"/>
                        </a:rPr>
                        <a:t>3. По количеству подключаемых словарных </a:t>
                      </a:r>
                      <a:r>
                        <a:rPr kumimoji="0" lang="ru-RU" sz="2000" b="1" kern="1200" dirty="0" smtClean="0">
                          <a:solidFill>
                            <a:schemeClr val="dk1"/>
                          </a:solidFill>
                          <a:latin typeface="+mn-lt"/>
                          <a:ea typeface="+mn-ea"/>
                          <a:cs typeface="+mn-cs"/>
                        </a:rPr>
                        <a:t>баз. </a:t>
                      </a:r>
                      <a:endParaRPr lang="ru-RU" sz="2000" b="1" dirty="0"/>
                    </a:p>
                  </a:txBody>
                  <a:tcPr/>
                </a:tc>
                <a:tc>
                  <a:txBody>
                    <a:bodyPr/>
                    <a:lstStyle/>
                    <a:p>
                      <a:pPr marL="342900" indent="-342900">
                        <a:buAutoNum type="arabicPeriod"/>
                      </a:pPr>
                      <a:r>
                        <a:rPr kumimoji="0" lang="ru-RU" sz="2000" kern="1200" dirty="0" smtClean="0">
                          <a:solidFill>
                            <a:schemeClr val="dk1"/>
                          </a:solidFill>
                          <a:latin typeface="+mn-lt"/>
                          <a:ea typeface="+mn-ea"/>
                          <a:cs typeface="+mn-cs"/>
                        </a:rPr>
                        <a:t>Ранние версии </a:t>
                      </a:r>
                      <a:r>
                        <a:rPr kumimoji="0" lang="ru-RU" sz="2000" kern="1200" dirty="0" smtClean="0">
                          <a:solidFill>
                            <a:schemeClr val="dk1"/>
                          </a:solidFill>
                          <a:latin typeface="+mn-lt"/>
                          <a:ea typeface="+mn-ea"/>
                          <a:cs typeface="+mn-cs"/>
                        </a:rPr>
                        <a:t>-</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одна словарная</a:t>
                      </a:r>
                      <a:r>
                        <a:rPr kumimoji="0" lang="ru-RU" sz="2000" kern="1200" baseline="0" dirty="0" smtClean="0">
                          <a:solidFill>
                            <a:schemeClr val="dk1"/>
                          </a:solidFill>
                          <a:latin typeface="+mn-lt"/>
                          <a:ea typeface="+mn-ea"/>
                          <a:cs typeface="+mn-cs"/>
                        </a:rPr>
                        <a:t> база</a:t>
                      </a:r>
                      <a:r>
                        <a:rPr kumimoji="0" lang="ru-RU" sz="2000" kern="1200" dirty="0" smtClean="0">
                          <a:solidFill>
                            <a:schemeClr val="dk1"/>
                          </a:solidFill>
                          <a:latin typeface="+mn-lt"/>
                          <a:ea typeface="+mn-ea"/>
                          <a:cs typeface="+mn-cs"/>
                        </a:rPr>
                        <a:t>. </a:t>
                      </a:r>
                      <a:endParaRPr kumimoji="0" lang="ru-RU" sz="2000" kern="1200" dirty="0" smtClean="0">
                        <a:solidFill>
                          <a:schemeClr val="dk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Современные программы</a:t>
                      </a:r>
                      <a:r>
                        <a:rPr kumimoji="0" lang="ru-RU" sz="2000" kern="1200" baseline="0" dirty="0" smtClean="0">
                          <a:solidFill>
                            <a:schemeClr val="dk1"/>
                          </a:solidFill>
                          <a:latin typeface="+mn-lt"/>
                          <a:ea typeface="+mn-ea"/>
                          <a:cs typeface="+mn-cs"/>
                        </a:rPr>
                        <a:t> </a:t>
                      </a:r>
                      <a:r>
                        <a:rPr kumimoji="0" lang="ru-RU" sz="2000" kern="1200" baseline="0" dirty="0" smtClean="0">
                          <a:solidFill>
                            <a:schemeClr val="dk1"/>
                          </a:solidFill>
                          <a:latin typeface="+mn-lt"/>
                          <a:ea typeface="+mn-ea"/>
                          <a:cs typeface="+mn-cs"/>
                        </a:rPr>
                        <a:t>-</a:t>
                      </a:r>
                      <a:r>
                        <a:rPr kumimoji="0" lang="ru-RU" sz="2000" kern="1200" dirty="0" smtClean="0">
                          <a:solidFill>
                            <a:schemeClr val="dk1"/>
                          </a:solidFill>
                          <a:latin typeface="+mn-lt"/>
                          <a:ea typeface="+mn-ea"/>
                          <a:cs typeface="+mn-cs"/>
                        </a:rPr>
                        <a:t>несколько </a:t>
                      </a:r>
                      <a:r>
                        <a:rPr kumimoji="0" lang="ru-RU" sz="2000" kern="1200" dirty="0" smtClean="0">
                          <a:solidFill>
                            <a:schemeClr val="dk1"/>
                          </a:solidFill>
                          <a:latin typeface="+mn-lt"/>
                          <a:ea typeface="+mn-ea"/>
                          <a:cs typeface="+mn-cs"/>
                        </a:rPr>
                        <a:t>десятков словарных </a:t>
                      </a:r>
                      <a:r>
                        <a:rPr kumimoji="0" lang="ru-RU" sz="2000" kern="1200" dirty="0" smtClean="0">
                          <a:solidFill>
                            <a:schemeClr val="dk1"/>
                          </a:solidFill>
                          <a:latin typeface="+mn-lt"/>
                          <a:ea typeface="+mn-ea"/>
                          <a:cs typeface="+mn-cs"/>
                        </a:rPr>
                        <a:t>баз.</a:t>
                      </a:r>
                      <a:endParaRPr kumimoji="0" lang="ru-RU" sz="2000" kern="1200" dirty="0" smtClean="0">
                        <a:solidFill>
                          <a:schemeClr val="dk1"/>
                        </a:solidFill>
                        <a:latin typeface="+mn-lt"/>
                        <a:ea typeface="+mn-ea"/>
                        <a:cs typeface="+mn-cs"/>
                      </a:endParaRPr>
                    </a:p>
                    <a:p>
                      <a:pPr marL="342900" indent="-342900">
                        <a:buAutoNum type="arabicPeriod"/>
                      </a:pPr>
                      <a:endParaRPr lang="ru-RU" sz="20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Справедливость">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407</TotalTime>
  <Words>470</Words>
  <Application>Microsoft Office PowerPoint</Application>
  <PresentationFormat>Экран (4:3)</PresentationFormat>
  <Paragraphs>82</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Справедливость</vt:lpstr>
      <vt:lpstr>ГОСУДАРСТВЕННОЕ ОБРАЗОВАТЕЛЬНОЕ УЧРЕЖДЕНИЕ ВЫСШЕГО ПРОФЕССИОНАЛЬНОГО ОБРАЗОВАНИЯ «ВОРОНЕЖСКИЙ ГОСУДАРСТВЕННЫЙ УНИВЕРСИТЕТ»</vt:lpstr>
      <vt:lpstr>Слайд 2</vt:lpstr>
      <vt:lpstr>Основные понятия</vt:lpstr>
      <vt:lpstr>История развития машинного перевода</vt:lpstr>
      <vt:lpstr>Уоррен Уивер </vt:lpstr>
      <vt:lpstr>Слайд 6</vt:lpstr>
      <vt:lpstr>Слайд 7</vt:lpstr>
      <vt:lpstr>Стадии развития систем машинного перевода:</vt:lpstr>
      <vt:lpstr>Электронные словари </vt:lpstr>
      <vt:lpstr>Электронные словари</vt:lpstr>
      <vt:lpstr>Проблемы машинного перевода</vt:lpstr>
      <vt:lpstr>Достоинства машинного перевода  </vt:lpstr>
      <vt:lpstr>Заключение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ОБРАЗОВАТЕЛЬНОЕ УЧРЕЖДЕНИЕ ВЫСШЕГО ПРОФЕССИОНАЛЬНОГО ОБРАЗОВАНИЯ «ВОРОНЕЖСКИЙ ГОСУДАРСТВЕННЫЙ УНИВЕРСИТЕТ»</dc:title>
  <dc:creator>U s e r</dc:creator>
  <cp:lastModifiedBy>User</cp:lastModifiedBy>
  <cp:revision>40</cp:revision>
  <dcterms:created xsi:type="dcterms:W3CDTF">2018-12-22T12:09:45Z</dcterms:created>
  <dcterms:modified xsi:type="dcterms:W3CDTF">2019-01-31T06:48:27Z</dcterms:modified>
</cp:coreProperties>
</file>