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6324600" cy="17526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ГОСУДАРСТВЕННОЕ ОБРАЗОВАТЕЛЬНОЕ УЧРЕЖДЕНИЕ ВЫСШЕГО ПРОФЕССИОНАЛЬНОГО ОБРАЗОВАНИЯ </a:t>
            </a:r>
            <a:r>
              <a:rPr lang="ru-RU" sz="2400" i="1" dirty="0" smtClean="0"/>
              <a:t>«ВОРОНЕЖСКИЙ ГОСУДАРСТВЕННЫЙ УНИВЕРСИТЕТ»</a:t>
            </a:r>
            <a:endParaRPr lang="ru-RU" sz="24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4290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Курсовая работа</a:t>
            </a:r>
          </a:p>
          <a:p>
            <a:r>
              <a:rPr lang="ru-RU" b="1" dirty="0" smtClean="0"/>
              <a:t>«Машинный перевод»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Выполнила студентка Онучина А.В.</a:t>
            </a:r>
          </a:p>
          <a:p>
            <a:r>
              <a:rPr lang="ru-RU" dirty="0" err="1" smtClean="0"/>
              <a:t>Руководитель-Донина</a:t>
            </a:r>
            <a:r>
              <a:rPr lang="ru-RU" dirty="0" smtClean="0"/>
              <a:t> О.В.</a:t>
            </a:r>
          </a:p>
          <a:p>
            <a:endParaRPr lang="ru-RU" dirty="0" smtClean="0"/>
          </a:p>
          <a:p>
            <a:r>
              <a:rPr lang="ru-RU" sz="2400" dirty="0" smtClean="0"/>
              <a:t>Воронеж-2018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Компьютер на месте переводчика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Как производится машинный перевод ?</a:t>
            </a:r>
          </a:p>
          <a:p>
            <a:pPr>
              <a:buNone/>
            </a:pPr>
            <a:r>
              <a:rPr lang="ru-RU" dirty="0" smtClean="0"/>
              <a:t>     Предложение </a:t>
            </a:r>
            <a:r>
              <a:rPr lang="ru-RU" dirty="0" smtClean="0"/>
              <a:t>расчленяется на части речи, в нем выделяются стандартные конструкции, слова и словосочетания переводятся по находящимся в памяти машины словарям. Затем переведенные части речи собираются по правилам другого языка.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и недостатки машинного перевода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smtClean="0"/>
              <a:t>каждом языке существуют и свои неписаные законы, которые иногда называются красотами языка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Текст также может содержать слова, которые нужно понимать в контексте образа жизни людей в </a:t>
            </a:r>
            <a:r>
              <a:rPr lang="ru-RU" dirty="0" smtClean="0"/>
              <a:t>конкретной </a:t>
            </a:r>
            <a:r>
              <a:rPr lang="ru-RU" dirty="0" smtClean="0"/>
              <a:t>стране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Аббревиатуры, принятые в каждом отдельно взятом языке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Достоинства машинного перевода или </a:t>
            </a:r>
            <a:r>
              <a:rPr lang="ru-RU" dirty="0" smtClean="0"/>
              <a:t>п</a:t>
            </a:r>
            <a:r>
              <a:rPr lang="ru-RU" dirty="0" smtClean="0"/>
              <a:t>очему программы-переводчики так популярны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3200" dirty="0" smtClean="0"/>
              <a:t>Высокая скорость</a:t>
            </a:r>
          </a:p>
          <a:p>
            <a:r>
              <a:rPr lang="ru-RU" sz="3200" dirty="0" smtClean="0"/>
              <a:t>Низкая стоимость</a:t>
            </a:r>
          </a:p>
          <a:p>
            <a:r>
              <a:rPr lang="ru-RU" sz="3200" dirty="0" smtClean="0"/>
              <a:t>Доступ к </a:t>
            </a:r>
            <a:r>
              <a:rPr lang="ru-RU" sz="3200" dirty="0" smtClean="0"/>
              <a:t>услуге</a:t>
            </a:r>
          </a:p>
          <a:p>
            <a:r>
              <a:rPr lang="ru-RU" sz="3200" dirty="0" smtClean="0"/>
              <a:t>Конфиденциальность</a:t>
            </a:r>
          </a:p>
          <a:p>
            <a:r>
              <a:rPr lang="ru-RU" sz="3200" dirty="0" smtClean="0"/>
              <a:t>Универсальность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9160"/>
          </a:xfrm>
        </p:spPr>
        <p:txBody>
          <a:bodyPr>
            <a:noAutofit/>
          </a:bodyPr>
          <a:lstStyle/>
          <a:p>
            <a:r>
              <a:rPr lang="ru-RU" dirty="0" smtClean="0"/>
              <a:t>Рассмотрев проблемы машинного перевода, можно сказать, что на данном этапе развития машинного перевода пока еще остались не разрешенными его основные проблемы</a:t>
            </a:r>
            <a:r>
              <a:rPr lang="ru-RU" dirty="0" smtClean="0"/>
              <a:t>.</a:t>
            </a:r>
            <a:r>
              <a:rPr lang="ru-RU" dirty="0" smtClean="0"/>
              <a:t> Средства машинного перевода пока не могут улавливать все смысловые нюансы оригинального текста. Однако прогресс не стоит на месте, и с увеличением быстродействия процессоров и ростом объема оперативной памяти постепенно повышается и качество машинного перевода.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Целью работы является </a:t>
            </a:r>
            <a:r>
              <a:rPr lang="ru-RU" dirty="0" smtClean="0"/>
              <a:t>ознакомление с понятием машинного перевода, а так же с его особенностями.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Задачи: 1) изучить историю возникновения и развития машинного перевода; 2) изучить классификацию различных систем машинного перевода; 3) выявить достоинства и </a:t>
            </a:r>
            <a:r>
              <a:rPr lang="ru-RU" dirty="0" err="1" smtClean="0"/>
              <a:t>недостаки</a:t>
            </a:r>
            <a:r>
              <a:rPr lang="ru-RU" dirty="0" smtClean="0"/>
              <a:t> машинного перевода.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Основые</a:t>
            </a:r>
            <a:r>
              <a:rPr lang="ru-RU" dirty="0" smtClean="0"/>
              <a:t>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42560"/>
          </a:xfrm>
        </p:spPr>
        <p:txBody>
          <a:bodyPr/>
          <a:lstStyle/>
          <a:p>
            <a:r>
              <a:rPr lang="ru-RU" dirty="0" smtClean="0"/>
              <a:t>Переводом называется процесс и результат создания на основе исходного текста на одном языке равноценного ему в коммуникативном отношении текста на другом языке.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Машинный перевод</a:t>
            </a:r>
            <a:r>
              <a:rPr lang="ru-RU" dirty="0" smtClean="0"/>
              <a:t>-</a:t>
            </a:r>
            <a:r>
              <a:rPr lang="ru-RU" dirty="0" smtClean="0"/>
              <a:t> </a:t>
            </a:r>
            <a:r>
              <a:rPr lang="ru-RU" dirty="0" smtClean="0"/>
              <a:t>перевод, строящийся на использовании машиной определенных и постоянных для данного вида материала соответствий между словами и грамматическими явлениями разных языков.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развития машинного перевода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24000"/>
            <a:ext cx="8686800" cy="4709160"/>
          </a:xfrm>
        </p:spPr>
        <p:txBody>
          <a:bodyPr/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Бэббидж-</a:t>
            </a:r>
            <a:r>
              <a:rPr lang="ru-RU" dirty="0" err="1" smtClean="0"/>
              <a:t>выдающийся</a:t>
            </a:r>
            <a:r>
              <a:rPr lang="ru-RU" dirty="0" smtClean="0"/>
              <a:t> математик XIX века </a:t>
            </a:r>
            <a:endParaRPr lang="ru-RU" dirty="0"/>
          </a:p>
        </p:txBody>
      </p:sp>
      <p:pic>
        <p:nvPicPr>
          <p:cNvPr id="4" name="Рисунок 3" descr="image_5a42b20a94e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53796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04800"/>
          </a:xfrm>
        </p:spPr>
        <p:txBody>
          <a:bodyPr>
            <a:noAutofit/>
          </a:bodyPr>
          <a:lstStyle/>
          <a:p>
            <a:r>
              <a:rPr lang="ru-RU" sz="3200" dirty="0" smtClean="0"/>
              <a:t>Уоррен </a:t>
            </a:r>
            <a:r>
              <a:rPr lang="ru-RU" sz="3200" dirty="0" err="1" smtClean="0"/>
              <a:t>Уивер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47091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Датой рождения машинного перевода как исследовательской области обычно считают март 1947 г.</a:t>
            </a:r>
            <a:endParaRPr lang="ru-RU" dirty="0"/>
          </a:p>
        </p:txBody>
      </p:sp>
      <p:pic>
        <p:nvPicPr>
          <p:cNvPr id="4" name="Рисунок 3" descr="dr-warren-weaver-taken-january-9-1940-principal-investigatorproject-analog-6dde0d-1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594360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1952 г. состоялась первая конференция по МП в Массачусетском технологическом университете, а в 1954 г. была представлена первая полноценная система машинного перевода - IBM </a:t>
            </a:r>
            <a:r>
              <a:rPr lang="ru-RU" dirty="0" err="1" smtClean="0"/>
              <a:t>Mark</a:t>
            </a:r>
            <a:r>
              <a:rPr lang="ru-RU" dirty="0" smtClean="0"/>
              <a:t> II, разработанная компанией IBM совместно с </a:t>
            </a:r>
            <a:r>
              <a:rPr lang="ru-RU" dirty="0" err="1" smtClean="0"/>
              <a:t>Джорджтаунским</a:t>
            </a:r>
            <a:r>
              <a:rPr lang="ru-RU" dirty="0" smtClean="0"/>
              <a:t> университетом</a:t>
            </a:r>
            <a:endParaRPr lang="ru-RU" dirty="0"/>
          </a:p>
        </p:txBody>
      </p:sp>
      <p:pic>
        <p:nvPicPr>
          <p:cNvPr id="4" name="Рисунок 3" descr="ibm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6477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4700" dirty="0" smtClean="0"/>
              <a:t>           Российские разработки</a:t>
            </a:r>
          </a:p>
          <a:p>
            <a:endParaRPr lang="ru-RU" sz="3200" dirty="0" smtClean="0"/>
          </a:p>
          <a:p>
            <a:r>
              <a:rPr lang="ru-RU" sz="3300" dirty="0" smtClean="0"/>
              <a:t>В </a:t>
            </a:r>
            <a:r>
              <a:rPr lang="ru-RU" sz="3300" dirty="0" smtClean="0"/>
              <a:t>июле 1990 г. на выставке PC </a:t>
            </a:r>
            <a:r>
              <a:rPr lang="ru-RU" sz="3300" dirty="0" err="1" smtClean="0"/>
              <a:t>Forum</a:t>
            </a:r>
            <a:r>
              <a:rPr lang="ru-RU" sz="3300" dirty="0" smtClean="0"/>
              <a:t> в Москве была представлена первая в России коммерческая система машинного перевода под названием PROMT (</a:t>
            </a:r>
            <a:r>
              <a:rPr lang="ru-RU" sz="3300" dirty="0" err="1" smtClean="0"/>
              <a:t>PROgrammers</a:t>
            </a:r>
            <a:r>
              <a:rPr lang="ru-RU" sz="3300" dirty="0" smtClean="0"/>
              <a:t> </a:t>
            </a:r>
            <a:r>
              <a:rPr lang="ru-RU" sz="3300" dirty="0" err="1" smtClean="0"/>
              <a:t>Machine</a:t>
            </a:r>
            <a:r>
              <a:rPr lang="ru-RU" sz="3300" dirty="0" smtClean="0"/>
              <a:t> </a:t>
            </a:r>
            <a:r>
              <a:rPr lang="ru-RU" sz="3300" dirty="0" err="1" smtClean="0"/>
              <a:t>Translation</a:t>
            </a:r>
            <a:r>
              <a:rPr lang="ru-RU" sz="3300" dirty="0" smtClean="0"/>
              <a:t>). </a:t>
            </a:r>
            <a:endParaRPr lang="ru-RU" sz="3300" dirty="0" smtClean="0"/>
          </a:p>
          <a:p>
            <a:r>
              <a:rPr lang="ru-RU" sz="3600" dirty="0" smtClean="0"/>
              <a:t>В 1991 г. было создано ЗАО «</a:t>
            </a:r>
            <a:r>
              <a:rPr lang="ru-RU" sz="3600" dirty="0" err="1" smtClean="0"/>
              <a:t>ПРОект</a:t>
            </a:r>
            <a:r>
              <a:rPr lang="ru-RU" sz="3600" dirty="0" smtClean="0"/>
              <a:t> МТ», и уже в 1992 г. компания ПРОМТ выиграла конкурс NASA на поставку систем МП. </a:t>
            </a:r>
          </a:p>
          <a:p>
            <a:endParaRPr lang="ru-RU" sz="3300" dirty="0" smtClean="0"/>
          </a:p>
          <a:p>
            <a:endParaRPr lang="ru-RU" sz="3300" dirty="0" smtClean="0"/>
          </a:p>
          <a:p>
            <a:endParaRPr lang="ru-RU" sz="3300" dirty="0" smtClean="0"/>
          </a:p>
          <a:p>
            <a:pPr>
              <a:buNone/>
            </a:pPr>
            <a:endParaRPr lang="ru-RU" sz="3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</a:t>
            </a:r>
            <a:r>
              <a:rPr lang="ru-RU" dirty="0" smtClean="0"/>
              <a:t>тадии развития систем машинного перевода: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90600" y="1219200"/>
          <a:ext cx="7086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195279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</a:tr>
              <a:tr h="732295">
                <a:tc>
                  <a:txBody>
                    <a:bodyPr/>
                    <a:lstStyle/>
                    <a:p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СПП (системы прямого перевода)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(IBM </a:t>
                      </a:r>
                      <a:r>
                        <a:rPr kumimoji="0" lang="ru-R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</a:t>
                      </a:r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II)</a:t>
                      </a:r>
                      <a:endParaRPr lang="ru-RU" sz="1400" b="1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Они представляли собой программно-аппаратные комплексы и анализировали текст «слово за словом» ). Возможности СПП определялись доступными размерами словарей, прямо зависящими от объема памяти компьютера. </a:t>
                      </a:r>
                      <a:endParaRPr lang="ru-RU" sz="1400" dirty="0"/>
                    </a:p>
                  </a:txBody>
                  <a:tcPr/>
                </a:tc>
              </a:tr>
              <a:tr h="618382">
                <a:tc>
                  <a:txBody>
                    <a:bodyPr/>
                    <a:lstStyle/>
                    <a:p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Т-системы 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Они выполняли набор операций, позволяющих путем анализа переводимой фразы преобразовывать ее в синтаксическую структуру выходного предложения и синтезировать новую фразу.</a:t>
                      </a:r>
                      <a:endParaRPr lang="ru-RU" sz="1400" dirty="0"/>
                    </a:p>
                  </a:txBody>
                  <a:tcPr/>
                </a:tc>
              </a:tr>
              <a:tr h="13344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ТМ-комплексы</a:t>
                      </a:r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ru-RU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METEO; </a:t>
                      </a:r>
                      <a:r>
                        <a:rPr kumimoji="0" lang="ru-R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Translations</a:t>
                      </a:r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Workbench</a:t>
                      </a:r>
                      <a:r>
                        <a:rPr kumimoji="0" lang="ru-RU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ru-RU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Эта технология базируется на сравнении документа, который нужно перевести, с данными, хранящимися в предварительно созданной «входной» базе. Получаемый в итоге текст подлежит интенсивному постредактированию 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Электронные словари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3400" y="6858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2626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ЭС</a:t>
                      </a:r>
                      <a:endParaRPr lang="ru-RU" dirty="0"/>
                    </a:p>
                  </a:txBody>
                  <a:tcPr/>
                </a:tc>
              </a:tr>
              <a:tr h="128484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1.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По используемой операционной системе.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Наиболее простые электронные словари (DIC) работают под управлением ОС MS-DOS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Наиболее сложные многооконные и многофункциональные ЭС работают под управлением ОС WINDOWS 3.11, WINDOWS NT, WINDOWS 95 </a:t>
                      </a:r>
                      <a:endParaRPr lang="ru-RU" sz="1400" dirty="0"/>
                    </a:p>
                  </a:txBody>
                  <a:tcPr/>
                </a:tc>
              </a:tr>
              <a:tr h="48538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2.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По способу загрузки.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1400" dirty="0" smtClean="0"/>
                        <a:t>Н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ерезидентные (словарь DIC)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Резидентные (словарь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LINGVO </a:t>
                      </a:r>
                      <a:r>
                        <a:rPr kumimoji="0"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DOS)</a:t>
                      </a:r>
                      <a:endParaRPr lang="ru-RU" sz="1400" dirty="0"/>
                    </a:p>
                  </a:txBody>
                  <a:tcPr/>
                </a:tc>
              </a:tr>
              <a:tr h="1284849">
                <a:tc>
                  <a:txBody>
                    <a:bodyPr/>
                    <a:lstStyle/>
                    <a:p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По количеству подключаемых словарных баз (словарей).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Ранние версии ЭС позволяли подключать только один словарь.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Современные программы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позволяют подключать до нескольких десятков словарных баз и устанавливать приоритет последних.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ru-RU" sz="1400" dirty="0"/>
                    </a:p>
                  </a:txBody>
                  <a:tcPr/>
                </a:tc>
              </a:tr>
              <a:tr h="1484715">
                <a:tc>
                  <a:txBody>
                    <a:bodyPr/>
                    <a:lstStyle/>
                    <a:p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4.По возможностям расширения словарной базы.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Устаревшие ЭС не имели возможности расширения словарных баз пользователем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Современные версии</a:t>
                      </a: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имеют специальные утилиты для создания пользователем собственных и расширения существующих словарей.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ru-RU" sz="1400" dirty="0"/>
                    </a:p>
                  </a:txBody>
                  <a:tcPr/>
                </a:tc>
              </a:tr>
              <a:tr h="68525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5.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По режиму перевода.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kumimoji="0"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втоматический пакетный (</a:t>
                      </a:r>
                      <a:r>
                        <a:rPr kumimoji="0" lang="ru-R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подстрочечный</a:t>
                      </a: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Интерактивный (режим "запрос - ответ").</a:t>
                      </a:r>
                    </a:p>
                    <a:p>
                      <a:pPr marL="342900" indent="-342900">
                        <a:buNone/>
                      </a:pP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265</TotalTime>
  <Words>662</Words>
  <PresentationFormat>Экран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ГОСУДАРСТВЕННОЕ ОБРАЗОВАТЕЛЬНОЕ УЧРЕЖДЕНИЕ ВЫСШЕГО ПРОФЕССИОНАЛЬНОГО ОБРАЗОВАНИЯ «ВОРОНЕЖСКИЙ ГОСУДАРСТВЕННЫЙ УНИВЕРСИТЕТ»</vt:lpstr>
      <vt:lpstr>Цель и Задачи работы</vt:lpstr>
      <vt:lpstr>Основые понятия</vt:lpstr>
      <vt:lpstr>История развития машинного перевода</vt:lpstr>
      <vt:lpstr>Уоррен Уивер </vt:lpstr>
      <vt:lpstr>Слайд 6</vt:lpstr>
      <vt:lpstr>Слайд 7</vt:lpstr>
      <vt:lpstr>Стадии развития систем машинного перевода:</vt:lpstr>
      <vt:lpstr>Электронные словари </vt:lpstr>
      <vt:lpstr>Компьютер на месте переводчика</vt:lpstr>
      <vt:lpstr>Проблемы и недостатки машинного перевода</vt:lpstr>
      <vt:lpstr>Достоинства машинного перевода или почему программы-переводчики так популярны 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ОБРАЗОВАТЕЛЬНОЕ УЧРЕЖДЕНИЕ ВЫСШЕГО ПРОФЕССИОНАЛЬНОГО ОБРАЗОВАНИЯ «ВОРОНЕЖСКИЙ ГОСУДАРСТВЕННЫЙ УНИВЕРСИТЕТ»</dc:title>
  <dc:creator>U s e r</dc:creator>
  <cp:lastModifiedBy>U s e r</cp:lastModifiedBy>
  <cp:revision>28</cp:revision>
  <dcterms:created xsi:type="dcterms:W3CDTF">2018-12-22T12:09:45Z</dcterms:created>
  <dcterms:modified xsi:type="dcterms:W3CDTF">2018-12-22T16:57:37Z</dcterms:modified>
</cp:coreProperties>
</file>