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gor Solovev" initials="ES" lastIdx="2" clrIdx="0">
    <p:extLst>
      <p:ext uri="{19B8F6BF-5375-455C-9EA6-DF929625EA0E}">
        <p15:presenceInfo xmlns:p15="http://schemas.microsoft.com/office/powerpoint/2012/main" userId="S::e-solovev@ld.yandex.ru::6b8f93f8-f1e7-4ee6-b1ce-8b6e9a8ffc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6"/>
  </p:normalViewPr>
  <p:slideViewPr>
    <p:cSldViewPr snapToGrid="0" snapToObjects="1">
      <p:cViewPr varScale="1">
        <p:scale>
          <a:sx n="121" d="100"/>
          <a:sy n="121" d="100"/>
        </p:scale>
        <p:origin x="20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22T02:11:29.175" idx="1">
    <p:pos x="10" y="10"/>
    <p:text/>
    <p:extLst>
      <p:ext uri="{C676402C-5697-4E1C-873F-D02D1690AC5C}">
        <p15:threadingInfo xmlns:p15="http://schemas.microsoft.com/office/powerpoint/2012/main" timeZoneBias="-180"/>
      </p:ext>
    </p:extLst>
  </p:cm>
  <p:cm authorId="1" dt="2020-01-22T02:18:56.100" idx="2">
    <p:pos x="106" y="106"/>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A794-111E-4543-AED2-CF44AA5EC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8904FB-AFBC-E048-A08D-25F58C627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E1BBA-7982-5042-9CBC-108E16D22389}"/>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5" name="Footer Placeholder 4">
            <a:extLst>
              <a:ext uri="{FF2B5EF4-FFF2-40B4-BE49-F238E27FC236}">
                <a16:creationId xmlns:a16="http://schemas.microsoft.com/office/drawing/2014/main" id="{FE3934C0-E31D-0C4A-8CEB-D24C3D872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BA8E2-0650-C340-B0E5-F12880DDC6B0}"/>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345439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3322-6B8F-A44A-8C6E-39AB08E650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941B4A-BD21-3942-9C93-D91F471487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BA42D-FB4B-4841-AB60-DE903F6B0DC5}"/>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5" name="Footer Placeholder 4">
            <a:extLst>
              <a:ext uri="{FF2B5EF4-FFF2-40B4-BE49-F238E27FC236}">
                <a16:creationId xmlns:a16="http://schemas.microsoft.com/office/drawing/2014/main" id="{021B0651-38A4-334A-8442-B52F62ADF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7C324-E396-8649-875D-3598CCEB774E}"/>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157390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C2C9A-F749-3E4A-832C-10B1330FBF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69035F-E634-D648-8D6B-D817AF3B5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AE6EB-93BB-834C-9358-D261C8417A71}"/>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5" name="Footer Placeholder 4">
            <a:extLst>
              <a:ext uri="{FF2B5EF4-FFF2-40B4-BE49-F238E27FC236}">
                <a16:creationId xmlns:a16="http://schemas.microsoft.com/office/drawing/2014/main" id="{69337C03-97B3-7A42-A14A-6CFAAD43F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B7B2F-CD37-E845-B35A-4A87B0B08449}"/>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70745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114E-4E99-4A43-87A1-65203C8F5B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F1459-356B-164D-8B29-CCCB70A98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535A8-C796-AC4E-BC9D-9FE917E44672}"/>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5" name="Footer Placeholder 4">
            <a:extLst>
              <a:ext uri="{FF2B5EF4-FFF2-40B4-BE49-F238E27FC236}">
                <a16:creationId xmlns:a16="http://schemas.microsoft.com/office/drawing/2014/main" id="{7A0D2FCF-FA03-8646-B568-A70DC57EE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86825-4A29-074B-9EBB-8287308C19E1}"/>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420487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3464-0C1B-1743-90AC-822825348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007D48-5620-684B-A145-021357FA6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B8E63-F604-634E-8A39-4762F51C9FD5}"/>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5" name="Footer Placeholder 4">
            <a:extLst>
              <a:ext uri="{FF2B5EF4-FFF2-40B4-BE49-F238E27FC236}">
                <a16:creationId xmlns:a16="http://schemas.microsoft.com/office/drawing/2014/main" id="{B086D118-67A7-A94F-9E29-C41FE530A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DD3C6-2047-2A4B-B62D-1AC2C90BBAB8}"/>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101096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6EDB-3194-A740-AA7A-32F1680CF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7F64FC-0A89-DE4D-9768-3A3600D420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E6DED7-3A7E-DA4C-A0AC-FF7DF031F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0C83A7-E65E-CD4B-8474-62D77BF02F20}"/>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6" name="Footer Placeholder 5">
            <a:extLst>
              <a:ext uri="{FF2B5EF4-FFF2-40B4-BE49-F238E27FC236}">
                <a16:creationId xmlns:a16="http://schemas.microsoft.com/office/drawing/2014/main" id="{9BBC2FB6-9FAF-C14F-93D2-4EAA0C4F0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4C460-79C6-5741-A2E4-8C93F6D911ED}"/>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125970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7025-FBA5-2847-A607-23685118B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4999D-C279-514A-8B97-31C816E18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BA90A8-9456-F647-9336-315E3DD6B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9C1166-3E21-DA48-B3B2-3BB6441BF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36A259-D12D-854F-9B70-56DE9703E8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5BEC2C-E217-A54F-AC55-C603E82C88FE}"/>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8" name="Footer Placeholder 7">
            <a:extLst>
              <a:ext uri="{FF2B5EF4-FFF2-40B4-BE49-F238E27FC236}">
                <a16:creationId xmlns:a16="http://schemas.microsoft.com/office/drawing/2014/main" id="{760037E6-D8BB-A24C-A24B-72A7984A0C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B5A0C-CBCA-1945-AC7E-6D1873C893A9}"/>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184928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6C3A-104D-BB49-815B-5997C4BD34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6BCF1-F304-804E-827A-4EE6584FBD79}"/>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4" name="Footer Placeholder 3">
            <a:extLst>
              <a:ext uri="{FF2B5EF4-FFF2-40B4-BE49-F238E27FC236}">
                <a16:creationId xmlns:a16="http://schemas.microsoft.com/office/drawing/2014/main" id="{7115F5EF-20F6-BE44-B664-3DDA5EF7DC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4A66C1-EAE5-9846-B204-DF7D5FC549A0}"/>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107883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91BF4-2C66-604F-B7D5-EB62027373E4}"/>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3" name="Footer Placeholder 2">
            <a:extLst>
              <a:ext uri="{FF2B5EF4-FFF2-40B4-BE49-F238E27FC236}">
                <a16:creationId xmlns:a16="http://schemas.microsoft.com/office/drawing/2014/main" id="{66F75917-6208-A349-B863-E2080257BA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EF650-C0B3-8841-A84F-CF27D14A26FC}"/>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299338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D7D3-2EE8-C140-B1DA-FB66C6171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CFBED5-636D-8C45-ADED-5AF1ECDC5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BCD491-B25F-554F-8B70-0A6FE8E4B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ED411-7098-4E47-A6B0-B04F45AD7348}"/>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6" name="Footer Placeholder 5">
            <a:extLst>
              <a:ext uri="{FF2B5EF4-FFF2-40B4-BE49-F238E27FC236}">
                <a16:creationId xmlns:a16="http://schemas.microsoft.com/office/drawing/2014/main" id="{6E92BAB3-EF63-BC40-9379-1C2F87F85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A4E63-255F-F040-AD0E-737F16B713D5}"/>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1088597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8C6C-DB0A-9945-BCED-4912952C6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65D60C-64EF-C444-80C5-EB460A14A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EBD24E-9879-D94D-98FA-1A2F8B153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68B0F-5B68-1B4A-BCED-ABC1A15D3DD8}"/>
              </a:ext>
            </a:extLst>
          </p:cNvPr>
          <p:cNvSpPr>
            <a:spLocks noGrp="1"/>
          </p:cNvSpPr>
          <p:nvPr>
            <p:ph type="dt" sz="half" idx="10"/>
          </p:nvPr>
        </p:nvSpPr>
        <p:spPr/>
        <p:txBody>
          <a:bodyPr/>
          <a:lstStyle/>
          <a:p>
            <a:fld id="{3C7C11BA-9402-644B-8E76-5E136B635A6D}" type="datetimeFigureOut">
              <a:rPr lang="en-US" smtClean="0"/>
              <a:t>1/22/20</a:t>
            </a:fld>
            <a:endParaRPr lang="en-US"/>
          </a:p>
        </p:txBody>
      </p:sp>
      <p:sp>
        <p:nvSpPr>
          <p:cNvPr id="6" name="Footer Placeholder 5">
            <a:extLst>
              <a:ext uri="{FF2B5EF4-FFF2-40B4-BE49-F238E27FC236}">
                <a16:creationId xmlns:a16="http://schemas.microsoft.com/office/drawing/2014/main" id="{A30AFCB2-E3F0-234C-8F54-BD2901F0E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1D1D4-2C6E-C946-8E0E-3A96B6659A1E}"/>
              </a:ext>
            </a:extLst>
          </p:cNvPr>
          <p:cNvSpPr>
            <a:spLocks noGrp="1"/>
          </p:cNvSpPr>
          <p:nvPr>
            <p:ph type="sldNum" sz="quarter" idx="12"/>
          </p:nvPr>
        </p:nvSpPr>
        <p:spPr/>
        <p:txBody>
          <a:bodyPr/>
          <a:lstStyle/>
          <a:p>
            <a:fld id="{811A3BB5-1346-0B4C-BC87-681487C42BCC}" type="slidenum">
              <a:rPr lang="en-US" smtClean="0"/>
              <a:t>‹#›</a:t>
            </a:fld>
            <a:endParaRPr lang="en-US"/>
          </a:p>
        </p:txBody>
      </p:sp>
    </p:spTree>
    <p:extLst>
      <p:ext uri="{BB962C8B-B14F-4D97-AF65-F5344CB8AC3E}">
        <p14:creationId xmlns:p14="http://schemas.microsoft.com/office/powerpoint/2010/main" val="2484888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97003-AE38-8A46-9624-D7B5B9E42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109FF9-1615-EA45-89C9-BA4D2865B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6AFCE-2C25-054B-B4DE-8782C8A8F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C11BA-9402-644B-8E76-5E136B635A6D}" type="datetimeFigureOut">
              <a:rPr lang="en-US" smtClean="0"/>
              <a:t>1/22/20</a:t>
            </a:fld>
            <a:endParaRPr lang="en-US"/>
          </a:p>
        </p:txBody>
      </p:sp>
      <p:sp>
        <p:nvSpPr>
          <p:cNvPr id="5" name="Footer Placeholder 4">
            <a:extLst>
              <a:ext uri="{FF2B5EF4-FFF2-40B4-BE49-F238E27FC236}">
                <a16:creationId xmlns:a16="http://schemas.microsoft.com/office/drawing/2014/main" id="{60210AF1-C430-DD41-8489-040523A690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6A2238-CC4A-D047-BE21-C28D41FA10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A3BB5-1346-0B4C-BC87-681487C42BCC}" type="slidenum">
              <a:rPr lang="en-US" smtClean="0"/>
              <a:t>‹#›</a:t>
            </a:fld>
            <a:endParaRPr lang="en-US"/>
          </a:p>
        </p:txBody>
      </p:sp>
    </p:spTree>
    <p:extLst>
      <p:ext uri="{BB962C8B-B14F-4D97-AF65-F5344CB8AC3E}">
        <p14:creationId xmlns:p14="http://schemas.microsoft.com/office/powerpoint/2010/main" val="2545556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mindorks/solid-principles-explained-with-examples-79d1ce114ace" TargetMode="External"/><Relationship Id="rId2" Type="http://schemas.openxmlformats.org/officeDocument/2006/relationships/hyperlink" Target="https://habr.com/ru/company/mailru/blog/41269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CF8A-A290-D84D-9B17-44158B354FF6}"/>
              </a:ext>
            </a:extLst>
          </p:cNvPr>
          <p:cNvSpPr>
            <a:spLocks noGrp="1"/>
          </p:cNvSpPr>
          <p:nvPr>
            <p:ph type="ctrTitle"/>
          </p:nvPr>
        </p:nvSpPr>
        <p:spPr/>
        <p:txBody>
          <a:bodyPr/>
          <a:lstStyle/>
          <a:p>
            <a:r>
              <a:rPr lang="ru-RU" dirty="0"/>
              <a:t>Принципы </a:t>
            </a:r>
            <a:r>
              <a:rPr lang="en-US" dirty="0"/>
              <a:t>SOLID</a:t>
            </a:r>
          </a:p>
        </p:txBody>
      </p:sp>
      <p:sp>
        <p:nvSpPr>
          <p:cNvPr id="3" name="Subtitle 2">
            <a:extLst>
              <a:ext uri="{FF2B5EF4-FFF2-40B4-BE49-F238E27FC236}">
                <a16:creationId xmlns:a16="http://schemas.microsoft.com/office/drawing/2014/main" id="{04AAF9E1-D7FC-7B41-9E85-07E3D411E27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79177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140A-5726-464D-BDC9-A6DDB6C642BC}"/>
              </a:ext>
            </a:extLst>
          </p:cNvPr>
          <p:cNvSpPr>
            <a:spLocks noGrp="1"/>
          </p:cNvSpPr>
          <p:nvPr>
            <p:ph type="title"/>
          </p:nvPr>
        </p:nvSpPr>
        <p:spPr/>
        <p:txBody>
          <a:bodyPr/>
          <a:lstStyle/>
          <a:p>
            <a:r>
              <a:rPr lang="en-US" dirty="0"/>
              <a:t>Dependency Inversion Principle</a:t>
            </a:r>
          </a:p>
        </p:txBody>
      </p:sp>
      <p:sp>
        <p:nvSpPr>
          <p:cNvPr id="3" name="Content Placeholder 2">
            <a:extLst>
              <a:ext uri="{FF2B5EF4-FFF2-40B4-BE49-F238E27FC236}">
                <a16:creationId xmlns:a16="http://schemas.microsoft.com/office/drawing/2014/main" id="{35E688D7-5955-0542-8680-78E1F6EADB91}"/>
              </a:ext>
            </a:extLst>
          </p:cNvPr>
          <p:cNvSpPr>
            <a:spLocks noGrp="1"/>
          </p:cNvSpPr>
          <p:nvPr>
            <p:ph idx="1"/>
          </p:nvPr>
        </p:nvSpPr>
        <p:spPr/>
        <p:txBody>
          <a:bodyPr/>
          <a:lstStyle/>
          <a:p>
            <a:r>
              <a:rPr lang="ru-RU" dirty="0"/>
              <a:t>Модули верхних уровней не должны зависеть от модулей нижних уровней. Оба типа модулей должны зависеть от абстракций.</a:t>
            </a:r>
          </a:p>
          <a:p>
            <a:r>
              <a:rPr lang="ru-RU" dirty="0"/>
              <a:t>Абстракции не должны зависеть от деталей. Детали должны зависеть от абстракций.</a:t>
            </a:r>
            <a:endParaRPr lang="en-US" dirty="0"/>
          </a:p>
          <a:p>
            <a:endParaRPr lang="en-US" dirty="0"/>
          </a:p>
          <a:p>
            <a:r>
              <a:rPr lang="ru-RU" dirty="0"/>
              <a:t>Пример: изменение используемой СУБД.</a:t>
            </a:r>
          </a:p>
          <a:p>
            <a:endParaRPr lang="en-US" dirty="0"/>
          </a:p>
        </p:txBody>
      </p:sp>
    </p:spTree>
    <p:extLst>
      <p:ext uri="{BB962C8B-B14F-4D97-AF65-F5344CB8AC3E}">
        <p14:creationId xmlns:p14="http://schemas.microsoft.com/office/powerpoint/2010/main" val="182896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4FC0-B2CC-BD43-86CA-2169A779671C}"/>
              </a:ext>
            </a:extLst>
          </p:cNvPr>
          <p:cNvSpPr>
            <a:spLocks noGrp="1"/>
          </p:cNvSpPr>
          <p:nvPr>
            <p:ph type="title"/>
          </p:nvPr>
        </p:nvSpPr>
        <p:spPr/>
        <p:txBody>
          <a:bodyPr/>
          <a:lstStyle/>
          <a:p>
            <a:r>
              <a:rPr lang="ru-RU" dirty="0"/>
              <a:t>Почитать</a:t>
            </a:r>
            <a:endParaRPr lang="en-US" dirty="0"/>
          </a:p>
        </p:txBody>
      </p:sp>
      <p:sp>
        <p:nvSpPr>
          <p:cNvPr id="3" name="Content Placeholder 2">
            <a:extLst>
              <a:ext uri="{FF2B5EF4-FFF2-40B4-BE49-F238E27FC236}">
                <a16:creationId xmlns:a16="http://schemas.microsoft.com/office/drawing/2014/main" id="{5D0B7944-5F4F-C846-8A36-6EB7C43CC137}"/>
              </a:ext>
            </a:extLst>
          </p:cNvPr>
          <p:cNvSpPr>
            <a:spLocks noGrp="1"/>
          </p:cNvSpPr>
          <p:nvPr>
            <p:ph idx="1"/>
          </p:nvPr>
        </p:nvSpPr>
        <p:spPr/>
        <p:txBody>
          <a:bodyPr/>
          <a:lstStyle/>
          <a:p>
            <a:r>
              <a:rPr lang="en-US" dirty="0">
                <a:hlinkClick r:id="rId2"/>
              </a:rPr>
              <a:t>https://habr.com/ru/company/mailru/blog/412699/</a:t>
            </a:r>
            <a:endParaRPr lang="ru-RU" dirty="0"/>
          </a:p>
          <a:p>
            <a:r>
              <a:rPr lang="en-US" dirty="0">
                <a:hlinkClick r:id="rId3"/>
              </a:rPr>
              <a:t>https://medium.com/mindorks</a:t>
            </a:r>
            <a:r>
              <a:rPr lang="en-US">
                <a:hlinkClick r:id="rId3"/>
              </a:rPr>
              <a:t>/solid-principles-explained-with-examples-79d1ce114ace</a:t>
            </a:r>
            <a:endParaRPr lang="en-US"/>
          </a:p>
        </p:txBody>
      </p:sp>
    </p:spTree>
    <p:extLst>
      <p:ext uri="{BB962C8B-B14F-4D97-AF65-F5344CB8AC3E}">
        <p14:creationId xmlns:p14="http://schemas.microsoft.com/office/powerpoint/2010/main" val="234322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9F00-0FFB-0549-9E61-66B8A52C7618}"/>
              </a:ext>
            </a:extLst>
          </p:cNvPr>
          <p:cNvSpPr>
            <a:spLocks noGrp="1"/>
          </p:cNvSpPr>
          <p:nvPr>
            <p:ph type="title"/>
          </p:nvPr>
        </p:nvSpPr>
        <p:spPr/>
        <p:txBody>
          <a:bodyPr/>
          <a:lstStyle/>
          <a:p>
            <a:r>
              <a:rPr lang="ru-RU" dirty="0"/>
              <a:t>Принципы</a:t>
            </a:r>
            <a:endParaRPr lang="en-US" dirty="0"/>
          </a:p>
        </p:txBody>
      </p:sp>
      <p:sp>
        <p:nvSpPr>
          <p:cNvPr id="3" name="Content Placeholder 2">
            <a:extLst>
              <a:ext uri="{FF2B5EF4-FFF2-40B4-BE49-F238E27FC236}">
                <a16:creationId xmlns:a16="http://schemas.microsoft.com/office/drawing/2014/main" id="{C2B83FE7-D06E-3746-ACAC-A4D90C63DEC9}"/>
              </a:ext>
            </a:extLst>
          </p:cNvPr>
          <p:cNvSpPr>
            <a:spLocks noGrp="1"/>
          </p:cNvSpPr>
          <p:nvPr>
            <p:ph idx="1"/>
          </p:nvPr>
        </p:nvSpPr>
        <p:spPr/>
        <p:txBody>
          <a:bodyPr/>
          <a:lstStyle/>
          <a:p>
            <a:r>
              <a:rPr lang="en-US" dirty="0"/>
              <a:t>Single-responsibility Principle</a:t>
            </a:r>
          </a:p>
          <a:p>
            <a:r>
              <a:rPr lang="en-US" dirty="0"/>
              <a:t>Open-closed Principle</a:t>
            </a:r>
          </a:p>
          <a:p>
            <a:r>
              <a:rPr lang="en-US" dirty="0"/>
              <a:t>Liskov substitution principle</a:t>
            </a:r>
          </a:p>
          <a:p>
            <a:r>
              <a:rPr lang="en-US" dirty="0"/>
              <a:t>Interface segregation principle</a:t>
            </a:r>
          </a:p>
          <a:p>
            <a:r>
              <a:rPr lang="en-US" dirty="0"/>
              <a:t>Dependency Inversion principle</a:t>
            </a:r>
          </a:p>
        </p:txBody>
      </p:sp>
    </p:spTree>
    <p:extLst>
      <p:ext uri="{BB962C8B-B14F-4D97-AF65-F5344CB8AC3E}">
        <p14:creationId xmlns:p14="http://schemas.microsoft.com/office/powerpoint/2010/main" val="101216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F0EC-E203-014B-BD82-D85C3E32E845}"/>
              </a:ext>
            </a:extLst>
          </p:cNvPr>
          <p:cNvSpPr>
            <a:spLocks noGrp="1"/>
          </p:cNvSpPr>
          <p:nvPr>
            <p:ph type="title"/>
          </p:nvPr>
        </p:nvSpPr>
        <p:spPr/>
        <p:txBody>
          <a:bodyPr/>
          <a:lstStyle/>
          <a:p>
            <a:r>
              <a:rPr lang="en-US" dirty="0"/>
              <a:t>Single Responsibility Principle</a:t>
            </a:r>
          </a:p>
        </p:txBody>
      </p:sp>
      <p:sp>
        <p:nvSpPr>
          <p:cNvPr id="3" name="Content Placeholder 2">
            <a:extLst>
              <a:ext uri="{FF2B5EF4-FFF2-40B4-BE49-F238E27FC236}">
                <a16:creationId xmlns:a16="http://schemas.microsoft.com/office/drawing/2014/main" id="{30A1B9D0-F9CE-364E-88E7-05D7DFDACED6}"/>
              </a:ext>
            </a:extLst>
          </p:cNvPr>
          <p:cNvSpPr>
            <a:spLocks noGrp="1"/>
          </p:cNvSpPr>
          <p:nvPr>
            <p:ph idx="1"/>
          </p:nvPr>
        </p:nvSpPr>
        <p:spPr/>
        <p:txBody>
          <a:bodyPr/>
          <a:lstStyle/>
          <a:p>
            <a:pPr marL="0" indent="0">
              <a:buNone/>
            </a:pPr>
            <a:r>
              <a:rPr lang="ru-RU" dirty="0"/>
              <a:t>Существует лишь одна причина, приводящая к изменению класса.</a:t>
            </a:r>
          </a:p>
          <a:p>
            <a:pPr marL="0" indent="0">
              <a:buNone/>
            </a:pPr>
            <a:endParaRPr lang="ru-RU" dirty="0"/>
          </a:p>
          <a:p>
            <a:pPr marL="0" indent="0">
              <a:buNone/>
            </a:pPr>
            <a:r>
              <a:rPr lang="ru-RU" dirty="0"/>
              <a:t>Пример: класс, представляющий информацию о заказе, не должен содержать реализации форматирования этого заказа в виде </a:t>
            </a:r>
            <a:r>
              <a:rPr lang="en-US" dirty="0"/>
              <a:t>HTML</a:t>
            </a:r>
            <a:r>
              <a:rPr lang="ru-RU" dirty="0"/>
              <a:t> для вставки в код сайта.</a:t>
            </a:r>
          </a:p>
        </p:txBody>
      </p:sp>
    </p:spTree>
    <p:extLst>
      <p:ext uri="{BB962C8B-B14F-4D97-AF65-F5344CB8AC3E}">
        <p14:creationId xmlns:p14="http://schemas.microsoft.com/office/powerpoint/2010/main" val="276391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3F1A-A1D5-9541-9C23-CB35B1E9BF68}"/>
              </a:ext>
            </a:extLst>
          </p:cNvPr>
          <p:cNvSpPr>
            <a:spLocks noGrp="1"/>
          </p:cNvSpPr>
          <p:nvPr>
            <p:ph type="title"/>
          </p:nvPr>
        </p:nvSpPr>
        <p:spPr/>
        <p:txBody>
          <a:bodyPr/>
          <a:lstStyle/>
          <a:p>
            <a:r>
              <a:rPr lang="en-US" dirty="0"/>
              <a:t>Open-closed Principle</a:t>
            </a:r>
          </a:p>
        </p:txBody>
      </p:sp>
      <p:sp>
        <p:nvSpPr>
          <p:cNvPr id="3" name="Content Placeholder 2">
            <a:extLst>
              <a:ext uri="{FF2B5EF4-FFF2-40B4-BE49-F238E27FC236}">
                <a16:creationId xmlns:a16="http://schemas.microsoft.com/office/drawing/2014/main" id="{9A621625-DB59-4340-BFDC-075FB87E03F1}"/>
              </a:ext>
            </a:extLst>
          </p:cNvPr>
          <p:cNvSpPr>
            <a:spLocks noGrp="1"/>
          </p:cNvSpPr>
          <p:nvPr>
            <p:ph idx="1"/>
          </p:nvPr>
        </p:nvSpPr>
        <p:spPr/>
        <p:txBody>
          <a:bodyPr/>
          <a:lstStyle/>
          <a:p>
            <a:pPr marL="0" indent="0">
              <a:buNone/>
            </a:pPr>
            <a:r>
              <a:rPr lang="ru-RU" dirty="0"/>
              <a:t>Программные сущности должны быть открыты для расширения, но закрыты для модификации.</a:t>
            </a:r>
            <a:endParaRPr lang="en-US" dirty="0"/>
          </a:p>
          <a:p>
            <a:r>
              <a:rPr lang="en-US" dirty="0"/>
              <a:t>A module will be said to be open if it is still available for extension. For example, it should be possible to add fields to the data structures it contains, or new elements to the set of functions it performs.</a:t>
            </a:r>
          </a:p>
          <a:p>
            <a:r>
              <a:rPr lang="en-US" dirty="0"/>
              <a:t>A module will be said to be closed if [it] is available for use by other modules. This assumes that the module has been given a well-defined, stable description (the interface in the sense of information hiding). (Bertrand Meyer)</a:t>
            </a:r>
          </a:p>
          <a:p>
            <a:pPr marL="0" indent="0">
              <a:buNone/>
            </a:pPr>
            <a:endParaRPr lang="en-US" dirty="0"/>
          </a:p>
        </p:txBody>
      </p:sp>
    </p:spTree>
    <p:extLst>
      <p:ext uri="{BB962C8B-B14F-4D97-AF65-F5344CB8AC3E}">
        <p14:creationId xmlns:p14="http://schemas.microsoft.com/office/powerpoint/2010/main" val="405983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7360-0A38-4549-8318-72FEC4C6EF39}"/>
              </a:ext>
            </a:extLst>
          </p:cNvPr>
          <p:cNvSpPr>
            <a:spLocks noGrp="1"/>
          </p:cNvSpPr>
          <p:nvPr>
            <p:ph type="title"/>
          </p:nvPr>
        </p:nvSpPr>
        <p:spPr/>
        <p:txBody>
          <a:bodyPr/>
          <a:lstStyle/>
          <a:p>
            <a:r>
              <a:rPr lang="ru-RU" dirty="0"/>
              <a:t>Принцип подстановки Барбары Лисков</a:t>
            </a:r>
            <a:endParaRPr lang="en-US" dirty="0"/>
          </a:p>
        </p:txBody>
      </p:sp>
      <p:sp>
        <p:nvSpPr>
          <p:cNvPr id="3" name="Content Placeholder 2">
            <a:extLst>
              <a:ext uri="{FF2B5EF4-FFF2-40B4-BE49-F238E27FC236}">
                <a16:creationId xmlns:a16="http://schemas.microsoft.com/office/drawing/2014/main" id="{C7188A62-2DE7-424C-AA54-B130AD52BB9E}"/>
              </a:ext>
            </a:extLst>
          </p:cNvPr>
          <p:cNvSpPr>
            <a:spLocks noGrp="1"/>
          </p:cNvSpPr>
          <p:nvPr>
            <p:ph idx="1"/>
          </p:nvPr>
        </p:nvSpPr>
        <p:spPr/>
        <p:txBody>
          <a:bodyPr/>
          <a:lstStyle/>
          <a:p>
            <a:pPr marL="0" indent="0">
              <a:buNone/>
            </a:pPr>
            <a:r>
              <a:rPr lang="ru-RU" dirty="0"/>
              <a:t>Пусть </a:t>
            </a:r>
            <a:r>
              <a:rPr lang="el-GR" dirty="0"/>
              <a:t>φ(</a:t>
            </a:r>
            <a:r>
              <a:rPr lang="en-US" dirty="0"/>
              <a:t>x) — </a:t>
            </a:r>
            <a:r>
              <a:rPr lang="ru-RU" dirty="0"/>
              <a:t>доказуемое свойство объекта </a:t>
            </a:r>
            <a:r>
              <a:rPr lang="en-US" dirty="0"/>
              <a:t>x </a:t>
            </a:r>
            <a:r>
              <a:rPr lang="ru-RU" dirty="0"/>
              <a:t>типа </a:t>
            </a:r>
            <a:r>
              <a:rPr lang="en-US" dirty="0"/>
              <a:t>T. </a:t>
            </a:r>
            <a:r>
              <a:rPr lang="ru-RU" dirty="0"/>
              <a:t>Тогда </a:t>
            </a:r>
            <a:r>
              <a:rPr lang="el-GR" dirty="0"/>
              <a:t>φ(</a:t>
            </a:r>
            <a:r>
              <a:rPr lang="en-US" dirty="0"/>
              <a:t>y) </a:t>
            </a:r>
            <a:r>
              <a:rPr lang="ru-RU" dirty="0"/>
              <a:t>должно быть верным для объектов </a:t>
            </a:r>
            <a:r>
              <a:rPr lang="en-US" dirty="0"/>
              <a:t>y </a:t>
            </a:r>
            <a:r>
              <a:rPr lang="ru-RU" dirty="0"/>
              <a:t>типа </a:t>
            </a:r>
            <a:r>
              <a:rPr lang="en-US" dirty="0"/>
              <a:t>S, </a:t>
            </a:r>
            <a:r>
              <a:rPr lang="ru-RU" dirty="0"/>
              <a:t>где </a:t>
            </a:r>
            <a:r>
              <a:rPr lang="en-US" dirty="0"/>
              <a:t>S — </a:t>
            </a:r>
            <a:r>
              <a:rPr lang="ru-RU" dirty="0"/>
              <a:t>подтип </a:t>
            </a:r>
            <a:r>
              <a:rPr lang="en-US" dirty="0"/>
              <a:t>T.</a:t>
            </a:r>
          </a:p>
        </p:txBody>
      </p:sp>
    </p:spTree>
    <p:extLst>
      <p:ext uri="{BB962C8B-B14F-4D97-AF65-F5344CB8AC3E}">
        <p14:creationId xmlns:p14="http://schemas.microsoft.com/office/powerpoint/2010/main" val="386361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7360-0A38-4549-8318-72FEC4C6EF39}"/>
              </a:ext>
            </a:extLst>
          </p:cNvPr>
          <p:cNvSpPr>
            <a:spLocks noGrp="1"/>
          </p:cNvSpPr>
          <p:nvPr>
            <p:ph type="title"/>
          </p:nvPr>
        </p:nvSpPr>
        <p:spPr/>
        <p:txBody>
          <a:bodyPr/>
          <a:lstStyle/>
          <a:p>
            <a:r>
              <a:rPr lang="ru-RU" dirty="0"/>
              <a:t>Принцип подстановки Барбары Лисков</a:t>
            </a:r>
            <a:endParaRPr lang="en-US" dirty="0"/>
          </a:p>
        </p:txBody>
      </p:sp>
      <p:sp>
        <p:nvSpPr>
          <p:cNvPr id="3" name="Content Placeholder 2">
            <a:extLst>
              <a:ext uri="{FF2B5EF4-FFF2-40B4-BE49-F238E27FC236}">
                <a16:creationId xmlns:a16="http://schemas.microsoft.com/office/drawing/2014/main" id="{C7188A62-2DE7-424C-AA54-B130AD52BB9E}"/>
              </a:ext>
            </a:extLst>
          </p:cNvPr>
          <p:cNvSpPr>
            <a:spLocks noGrp="1"/>
          </p:cNvSpPr>
          <p:nvPr>
            <p:ph idx="1"/>
          </p:nvPr>
        </p:nvSpPr>
        <p:spPr/>
        <p:txBody>
          <a:bodyPr/>
          <a:lstStyle/>
          <a:p>
            <a:pPr marL="0" indent="0">
              <a:buNone/>
            </a:pPr>
            <a:r>
              <a:rPr lang="ru-RU" dirty="0"/>
              <a:t>Пусть </a:t>
            </a:r>
            <a:r>
              <a:rPr lang="el-GR" dirty="0"/>
              <a:t>φ(</a:t>
            </a:r>
            <a:r>
              <a:rPr lang="en-US" dirty="0"/>
              <a:t>x) — </a:t>
            </a:r>
            <a:r>
              <a:rPr lang="ru-RU" dirty="0"/>
              <a:t>доказуемое свойство объекта </a:t>
            </a:r>
            <a:r>
              <a:rPr lang="en-US" dirty="0"/>
              <a:t>x </a:t>
            </a:r>
            <a:r>
              <a:rPr lang="ru-RU" dirty="0"/>
              <a:t>типа </a:t>
            </a:r>
            <a:r>
              <a:rPr lang="en-US" dirty="0"/>
              <a:t>T. </a:t>
            </a:r>
            <a:r>
              <a:rPr lang="ru-RU" dirty="0"/>
              <a:t>Тогда </a:t>
            </a:r>
            <a:r>
              <a:rPr lang="el-GR" dirty="0"/>
              <a:t>φ(</a:t>
            </a:r>
            <a:r>
              <a:rPr lang="en-US" dirty="0"/>
              <a:t>y) </a:t>
            </a:r>
            <a:r>
              <a:rPr lang="ru-RU" dirty="0"/>
              <a:t>должно быть верным для объектов </a:t>
            </a:r>
            <a:r>
              <a:rPr lang="en-US" dirty="0"/>
              <a:t>y </a:t>
            </a:r>
            <a:r>
              <a:rPr lang="ru-RU" dirty="0"/>
              <a:t>типа </a:t>
            </a:r>
            <a:r>
              <a:rPr lang="en-US" dirty="0"/>
              <a:t>S, </a:t>
            </a:r>
            <a:r>
              <a:rPr lang="ru-RU" dirty="0"/>
              <a:t>где </a:t>
            </a:r>
            <a:r>
              <a:rPr lang="en-US" dirty="0"/>
              <a:t>S — </a:t>
            </a:r>
            <a:r>
              <a:rPr lang="ru-RU" dirty="0"/>
              <a:t>подтип </a:t>
            </a:r>
            <a:r>
              <a:rPr lang="en-US" dirty="0"/>
              <a:t>T.</a:t>
            </a:r>
            <a:endParaRPr lang="ru-RU" dirty="0"/>
          </a:p>
          <a:p>
            <a:pPr marL="0" indent="0">
              <a:buNone/>
            </a:pPr>
            <a:endParaRPr lang="ru-RU" dirty="0"/>
          </a:p>
          <a:p>
            <a:pPr marL="0" indent="0">
              <a:buNone/>
            </a:pPr>
            <a:endParaRPr lang="ru-RU" dirty="0"/>
          </a:p>
          <a:p>
            <a:pPr marL="0" indent="0">
              <a:buNone/>
            </a:pPr>
            <a:r>
              <a:rPr lang="ru-RU" dirty="0"/>
              <a:t>Что?</a:t>
            </a:r>
            <a:endParaRPr lang="en-US" dirty="0"/>
          </a:p>
        </p:txBody>
      </p:sp>
    </p:spTree>
    <p:extLst>
      <p:ext uri="{BB962C8B-B14F-4D97-AF65-F5344CB8AC3E}">
        <p14:creationId xmlns:p14="http://schemas.microsoft.com/office/powerpoint/2010/main" val="130229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7360-0A38-4549-8318-72FEC4C6EF39}"/>
              </a:ext>
            </a:extLst>
          </p:cNvPr>
          <p:cNvSpPr>
            <a:spLocks noGrp="1"/>
          </p:cNvSpPr>
          <p:nvPr>
            <p:ph type="title"/>
          </p:nvPr>
        </p:nvSpPr>
        <p:spPr/>
        <p:txBody>
          <a:bodyPr/>
          <a:lstStyle/>
          <a:p>
            <a:r>
              <a:rPr lang="ru-RU" dirty="0"/>
              <a:t>Принцип подстановки Барбары Лисков</a:t>
            </a:r>
            <a:endParaRPr lang="en-US" dirty="0"/>
          </a:p>
        </p:txBody>
      </p:sp>
      <p:sp>
        <p:nvSpPr>
          <p:cNvPr id="3" name="Content Placeholder 2">
            <a:extLst>
              <a:ext uri="{FF2B5EF4-FFF2-40B4-BE49-F238E27FC236}">
                <a16:creationId xmlns:a16="http://schemas.microsoft.com/office/drawing/2014/main" id="{C7188A62-2DE7-424C-AA54-B130AD52BB9E}"/>
              </a:ext>
            </a:extLst>
          </p:cNvPr>
          <p:cNvSpPr>
            <a:spLocks noGrp="1"/>
          </p:cNvSpPr>
          <p:nvPr>
            <p:ph idx="1"/>
          </p:nvPr>
        </p:nvSpPr>
        <p:spPr/>
        <p:txBody>
          <a:bodyPr/>
          <a:lstStyle/>
          <a:p>
            <a:pPr marL="0" indent="0">
              <a:buNone/>
            </a:pPr>
            <a:r>
              <a:rPr lang="ru-RU" dirty="0"/>
              <a:t>Функции, использующие указатели ссылок на базовые классы, должны уметь использовать объекты производных классов, даже не зная об этом.</a:t>
            </a:r>
            <a:endParaRPr lang="en-US" dirty="0"/>
          </a:p>
        </p:txBody>
      </p:sp>
    </p:spTree>
    <p:extLst>
      <p:ext uri="{BB962C8B-B14F-4D97-AF65-F5344CB8AC3E}">
        <p14:creationId xmlns:p14="http://schemas.microsoft.com/office/powerpoint/2010/main" val="370528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7360-0A38-4549-8318-72FEC4C6EF39}"/>
              </a:ext>
            </a:extLst>
          </p:cNvPr>
          <p:cNvSpPr>
            <a:spLocks noGrp="1"/>
          </p:cNvSpPr>
          <p:nvPr>
            <p:ph type="title"/>
          </p:nvPr>
        </p:nvSpPr>
        <p:spPr/>
        <p:txBody>
          <a:bodyPr/>
          <a:lstStyle/>
          <a:p>
            <a:r>
              <a:rPr lang="ru-RU" dirty="0"/>
              <a:t>Принцип подстановки Барбары Лисков</a:t>
            </a:r>
            <a:endParaRPr lang="en-US" dirty="0"/>
          </a:p>
        </p:txBody>
      </p:sp>
      <p:sp>
        <p:nvSpPr>
          <p:cNvPr id="3" name="Content Placeholder 2">
            <a:extLst>
              <a:ext uri="{FF2B5EF4-FFF2-40B4-BE49-F238E27FC236}">
                <a16:creationId xmlns:a16="http://schemas.microsoft.com/office/drawing/2014/main" id="{C7188A62-2DE7-424C-AA54-B130AD52BB9E}"/>
              </a:ext>
            </a:extLst>
          </p:cNvPr>
          <p:cNvSpPr>
            <a:spLocks noGrp="1"/>
          </p:cNvSpPr>
          <p:nvPr>
            <p:ph idx="1"/>
          </p:nvPr>
        </p:nvSpPr>
        <p:spPr/>
        <p:txBody>
          <a:bodyPr/>
          <a:lstStyle/>
          <a:p>
            <a:pPr marL="0" indent="0">
              <a:buNone/>
            </a:pPr>
            <a:r>
              <a:rPr lang="ru-RU" dirty="0"/>
              <a:t>Подкласс должен быть взаимозаменяем с базовым/родительским классом.</a:t>
            </a:r>
          </a:p>
          <a:p>
            <a:pPr marL="0" indent="0">
              <a:buNone/>
            </a:pPr>
            <a:endParaRPr lang="ru-RU" dirty="0"/>
          </a:p>
          <a:p>
            <a:pPr marL="0" indent="0">
              <a:buNone/>
            </a:pPr>
            <a:r>
              <a:rPr lang="ru-RU" dirty="0"/>
              <a:t>Иными словами, мы можем везде заменить класс </a:t>
            </a:r>
            <a:r>
              <a:rPr lang="en-US" dirty="0"/>
              <a:t>A </a:t>
            </a:r>
            <a:r>
              <a:rPr lang="ru-RU" dirty="0"/>
              <a:t>на </a:t>
            </a:r>
            <a:r>
              <a:rPr lang="en-US" dirty="0"/>
              <a:t>class B(A)</a:t>
            </a:r>
            <a:r>
              <a:rPr lang="ru-RU" dirty="0"/>
              <a:t> и ничего не должно измениться.</a:t>
            </a:r>
          </a:p>
          <a:p>
            <a:pPr marL="0" indent="0">
              <a:buNone/>
            </a:pPr>
            <a:endParaRPr lang="ru-RU" dirty="0"/>
          </a:p>
          <a:p>
            <a:pPr marL="0" indent="0">
              <a:buNone/>
            </a:pPr>
            <a:r>
              <a:rPr lang="ru-RU" dirty="0"/>
              <a:t>Подклассы должны дополнять функциональность базового класса.</a:t>
            </a:r>
            <a:endParaRPr lang="en-US" dirty="0"/>
          </a:p>
        </p:txBody>
      </p:sp>
    </p:spTree>
    <p:extLst>
      <p:ext uri="{BB962C8B-B14F-4D97-AF65-F5344CB8AC3E}">
        <p14:creationId xmlns:p14="http://schemas.microsoft.com/office/powerpoint/2010/main" val="325301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D071-51B1-9B49-B98F-30BEDE2D5AB3}"/>
              </a:ext>
            </a:extLst>
          </p:cNvPr>
          <p:cNvSpPr>
            <a:spLocks noGrp="1"/>
          </p:cNvSpPr>
          <p:nvPr>
            <p:ph type="title"/>
          </p:nvPr>
        </p:nvSpPr>
        <p:spPr/>
        <p:txBody>
          <a:bodyPr/>
          <a:lstStyle/>
          <a:p>
            <a:r>
              <a:rPr lang="en-US" dirty="0"/>
              <a:t>Interface Segregation Principle</a:t>
            </a:r>
          </a:p>
        </p:txBody>
      </p:sp>
      <p:sp>
        <p:nvSpPr>
          <p:cNvPr id="3" name="Content Placeholder 2">
            <a:extLst>
              <a:ext uri="{FF2B5EF4-FFF2-40B4-BE49-F238E27FC236}">
                <a16:creationId xmlns:a16="http://schemas.microsoft.com/office/drawing/2014/main" id="{3189BC3F-EDF4-9048-9C01-8F34CD482131}"/>
              </a:ext>
            </a:extLst>
          </p:cNvPr>
          <p:cNvSpPr>
            <a:spLocks noGrp="1"/>
          </p:cNvSpPr>
          <p:nvPr>
            <p:ph idx="1"/>
          </p:nvPr>
        </p:nvSpPr>
        <p:spPr/>
        <p:txBody>
          <a:bodyPr/>
          <a:lstStyle/>
          <a:p>
            <a:r>
              <a:rPr lang="ru-RU" dirty="0"/>
              <a:t>Нельзя заставлять клиента реализовать интерфейс, которым он не пользуется.</a:t>
            </a:r>
          </a:p>
          <a:p>
            <a:endParaRPr lang="ru-RU" dirty="0"/>
          </a:p>
          <a:p>
            <a:r>
              <a:rPr lang="ru-RU" dirty="0"/>
              <a:t>Больше мелких интерфейсов лучше, чем один огромный.</a:t>
            </a:r>
            <a:endParaRPr lang="en-US" dirty="0"/>
          </a:p>
        </p:txBody>
      </p:sp>
    </p:spTree>
    <p:extLst>
      <p:ext uri="{BB962C8B-B14F-4D97-AF65-F5344CB8AC3E}">
        <p14:creationId xmlns:p14="http://schemas.microsoft.com/office/powerpoint/2010/main" val="905037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394</Words>
  <Application>Microsoft Macintosh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Принципы SOLID</vt:lpstr>
      <vt:lpstr>Принципы</vt:lpstr>
      <vt:lpstr>Single Responsibility Principle</vt:lpstr>
      <vt:lpstr>Open-closed Principle</vt:lpstr>
      <vt:lpstr>Принцип подстановки Барбары Лисков</vt:lpstr>
      <vt:lpstr>Принцип подстановки Барбары Лисков</vt:lpstr>
      <vt:lpstr>Принцип подстановки Барбары Лисков</vt:lpstr>
      <vt:lpstr>Принцип подстановки Барбары Лисков</vt:lpstr>
      <vt:lpstr>Interface Segregation Principle</vt:lpstr>
      <vt:lpstr>Dependency Inversion Principle</vt:lpstr>
      <vt:lpstr>Почитать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Принципы SOLID</dc:title>
  <dc:creator>Egor Solovev</dc:creator>
  <cp:lastModifiedBy>Egor Solovev</cp:lastModifiedBy>
  <cp:revision>9</cp:revision>
  <dcterms:created xsi:type="dcterms:W3CDTF">2020-01-21T22:59:07Z</dcterms:created>
  <dcterms:modified xsi:type="dcterms:W3CDTF">2020-01-21T23:59:17Z</dcterms:modified>
</cp:coreProperties>
</file>