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3" r:id="rId3"/>
    <p:sldId id="257" r:id="rId4"/>
    <p:sldId id="259" r:id="rId5"/>
    <p:sldId id="268" r:id="rId6"/>
    <p:sldId id="277" r:id="rId7"/>
    <p:sldId id="269" r:id="rId8"/>
    <p:sldId id="267" r:id="rId9"/>
    <p:sldId id="260" r:id="rId10"/>
    <p:sldId id="279" r:id="rId11"/>
    <p:sldId id="278" r:id="rId12"/>
    <p:sldId id="262" r:id="rId13"/>
    <p:sldId id="294" r:id="rId14"/>
    <p:sldId id="297" r:id="rId15"/>
    <p:sldId id="284" r:id="rId16"/>
    <p:sldId id="261" r:id="rId17"/>
    <p:sldId id="274" r:id="rId18"/>
    <p:sldId id="285" r:id="rId19"/>
    <p:sldId id="286" r:id="rId20"/>
    <p:sldId id="275" r:id="rId21"/>
    <p:sldId id="276" r:id="rId22"/>
    <p:sldId id="265" r:id="rId23"/>
    <p:sldId id="296" r:id="rId24"/>
    <p:sldId id="300" r:id="rId25"/>
    <p:sldId id="271" r:id="rId26"/>
    <p:sldId id="263" r:id="rId27"/>
    <p:sldId id="282" r:id="rId28"/>
    <p:sldId id="289" r:id="rId29"/>
    <p:sldId id="290" r:id="rId30"/>
    <p:sldId id="266" r:id="rId31"/>
    <p:sldId id="272" r:id="rId32"/>
    <p:sldId id="302" r:id="rId33"/>
    <p:sldId id="303" r:id="rId34"/>
  </p:sldIdLst>
  <p:sldSz cx="9144000" cy="6858000" type="screen4x3"/>
  <p:notesSz cx="6669088" cy="97758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77" autoAdjust="0"/>
  </p:normalViewPr>
  <p:slideViewPr>
    <p:cSldViewPr>
      <p:cViewPr varScale="1">
        <p:scale>
          <a:sx n="98" d="100"/>
          <a:sy n="98" d="100"/>
        </p:scale>
        <p:origin x="354" y="8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8879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777607" y="0"/>
            <a:ext cx="2889938" cy="488791"/>
          </a:xfrm>
          <a:prstGeom prst="rect">
            <a:avLst/>
          </a:prstGeom>
        </p:spPr>
        <p:txBody>
          <a:bodyPr vert="horz" lIns="91440" tIns="45720" rIns="91440" bIns="45720" rtlCol="0"/>
          <a:lstStyle>
            <a:lvl1pPr algn="r">
              <a:defRPr sz="1200"/>
            </a:lvl1pPr>
          </a:lstStyle>
          <a:p>
            <a:fld id="{8B28C690-93F5-496C-A484-ED812D9A9FA3}" type="datetimeFigureOut">
              <a:rPr lang="de-DE" smtClean="0"/>
              <a:pPr/>
              <a:t>18.01.2019</a:t>
            </a:fld>
            <a:endParaRPr lang="de-DE"/>
          </a:p>
        </p:txBody>
      </p:sp>
      <p:sp>
        <p:nvSpPr>
          <p:cNvPr id="4" name="Folienbildplatzhalter 3"/>
          <p:cNvSpPr>
            <a:spLocks noGrp="1" noRot="1" noChangeAspect="1"/>
          </p:cNvSpPr>
          <p:nvPr>
            <p:ph type="sldImg" idx="2"/>
          </p:nvPr>
        </p:nvSpPr>
        <p:spPr>
          <a:xfrm>
            <a:off x="892175" y="733425"/>
            <a:ext cx="4884738" cy="366553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66909" y="4643517"/>
            <a:ext cx="5335270" cy="4399121"/>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285337"/>
            <a:ext cx="2889938" cy="488791"/>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285337"/>
            <a:ext cx="2889938" cy="488791"/>
          </a:xfrm>
          <a:prstGeom prst="rect">
            <a:avLst/>
          </a:prstGeom>
        </p:spPr>
        <p:txBody>
          <a:bodyPr vert="horz" lIns="91440" tIns="45720" rIns="91440" bIns="45720" rtlCol="0" anchor="b"/>
          <a:lstStyle>
            <a:lvl1pPr algn="r">
              <a:defRPr sz="1200"/>
            </a:lvl1pPr>
          </a:lstStyle>
          <a:p>
            <a:fld id="{B88FD0F5-791D-4ADB-8AFD-D3386B75889A}"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88FD0F5-791D-4ADB-8AFD-D3386B75889A}" type="slidenum">
              <a:rPr lang="de-DE" smtClean="0"/>
              <a:pPr/>
              <a:t>1</a:t>
            </a:fld>
            <a:endParaRPr lang="de-DE"/>
          </a:p>
        </p:txBody>
      </p:sp>
    </p:spTree>
    <p:extLst>
      <p:ext uri="{BB962C8B-B14F-4D97-AF65-F5344CB8AC3E}">
        <p14:creationId xmlns:p14="http://schemas.microsoft.com/office/powerpoint/2010/main" val="1762644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10</a:t>
            </a:fld>
            <a:endParaRPr lang="de-DE"/>
          </a:p>
        </p:txBody>
      </p:sp>
    </p:spTree>
    <p:extLst>
      <p:ext uri="{BB962C8B-B14F-4D97-AF65-F5344CB8AC3E}">
        <p14:creationId xmlns:p14="http://schemas.microsoft.com/office/powerpoint/2010/main" val="1084906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11</a:t>
            </a:fld>
            <a:endParaRPr lang="de-DE"/>
          </a:p>
        </p:txBody>
      </p:sp>
    </p:spTree>
    <p:extLst>
      <p:ext uri="{BB962C8B-B14F-4D97-AF65-F5344CB8AC3E}">
        <p14:creationId xmlns:p14="http://schemas.microsoft.com/office/powerpoint/2010/main" val="353949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13</a:t>
            </a:fld>
            <a:endParaRPr lang="de-DE"/>
          </a:p>
        </p:txBody>
      </p:sp>
    </p:spTree>
    <p:extLst>
      <p:ext uri="{BB962C8B-B14F-4D97-AF65-F5344CB8AC3E}">
        <p14:creationId xmlns:p14="http://schemas.microsoft.com/office/powerpoint/2010/main" val="2760136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14</a:t>
            </a:fld>
            <a:endParaRPr lang="de-DE"/>
          </a:p>
        </p:txBody>
      </p:sp>
    </p:spTree>
    <p:extLst>
      <p:ext uri="{BB962C8B-B14F-4D97-AF65-F5344CB8AC3E}">
        <p14:creationId xmlns:p14="http://schemas.microsoft.com/office/powerpoint/2010/main" val="3256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sym typeface="Wingdings" pitchFamily="2" charset="2"/>
            </a:endParaRPr>
          </a:p>
        </p:txBody>
      </p:sp>
      <p:sp>
        <p:nvSpPr>
          <p:cNvPr id="4" name="Foliennummernplatzhalter 3"/>
          <p:cNvSpPr>
            <a:spLocks noGrp="1"/>
          </p:cNvSpPr>
          <p:nvPr>
            <p:ph type="sldNum" sz="quarter" idx="10"/>
          </p:nvPr>
        </p:nvSpPr>
        <p:spPr/>
        <p:txBody>
          <a:bodyPr/>
          <a:lstStyle/>
          <a:p>
            <a:fld id="{B88FD0F5-791D-4ADB-8AFD-D3386B75889A}" type="slidenum">
              <a:rPr lang="de-DE" smtClean="0"/>
              <a:pPr/>
              <a:t>15</a:t>
            </a:fld>
            <a:endParaRPr lang="de-DE"/>
          </a:p>
        </p:txBody>
      </p:sp>
    </p:spTree>
    <p:extLst>
      <p:ext uri="{BB962C8B-B14F-4D97-AF65-F5344CB8AC3E}">
        <p14:creationId xmlns:p14="http://schemas.microsoft.com/office/powerpoint/2010/main" val="2791170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sym typeface="Wingdings" pitchFamily="2" charset="2"/>
            </a:endParaRPr>
          </a:p>
        </p:txBody>
      </p:sp>
      <p:sp>
        <p:nvSpPr>
          <p:cNvPr id="4" name="Foliennummernplatzhalter 3"/>
          <p:cNvSpPr>
            <a:spLocks noGrp="1"/>
          </p:cNvSpPr>
          <p:nvPr>
            <p:ph type="sldNum" sz="quarter" idx="10"/>
          </p:nvPr>
        </p:nvSpPr>
        <p:spPr/>
        <p:txBody>
          <a:bodyPr/>
          <a:lstStyle/>
          <a:p>
            <a:fld id="{B88FD0F5-791D-4ADB-8AFD-D3386B75889A}"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sym typeface="Wingdings" pitchFamily="2" charset="2"/>
            </a:endParaRPr>
          </a:p>
        </p:txBody>
      </p:sp>
      <p:sp>
        <p:nvSpPr>
          <p:cNvPr id="4" name="Foliennummernplatzhalter 3"/>
          <p:cNvSpPr>
            <a:spLocks noGrp="1"/>
          </p:cNvSpPr>
          <p:nvPr>
            <p:ph type="sldNum" sz="quarter" idx="10"/>
          </p:nvPr>
        </p:nvSpPr>
        <p:spPr/>
        <p:txBody>
          <a:bodyPr/>
          <a:lstStyle/>
          <a:p>
            <a:fld id="{B88FD0F5-791D-4ADB-8AFD-D3386B75889A}" type="slidenum">
              <a:rPr lang="de-DE" smtClean="0"/>
              <a:pPr/>
              <a:t>17</a:t>
            </a:fld>
            <a:endParaRPr lang="de-DE"/>
          </a:p>
        </p:txBody>
      </p:sp>
    </p:spTree>
    <p:extLst>
      <p:ext uri="{BB962C8B-B14F-4D97-AF65-F5344CB8AC3E}">
        <p14:creationId xmlns:p14="http://schemas.microsoft.com/office/powerpoint/2010/main" val="4183488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sym typeface="Wingdings" pitchFamily="2" charset="2"/>
            </a:endParaRPr>
          </a:p>
        </p:txBody>
      </p:sp>
      <p:sp>
        <p:nvSpPr>
          <p:cNvPr id="4" name="Foliennummernplatzhalter 3"/>
          <p:cNvSpPr>
            <a:spLocks noGrp="1"/>
          </p:cNvSpPr>
          <p:nvPr>
            <p:ph type="sldNum" sz="quarter" idx="10"/>
          </p:nvPr>
        </p:nvSpPr>
        <p:spPr/>
        <p:txBody>
          <a:bodyPr/>
          <a:lstStyle/>
          <a:p>
            <a:fld id="{B88FD0F5-791D-4ADB-8AFD-D3386B75889A}" type="slidenum">
              <a:rPr lang="de-DE" smtClean="0"/>
              <a:pPr/>
              <a:t>18</a:t>
            </a:fld>
            <a:endParaRPr lang="de-DE"/>
          </a:p>
        </p:txBody>
      </p:sp>
    </p:spTree>
    <p:extLst>
      <p:ext uri="{BB962C8B-B14F-4D97-AF65-F5344CB8AC3E}">
        <p14:creationId xmlns:p14="http://schemas.microsoft.com/office/powerpoint/2010/main" val="234674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sym typeface="Wingdings" pitchFamily="2" charset="2"/>
            </a:endParaRPr>
          </a:p>
        </p:txBody>
      </p:sp>
      <p:sp>
        <p:nvSpPr>
          <p:cNvPr id="4" name="Foliennummernplatzhalter 3"/>
          <p:cNvSpPr>
            <a:spLocks noGrp="1"/>
          </p:cNvSpPr>
          <p:nvPr>
            <p:ph type="sldNum" sz="quarter" idx="10"/>
          </p:nvPr>
        </p:nvSpPr>
        <p:spPr/>
        <p:txBody>
          <a:bodyPr/>
          <a:lstStyle/>
          <a:p>
            <a:fld id="{B88FD0F5-791D-4ADB-8AFD-D3386B75889A}" type="slidenum">
              <a:rPr lang="de-DE" smtClean="0"/>
              <a:pPr/>
              <a:t>19</a:t>
            </a:fld>
            <a:endParaRPr lang="de-DE"/>
          </a:p>
        </p:txBody>
      </p:sp>
    </p:spTree>
    <p:extLst>
      <p:ext uri="{BB962C8B-B14F-4D97-AF65-F5344CB8AC3E}">
        <p14:creationId xmlns:p14="http://schemas.microsoft.com/office/powerpoint/2010/main" val="115085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2</a:t>
            </a:fld>
            <a:endParaRPr lang="de-DE"/>
          </a:p>
        </p:txBody>
      </p:sp>
    </p:spTree>
    <p:extLst>
      <p:ext uri="{BB962C8B-B14F-4D97-AF65-F5344CB8AC3E}">
        <p14:creationId xmlns:p14="http://schemas.microsoft.com/office/powerpoint/2010/main" val="3322736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20</a:t>
            </a:fld>
            <a:endParaRPr lang="de-DE"/>
          </a:p>
        </p:txBody>
      </p:sp>
    </p:spTree>
    <p:extLst>
      <p:ext uri="{BB962C8B-B14F-4D97-AF65-F5344CB8AC3E}">
        <p14:creationId xmlns:p14="http://schemas.microsoft.com/office/powerpoint/2010/main" val="4000821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sym typeface="Wingdings" pitchFamily="2" charset="2"/>
            </a:endParaRPr>
          </a:p>
        </p:txBody>
      </p:sp>
      <p:sp>
        <p:nvSpPr>
          <p:cNvPr id="4" name="Foliennummernplatzhalter 3"/>
          <p:cNvSpPr>
            <a:spLocks noGrp="1"/>
          </p:cNvSpPr>
          <p:nvPr>
            <p:ph type="sldNum" sz="quarter" idx="10"/>
          </p:nvPr>
        </p:nvSpPr>
        <p:spPr/>
        <p:txBody>
          <a:bodyPr/>
          <a:lstStyle/>
          <a:p>
            <a:fld id="{B88FD0F5-791D-4ADB-8AFD-D3386B75889A}" type="slidenum">
              <a:rPr lang="de-DE" smtClean="0"/>
              <a:pPr/>
              <a:t>21</a:t>
            </a:fld>
            <a:endParaRPr lang="de-DE"/>
          </a:p>
        </p:txBody>
      </p:sp>
    </p:spTree>
    <p:extLst>
      <p:ext uri="{BB962C8B-B14F-4D97-AF65-F5344CB8AC3E}">
        <p14:creationId xmlns:p14="http://schemas.microsoft.com/office/powerpoint/2010/main" val="1400349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B88FD0F5-791D-4ADB-8AFD-D3386B75889A}" type="slidenum">
              <a:rPr lang="de-DE" smtClean="0"/>
              <a:pPr/>
              <a:t>22</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23</a:t>
            </a:fld>
            <a:endParaRPr lang="de-DE"/>
          </a:p>
        </p:txBody>
      </p:sp>
    </p:spTree>
    <p:extLst>
      <p:ext uri="{BB962C8B-B14F-4D97-AF65-F5344CB8AC3E}">
        <p14:creationId xmlns:p14="http://schemas.microsoft.com/office/powerpoint/2010/main" val="2069681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t>24</a:t>
            </a:fld>
            <a:endParaRPr lang="de-DE"/>
          </a:p>
        </p:txBody>
      </p:sp>
    </p:spTree>
    <p:extLst>
      <p:ext uri="{BB962C8B-B14F-4D97-AF65-F5344CB8AC3E}">
        <p14:creationId xmlns:p14="http://schemas.microsoft.com/office/powerpoint/2010/main" val="122504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25</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27</a:t>
            </a:fld>
            <a:endParaRPr lang="de-DE"/>
          </a:p>
        </p:txBody>
      </p:sp>
    </p:spTree>
    <p:extLst>
      <p:ext uri="{BB962C8B-B14F-4D97-AF65-F5344CB8AC3E}">
        <p14:creationId xmlns:p14="http://schemas.microsoft.com/office/powerpoint/2010/main" val="73638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28</a:t>
            </a:fld>
            <a:endParaRPr lang="de-DE"/>
          </a:p>
        </p:txBody>
      </p:sp>
    </p:spTree>
    <p:extLst>
      <p:ext uri="{BB962C8B-B14F-4D97-AF65-F5344CB8AC3E}">
        <p14:creationId xmlns:p14="http://schemas.microsoft.com/office/powerpoint/2010/main" val="312311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29</a:t>
            </a:fld>
            <a:endParaRPr lang="de-DE"/>
          </a:p>
        </p:txBody>
      </p:sp>
    </p:spTree>
    <p:extLst>
      <p:ext uri="{BB962C8B-B14F-4D97-AF65-F5344CB8AC3E}">
        <p14:creationId xmlns:p14="http://schemas.microsoft.com/office/powerpoint/2010/main" val="355541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3</a:t>
            </a:fld>
            <a:endParaRPr lang="de-DE"/>
          </a:p>
        </p:txBody>
      </p:sp>
    </p:spTree>
    <p:extLst>
      <p:ext uri="{BB962C8B-B14F-4D97-AF65-F5344CB8AC3E}">
        <p14:creationId xmlns:p14="http://schemas.microsoft.com/office/powerpoint/2010/main" val="1621506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30</a:t>
            </a:fld>
            <a:endParaRPr lang="de-DE"/>
          </a:p>
        </p:txBody>
      </p:sp>
    </p:spTree>
    <p:extLst>
      <p:ext uri="{BB962C8B-B14F-4D97-AF65-F5344CB8AC3E}">
        <p14:creationId xmlns:p14="http://schemas.microsoft.com/office/powerpoint/2010/main" val="824358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FD0F5-791D-4ADB-8AFD-D3386B75889A}" type="slidenum">
              <a:rPr lang="de-DE" smtClean="0"/>
              <a:pPr/>
              <a:t>31</a:t>
            </a:fld>
            <a:endParaRPr lang="de-DE"/>
          </a:p>
        </p:txBody>
      </p:sp>
    </p:spTree>
    <p:extLst>
      <p:ext uri="{BB962C8B-B14F-4D97-AF65-F5344CB8AC3E}">
        <p14:creationId xmlns:p14="http://schemas.microsoft.com/office/powerpoint/2010/main" val="858232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a graph of a randomized experiment. Study groups is divided into treatment and control group and we then observe whether an outcome occurs. We assume that the treated and untreated are exchangeable.</a:t>
            </a:r>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32</a:t>
            </a:fld>
            <a:endParaRPr lang="de-DE"/>
          </a:p>
        </p:txBody>
      </p:sp>
    </p:spTree>
    <p:extLst>
      <p:ext uri="{BB962C8B-B14F-4D97-AF65-F5344CB8AC3E}">
        <p14:creationId xmlns:p14="http://schemas.microsoft.com/office/powerpoint/2010/main" val="1017503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contrast, this graph shows</a:t>
            </a:r>
            <a:r>
              <a:rPr lang="en-GB" baseline="0" dirty="0" smtClean="0"/>
              <a:t> an additional variable (symptom status). This might be the graph of a conditional experiment in which the proportion of people allocated to treatment differed depending on whether a person did or did not show symptoms. Here, we can’t say that we think the treated and untreated are exchangeable because symptom status has influenced whether someone was more or less likely to receive treatment. However, we can assume exchangeability of treated and untreated within levels of symptom status </a:t>
            </a:r>
            <a:r>
              <a:rPr lang="en-GB" baseline="0" dirty="0" smtClean="0">
                <a:sym typeface="Wingdings" panose="05000000000000000000" pitchFamily="2" charset="2"/>
              </a:rPr>
              <a:t> conditional exchangeability!</a:t>
            </a:r>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33</a:t>
            </a:fld>
            <a:endParaRPr lang="de-DE"/>
          </a:p>
        </p:txBody>
      </p:sp>
    </p:spTree>
    <p:extLst>
      <p:ext uri="{BB962C8B-B14F-4D97-AF65-F5344CB8AC3E}">
        <p14:creationId xmlns:p14="http://schemas.microsoft.com/office/powerpoint/2010/main" val="299393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noProof="0" dirty="0"/>
          </a:p>
        </p:txBody>
      </p:sp>
      <p:sp>
        <p:nvSpPr>
          <p:cNvPr id="4" name="Foliennummernplatzhalter 3"/>
          <p:cNvSpPr>
            <a:spLocks noGrp="1"/>
          </p:cNvSpPr>
          <p:nvPr>
            <p:ph type="sldNum" sz="quarter" idx="10"/>
          </p:nvPr>
        </p:nvSpPr>
        <p:spPr/>
        <p:txBody>
          <a:bodyPr/>
          <a:lstStyle/>
          <a:p>
            <a:fld id="{B88FD0F5-791D-4ADB-8AFD-D3386B75889A}"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noProof="0" dirty="0"/>
          </a:p>
        </p:txBody>
      </p:sp>
      <p:sp>
        <p:nvSpPr>
          <p:cNvPr id="4" name="Foliennummernplatzhalter 3"/>
          <p:cNvSpPr>
            <a:spLocks noGrp="1"/>
          </p:cNvSpPr>
          <p:nvPr>
            <p:ph type="sldNum" sz="quarter" idx="10"/>
          </p:nvPr>
        </p:nvSpPr>
        <p:spPr/>
        <p:txBody>
          <a:bodyPr/>
          <a:lstStyle/>
          <a:p>
            <a:fld id="{B88FD0F5-791D-4ADB-8AFD-D3386B75889A}"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FD0F5-791D-4ADB-8AFD-D3386B75889A}" type="slidenum">
              <a:rPr lang="de-DE" smtClean="0"/>
              <a:pPr/>
              <a:t>6</a:t>
            </a:fld>
            <a:endParaRPr lang="de-DE"/>
          </a:p>
        </p:txBody>
      </p:sp>
    </p:spTree>
    <p:extLst>
      <p:ext uri="{BB962C8B-B14F-4D97-AF65-F5344CB8AC3E}">
        <p14:creationId xmlns:p14="http://schemas.microsoft.com/office/powerpoint/2010/main" val="125089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noProof="0"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noProof="0" dirty="0"/>
          </a:p>
        </p:txBody>
      </p:sp>
      <p:sp>
        <p:nvSpPr>
          <p:cNvPr id="4" name="Foliennummernplatzhalter 3"/>
          <p:cNvSpPr>
            <a:spLocks noGrp="1"/>
          </p:cNvSpPr>
          <p:nvPr>
            <p:ph type="sldNum" sz="quarter" idx="10"/>
          </p:nvPr>
        </p:nvSpPr>
        <p:spPr/>
        <p:txBody>
          <a:bodyPr/>
          <a:lstStyle/>
          <a:p>
            <a:fld id="{B88FD0F5-791D-4ADB-8AFD-D3386B75889A}"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Foliennummernplatzhalter 3"/>
          <p:cNvSpPr>
            <a:spLocks noGrp="1"/>
          </p:cNvSpPr>
          <p:nvPr>
            <p:ph type="sldNum" sz="quarter" idx="10"/>
          </p:nvPr>
        </p:nvSpPr>
        <p:spPr/>
        <p:txBody>
          <a:bodyPr/>
          <a:lstStyle/>
          <a:p>
            <a:fld id="{B88FD0F5-791D-4ADB-8AFD-D3386B75889A}"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9FD545-2305-48F4-8BD7-FF207D445F7F}" type="slidenum">
              <a:rPr lang="de-DE" smtClean="0"/>
              <a:pPr/>
              <a:t>‹#›</a:t>
            </a:fld>
            <a:endParaRPr lang="de-D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79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207446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159703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40267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9FD545-2305-48F4-8BD7-FF207D445F7F}" type="slidenum">
              <a:rPr lang="de-DE" smtClean="0"/>
              <a:pPr/>
              <a:t>‹#›</a:t>
            </a:fld>
            <a:endParaRPr lang="de-D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26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363952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10178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14415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244152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492349B-C24C-4B3D-AB46-089362C0377B}" type="datetimeFigureOut">
              <a:rPr lang="de-DE" smtClean="0"/>
              <a:pPr/>
              <a:t>18.01.2019</a:t>
            </a:fld>
            <a:endParaRPr lang="de-D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9FD545-2305-48F4-8BD7-FF207D445F7F}" type="slidenum">
              <a:rPr lang="de-DE" smtClean="0"/>
              <a:pPr/>
              <a:t>‹#›</a:t>
            </a:fld>
            <a:endParaRPr lang="de-DE"/>
          </a:p>
        </p:txBody>
      </p:sp>
    </p:spTree>
    <p:extLst>
      <p:ext uri="{BB962C8B-B14F-4D97-AF65-F5344CB8AC3E}">
        <p14:creationId xmlns:p14="http://schemas.microsoft.com/office/powerpoint/2010/main" val="358026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92349B-C24C-4B3D-AB46-089362C0377B}" type="datetimeFigureOut">
              <a:rPr lang="de-DE" smtClean="0"/>
              <a:pPr/>
              <a:t>18.01.2019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9FD545-2305-48F4-8BD7-FF207D445F7F}" type="slidenum">
              <a:rPr lang="de-DE" smtClean="0"/>
              <a:pPr/>
              <a:t>‹#›</a:t>
            </a:fld>
            <a:endParaRPr lang="de-DE"/>
          </a:p>
        </p:txBody>
      </p:sp>
    </p:spTree>
    <p:extLst>
      <p:ext uri="{BB962C8B-B14F-4D97-AF65-F5344CB8AC3E}">
        <p14:creationId xmlns:p14="http://schemas.microsoft.com/office/powerpoint/2010/main" val="113480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492349B-C24C-4B3D-AB46-089362C0377B}" type="datetimeFigureOut">
              <a:rPr lang="de-DE" smtClean="0"/>
              <a:pPr/>
              <a:t>18.01.2019</a:t>
            </a:fld>
            <a:endParaRPr lang="de-D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09FD545-2305-48F4-8BD7-FF207D445F7F}" type="slidenum">
              <a:rPr lang="de-DE" smtClean="0"/>
              <a:pPr/>
              <a:t>‹#›</a:t>
            </a:fld>
            <a:endParaRPr lang="de-D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81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22960" y="758952"/>
            <a:ext cx="7543800" cy="3606152"/>
          </a:xfrm>
        </p:spPr>
        <p:txBody>
          <a:bodyPr/>
          <a:lstStyle/>
          <a:p>
            <a:r>
              <a:rPr lang="de-DE" dirty="0" smtClean="0"/>
              <a:t>Causal diagrams (DAGs)</a:t>
            </a:r>
            <a:endParaRPr lang="de-DE" dirty="0"/>
          </a:p>
        </p:txBody>
      </p:sp>
      <p:sp>
        <p:nvSpPr>
          <p:cNvPr id="3" name="Untertitel 2"/>
          <p:cNvSpPr>
            <a:spLocks noGrp="1"/>
          </p:cNvSpPr>
          <p:nvPr>
            <p:ph type="subTitle" idx="1"/>
          </p:nvPr>
        </p:nvSpPr>
        <p:spPr>
          <a:xfrm>
            <a:off x="1210484" y="4437112"/>
            <a:ext cx="6768752" cy="1705744"/>
          </a:xfrm>
        </p:spPr>
        <p:txBody>
          <a:bodyPr>
            <a:normAutofit fontScale="85000" lnSpcReduction="10000"/>
          </a:bodyPr>
          <a:lstStyle/>
          <a:p>
            <a:r>
              <a:rPr lang="de-DE" dirty="0" smtClean="0"/>
              <a:t>Advanced Epidemiology</a:t>
            </a:r>
          </a:p>
          <a:p>
            <a:r>
              <a:rPr lang="de-DE" dirty="0" smtClean="0"/>
              <a:t>22 January 2019</a:t>
            </a:r>
          </a:p>
          <a:p>
            <a:r>
              <a:rPr lang="de-DE" dirty="0"/>
              <a:t>Regina Prigge: </a:t>
            </a:r>
            <a:r>
              <a:rPr lang="de-DE" dirty="0" smtClean="0"/>
              <a:t>s1570624@sms.ed.ac.uk</a:t>
            </a:r>
          </a:p>
          <a:p>
            <a:r>
              <a:rPr lang="de-DE" dirty="0" smtClean="0"/>
              <a:t>Colin Fischbacher: colin.fischbacher@nhs.net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Common sources – </a:t>
            </a:r>
            <a:br>
              <a:rPr lang="de-DE" dirty="0" smtClean="0"/>
            </a:br>
            <a:r>
              <a:rPr lang="de-DE" dirty="0" smtClean="0"/>
              <a:t>non-collider</a:t>
            </a:r>
            <a:endParaRPr lang="de-DE" dirty="0"/>
          </a:p>
        </p:txBody>
      </p:sp>
      <p:sp>
        <p:nvSpPr>
          <p:cNvPr id="26" name="Inhaltsplatzhalter 25"/>
          <p:cNvSpPr>
            <a:spLocks noGrp="1"/>
          </p:cNvSpPr>
          <p:nvPr>
            <p:ph idx="1"/>
          </p:nvPr>
        </p:nvSpPr>
        <p:spPr/>
        <p:txBody>
          <a:bodyPr>
            <a:noAutofit/>
          </a:bodyPr>
          <a:lstStyle/>
          <a:p>
            <a:pPr>
              <a:buFont typeface="Arial" panose="020B0604020202020204" pitchFamily="34" charset="0"/>
              <a:buChar char="•"/>
            </a:pPr>
            <a:r>
              <a:rPr lang="en-GB" sz="2400" dirty="0" smtClean="0"/>
              <a:t> H0: There is no causal relationship between exposure A and outcome Y, given variable L</a:t>
            </a:r>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marL="0" indent="0">
              <a:buNone/>
            </a:pPr>
            <a:endParaRPr lang="en-GB" sz="2400" dirty="0" smtClean="0"/>
          </a:p>
          <a:p>
            <a:pPr>
              <a:buFont typeface="Arial" panose="020B0604020202020204" pitchFamily="34" charset="0"/>
              <a:buChar char="•"/>
            </a:pPr>
            <a:r>
              <a:rPr lang="en-GB" sz="2400" dirty="0" smtClean="0"/>
              <a:t> “B</a:t>
            </a:r>
            <a:r>
              <a:rPr lang="en-GB" sz="2200" dirty="0" smtClean="0">
                <a:sym typeface="Wingdings" pitchFamily="2" charset="2"/>
              </a:rPr>
              <a:t>ack-door path” is open</a:t>
            </a:r>
          </a:p>
          <a:p>
            <a:pPr>
              <a:buFont typeface="Arial" panose="020B0604020202020204" pitchFamily="34" charset="0"/>
              <a:buChar char="•"/>
            </a:pPr>
            <a:r>
              <a:rPr lang="en-GB" sz="2200" dirty="0">
                <a:sym typeface="Wingdings" pitchFamily="2" charset="2"/>
              </a:rPr>
              <a:t> </a:t>
            </a:r>
            <a:r>
              <a:rPr lang="en-GB" sz="2200" dirty="0" smtClean="0">
                <a:sym typeface="Wingdings" pitchFamily="2" charset="2"/>
              </a:rPr>
              <a:t>We can only estimate causal effects if there is no open back-door path</a:t>
            </a:r>
          </a:p>
        </p:txBody>
      </p:sp>
      <p:grpSp>
        <p:nvGrpSpPr>
          <p:cNvPr id="4" name="Gruppieren 8"/>
          <p:cNvGrpSpPr/>
          <p:nvPr/>
        </p:nvGrpSpPr>
        <p:grpSpPr>
          <a:xfrm>
            <a:off x="4329483" y="3356992"/>
            <a:ext cx="2376264" cy="432048"/>
            <a:chOff x="2483768" y="2780928"/>
            <a:chExt cx="2376264" cy="432048"/>
          </a:xfrm>
        </p:grpSpPr>
        <p:sp>
          <p:nvSpPr>
            <p:cNvPr id="6" name="Abgerundetes Rechteck 5"/>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sp>
          <p:nvSpPr>
            <p:cNvPr id="7" name="Abgerundetes Rechteck 6"/>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Y</a:t>
              </a:r>
              <a:endParaRPr lang="en-GB" sz="3200" dirty="0">
                <a:solidFill>
                  <a:schemeClr val="tx1"/>
                </a:solidFill>
              </a:endParaRPr>
            </a:p>
          </p:txBody>
        </p:sp>
      </p:grpSp>
      <p:sp>
        <p:nvSpPr>
          <p:cNvPr id="8" name="Abgerundetes Rechteck 7"/>
          <p:cNvSpPr/>
          <p:nvPr/>
        </p:nvSpPr>
        <p:spPr>
          <a:xfrm>
            <a:off x="2385267" y="3356992"/>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L</a:t>
            </a:r>
            <a:endParaRPr lang="en-GB" sz="3200" dirty="0">
              <a:solidFill>
                <a:schemeClr val="tx1"/>
              </a:solidFill>
            </a:endParaRPr>
          </a:p>
        </p:txBody>
      </p:sp>
      <p:cxnSp>
        <p:nvCxnSpPr>
          <p:cNvPr id="9" name="Gerade Verbindung mit Pfeil 8"/>
          <p:cNvCxnSpPr>
            <a:stCxn id="8" idx="3"/>
            <a:endCxn id="6" idx="1"/>
          </p:cNvCxnSpPr>
          <p:nvPr/>
        </p:nvCxnSpPr>
        <p:spPr>
          <a:xfrm>
            <a:off x="2817315" y="3573016"/>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Nach unten gekrümmter Pfeil 17"/>
          <p:cNvSpPr/>
          <p:nvPr/>
        </p:nvSpPr>
        <p:spPr>
          <a:xfrm>
            <a:off x="2601291" y="2852936"/>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1" name="Abgerundetes Rechteck 6"/>
          <p:cNvSpPr/>
          <p:nvPr/>
        </p:nvSpPr>
        <p:spPr>
          <a:xfrm>
            <a:off x="3318084" y="3727950"/>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a:t>
            </a:r>
            <a:r>
              <a:rPr lang="de-DE" dirty="0" smtClean="0">
                <a:solidFill>
                  <a:schemeClr val="tx1"/>
                </a:solidFill>
              </a:rPr>
              <a:t>xposure,</a:t>
            </a:r>
          </a:p>
          <a:p>
            <a:pPr algn="ctr"/>
            <a:r>
              <a:rPr lang="de-DE" dirty="0">
                <a:solidFill>
                  <a:schemeClr val="tx1"/>
                </a:solidFill>
              </a:rPr>
              <a:t>e</a:t>
            </a:r>
            <a:r>
              <a:rPr lang="de-DE" dirty="0" smtClean="0">
                <a:solidFill>
                  <a:schemeClr val="tx1"/>
                </a:solidFill>
              </a:rPr>
              <a:t>g yellow fingers</a:t>
            </a:r>
            <a:endParaRPr lang="en-GB" dirty="0" smtClean="0">
              <a:solidFill>
                <a:schemeClr val="tx1"/>
              </a:solidFill>
            </a:endParaRPr>
          </a:p>
        </p:txBody>
      </p:sp>
      <p:sp>
        <p:nvSpPr>
          <p:cNvPr id="12" name="Abgerundetes Rechteck 6"/>
          <p:cNvSpPr/>
          <p:nvPr/>
        </p:nvSpPr>
        <p:spPr>
          <a:xfrm>
            <a:off x="5392786" y="3727950"/>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lung cancer</a:t>
            </a:r>
            <a:endParaRPr lang="en-GB" dirty="0" smtClean="0">
              <a:solidFill>
                <a:schemeClr val="tx1"/>
              </a:solidFill>
            </a:endParaRPr>
          </a:p>
        </p:txBody>
      </p:sp>
      <p:sp>
        <p:nvSpPr>
          <p:cNvPr id="13" name="Abgerundetes Rechteck 6"/>
          <p:cNvSpPr/>
          <p:nvPr/>
        </p:nvSpPr>
        <p:spPr>
          <a:xfrm>
            <a:off x="1342086" y="3727950"/>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common source,</a:t>
            </a:r>
          </a:p>
          <a:p>
            <a:pPr algn="ctr"/>
            <a:r>
              <a:rPr lang="de-DE" dirty="0">
                <a:solidFill>
                  <a:schemeClr val="tx1"/>
                </a:solidFill>
              </a:rPr>
              <a:t>e</a:t>
            </a:r>
            <a:r>
              <a:rPr lang="de-DE" dirty="0" smtClean="0">
                <a:solidFill>
                  <a:schemeClr val="tx1"/>
                </a:solidFill>
              </a:rPr>
              <a:t>g smoking</a:t>
            </a:r>
            <a:endParaRPr lang="en-GB" dirty="0" smtClean="0">
              <a:solidFill>
                <a:schemeClr val="tx1"/>
              </a:solidFill>
            </a:endParaRPr>
          </a:p>
        </p:txBody>
      </p:sp>
      <p:grpSp>
        <p:nvGrpSpPr>
          <p:cNvPr id="5" name="Group 4"/>
          <p:cNvGrpSpPr/>
          <p:nvPr/>
        </p:nvGrpSpPr>
        <p:grpSpPr>
          <a:xfrm>
            <a:off x="4761531" y="3250245"/>
            <a:ext cx="1512168" cy="369332"/>
            <a:chOff x="4761531" y="3250245"/>
            <a:chExt cx="1512168" cy="369332"/>
          </a:xfrm>
        </p:grpSpPr>
        <p:cxnSp>
          <p:nvCxnSpPr>
            <p:cNvPr id="16" name="Gerade Verbindung mit Pfeil 8"/>
            <p:cNvCxnSpPr/>
            <p:nvPr/>
          </p:nvCxnSpPr>
          <p:spPr>
            <a:xfrm>
              <a:off x="4761531" y="355234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50376" y="3250245"/>
              <a:ext cx="292068" cy="369332"/>
            </a:xfrm>
            <a:prstGeom prst="rect">
              <a:avLst/>
            </a:prstGeom>
            <a:noFill/>
          </p:spPr>
          <p:txBody>
            <a:bodyPr wrap="none" rtlCol="0">
              <a:spAutoFit/>
            </a:bodyPr>
            <a:lstStyle/>
            <a:p>
              <a:r>
                <a:rPr lang="en-GB" dirty="0" smtClean="0"/>
                <a:t>?</a:t>
              </a:r>
              <a:endParaRPr lang="en-GB" dirty="0"/>
            </a:p>
          </p:txBody>
        </p:sp>
      </p:grpSp>
    </p:spTree>
    <p:extLst>
      <p:ext uri="{BB962C8B-B14F-4D97-AF65-F5344CB8AC3E}">
        <p14:creationId xmlns:p14="http://schemas.microsoft.com/office/powerpoint/2010/main" val="415659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8" grpId="0"/>
      <p:bldP spid="18"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Common sources – </a:t>
            </a:r>
            <a:br>
              <a:rPr lang="de-DE" dirty="0" smtClean="0"/>
            </a:br>
            <a:r>
              <a:rPr lang="de-DE" dirty="0" smtClean="0"/>
              <a:t>non-collider</a:t>
            </a:r>
            <a:endParaRPr lang="de-DE" dirty="0"/>
          </a:p>
        </p:txBody>
      </p:sp>
      <p:sp>
        <p:nvSpPr>
          <p:cNvPr id="26" name="Inhaltsplatzhalter 25"/>
          <p:cNvSpPr>
            <a:spLocks noGrp="1"/>
          </p:cNvSpPr>
          <p:nvPr>
            <p:ph idx="1"/>
          </p:nvPr>
        </p:nvSpPr>
        <p:spPr/>
        <p:txBody>
          <a:bodyPr>
            <a:noAutofit/>
          </a:bodyPr>
          <a:lstStyle/>
          <a:p>
            <a:pPr>
              <a:buFont typeface="Arial" panose="020B0604020202020204" pitchFamily="34" charset="0"/>
              <a:buChar char="•"/>
            </a:pPr>
            <a:r>
              <a:rPr lang="en-GB" sz="2400" dirty="0" smtClean="0"/>
              <a:t> H0: There is no causal relationship between exposure A and outcome Y, given variable L</a:t>
            </a:r>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marL="0" indent="0">
              <a:buNone/>
            </a:pPr>
            <a:endParaRPr lang="en-GB" sz="2400" dirty="0" smtClean="0"/>
          </a:p>
          <a:p>
            <a:pPr>
              <a:buFont typeface="Arial" panose="020B0604020202020204" pitchFamily="34" charset="0"/>
              <a:buChar char="•"/>
            </a:pPr>
            <a:r>
              <a:rPr lang="en-GB" sz="2400" dirty="0"/>
              <a:t> “B</a:t>
            </a:r>
            <a:r>
              <a:rPr lang="en-GB" sz="2400" dirty="0">
                <a:sym typeface="Wingdings" pitchFamily="2" charset="2"/>
              </a:rPr>
              <a:t>ack-door path” is open</a:t>
            </a:r>
          </a:p>
          <a:p>
            <a:pPr>
              <a:buFont typeface="Arial" panose="020B0604020202020204" pitchFamily="34" charset="0"/>
              <a:buChar char="•"/>
            </a:pPr>
            <a:r>
              <a:rPr lang="en-GB" sz="2400" dirty="0">
                <a:sym typeface="Wingdings" pitchFamily="2" charset="2"/>
              </a:rPr>
              <a:t> We can </a:t>
            </a:r>
            <a:r>
              <a:rPr lang="en-GB" sz="2400" dirty="0" smtClean="0">
                <a:sym typeface="Wingdings" pitchFamily="2" charset="2"/>
              </a:rPr>
              <a:t>interpret our estimates causally </a:t>
            </a:r>
            <a:r>
              <a:rPr lang="en-GB" sz="2400" dirty="0">
                <a:sym typeface="Wingdings" pitchFamily="2" charset="2"/>
              </a:rPr>
              <a:t>if there is no open backdoor-path</a:t>
            </a:r>
          </a:p>
        </p:txBody>
      </p:sp>
      <p:grpSp>
        <p:nvGrpSpPr>
          <p:cNvPr id="5" name="Group 4"/>
          <p:cNvGrpSpPr/>
          <p:nvPr/>
        </p:nvGrpSpPr>
        <p:grpSpPr>
          <a:xfrm>
            <a:off x="1342086" y="2852936"/>
            <a:ext cx="6505545" cy="1595094"/>
            <a:chOff x="1391438" y="2852936"/>
            <a:chExt cx="6505545" cy="1595094"/>
          </a:xfrm>
        </p:grpSpPr>
        <p:grpSp>
          <p:nvGrpSpPr>
            <p:cNvPr id="19" name="Gruppieren 18"/>
            <p:cNvGrpSpPr/>
            <p:nvPr/>
          </p:nvGrpSpPr>
          <p:grpSpPr>
            <a:xfrm>
              <a:off x="2434619" y="2852936"/>
              <a:ext cx="4320480" cy="936104"/>
              <a:chOff x="1475656" y="2924944"/>
              <a:chExt cx="4320480" cy="936104"/>
            </a:xfrm>
          </p:grpSpPr>
          <p:grpSp>
            <p:nvGrpSpPr>
              <p:cNvPr id="4" name="Gruppieren 8"/>
              <p:cNvGrpSpPr/>
              <p:nvPr/>
            </p:nvGrpSpPr>
            <p:grpSpPr>
              <a:xfrm>
                <a:off x="3419872" y="3429000"/>
                <a:ext cx="2376264" cy="432048"/>
                <a:chOff x="2483768" y="2780928"/>
                <a:chExt cx="2376264" cy="432048"/>
              </a:xfrm>
            </p:grpSpPr>
            <p:sp>
              <p:nvSpPr>
                <p:cNvPr id="6" name="Abgerundetes Rechteck 5"/>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sp>
              <p:nvSpPr>
                <p:cNvPr id="7" name="Abgerundetes Rechteck 6"/>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Y</a:t>
                  </a:r>
                  <a:endParaRPr lang="en-GB" sz="3200" dirty="0">
                    <a:solidFill>
                      <a:schemeClr val="tx1"/>
                    </a:solidFill>
                  </a:endParaRPr>
                </a:p>
              </p:txBody>
            </p:sp>
          </p:grpSp>
          <p:sp>
            <p:nvSpPr>
              <p:cNvPr id="8" name="Abgerundetes Rechteck 7"/>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L</a:t>
                </a:r>
                <a:endParaRPr lang="en-GB" sz="3200" dirty="0">
                  <a:solidFill>
                    <a:schemeClr val="tx1"/>
                  </a:solidFill>
                </a:endParaRPr>
              </a:p>
            </p:txBody>
          </p:sp>
          <p:cxnSp>
            <p:nvCxnSpPr>
              <p:cNvPr id="9" name="Gerade Verbindung mit Pfeil 8"/>
              <p:cNvCxnSpPr>
                <a:stCxn id="8" idx="3"/>
                <a:endCxn id="6" idx="1"/>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Nach unten gekrümmter Pfeil 1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3" name="Group 2"/>
            <p:cNvGrpSpPr/>
            <p:nvPr/>
          </p:nvGrpSpPr>
          <p:grpSpPr>
            <a:xfrm>
              <a:off x="1391438" y="3727950"/>
              <a:ext cx="6505545" cy="720080"/>
              <a:chOff x="1391438" y="3871966"/>
              <a:chExt cx="6505545" cy="720080"/>
            </a:xfrm>
          </p:grpSpPr>
          <p:sp>
            <p:nvSpPr>
              <p:cNvPr id="11" name="Abgerundetes Rechteck 6"/>
              <p:cNvSpPr/>
              <p:nvPr/>
            </p:nvSpPr>
            <p:spPr>
              <a:xfrm>
                <a:off x="3367436" y="3871966"/>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a:t>
                </a:r>
                <a:r>
                  <a:rPr lang="de-DE" dirty="0" smtClean="0">
                    <a:solidFill>
                      <a:schemeClr val="tx1"/>
                    </a:solidFill>
                  </a:rPr>
                  <a:t>xposure,</a:t>
                </a:r>
              </a:p>
              <a:p>
                <a:pPr algn="ctr"/>
                <a:r>
                  <a:rPr lang="de-DE" dirty="0">
                    <a:solidFill>
                      <a:schemeClr val="tx1"/>
                    </a:solidFill>
                  </a:rPr>
                  <a:t>e</a:t>
                </a:r>
                <a:r>
                  <a:rPr lang="de-DE" dirty="0" smtClean="0">
                    <a:solidFill>
                      <a:schemeClr val="tx1"/>
                    </a:solidFill>
                  </a:rPr>
                  <a:t>g adult SES</a:t>
                </a:r>
                <a:endParaRPr lang="en-GB" dirty="0" smtClean="0">
                  <a:solidFill>
                    <a:schemeClr val="tx1"/>
                  </a:solidFill>
                </a:endParaRPr>
              </a:p>
            </p:txBody>
          </p:sp>
          <p:sp>
            <p:nvSpPr>
              <p:cNvPr id="12" name="Abgerundetes Rechteck 6"/>
              <p:cNvSpPr/>
              <p:nvPr/>
            </p:nvSpPr>
            <p:spPr>
              <a:xfrm>
                <a:off x="5442138" y="3871966"/>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adult health</a:t>
                </a:r>
                <a:endParaRPr lang="en-GB" dirty="0" smtClean="0">
                  <a:solidFill>
                    <a:schemeClr val="tx1"/>
                  </a:solidFill>
                </a:endParaRPr>
              </a:p>
            </p:txBody>
          </p:sp>
          <p:sp>
            <p:nvSpPr>
              <p:cNvPr id="13" name="Abgerundetes Rechteck 6"/>
              <p:cNvSpPr/>
              <p:nvPr/>
            </p:nvSpPr>
            <p:spPr>
              <a:xfrm>
                <a:off x="1391438" y="3871966"/>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common source,</a:t>
                </a:r>
              </a:p>
              <a:p>
                <a:pPr algn="ctr"/>
                <a:r>
                  <a:rPr lang="de-DE" dirty="0">
                    <a:solidFill>
                      <a:schemeClr val="tx1"/>
                    </a:solidFill>
                  </a:rPr>
                  <a:t>e</a:t>
                </a:r>
                <a:r>
                  <a:rPr lang="de-DE" dirty="0" smtClean="0">
                    <a:solidFill>
                      <a:schemeClr val="tx1"/>
                    </a:solidFill>
                  </a:rPr>
                  <a:t>g child SES</a:t>
                </a:r>
                <a:endParaRPr lang="en-GB" dirty="0" smtClean="0">
                  <a:solidFill>
                    <a:schemeClr val="tx1"/>
                  </a:solidFill>
                </a:endParaRPr>
              </a:p>
            </p:txBody>
          </p:sp>
        </p:grpSp>
      </p:grpSp>
    </p:spTree>
    <p:extLst>
      <p:ext uri="{BB962C8B-B14F-4D97-AF65-F5344CB8AC3E}">
        <p14:creationId xmlns:p14="http://schemas.microsoft.com/office/powerpoint/2010/main" val="70292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Open </a:t>
            </a:r>
            <a:r>
              <a:rPr lang="de-DE" dirty="0" err="1" smtClean="0"/>
              <a:t>and</a:t>
            </a:r>
            <a:r>
              <a:rPr lang="de-DE" dirty="0" smtClean="0"/>
              <a:t> </a:t>
            </a:r>
            <a:r>
              <a:rPr lang="de-DE" dirty="0" err="1" smtClean="0"/>
              <a:t>blocked</a:t>
            </a:r>
            <a:r>
              <a:rPr lang="de-DE" dirty="0" smtClean="0"/>
              <a:t> </a:t>
            </a:r>
            <a:r>
              <a:rPr lang="de-DE" dirty="0" err="1" smtClean="0"/>
              <a:t>paths</a:t>
            </a:r>
            <a:r>
              <a:rPr lang="de-DE" dirty="0" smtClean="0"/>
              <a:t> – </a:t>
            </a:r>
            <a:br>
              <a:rPr lang="de-DE" dirty="0" smtClean="0"/>
            </a:br>
            <a:r>
              <a:rPr lang="de-DE" dirty="0" smtClean="0"/>
              <a:t>non-</a:t>
            </a:r>
            <a:r>
              <a:rPr lang="de-DE" dirty="0" err="1" smtClean="0"/>
              <a:t>collider</a:t>
            </a:r>
            <a:endParaRPr lang="de-DE" dirty="0"/>
          </a:p>
        </p:txBody>
      </p:sp>
      <p:sp>
        <p:nvSpPr>
          <p:cNvPr id="19" name="Textplatzhalter 18"/>
          <p:cNvSpPr>
            <a:spLocks noGrp="1"/>
          </p:cNvSpPr>
          <p:nvPr>
            <p:ph type="body" idx="1"/>
          </p:nvPr>
        </p:nvSpPr>
        <p:spPr>
          <a:ln>
            <a:solidFill>
              <a:schemeClr val="tx2"/>
            </a:solidFill>
          </a:ln>
        </p:spPr>
        <p:txBody>
          <a:bodyPr/>
          <a:lstStyle/>
          <a:p>
            <a:pPr algn="ctr"/>
            <a:r>
              <a:rPr lang="de-DE" sz="2400" b="1" dirty="0" smtClean="0"/>
              <a:t>Open </a:t>
            </a:r>
            <a:r>
              <a:rPr lang="de-DE" sz="2400" b="1" dirty="0" err="1" smtClean="0"/>
              <a:t>path</a:t>
            </a:r>
            <a:endParaRPr lang="de-DE" sz="2400" b="1" dirty="0"/>
          </a:p>
        </p:txBody>
      </p:sp>
      <p:sp>
        <p:nvSpPr>
          <p:cNvPr id="30" name="Inhaltsplatzhalter 29"/>
          <p:cNvSpPr>
            <a:spLocks noGrp="1"/>
          </p:cNvSpPr>
          <p:nvPr>
            <p:ph sz="half" idx="2"/>
          </p:nvPr>
        </p:nvSpPr>
        <p:spPr>
          <a:ln>
            <a:solidFill>
              <a:schemeClr val="tx2"/>
            </a:solidFill>
          </a:ln>
        </p:spPr>
        <p:txBody>
          <a:bodyPr/>
          <a:lstStyle/>
          <a:p>
            <a:pPr>
              <a:buFont typeface="Arial" panose="020B0604020202020204" pitchFamily="34" charset="0"/>
              <a:buChar char="•"/>
            </a:pPr>
            <a:r>
              <a:rPr lang="de-DE" dirty="0" smtClean="0"/>
              <a:t> No conditioning on non-collider (common source)</a:t>
            </a:r>
          </a:p>
        </p:txBody>
      </p:sp>
      <p:sp>
        <p:nvSpPr>
          <p:cNvPr id="21" name="Textplatzhalter 20"/>
          <p:cNvSpPr>
            <a:spLocks noGrp="1"/>
          </p:cNvSpPr>
          <p:nvPr>
            <p:ph type="body" sz="quarter" idx="3"/>
          </p:nvPr>
        </p:nvSpPr>
        <p:spPr>
          <a:ln>
            <a:solidFill>
              <a:schemeClr val="tx2"/>
            </a:solidFill>
          </a:ln>
        </p:spPr>
        <p:txBody>
          <a:bodyPr>
            <a:normAutofit/>
          </a:bodyPr>
          <a:lstStyle/>
          <a:p>
            <a:pPr algn="ctr"/>
            <a:r>
              <a:rPr lang="de-DE" sz="2400" b="1" dirty="0" err="1" smtClean="0"/>
              <a:t>Blocked</a:t>
            </a:r>
            <a:r>
              <a:rPr lang="de-DE" sz="2400" b="1" dirty="0" smtClean="0"/>
              <a:t> </a:t>
            </a:r>
            <a:r>
              <a:rPr lang="de-DE" sz="2400" b="1" dirty="0" err="1" smtClean="0"/>
              <a:t>path</a:t>
            </a:r>
            <a:endParaRPr lang="de-DE" sz="2400" b="1" dirty="0"/>
          </a:p>
        </p:txBody>
      </p:sp>
      <p:sp>
        <p:nvSpPr>
          <p:cNvPr id="31" name="Inhaltsplatzhalter 30"/>
          <p:cNvSpPr>
            <a:spLocks noGrp="1"/>
          </p:cNvSpPr>
          <p:nvPr>
            <p:ph sz="quarter" idx="4"/>
          </p:nvPr>
        </p:nvSpPr>
        <p:spPr>
          <a:ln>
            <a:solidFill>
              <a:schemeClr val="tx2"/>
            </a:solidFill>
          </a:ln>
        </p:spPr>
        <p:txBody>
          <a:bodyPr/>
          <a:lstStyle/>
          <a:p>
            <a:pPr>
              <a:buFont typeface="Arial" panose="020B0604020202020204" pitchFamily="34" charset="0"/>
              <a:buChar char="•"/>
            </a:pPr>
            <a:r>
              <a:rPr lang="de-DE" dirty="0" smtClean="0"/>
              <a:t> Conditioning on non-collider (common source)</a:t>
            </a:r>
            <a:endParaRPr lang="de-DE" dirty="0"/>
          </a:p>
        </p:txBody>
      </p:sp>
      <p:grpSp>
        <p:nvGrpSpPr>
          <p:cNvPr id="4" name="Group 3"/>
          <p:cNvGrpSpPr/>
          <p:nvPr/>
        </p:nvGrpSpPr>
        <p:grpSpPr>
          <a:xfrm>
            <a:off x="764201" y="3645024"/>
            <a:ext cx="3653156" cy="1339656"/>
            <a:chOff x="764201" y="3645024"/>
            <a:chExt cx="3653156" cy="1339656"/>
          </a:xfrm>
        </p:grpSpPr>
        <p:grpSp>
          <p:nvGrpSpPr>
            <p:cNvPr id="32" name="Gruppieren 31"/>
            <p:cNvGrpSpPr/>
            <p:nvPr/>
          </p:nvGrpSpPr>
          <p:grpSpPr>
            <a:xfrm>
              <a:off x="1103708" y="3645024"/>
              <a:ext cx="2936264" cy="720080"/>
              <a:chOff x="1475656" y="2924944"/>
              <a:chExt cx="4320480" cy="936104"/>
            </a:xfrm>
          </p:grpSpPr>
          <p:grpSp>
            <p:nvGrpSpPr>
              <p:cNvPr id="33" name="Gruppieren 8"/>
              <p:cNvGrpSpPr/>
              <p:nvPr/>
            </p:nvGrpSpPr>
            <p:grpSpPr>
              <a:xfrm>
                <a:off x="3419872" y="3429000"/>
                <a:ext cx="2376264" cy="432048"/>
                <a:chOff x="2483768" y="2780928"/>
                <a:chExt cx="2376264" cy="432048"/>
              </a:xfrm>
            </p:grpSpPr>
            <p:sp>
              <p:nvSpPr>
                <p:cNvPr id="37" name="Abgerundetes Rechteck 36"/>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sp>
              <p:nvSpPr>
                <p:cNvPr id="38" name="Abgerundetes Rechteck 37"/>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34" name="Abgerundetes Rechteck 33"/>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L</a:t>
                </a:r>
                <a:endParaRPr lang="en-GB" sz="3200" dirty="0">
                  <a:solidFill>
                    <a:schemeClr val="tx1"/>
                  </a:solidFill>
                </a:endParaRPr>
              </a:p>
            </p:txBody>
          </p:sp>
          <p:cxnSp>
            <p:nvCxnSpPr>
              <p:cNvPr id="35" name="Gerade Verbindung mit Pfeil 34"/>
              <p:cNvCxnSpPr>
                <a:stCxn id="34" idx="3"/>
                <a:endCxn id="37" idx="1"/>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Nach unten gekrümmter Pfeil 35"/>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3" name="TextBox 2"/>
            <p:cNvSpPr txBox="1"/>
            <p:nvPr/>
          </p:nvSpPr>
          <p:spPr>
            <a:xfrm>
              <a:off x="764201" y="4338349"/>
              <a:ext cx="968535" cy="369332"/>
            </a:xfrm>
            <a:prstGeom prst="rect">
              <a:avLst/>
            </a:prstGeom>
            <a:noFill/>
          </p:spPr>
          <p:txBody>
            <a:bodyPr wrap="none" rtlCol="0">
              <a:spAutoFit/>
            </a:bodyPr>
            <a:lstStyle/>
            <a:p>
              <a:r>
                <a:rPr lang="en-GB" dirty="0" smtClean="0"/>
                <a:t>smoking</a:t>
              </a:r>
              <a:endParaRPr lang="en-GB" dirty="0"/>
            </a:p>
          </p:txBody>
        </p:sp>
        <p:sp>
          <p:nvSpPr>
            <p:cNvPr id="29" name="TextBox 28"/>
            <p:cNvSpPr txBox="1"/>
            <p:nvPr/>
          </p:nvSpPr>
          <p:spPr>
            <a:xfrm>
              <a:off x="2151597" y="4338349"/>
              <a:ext cx="840486" cy="646331"/>
            </a:xfrm>
            <a:prstGeom prst="rect">
              <a:avLst/>
            </a:prstGeom>
            <a:noFill/>
          </p:spPr>
          <p:txBody>
            <a:bodyPr wrap="none" rtlCol="0">
              <a:spAutoFit/>
            </a:bodyPr>
            <a:lstStyle/>
            <a:p>
              <a:r>
                <a:rPr lang="en-GB" dirty="0"/>
                <a:t>y</a:t>
              </a:r>
              <a:r>
                <a:rPr lang="en-GB" dirty="0" smtClean="0"/>
                <a:t>ellow </a:t>
              </a:r>
            </a:p>
            <a:p>
              <a:r>
                <a:rPr lang="en-GB" dirty="0" smtClean="0"/>
                <a:t>fingers</a:t>
              </a:r>
              <a:endParaRPr lang="en-GB" dirty="0"/>
            </a:p>
          </p:txBody>
        </p:sp>
        <p:sp>
          <p:nvSpPr>
            <p:cNvPr id="39" name="TextBox 38"/>
            <p:cNvSpPr txBox="1"/>
            <p:nvPr/>
          </p:nvSpPr>
          <p:spPr>
            <a:xfrm>
              <a:off x="3611046" y="4338349"/>
              <a:ext cx="806311" cy="646331"/>
            </a:xfrm>
            <a:prstGeom prst="rect">
              <a:avLst/>
            </a:prstGeom>
            <a:noFill/>
          </p:spPr>
          <p:txBody>
            <a:bodyPr wrap="none" rtlCol="0">
              <a:spAutoFit/>
            </a:bodyPr>
            <a:lstStyle/>
            <a:p>
              <a:r>
                <a:rPr lang="en-GB" dirty="0"/>
                <a:t>l</a:t>
              </a:r>
              <a:r>
                <a:rPr lang="en-GB" dirty="0" smtClean="0"/>
                <a:t>ung </a:t>
              </a:r>
            </a:p>
            <a:p>
              <a:r>
                <a:rPr lang="en-GB" dirty="0" smtClean="0"/>
                <a:t>cancer</a:t>
              </a:r>
              <a:endParaRPr lang="en-GB" dirty="0"/>
            </a:p>
          </p:txBody>
        </p:sp>
      </p:grpSp>
      <p:grpSp>
        <p:nvGrpSpPr>
          <p:cNvPr id="5" name="Group 4"/>
          <p:cNvGrpSpPr/>
          <p:nvPr/>
        </p:nvGrpSpPr>
        <p:grpSpPr>
          <a:xfrm>
            <a:off x="4713604" y="3645024"/>
            <a:ext cx="3653156" cy="1339656"/>
            <a:chOff x="4713604" y="3645024"/>
            <a:chExt cx="3653156" cy="1339656"/>
          </a:xfrm>
        </p:grpSpPr>
        <p:grpSp>
          <p:nvGrpSpPr>
            <p:cNvPr id="22" name="Gruppieren 31"/>
            <p:cNvGrpSpPr/>
            <p:nvPr/>
          </p:nvGrpSpPr>
          <p:grpSpPr>
            <a:xfrm>
              <a:off x="5067665" y="3645024"/>
              <a:ext cx="2936264" cy="720080"/>
              <a:chOff x="1475656" y="2924944"/>
              <a:chExt cx="4320480" cy="936104"/>
            </a:xfrm>
          </p:grpSpPr>
          <p:grpSp>
            <p:nvGrpSpPr>
              <p:cNvPr id="23" name="Gruppieren 8"/>
              <p:cNvGrpSpPr/>
              <p:nvPr/>
            </p:nvGrpSpPr>
            <p:grpSpPr>
              <a:xfrm>
                <a:off x="3419872" y="3429000"/>
                <a:ext cx="2376264" cy="432048"/>
                <a:chOff x="2483768" y="2780928"/>
                <a:chExt cx="2376264" cy="432048"/>
              </a:xfrm>
            </p:grpSpPr>
            <p:sp>
              <p:nvSpPr>
                <p:cNvPr id="27" name="Abgerundetes Rechteck 36"/>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sp>
              <p:nvSpPr>
                <p:cNvPr id="28" name="Abgerundetes Rechteck 37"/>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24" name="Abgerundetes Rechteck 33"/>
              <p:cNvSpPr/>
              <p:nvPr/>
            </p:nvSpPr>
            <p:spPr>
              <a:xfrm>
                <a:off x="1475656" y="3429000"/>
                <a:ext cx="43204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L</a:t>
                </a:r>
                <a:endParaRPr lang="en-GB" sz="3200" dirty="0">
                  <a:solidFill>
                    <a:schemeClr val="tx1"/>
                  </a:solidFill>
                </a:endParaRPr>
              </a:p>
            </p:txBody>
          </p:sp>
          <p:cxnSp>
            <p:nvCxnSpPr>
              <p:cNvPr id="25" name="Gerade Verbindung mit Pfeil 34"/>
              <p:cNvCxnSpPr>
                <a:endCxn id="27" idx="1"/>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Nach unten gekrümmter Pfeil 35"/>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40" name="TextBox 39"/>
            <p:cNvSpPr txBox="1"/>
            <p:nvPr/>
          </p:nvSpPr>
          <p:spPr>
            <a:xfrm>
              <a:off x="4713604" y="4338349"/>
              <a:ext cx="968535" cy="369332"/>
            </a:xfrm>
            <a:prstGeom prst="rect">
              <a:avLst/>
            </a:prstGeom>
            <a:noFill/>
          </p:spPr>
          <p:txBody>
            <a:bodyPr wrap="none" rtlCol="0">
              <a:spAutoFit/>
            </a:bodyPr>
            <a:lstStyle/>
            <a:p>
              <a:r>
                <a:rPr lang="en-GB" dirty="0" smtClean="0"/>
                <a:t>smoking</a:t>
              </a:r>
              <a:endParaRPr lang="en-GB" dirty="0"/>
            </a:p>
          </p:txBody>
        </p:sp>
        <p:sp>
          <p:nvSpPr>
            <p:cNvPr id="41" name="TextBox 40"/>
            <p:cNvSpPr txBox="1"/>
            <p:nvPr/>
          </p:nvSpPr>
          <p:spPr>
            <a:xfrm>
              <a:off x="6101000" y="4338349"/>
              <a:ext cx="840486" cy="646331"/>
            </a:xfrm>
            <a:prstGeom prst="rect">
              <a:avLst/>
            </a:prstGeom>
            <a:noFill/>
          </p:spPr>
          <p:txBody>
            <a:bodyPr wrap="none" rtlCol="0">
              <a:spAutoFit/>
            </a:bodyPr>
            <a:lstStyle/>
            <a:p>
              <a:r>
                <a:rPr lang="en-GB" dirty="0"/>
                <a:t>y</a:t>
              </a:r>
              <a:r>
                <a:rPr lang="en-GB" dirty="0" smtClean="0"/>
                <a:t>ellow </a:t>
              </a:r>
            </a:p>
            <a:p>
              <a:r>
                <a:rPr lang="en-GB" dirty="0" smtClean="0"/>
                <a:t>fingers</a:t>
              </a:r>
              <a:endParaRPr lang="en-GB" dirty="0"/>
            </a:p>
          </p:txBody>
        </p:sp>
        <p:sp>
          <p:nvSpPr>
            <p:cNvPr id="42" name="TextBox 41"/>
            <p:cNvSpPr txBox="1"/>
            <p:nvPr/>
          </p:nvSpPr>
          <p:spPr>
            <a:xfrm>
              <a:off x="7560449" y="4338349"/>
              <a:ext cx="806311" cy="646331"/>
            </a:xfrm>
            <a:prstGeom prst="rect">
              <a:avLst/>
            </a:prstGeom>
            <a:noFill/>
          </p:spPr>
          <p:txBody>
            <a:bodyPr wrap="none" rtlCol="0">
              <a:spAutoFit/>
            </a:bodyPr>
            <a:lstStyle/>
            <a:p>
              <a:r>
                <a:rPr lang="en-GB" dirty="0"/>
                <a:t>l</a:t>
              </a:r>
              <a:r>
                <a:rPr lang="en-GB" dirty="0" smtClean="0"/>
                <a:t>ung </a:t>
              </a:r>
            </a:p>
            <a:p>
              <a:r>
                <a:rPr lang="en-GB" dirty="0" smtClean="0"/>
                <a:t>cancer</a:t>
              </a:r>
              <a:endParaRPr lang="en-GB"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animBg="1"/>
      <p:bldP spid="31"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Conditioning</a:t>
            </a:r>
            <a:endParaRPr lang="en-GB" dirty="0"/>
          </a:p>
        </p:txBody>
      </p:sp>
      <p:sp>
        <p:nvSpPr>
          <p:cNvPr id="3" name="Text Placeholder 2"/>
          <p:cNvSpPr>
            <a:spLocks noGrp="1"/>
          </p:cNvSpPr>
          <p:nvPr>
            <p:ph type="body" idx="1"/>
          </p:nvPr>
        </p:nvSpPr>
        <p:spPr>
          <a:xfrm>
            <a:off x="462920" y="1846052"/>
            <a:ext cx="2668920" cy="736282"/>
          </a:xfrm>
        </p:spPr>
        <p:style>
          <a:lnRef idx="2">
            <a:schemeClr val="dk1"/>
          </a:lnRef>
          <a:fillRef idx="1">
            <a:schemeClr val="lt1"/>
          </a:fillRef>
          <a:effectRef idx="0">
            <a:schemeClr val="dk1"/>
          </a:effectRef>
          <a:fontRef idx="minor">
            <a:schemeClr val="dk1"/>
          </a:fontRef>
        </p:style>
        <p:txBody>
          <a:bodyPr/>
          <a:lstStyle/>
          <a:p>
            <a:pPr algn="ctr"/>
            <a:r>
              <a:rPr lang="en-GB" b="1" dirty="0" smtClean="0"/>
              <a:t>Adjustment</a:t>
            </a:r>
            <a:endParaRPr lang="en-GB" b="1" dirty="0"/>
          </a:p>
        </p:txBody>
      </p:sp>
      <p:sp>
        <p:nvSpPr>
          <p:cNvPr id="4" name="Content Placeholder 3"/>
          <p:cNvSpPr>
            <a:spLocks noGrp="1"/>
          </p:cNvSpPr>
          <p:nvPr>
            <p:ph sz="half" idx="2"/>
          </p:nvPr>
        </p:nvSpPr>
        <p:spPr>
          <a:xfrm>
            <a:off x="462920" y="2582334"/>
            <a:ext cx="2668920" cy="3286760"/>
          </a:xfrm>
        </p:spPr>
        <p:style>
          <a:lnRef idx="2">
            <a:schemeClr val="dk1"/>
          </a:lnRef>
          <a:fillRef idx="1">
            <a:schemeClr val="lt1"/>
          </a:fillRef>
          <a:effectRef idx="0">
            <a:schemeClr val="dk1"/>
          </a:effectRef>
          <a:fontRef idx="minor">
            <a:schemeClr val="dk1"/>
          </a:fontRef>
        </p:style>
        <p:txBody>
          <a:bodyPr/>
          <a:lstStyle/>
          <a:p>
            <a:r>
              <a:rPr lang="en-GB" dirty="0" smtClean="0"/>
              <a:t>“In </a:t>
            </a:r>
            <a:r>
              <a:rPr lang="en-GB" dirty="0"/>
              <a:t>our statistical analysis we adjusted our results for </a:t>
            </a:r>
            <a:r>
              <a:rPr lang="en-GB" dirty="0" smtClean="0"/>
              <a:t>smoking”</a:t>
            </a:r>
            <a:endParaRPr lang="en-GB" dirty="0"/>
          </a:p>
          <a:p>
            <a:r>
              <a:rPr lang="en-GB" dirty="0" smtClean="0"/>
              <a:t>Effect estimates:</a:t>
            </a:r>
          </a:p>
          <a:p>
            <a:r>
              <a:rPr lang="en-GB" dirty="0" smtClean="0"/>
              <a:t>Unadjusted (crude):</a:t>
            </a:r>
          </a:p>
          <a:p>
            <a:pPr lvl="1"/>
            <a:r>
              <a:rPr lang="en-GB" dirty="0" smtClean="0"/>
              <a:t>OR 1.22 (1.14-1.56)</a:t>
            </a:r>
          </a:p>
          <a:p>
            <a:r>
              <a:rPr lang="en-GB" dirty="0" smtClean="0"/>
              <a:t>Adjusted for smoking:</a:t>
            </a:r>
          </a:p>
          <a:p>
            <a:pPr lvl="1"/>
            <a:r>
              <a:rPr lang="en-GB" dirty="0" smtClean="0"/>
              <a:t>OR 1.15 (1.05-1.25)</a:t>
            </a:r>
            <a:endParaRPr lang="en-GB" dirty="0"/>
          </a:p>
        </p:txBody>
      </p:sp>
      <p:sp>
        <p:nvSpPr>
          <p:cNvPr id="7" name="Text Placeholder 2"/>
          <p:cNvSpPr>
            <a:spLocks noGrp="1"/>
          </p:cNvSpPr>
          <p:nvPr>
            <p:ph type="body" idx="1"/>
          </p:nvPr>
        </p:nvSpPr>
        <p:spPr>
          <a:xfrm>
            <a:off x="3271232" y="1844824"/>
            <a:ext cx="2668920" cy="736282"/>
          </a:xfrm>
        </p:spPr>
        <p:style>
          <a:lnRef idx="2">
            <a:schemeClr val="dk1"/>
          </a:lnRef>
          <a:fillRef idx="1">
            <a:schemeClr val="lt1"/>
          </a:fillRef>
          <a:effectRef idx="0">
            <a:schemeClr val="dk1"/>
          </a:effectRef>
          <a:fontRef idx="minor">
            <a:schemeClr val="dk1"/>
          </a:fontRef>
        </p:style>
        <p:txBody>
          <a:bodyPr/>
          <a:lstStyle/>
          <a:p>
            <a:pPr algn="ctr"/>
            <a:r>
              <a:rPr lang="en-GB" b="1" dirty="0" smtClean="0"/>
              <a:t>Stratification</a:t>
            </a:r>
            <a:endParaRPr lang="en-GB" b="1" dirty="0"/>
          </a:p>
        </p:txBody>
      </p:sp>
      <p:sp>
        <p:nvSpPr>
          <p:cNvPr id="8" name="Content Placeholder 3"/>
          <p:cNvSpPr>
            <a:spLocks noGrp="1"/>
          </p:cNvSpPr>
          <p:nvPr>
            <p:ph sz="half" idx="2"/>
          </p:nvPr>
        </p:nvSpPr>
        <p:spPr>
          <a:xfrm>
            <a:off x="3271232" y="2581106"/>
            <a:ext cx="2668920" cy="3286760"/>
          </a:xfrm>
        </p:spPr>
        <p:style>
          <a:lnRef idx="2">
            <a:schemeClr val="dk1"/>
          </a:lnRef>
          <a:fillRef idx="1">
            <a:schemeClr val="lt1"/>
          </a:fillRef>
          <a:effectRef idx="0">
            <a:schemeClr val="dk1"/>
          </a:effectRef>
          <a:fontRef idx="minor">
            <a:schemeClr val="dk1"/>
          </a:fontRef>
        </p:style>
        <p:txBody>
          <a:bodyPr/>
          <a:lstStyle/>
          <a:p>
            <a:r>
              <a:rPr lang="en-GB" dirty="0" smtClean="0"/>
              <a:t>“We </a:t>
            </a:r>
            <a:r>
              <a:rPr lang="en-GB" dirty="0"/>
              <a:t>report our results separately for smoker and </a:t>
            </a:r>
            <a:r>
              <a:rPr lang="en-GB" dirty="0" smtClean="0"/>
              <a:t>non-smoker”</a:t>
            </a:r>
            <a:endParaRPr lang="en-GB" dirty="0"/>
          </a:p>
          <a:p>
            <a:r>
              <a:rPr lang="en-GB" dirty="0" smtClean="0"/>
              <a:t>Effect estimates:</a:t>
            </a:r>
          </a:p>
          <a:p>
            <a:r>
              <a:rPr lang="en-GB" dirty="0" smtClean="0"/>
              <a:t>Smoker:</a:t>
            </a:r>
          </a:p>
          <a:p>
            <a:pPr lvl="1"/>
            <a:r>
              <a:rPr lang="en-GB" dirty="0" smtClean="0"/>
              <a:t>OR: 1.48 (1.36-1.57)</a:t>
            </a:r>
          </a:p>
          <a:p>
            <a:r>
              <a:rPr lang="en-GB" dirty="0" smtClean="0"/>
              <a:t>Non-smoker:</a:t>
            </a:r>
          </a:p>
          <a:p>
            <a:pPr lvl="1"/>
            <a:r>
              <a:rPr lang="en-GB" dirty="0" smtClean="0"/>
              <a:t>OR: 1.21 (1.15-1.34)</a:t>
            </a:r>
            <a:endParaRPr lang="en-GB" dirty="0"/>
          </a:p>
        </p:txBody>
      </p:sp>
      <p:sp>
        <p:nvSpPr>
          <p:cNvPr id="9" name="Text Placeholder 2"/>
          <p:cNvSpPr>
            <a:spLocks noGrp="1"/>
          </p:cNvSpPr>
          <p:nvPr>
            <p:ph type="body" idx="1"/>
          </p:nvPr>
        </p:nvSpPr>
        <p:spPr>
          <a:xfrm>
            <a:off x="6079544" y="1854230"/>
            <a:ext cx="2668920" cy="736282"/>
          </a:xfrm>
        </p:spPr>
        <p:style>
          <a:lnRef idx="2">
            <a:schemeClr val="dk1"/>
          </a:lnRef>
          <a:fillRef idx="1">
            <a:schemeClr val="lt1"/>
          </a:fillRef>
          <a:effectRef idx="0">
            <a:schemeClr val="dk1"/>
          </a:effectRef>
          <a:fontRef idx="minor">
            <a:schemeClr val="dk1"/>
          </a:fontRef>
        </p:style>
        <p:txBody>
          <a:bodyPr/>
          <a:lstStyle/>
          <a:p>
            <a:pPr algn="ctr"/>
            <a:r>
              <a:rPr lang="en-GB" b="1" dirty="0" smtClean="0"/>
              <a:t>Restriction</a:t>
            </a:r>
            <a:endParaRPr lang="en-GB" b="1" dirty="0"/>
          </a:p>
        </p:txBody>
      </p:sp>
      <p:sp>
        <p:nvSpPr>
          <p:cNvPr id="10" name="Content Placeholder 3"/>
          <p:cNvSpPr>
            <a:spLocks noGrp="1"/>
          </p:cNvSpPr>
          <p:nvPr>
            <p:ph sz="half" idx="2"/>
          </p:nvPr>
        </p:nvSpPr>
        <p:spPr>
          <a:xfrm>
            <a:off x="6079544" y="2590512"/>
            <a:ext cx="2668920" cy="3286760"/>
          </a:xfrm>
        </p:spPr>
        <p:style>
          <a:lnRef idx="2">
            <a:schemeClr val="dk1"/>
          </a:lnRef>
          <a:fillRef idx="1">
            <a:schemeClr val="lt1"/>
          </a:fillRef>
          <a:effectRef idx="0">
            <a:schemeClr val="dk1"/>
          </a:effectRef>
          <a:fontRef idx="minor">
            <a:schemeClr val="dk1"/>
          </a:fontRef>
        </p:style>
        <p:txBody>
          <a:bodyPr/>
          <a:lstStyle/>
          <a:p>
            <a:r>
              <a:rPr lang="en-GB" dirty="0" smtClean="0"/>
              <a:t>“We only selected participants that were smokers”</a:t>
            </a:r>
          </a:p>
          <a:p>
            <a:r>
              <a:rPr lang="en-GB" dirty="0" smtClean="0"/>
              <a:t>Effect estimates:</a:t>
            </a:r>
          </a:p>
          <a:p>
            <a:r>
              <a:rPr lang="en-GB" dirty="0" smtClean="0"/>
              <a:t>Smoker:</a:t>
            </a:r>
          </a:p>
          <a:p>
            <a:pPr lvl="1"/>
            <a:r>
              <a:rPr lang="en-GB" dirty="0" smtClean="0"/>
              <a:t>OR: </a:t>
            </a:r>
            <a:r>
              <a:rPr lang="en-GB" dirty="0"/>
              <a:t>1.48 (1.36-1.57</a:t>
            </a:r>
            <a:r>
              <a:rPr lang="en-GB" dirty="0" smtClean="0"/>
              <a:t>)</a:t>
            </a:r>
            <a:endParaRPr lang="en-GB" dirty="0"/>
          </a:p>
        </p:txBody>
      </p:sp>
    </p:spTree>
    <p:extLst>
      <p:ext uri="{BB962C8B-B14F-4D97-AF65-F5344CB8AC3E}">
        <p14:creationId xmlns:p14="http://schemas.microsoft.com/office/powerpoint/2010/main" val="26912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8" grpId="0" uiExpand="1" build="p" animBg="1"/>
      <p:bldP spid="10"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Confounding</a:t>
            </a:r>
            <a:endParaRPr lang="de-DE" dirty="0"/>
          </a:p>
        </p:txBody>
      </p:sp>
      <p:sp>
        <p:nvSpPr>
          <p:cNvPr id="3" name="Inhaltsplatzhalter 2"/>
          <p:cNvSpPr>
            <a:spLocks noGrp="1"/>
          </p:cNvSpPr>
          <p:nvPr>
            <p:ph idx="1"/>
          </p:nvPr>
        </p:nvSpPr>
        <p:spPr>
          <a:xfrm>
            <a:off x="822959" y="1845734"/>
            <a:ext cx="7543801" cy="4319570"/>
          </a:xfrm>
        </p:spPr>
        <p:txBody>
          <a:bodyPr>
            <a:normAutofit lnSpcReduction="10000"/>
          </a:bodyPr>
          <a:lstStyle/>
          <a:p>
            <a:pPr>
              <a:buFont typeface="Arial" panose="020B0604020202020204" pitchFamily="34" charset="0"/>
              <a:buChar char="•"/>
            </a:pPr>
            <a:r>
              <a:rPr lang="en-GB" sz="2200" dirty="0"/>
              <a:t> </a:t>
            </a:r>
            <a:r>
              <a:rPr lang="en-GB" sz="2200" dirty="0" smtClean="0"/>
              <a:t>Confounding diagram in Intro to Epi:</a:t>
            </a:r>
          </a:p>
          <a:p>
            <a:pPr>
              <a:buFont typeface="Arial" panose="020B0604020202020204" pitchFamily="34" charset="0"/>
              <a:buChar char="•"/>
            </a:pPr>
            <a:endParaRPr lang="en-GB" sz="2200" dirty="0"/>
          </a:p>
          <a:p>
            <a:pPr>
              <a:buFont typeface="Arial" panose="020B0604020202020204" pitchFamily="34" charset="0"/>
              <a:buChar char="•"/>
            </a:pPr>
            <a:endParaRPr lang="en-GB" sz="2200" dirty="0" smtClean="0"/>
          </a:p>
          <a:p>
            <a:pPr marL="0" indent="0">
              <a:buNone/>
            </a:pPr>
            <a:endParaRPr lang="en-GB" sz="2200" dirty="0" smtClean="0"/>
          </a:p>
          <a:p>
            <a:pPr>
              <a:buFont typeface="Arial" panose="020B0604020202020204" pitchFamily="34" charset="0"/>
              <a:buChar char="•"/>
            </a:pPr>
            <a:r>
              <a:rPr lang="en-GB" sz="2200" dirty="0" smtClean="0"/>
              <a:t> This is what our diagram looked like when we did not condition on the common source (non-collider):</a:t>
            </a:r>
          </a:p>
          <a:p>
            <a:pPr>
              <a:buFont typeface="Arial" panose="020B0604020202020204" pitchFamily="34" charset="0"/>
              <a:buChar char="•"/>
            </a:pPr>
            <a:endParaRPr lang="en-GB" sz="2200" dirty="0" smtClean="0">
              <a:sym typeface="Wingdings" pitchFamily="2" charset="2"/>
            </a:endParaRPr>
          </a:p>
          <a:p>
            <a:pPr>
              <a:buFont typeface="Arial" panose="020B0604020202020204" pitchFamily="34" charset="0"/>
              <a:buChar char="•"/>
            </a:pPr>
            <a:endParaRPr lang="en-GB" sz="2200" dirty="0" smtClean="0">
              <a:sym typeface="Wingdings" pitchFamily="2" charset="2"/>
            </a:endParaRPr>
          </a:p>
          <a:p>
            <a:pPr>
              <a:buFont typeface="Arial" panose="020B0604020202020204" pitchFamily="34" charset="0"/>
              <a:buChar char="•"/>
            </a:pPr>
            <a:endParaRPr lang="en-GB" sz="2200" dirty="0">
              <a:sym typeface="Wingdings" pitchFamily="2" charset="2"/>
            </a:endParaRPr>
          </a:p>
          <a:p>
            <a:pPr>
              <a:buFont typeface="Arial" panose="020B0604020202020204" pitchFamily="34" charset="0"/>
              <a:buChar char="•"/>
            </a:pPr>
            <a:r>
              <a:rPr lang="en-GB" sz="2200" dirty="0" smtClean="0">
                <a:sym typeface="Wingdings" pitchFamily="2" charset="2"/>
              </a:rPr>
              <a:t> We did not close an open “back-door path“</a:t>
            </a:r>
            <a:endParaRPr lang="en-GB" dirty="0" smtClean="0">
              <a:sym typeface="Wingdings" pitchFamily="2" charset="2"/>
            </a:endParaRPr>
          </a:p>
          <a:p>
            <a:pPr marL="201168" lvl="1" indent="0">
              <a:buNone/>
            </a:pPr>
            <a:endParaRPr lang="en-GB" dirty="0" smtClean="0">
              <a:sym typeface="Wingdings" pitchFamily="2" charset="2"/>
            </a:endParaRPr>
          </a:p>
          <a:p>
            <a:pPr marL="201168" lvl="1" indent="0">
              <a:buNone/>
            </a:pPr>
            <a:endParaRPr lang="en-GB" dirty="0" smtClean="0">
              <a:sym typeface="Wingdings" pitchFamily="2" charset="2"/>
            </a:endParaRPr>
          </a:p>
          <a:p>
            <a:pPr marL="0" indent="0">
              <a:buNone/>
            </a:pPr>
            <a:endParaRPr lang="en-GB" dirty="0"/>
          </a:p>
        </p:txBody>
      </p:sp>
      <p:grpSp>
        <p:nvGrpSpPr>
          <p:cNvPr id="45" name="Group 44"/>
          <p:cNvGrpSpPr/>
          <p:nvPr/>
        </p:nvGrpSpPr>
        <p:grpSpPr>
          <a:xfrm>
            <a:off x="3821151" y="4386286"/>
            <a:ext cx="4902132" cy="1058634"/>
            <a:chOff x="2146015" y="5013176"/>
            <a:chExt cx="4902132" cy="1058634"/>
          </a:xfrm>
        </p:grpSpPr>
        <p:grpSp>
          <p:nvGrpSpPr>
            <p:cNvPr id="37" name="Group 36"/>
            <p:cNvGrpSpPr/>
            <p:nvPr/>
          </p:nvGrpSpPr>
          <p:grpSpPr>
            <a:xfrm>
              <a:off x="2376887" y="5013176"/>
              <a:ext cx="4283968" cy="791812"/>
              <a:chOff x="2452875" y="2925220"/>
              <a:chExt cx="4283968" cy="791812"/>
            </a:xfrm>
          </p:grpSpPr>
          <p:sp>
            <p:nvSpPr>
              <p:cNvPr id="34" name="TextBox 33"/>
              <p:cNvSpPr txBox="1"/>
              <p:nvPr/>
            </p:nvSpPr>
            <p:spPr>
              <a:xfrm>
                <a:off x="5465980" y="3245699"/>
                <a:ext cx="292068" cy="369332"/>
              </a:xfrm>
              <a:prstGeom prst="rect">
                <a:avLst/>
              </a:prstGeom>
              <a:noFill/>
            </p:spPr>
            <p:txBody>
              <a:bodyPr wrap="none" rtlCol="0">
                <a:spAutoFit/>
              </a:bodyPr>
              <a:lstStyle/>
              <a:p>
                <a:r>
                  <a:rPr lang="en-GB" dirty="0" smtClean="0"/>
                  <a:t>?</a:t>
                </a:r>
                <a:endParaRPr lang="en-GB" dirty="0"/>
              </a:p>
            </p:txBody>
          </p:sp>
          <p:grpSp>
            <p:nvGrpSpPr>
              <p:cNvPr id="36" name="Group 35"/>
              <p:cNvGrpSpPr/>
              <p:nvPr/>
            </p:nvGrpSpPr>
            <p:grpSpPr>
              <a:xfrm>
                <a:off x="2452875" y="2925220"/>
                <a:ext cx="4283968" cy="791812"/>
                <a:chOff x="2452875" y="2925220"/>
                <a:chExt cx="4283968" cy="791812"/>
              </a:xfrm>
            </p:grpSpPr>
            <p:grpSp>
              <p:nvGrpSpPr>
                <p:cNvPr id="23" name="Gruppieren 38"/>
                <p:cNvGrpSpPr/>
                <p:nvPr/>
              </p:nvGrpSpPr>
              <p:grpSpPr>
                <a:xfrm>
                  <a:off x="2452875" y="2925220"/>
                  <a:ext cx="4283968" cy="791812"/>
                  <a:chOff x="1512168" y="2924944"/>
                  <a:chExt cx="4283968" cy="936104"/>
                </a:xfrm>
              </p:grpSpPr>
              <p:grpSp>
                <p:nvGrpSpPr>
                  <p:cNvPr id="24" name="Gruppieren 8"/>
                  <p:cNvGrpSpPr/>
                  <p:nvPr/>
                </p:nvGrpSpPr>
                <p:grpSpPr>
                  <a:xfrm>
                    <a:off x="3419872" y="3429000"/>
                    <a:ext cx="2376264" cy="432048"/>
                    <a:chOff x="2483768" y="2780928"/>
                    <a:chExt cx="2376264" cy="432048"/>
                  </a:xfrm>
                </p:grpSpPr>
                <p:sp>
                  <p:nvSpPr>
                    <p:cNvPr id="28" name="Abgerundetes Rechteck 43"/>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sp>
                  <p:nvSpPr>
                    <p:cNvPr id="29" name="Abgerundetes Rechteck 44"/>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25" name="Rechteck 40"/>
                  <p:cNvSpPr/>
                  <p:nvPr/>
                </p:nvSpPr>
                <p:spPr>
                  <a:xfrm>
                    <a:off x="1512168" y="3429000"/>
                    <a:ext cx="432048" cy="432048"/>
                  </a:xfrm>
                  <a:prstGeom prst="rect">
                    <a:avLst/>
                  </a:prstGeom>
                  <a:noFill/>
                  <a:ln w="9525" cap="sq">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L</a:t>
                    </a:r>
                    <a:endParaRPr lang="en-GB" sz="3200" dirty="0">
                      <a:solidFill>
                        <a:schemeClr val="tx1"/>
                      </a:solidFill>
                    </a:endParaRPr>
                  </a:p>
                </p:txBody>
              </p:sp>
              <p:cxnSp>
                <p:nvCxnSpPr>
                  <p:cNvPr id="26" name="Gerade Verbindung mit Pfeil 41"/>
                  <p:cNvCxnSpPr>
                    <a:endCxn id="28" idx="1"/>
                  </p:cNvCxnSpPr>
                  <p:nvPr/>
                </p:nvCxnSpPr>
                <p:spPr>
                  <a:xfrm>
                    <a:off x="1944216" y="3645024"/>
                    <a:ext cx="14756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Nach unten gekrümmter Pfeil 42"/>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cxnSp>
              <p:nvCxnSpPr>
                <p:cNvPr id="35" name="Gerade Verbindung mit Pfeil 41"/>
                <p:cNvCxnSpPr/>
                <p:nvPr/>
              </p:nvCxnSpPr>
              <p:spPr>
                <a:xfrm>
                  <a:off x="4829139" y="3534306"/>
                  <a:ext cx="14756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8" name="TextBox 37"/>
            <p:cNvSpPr txBox="1"/>
            <p:nvPr/>
          </p:nvSpPr>
          <p:spPr>
            <a:xfrm>
              <a:off x="3851920" y="5733256"/>
              <a:ext cx="1329210" cy="338554"/>
            </a:xfrm>
            <a:prstGeom prst="rect">
              <a:avLst/>
            </a:prstGeom>
            <a:noFill/>
          </p:spPr>
          <p:txBody>
            <a:bodyPr wrap="none" rtlCol="0">
              <a:spAutoFit/>
            </a:bodyPr>
            <a:lstStyle/>
            <a:p>
              <a:r>
                <a:rPr lang="en-GB" sz="1600" dirty="0" smtClean="0"/>
                <a:t>Yellow fingers</a:t>
              </a:r>
              <a:endParaRPr lang="en-GB" sz="1600" dirty="0"/>
            </a:p>
          </p:txBody>
        </p:sp>
        <p:sp>
          <p:nvSpPr>
            <p:cNvPr id="39" name="TextBox 38"/>
            <p:cNvSpPr txBox="1"/>
            <p:nvPr/>
          </p:nvSpPr>
          <p:spPr>
            <a:xfrm>
              <a:off x="2146015" y="5732646"/>
              <a:ext cx="894797" cy="338554"/>
            </a:xfrm>
            <a:prstGeom prst="rect">
              <a:avLst/>
            </a:prstGeom>
            <a:noFill/>
          </p:spPr>
          <p:txBody>
            <a:bodyPr wrap="none" rtlCol="0">
              <a:spAutoFit/>
            </a:bodyPr>
            <a:lstStyle/>
            <a:p>
              <a:r>
                <a:rPr lang="en-GB" sz="1600" dirty="0" smtClean="0"/>
                <a:t>Smoking</a:t>
              </a:r>
              <a:endParaRPr lang="en-GB" sz="1600" dirty="0"/>
            </a:p>
          </p:txBody>
        </p:sp>
        <p:sp>
          <p:nvSpPr>
            <p:cNvPr id="40" name="TextBox 39"/>
            <p:cNvSpPr txBox="1"/>
            <p:nvPr/>
          </p:nvSpPr>
          <p:spPr>
            <a:xfrm>
              <a:off x="5868144" y="5732646"/>
              <a:ext cx="1180003" cy="338554"/>
            </a:xfrm>
            <a:prstGeom prst="rect">
              <a:avLst/>
            </a:prstGeom>
            <a:noFill/>
          </p:spPr>
          <p:txBody>
            <a:bodyPr wrap="none" rtlCol="0">
              <a:spAutoFit/>
            </a:bodyPr>
            <a:lstStyle/>
            <a:p>
              <a:r>
                <a:rPr lang="en-GB" sz="1600" dirty="0" smtClean="0"/>
                <a:t>Lung cancer</a:t>
              </a:r>
              <a:endParaRPr lang="en-GB" sz="1600" dirty="0"/>
            </a:p>
          </p:txBody>
        </p:sp>
      </p:grpSp>
      <p:grpSp>
        <p:nvGrpSpPr>
          <p:cNvPr id="44" name="Group 43"/>
          <p:cNvGrpSpPr/>
          <p:nvPr/>
        </p:nvGrpSpPr>
        <p:grpSpPr>
          <a:xfrm>
            <a:off x="4551448" y="1808979"/>
            <a:ext cx="3352496" cy="1727855"/>
            <a:chOff x="2874088" y="2004194"/>
            <a:chExt cx="3354719" cy="1966112"/>
          </a:xfrm>
        </p:grpSpPr>
        <p:grpSp>
          <p:nvGrpSpPr>
            <p:cNvPr id="33" name="Group 32"/>
            <p:cNvGrpSpPr/>
            <p:nvPr/>
          </p:nvGrpSpPr>
          <p:grpSpPr>
            <a:xfrm>
              <a:off x="3332163" y="2278187"/>
              <a:ext cx="2525391" cy="1438845"/>
              <a:chOff x="1696791" y="4026076"/>
              <a:chExt cx="2376264" cy="1843835"/>
            </a:xfrm>
          </p:grpSpPr>
          <p:grpSp>
            <p:nvGrpSpPr>
              <p:cNvPr id="31" name="Group 30"/>
              <p:cNvGrpSpPr/>
              <p:nvPr/>
            </p:nvGrpSpPr>
            <p:grpSpPr>
              <a:xfrm>
                <a:off x="1696791" y="4026076"/>
                <a:ext cx="2376264" cy="1843835"/>
                <a:chOff x="2879304" y="3805401"/>
                <a:chExt cx="2376264" cy="1843835"/>
              </a:xfrm>
            </p:grpSpPr>
            <p:grpSp>
              <p:nvGrpSpPr>
                <p:cNvPr id="11" name="Gruppieren 38"/>
                <p:cNvGrpSpPr/>
                <p:nvPr/>
              </p:nvGrpSpPr>
              <p:grpSpPr>
                <a:xfrm>
                  <a:off x="2879304" y="3805401"/>
                  <a:ext cx="2376264" cy="1843835"/>
                  <a:chOff x="3419872" y="2714834"/>
                  <a:chExt cx="2376264" cy="1146214"/>
                </a:xfrm>
              </p:grpSpPr>
              <p:grpSp>
                <p:nvGrpSpPr>
                  <p:cNvPr id="12" name="Gruppieren 8"/>
                  <p:cNvGrpSpPr/>
                  <p:nvPr/>
                </p:nvGrpSpPr>
                <p:grpSpPr>
                  <a:xfrm>
                    <a:off x="3419872" y="3596004"/>
                    <a:ext cx="2376264" cy="265044"/>
                    <a:chOff x="2483768" y="2947932"/>
                    <a:chExt cx="2376264" cy="265044"/>
                  </a:xfrm>
                </p:grpSpPr>
                <p:sp>
                  <p:nvSpPr>
                    <p:cNvPr id="16" name="Abgerundetes Rechteck 43"/>
                    <p:cNvSpPr/>
                    <p:nvPr/>
                  </p:nvSpPr>
                  <p:spPr>
                    <a:xfrm>
                      <a:off x="2483768" y="2947932"/>
                      <a:ext cx="432048" cy="2650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A</a:t>
                      </a:r>
                    </a:p>
                  </p:txBody>
                </p:sp>
                <p:sp>
                  <p:nvSpPr>
                    <p:cNvPr id="17" name="Abgerundetes Rechteck 44"/>
                    <p:cNvSpPr/>
                    <p:nvPr/>
                  </p:nvSpPr>
                  <p:spPr>
                    <a:xfrm>
                      <a:off x="4427984" y="2947932"/>
                      <a:ext cx="432048" cy="2650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Y</a:t>
                      </a:r>
                      <a:endParaRPr lang="en-GB" sz="3200" dirty="0">
                        <a:solidFill>
                          <a:schemeClr val="tx1"/>
                        </a:solidFill>
                      </a:endParaRPr>
                    </a:p>
                  </p:txBody>
                </p:sp>
              </p:grpSp>
              <p:sp>
                <p:nvSpPr>
                  <p:cNvPr id="13" name="Rechteck 40"/>
                  <p:cNvSpPr/>
                  <p:nvPr/>
                </p:nvSpPr>
                <p:spPr>
                  <a:xfrm>
                    <a:off x="4320480" y="2714834"/>
                    <a:ext cx="432048" cy="258410"/>
                  </a:xfrm>
                  <a:prstGeom prst="rect">
                    <a:avLst/>
                  </a:prstGeom>
                  <a:noFill/>
                  <a:ln w="9525" cap="sq">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L</a:t>
                    </a:r>
                    <a:endParaRPr lang="en-GB" sz="3200" dirty="0">
                      <a:solidFill>
                        <a:schemeClr val="tx1"/>
                      </a:solidFill>
                    </a:endParaRPr>
                  </a:p>
                </p:txBody>
              </p:sp>
              <p:cxnSp>
                <p:nvCxnSpPr>
                  <p:cNvPr id="14" name="Gerade Verbindung mit Pfeil 41"/>
                  <p:cNvCxnSpPr>
                    <a:stCxn id="16" idx="3"/>
                    <a:endCxn id="17" idx="1"/>
                  </p:cNvCxnSpPr>
                  <p:nvPr/>
                </p:nvCxnSpPr>
                <p:spPr>
                  <a:xfrm>
                    <a:off x="3851920" y="3728526"/>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a:stCxn id="13" idx="2"/>
                  <a:endCxn id="16" idx="0"/>
                </p:cNvCxnSpPr>
                <p:nvPr/>
              </p:nvCxnSpPr>
              <p:spPr>
                <a:xfrm flipH="1">
                  <a:off x="3095328" y="4221087"/>
                  <a:ext cx="900608" cy="1001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3" idx="2"/>
                  <a:endCxn id="17" idx="0"/>
                </p:cNvCxnSpPr>
                <p:nvPr/>
              </p:nvCxnSpPr>
              <p:spPr>
                <a:xfrm>
                  <a:off x="3995936" y="4221087"/>
                  <a:ext cx="1043608" cy="1001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2713817" y="5262101"/>
                <a:ext cx="292068" cy="369332"/>
              </a:xfrm>
              <a:prstGeom prst="rect">
                <a:avLst/>
              </a:prstGeom>
              <a:noFill/>
            </p:spPr>
            <p:txBody>
              <a:bodyPr wrap="none" rtlCol="0">
                <a:spAutoFit/>
              </a:bodyPr>
              <a:lstStyle/>
              <a:p>
                <a:r>
                  <a:rPr lang="en-GB" dirty="0" smtClean="0"/>
                  <a:t>?</a:t>
                </a:r>
                <a:endParaRPr lang="en-GB" dirty="0"/>
              </a:p>
            </p:txBody>
          </p:sp>
        </p:grpSp>
        <p:sp>
          <p:nvSpPr>
            <p:cNvPr id="41" name="TextBox 40"/>
            <p:cNvSpPr txBox="1"/>
            <p:nvPr/>
          </p:nvSpPr>
          <p:spPr>
            <a:xfrm>
              <a:off x="2874088" y="3631752"/>
              <a:ext cx="1329210" cy="338554"/>
            </a:xfrm>
            <a:prstGeom prst="rect">
              <a:avLst/>
            </a:prstGeom>
            <a:noFill/>
          </p:spPr>
          <p:txBody>
            <a:bodyPr wrap="none" rtlCol="0">
              <a:spAutoFit/>
            </a:bodyPr>
            <a:lstStyle/>
            <a:p>
              <a:r>
                <a:rPr lang="en-GB" sz="1600" dirty="0" smtClean="0"/>
                <a:t>Yellow fingers</a:t>
              </a:r>
              <a:endParaRPr lang="en-GB" sz="1600" dirty="0"/>
            </a:p>
          </p:txBody>
        </p:sp>
        <p:sp>
          <p:nvSpPr>
            <p:cNvPr id="42" name="TextBox 41"/>
            <p:cNvSpPr txBox="1"/>
            <p:nvPr/>
          </p:nvSpPr>
          <p:spPr>
            <a:xfrm>
              <a:off x="5048804" y="3631752"/>
              <a:ext cx="1180003" cy="338554"/>
            </a:xfrm>
            <a:prstGeom prst="rect">
              <a:avLst/>
            </a:prstGeom>
            <a:noFill/>
          </p:spPr>
          <p:txBody>
            <a:bodyPr wrap="none" rtlCol="0">
              <a:spAutoFit/>
            </a:bodyPr>
            <a:lstStyle/>
            <a:p>
              <a:r>
                <a:rPr lang="en-GB" sz="1600" dirty="0" smtClean="0"/>
                <a:t>Lung cancer</a:t>
              </a:r>
              <a:endParaRPr lang="en-GB" sz="1600" dirty="0"/>
            </a:p>
          </p:txBody>
        </p:sp>
        <p:sp>
          <p:nvSpPr>
            <p:cNvPr id="43" name="TextBox 42"/>
            <p:cNvSpPr txBox="1"/>
            <p:nvPr/>
          </p:nvSpPr>
          <p:spPr>
            <a:xfrm>
              <a:off x="4053216" y="2004194"/>
              <a:ext cx="894797" cy="338554"/>
            </a:xfrm>
            <a:prstGeom prst="rect">
              <a:avLst/>
            </a:prstGeom>
            <a:noFill/>
          </p:spPr>
          <p:txBody>
            <a:bodyPr wrap="none" rtlCol="0">
              <a:spAutoFit/>
            </a:bodyPr>
            <a:lstStyle/>
            <a:p>
              <a:r>
                <a:rPr lang="en-GB" sz="1600" dirty="0" smtClean="0"/>
                <a:t>Smoking</a:t>
              </a:r>
              <a:endParaRPr lang="en-GB" sz="1600" dirty="0"/>
            </a:p>
          </p:txBody>
        </p:sp>
      </p:grpSp>
    </p:spTree>
    <p:extLst>
      <p:ext uri="{BB962C8B-B14F-4D97-AF65-F5344CB8AC3E}">
        <p14:creationId xmlns:p14="http://schemas.microsoft.com/office/powerpoint/2010/main" val="29185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Common </a:t>
            </a:r>
            <a:r>
              <a:rPr lang="de-DE" dirty="0" err="1" smtClean="0"/>
              <a:t>effect</a:t>
            </a:r>
            <a:r>
              <a:rPr lang="de-DE" dirty="0" smtClean="0"/>
              <a:t> - </a:t>
            </a:r>
            <a:r>
              <a:rPr lang="de-DE" dirty="0" err="1" smtClean="0"/>
              <a:t>collider</a:t>
            </a:r>
            <a:endParaRPr lang="de-DE"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600" dirty="0" smtClean="0"/>
              <a:t> H0: There is no causal relationship between exposure A and outcome Y, given variable L</a:t>
            </a:r>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400" dirty="0" smtClean="0"/>
          </a:p>
          <a:p>
            <a:endParaRPr lang="en-GB" dirty="0"/>
          </a:p>
        </p:txBody>
      </p:sp>
      <p:grpSp>
        <p:nvGrpSpPr>
          <p:cNvPr id="7" name="Group 6"/>
          <p:cNvGrpSpPr/>
          <p:nvPr/>
        </p:nvGrpSpPr>
        <p:grpSpPr>
          <a:xfrm>
            <a:off x="1253344" y="3128823"/>
            <a:ext cx="6745893" cy="1596321"/>
            <a:chOff x="1253344" y="2713038"/>
            <a:chExt cx="6745893" cy="1596321"/>
          </a:xfrm>
        </p:grpSpPr>
        <p:grpSp>
          <p:nvGrpSpPr>
            <p:cNvPr id="4" name="Gruppieren 3"/>
            <p:cNvGrpSpPr/>
            <p:nvPr/>
          </p:nvGrpSpPr>
          <p:grpSpPr>
            <a:xfrm>
              <a:off x="2176018" y="2713038"/>
              <a:ext cx="4837681" cy="1004478"/>
              <a:chOff x="1475656" y="2924944"/>
              <a:chExt cx="4320480" cy="936104"/>
            </a:xfrm>
          </p:grpSpPr>
          <p:grpSp>
            <p:nvGrpSpPr>
              <p:cNvPr id="5" name="Gruppieren 4"/>
              <p:cNvGrpSpPr/>
              <p:nvPr/>
            </p:nvGrpSpPr>
            <p:grpSpPr>
              <a:xfrm>
                <a:off x="3419872" y="3429000"/>
                <a:ext cx="2376264" cy="432048"/>
                <a:chOff x="3419872" y="2780928"/>
                <a:chExt cx="2376264" cy="432048"/>
              </a:xfrm>
            </p:grpSpPr>
            <p:grpSp>
              <p:nvGrpSpPr>
                <p:cNvPr id="9" name="Gruppieren 8"/>
                <p:cNvGrpSpPr/>
                <p:nvPr/>
              </p:nvGrpSpPr>
              <p:grpSpPr>
                <a:xfrm>
                  <a:off x="3419872" y="2780928"/>
                  <a:ext cx="2376264" cy="432048"/>
                  <a:chOff x="2483768" y="2780928"/>
                  <a:chExt cx="2376264" cy="432048"/>
                </a:xfrm>
              </p:grpSpPr>
              <p:sp>
                <p:nvSpPr>
                  <p:cNvPr id="11" name="Abgerundetes Rechteck 1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12" name="Abgerundetes Rechteck 6"/>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10" name="Gerade Verbindung mit Pfeil 9"/>
                <p:cNvCxnSpPr>
                  <a:stCxn id="1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Abgerundetes Rechteck 5"/>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8" name="Nach unten gekrümmter Pfeil 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3" name="Abgerundetes Rechteck 6"/>
            <p:cNvSpPr/>
            <p:nvPr/>
          </p:nvSpPr>
          <p:spPr>
            <a:xfrm>
              <a:off x="1253344"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endParaRPr lang="en-GB" dirty="0" smtClean="0">
                <a:solidFill>
                  <a:schemeClr val="tx1"/>
                </a:solidFill>
              </a:endParaRPr>
            </a:p>
          </p:txBody>
        </p:sp>
        <p:sp>
          <p:nvSpPr>
            <p:cNvPr id="14" name="Abgerundetes Rechteck 6"/>
            <p:cNvSpPr/>
            <p:nvPr/>
          </p:nvSpPr>
          <p:spPr>
            <a:xfrm>
              <a:off x="3367435"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endParaRPr lang="en-GB" dirty="0" smtClean="0">
                <a:solidFill>
                  <a:schemeClr val="tx1"/>
                </a:solidFill>
              </a:endParaRPr>
            </a:p>
          </p:txBody>
        </p:sp>
        <p:sp>
          <p:nvSpPr>
            <p:cNvPr id="15" name="Abgerundetes Rechteck 6"/>
            <p:cNvSpPr/>
            <p:nvPr/>
          </p:nvSpPr>
          <p:spPr>
            <a:xfrm>
              <a:off x="5544392"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t>
              </a:r>
              <a:r>
                <a:rPr lang="de-DE" dirty="0" smtClean="0">
                  <a:solidFill>
                    <a:schemeClr val="tx1"/>
                  </a:solidFill>
                </a:rPr>
                <a:t>ommon effect</a:t>
              </a:r>
            </a:p>
            <a:p>
              <a:pPr algn="ctr"/>
              <a:r>
                <a:rPr lang="de-DE" dirty="0" smtClean="0">
                  <a:solidFill>
                    <a:schemeClr val="tx1"/>
                  </a:solidFill>
                </a:rPr>
                <a:t>(collider)</a:t>
              </a:r>
              <a:endParaRPr lang="en-GB" dirty="0" smtClean="0">
                <a:solidFill>
                  <a:schemeClr val="tx1"/>
                </a:solidFill>
              </a:endParaRPr>
            </a:p>
          </p:txBody>
        </p:sp>
      </p:grpSp>
      <p:grpSp>
        <p:nvGrpSpPr>
          <p:cNvPr id="18" name="Group 17"/>
          <p:cNvGrpSpPr/>
          <p:nvPr/>
        </p:nvGrpSpPr>
        <p:grpSpPr>
          <a:xfrm>
            <a:off x="2659785" y="3605050"/>
            <a:ext cx="1693189" cy="369332"/>
            <a:chOff x="2659785" y="3185147"/>
            <a:chExt cx="1693189" cy="369332"/>
          </a:xfrm>
        </p:grpSpPr>
        <p:cxnSp>
          <p:nvCxnSpPr>
            <p:cNvPr id="16" name="Gerade Verbindung mit Pfeil 9"/>
            <p:cNvCxnSpPr/>
            <p:nvPr/>
          </p:nvCxnSpPr>
          <p:spPr>
            <a:xfrm>
              <a:off x="2659785" y="3485714"/>
              <a:ext cx="169318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4642" y="3185147"/>
              <a:ext cx="292068" cy="369332"/>
            </a:xfrm>
            <a:prstGeom prst="rect">
              <a:avLst/>
            </a:prstGeom>
            <a:noFill/>
          </p:spPr>
          <p:txBody>
            <a:bodyPr wrap="none" rtlCol="0">
              <a:spAutoFit/>
            </a:bodyPr>
            <a:lstStyle/>
            <a:p>
              <a:r>
                <a:rPr lang="en-GB" dirty="0" smtClean="0"/>
                <a:t>?</a:t>
              </a:r>
              <a:endParaRPr lang="en-GB" dirty="0"/>
            </a:p>
          </p:txBody>
        </p:sp>
      </p:grpSp>
    </p:spTree>
    <p:extLst>
      <p:ext uri="{BB962C8B-B14F-4D97-AF65-F5344CB8AC3E}">
        <p14:creationId xmlns:p14="http://schemas.microsoft.com/office/powerpoint/2010/main" val="283413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Common </a:t>
            </a:r>
            <a:r>
              <a:rPr lang="de-DE" dirty="0" err="1" smtClean="0"/>
              <a:t>effect</a:t>
            </a:r>
            <a:r>
              <a:rPr lang="de-DE" dirty="0" smtClean="0"/>
              <a:t> - </a:t>
            </a:r>
            <a:r>
              <a:rPr lang="de-DE" dirty="0" err="1" smtClean="0"/>
              <a:t>collider</a:t>
            </a:r>
            <a:endParaRPr lang="de-DE" dirty="0"/>
          </a:p>
        </p:txBody>
      </p:sp>
      <p:sp>
        <p:nvSpPr>
          <p:cNvPr id="3" name="Content Placeholder 2"/>
          <p:cNvSpPr>
            <a:spLocks noGrp="1"/>
          </p:cNvSpPr>
          <p:nvPr>
            <p:ph idx="1"/>
          </p:nvPr>
        </p:nvSpPr>
        <p:spPr>
          <a:xfrm>
            <a:off x="822959" y="1845734"/>
            <a:ext cx="7543801" cy="4391578"/>
          </a:xfrm>
        </p:spPr>
        <p:txBody>
          <a:bodyPr>
            <a:normAutofit fontScale="92500" lnSpcReduction="10000"/>
          </a:bodyPr>
          <a:lstStyle/>
          <a:p>
            <a:pPr>
              <a:buFont typeface="Arial" panose="020B0604020202020204" pitchFamily="34" charset="0"/>
              <a:buChar char="•"/>
            </a:pPr>
            <a:r>
              <a:rPr lang="en-GB" sz="2400" dirty="0" smtClean="0"/>
              <a:t> H0: There is no causal relationship between exposure A and outcome Y, given variable L</a:t>
            </a:r>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r>
              <a:rPr lang="en-GB" sz="2400" dirty="0" smtClean="0"/>
              <a:t> </a:t>
            </a:r>
            <a:r>
              <a:rPr lang="en-GB" sz="2400" dirty="0"/>
              <a:t>Association does not flow between variables when two arrowheads point towards a variable (no association from A</a:t>
            </a:r>
            <a:r>
              <a:rPr lang="en-GB" sz="2400" dirty="0">
                <a:sym typeface="Wingdings" pitchFamily="2" charset="2"/>
              </a:rPr>
              <a:t>LY)</a:t>
            </a:r>
          </a:p>
          <a:p>
            <a:pPr lvl="1">
              <a:buFont typeface="Arial" panose="020B0604020202020204" pitchFamily="34" charset="0"/>
              <a:buChar char="•"/>
            </a:pPr>
            <a:r>
              <a:rPr lang="en-GB" sz="2200" dirty="0" smtClean="0">
                <a:sym typeface="Wingdings" pitchFamily="2" charset="2"/>
              </a:rPr>
              <a:t>“</a:t>
            </a:r>
            <a:r>
              <a:rPr lang="en-GB" sz="2200" dirty="0">
                <a:sym typeface="Wingdings" pitchFamily="2" charset="2"/>
              </a:rPr>
              <a:t>Back-door path” is </a:t>
            </a:r>
            <a:r>
              <a:rPr lang="en-GB" sz="2200" dirty="0" smtClean="0">
                <a:sym typeface="Wingdings" pitchFamily="2" charset="2"/>
              </a:rPr>
              <a:t>blocked</a:t>
            </a:r>
          </a:p>
          <a:p>
            <a:pPr lvl="1">
              <a:buFont typeface="Arial" panose="020B0604020202020204" pitchFamily="34" charset="0"/>
              <a:buChar char="•"/>
            </a:pPr>
            <a:r>
              <a:rPr lang="en-GB" sz="2200" dirty="0" smtClean="0">
                <a:sym typeface="Wingdings" pitchFamily="2" charset="2"/>
              </a:rPr>
              <a:t>We can interpret our estimates causally if there is no open backdoor-path</a:t>
            </a:r>
          </a:p>
        </p:txBody>
      </p:sp>
      <p:grpSp>
        <p:nvGrpSpPr>
          <p:cNvPr id="7" name="Group 6"/>
          <p:cNvGrpSpPr/>
          <p:nvPr/>
        </p:nvGrpSpPr>
        <p:grpSpPr>
          <a:xfrm>
            <a:off x="1253344" y="2636912"/>
            <a:ext cx="6745893" cy="1296144"/>
            <a:chOff x="1253344" y="2713038"/>
            <a:chExt cx="6745893" cy="1596321"/>
          </a:xfrm>
        </p:grpSpPr>
        <p:grpSp>
          <p:nvGrpSpPr>
            <p:cNvPr id="4" name="Gruppieren 3"/>
            <p:cNvGrpSpPr/>
            <p:nvPr/>
          </p:nvGrpSpPr>
          <p:grpSpPr>
            <a:xfrm>
              <a:off x="2176018" y="2713038"/>
              <a:ext cx="4837681" cy="1004478"/>
              <a:chOff x="1475656" y="2924944"/>
              <a:chExt cx="4320480" cy="936104"/>
            </a:xfrm>
          </p:grpSpPr>
          <p:grpSp>
            <p:nvGrpSpPr>
              <p:cNvPr id="5" name="Gruppieren 4"/>
              <p:cNvGrpSpPr/>
              <p:nvPr/>
            </p:nvGrpSpPr>
            <p:grpSpPr>
              <a:xfrm>
                <a:off x="3419872" y="3429000"/>
                <a:ext cx="2376264" cy="432048"/>
                <a:chOff x="3419872" y="2780928"/>
                <a:chExt cx="2376264" cy="432048"/>
              </a:xfrm>
            </p:grpSpPr>
            <p:grpSp>
              <p:nvGrpSpPr>
                <p:cNvPr id="9" name="Gruppieren 8"/>
                <p:cNvGrpSpPr/>
                <p:nvPr/>
              </p:nvGrpSpPr>
              <p:grpSpPr>
                <a:xfrm>
                  <a:off x="3419872" y="2780928"/>
                  <a:ext cx="2376264" cy="432048"/>
                  <a:chOff x="2483768" y="2780928"/>
                  <a:chExt cx="2376264" cy="432048"/>
                </a:xfrm>
              </p:grpSpPr>
              <p:sp>
                <p:nvSpPr>
                  <p:cNvPr id="11" name="Abgerundetes Rechteck 1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12" name="Abgerundetes Rechteck 6"/>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10" name="Gerade Verbindung mit Pfeil 9"/>
                <p:cNvCxnSpPr>
                  <a:stCxn id="1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Abgerundetes Rechteck 5"/>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8" name="Nach unten gekrümmter Pfeil 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3" name="Abgerundetes Rechteck 6"/>
            <p:cNvSpPr/>
            <p:nvPr/>
          </p:nvSpPr>
          <p:spPr>
            <a:xfrm>
              <a:off x="1253344"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genetic variant</a:t>
              </a:r>
              <a:endParaRPr lang="en-GB" dirty="0" smtClean="0">
                <a:solidFill>
                  <a:schemeClr val="tx1"/>
                </a:solidFill>
              </a:endParaRPr>
            </a:p>
          </p:txBody>
        </p:sp>
        <p:sp>
          <p:nvSpPr>
            <p:cNvPr id="14" name="Abgerundetes Rechteck 6"/>
            <p:cNvSpPr/>
            <p:nvPr/>
          </p:nvSpPr>
          <p:spPr>
            <a:xfrm>
              <a:off x="3367435"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smoking</a:t>
              </a:r>
              <a:endParaRPr lang="en-GB" dirty="0" smtClean="0">
                <a:solidFill>
                  <a:schemeClr val="tx1"/>
                </a:solidFill>
              </a:endParaRPr>
            </a:p>
          </p:txBody>
        </p:sp>
        <p:sp>
          <p:nvSpPr>
            <p:cNvPr id="15" name="Abgerundetes Rechteck 6"/>
            <p:cNvSpPr/>
            <p:nvPr/>
          </p:nvSpPr>
          <p:spPr>
            <a:xfrm>
              <a:off x="5544392"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t>
              </a:r>
              <a:r>
                <a:rPr lang="de-DE" dirty="0" smtClean="0">
                  <a:solidFill>
                    <a:schemeClr val="tx1"/>
                  </a:solidFill>
                </a:rPr>
                <a:t>ommon effect,</a:t>
              </a:r>
            </a:p>
            <a:p>
              <a:pPr algn="ctr"/>
              <a:r>
                <a:rPr lang="de-DE" dirty="0">
                  <a:solidFill>
                    <a:schemeClr val="tx1"/>
                  </a:solidFill>
                </a:rPr>
                <a:t>e</a:t>
              </a:r>
              <a:r>
                <a:rPr lang="de-DE" dirty="0" smtClean="0">
                  <a:solidFill>
                    <a:schemeClr val="tx1"/>
                  </a:solidFill>
                </a:rPr>
                <a:t>g heart disease</a:t>
              </a:r>
              <a:endParaRPr lang="en-GB"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Common </a:t>
            </a:r>
            <a:r>
              <a:rPr lang="de-DE" dirty="0" err="1" smtClean="0"/>
              <a:t>effect</a:t>
            </a:r>
            <a:r>
              <a:rPr lang="de-DE" dirty="0" smtClean="0"/>
              <a:t> - </a:t>
            </a:r>
            <a:r>
              <a:rPr lang="de-DE" dirty="0" err="1" smtClean="0"/>
              <a:t>collider</a:t>
            </a:r>
            <a:endParaRPr lang="de-DE" dirty="0"/>
          </a:p>
        </p:txBody>
      </p:sp>
      <p:sp>
        <p:nvSpPr>
          <p:cNvPr id="3" name="Content Placeholder 2"/>
          <p:cNvSpPr>
            <a:spLocks noGrp="1"/>
          </p:cNvSpPr>
          <p:nvPr>
            <p:ph idx="1"/>
          </p:nvPr>
        </p:nvSpPr>
        <p:spPr>
          <a:ln>
            <a:noFill/>
          </a:ln>
        </p:spPr>
        <p:txBody>
          <a:bodyPr>
            <a:normAutofit lnSpcReduction="10000"/>
          </a:bodyPr>
          <a:lstStyle/>
          <a:p>
            <a:pPr>
              <a:buFont typeface="Arial" panose="020B0604020202020204" pitchFamily="34" charset="0"/>
              <a:buChar char="•"/>
            </a:pPr>
            <a:r>
              <a:rPr lang="en-GB" sz="2200" dirty="0" smtClean="0"/>
              <a:t> If we restrict our sample to participants with heart disease…</a:t>
            </a:r>
          </a:p>
          <a:p>
            <a:pPr>
              <a:buFont typeface="Arial" panose="020B0604020202020204" pitchFamily="34" charset="0"/>
              <a:buChar char="•"/>
            </a:pPr>
            <a:endParaRPr lang="en-GB" sz="2200" dirty="0" smtClean="0"/>
          </a:p>
          <a:p>
            <a:pPr>
              <a:buFont typeface="Arial" panose="020B0604020202020204" pitchFamily="34" charset="0"/>
              <a:buChar char="•"/>
            </a:pPr>
            <a:endParaRPr lang="en-GB" sz="2200" dirty="0" smtClean="0"/>
          </a:p>
          <a:p>
            <a:pPr>
              <a:buFont typeface="Arial" panose="020B0604020202020204" pitchFamily="34" charset="0"/>
              <a:buChar char="•"/>
            </a:pPr>
            <a:endParaRPr lang="en-GB" sz="2200" dirty="0" smtClean="0"/>
          </a:p>
          <a:p>
            <a:pPr>
              <a:buFont typeface="Arial" panose="020B0604020202020204" pitchFamily="34" charset="0"/>
              <a:buChar char="•"/>
            </a:pPr>
            <a:endParaRPr lang="en-GB" sz="2200" dirty="0" smtClean="0"/>
          </a:p>
          <a:p>
            <a:pPr marL="0" indent="0">
              <a:buNone/>
            </a:pPr>
            <a:endParaRPr lang="en-GB" sz="2200" dirty="0" smtClean="0"/>
          </a:p>
          <a:p>
            <a:pPr>
              <a:buFont typeface="Arial" panose="020B0604020202020204" pitchFamily="34" charset="0"/>
              <a:buChar char="•"/>
            </a:pPr>
            <a:r>
              <a:rPr lang="en-GB" sz="2200" dirty="0"/>
              <a:t> </a:t>
            </a:r>
            <a:r>
              <a:rPr lang="en-GB" sz="2200" dirty="0" smtClean="0"/>
              <a:t>Association does flow between variables when two arrowheads point towards a variable, and this variable was conditioned on (association from A</a:t>
            </a:r>
            <a:r>
              <a:rPr lang="en-GB" sz="2200" dirty="0" smtClean="0">
                <a:sym typeface="Wingdings" pitchFamily="2" charset="2"/>
              </a:rPr>
              <a:t>L Y)</a:t>
            </a:r>
          </a:p>
          <a:p>
            <a:pPr lvl="1">
              <a:buFont typeface="Arial" panose="020B0604020202020204" pitchFamily="34" charset="0"/>
              <a:buChar char="•"/>
            </a:pPr>
            <a:r>
              <a:rPr lang="en-GB" sz="2200" dirty="0" smtClean="0">
                <a:sym typeface="Wingdings" pitchFamily="2" charset="2"/>
              </a:rPr>
              <a:t>“back-door path” is open</a:t>
            </a:r>
            <a:endParaRPr lang="en-GB" sz="2200" dirty="0" smtClean="0"/>
          </a:p>
          <a:p>
            <a:endParaRPr lang="en-GB" dirty="0"/>
          </a:p>
        </p:txBody>
      </p:sp>
      <p:grpSp>
        <p:nvGrpSpPr>
          <p:cNvPr id="7" name="Group 6"/>
          <p:cNvGrpSpPr/>
          <p:nvPr/>
        </p:nvGrpSpPr>
        <p:grpSpPr>
          <a:xfrm>
            <a:off x="1198968" y="2473719"/>
            <a:ext cx="6791781" cy="1718843"/>
            <a:chOff x="1253344" y="2713038"/>
            <a:chExt cx="6791781" cy="1718843"/>
          </a:xfrm>
        </p:grpSpPr>
        <p:grpSp>
          <p:nvGrpSpPr>
            <p:cNvPr id="4" name="Gruppieren 3"/>
            <p:cNvGrpSpPr/>
            <p:nvPr/>
          </p:nvGrpSpPr>
          <p:grpSpPr>
            <a:xfrm>
              <a:off x="2176018" y="2713038"/>
              <a:ext cx="4837681" cy="1004478"/>
              <a:chOff x="1475656" y="2924944"/>
              <a:chExt cx="4320480" cy="936104"/>
            </a:xfrm>
          </p:grpSpPr>
          <p:grpSp>
            <p:nvGrpSpPr>
              <p:cNvPr id="5" name="Gruppieren 4"/>
              <p:cNvGrpSpPr/>
              <p:nvPr/>
            </p:nvGrpSpPr>
            <p:grpSpPr>
              <a:xfrm>
                <a:off x="3419872" y="3429000"/>
                <a:ext cx="2376264" cy="432048"/>
                <a:chOff x="3419872" y="2780928"/>
                <a:chExt cx="2376264" cy="432048"/>
              </a:xfrm>
            </p:grpSpPr>
            <p:grpSp>
              <p:nvGrpSpPr>
                <p:cNvPr id="9" name="Gruppieren 8"/>
                <p:cNvGrpSpPr/>
                <p:nvPr/>
              </p:nvGrpSpPr>
              <p:grpSpPr>
                <a:xfrm>
                  <a:off x="3419872" y="2780928"/>
                  <a:ext cx="2376264" cy="432048"/>
                  <a:chOff x="2483768" y="2780928"/>
                  <a:chExt cx="2376264" cy="432048"/>
                </a:xfrm>
              </p:grpSpPr>
              <p:sp>
                <p:nvSpPr>
                  <p:cNvPr id="11" name="Abgerundetes Rechteck 1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12" name="Abgerundetes Rechteck 6"/>
                  <p:cNvSpPr/>
                  <p:nvPr/>
                </p:nvSpPr>
                <p:spPr>
                  <a:xfrm>
                    <a:off x="4427984" y="2780928"/>
                    <a:ext cx="43204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10" name="Gerade Verbindung mit Pfeil 9"/>
                <p:cNvCxnSpPr>
                  <a:stCxn id="1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Abgerundetes Rechteck 5"/>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8" name="Nach unten gekrümmter Pfeil 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3" name="Abgerundetes Rechteck 6"/>
            <p:cNvSpPr/>
            <p:nvPr/>
          </p:nvSpPr>
          <p:spPr>
            <a:xfrm>
              <a:off x="1253344" y="3711801"/>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genetic variant</a:t>
              </a:r>
              <a:endParaRPr lang="en-GB" dirty="0" smtClean="0">
                <a:solidFill>
                  <a:schemeClr val="tx1"/>
                </a:solidFill>
              </a:endParaRPr>
            </a:p>
          </p:txBody>
        </p:sp>
        <p:sp>
          <p:nvSpPr>
            <p:cNvPr id="14" name="Abgerundetes Rechteck 6"/>
            <p:cNvSpPr/>
            <p:nvPr/>
          </p:nvSpPr>
          <p:spPr>
            <a:xfrm>
              <a:off x="3367435" y="3711801"/>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smoking</a:t>
              </a:r>
              <a:endParaRPr lang="en-GB" dirty="0" smtClean="0">
                <a:solidFill>
                  <a:schemeClr val="tx1"/>
                </a:solidFill>
              </a:endParaRPr>
            </a:p>
          </p:txBody>
        </p:sp>
        <p:sp>
          <p:nvSpPr>
            <p:cNvPr id="15" name="Abgerundetes Rechteck 6"/>
            <p:cNvSpPr/>
            <p:nvPr/>
          </p:nvSpPr>
          <p:spPr>
            <a:xfrm>
              <a:off x="5590280" y="3711801"/>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t>
              </a:r>
              <a:r>
                <a:rPr lang="de-DE" dirty="0" smtClean="0">
                  <a:solidFill>
                    <a:schemeClr val="tx1"/>
                  </a:solidFill>
                </a:rPr>
                <a:t>ommon effect,</a:t>
              </a:r>
            </a:p>
            <a:p>
              <a:pPr algn="ctr"/>
              <a:r>
                <a:rPr lang="de-DE" dirty="0">
                  <a:solidFill>
                    <a:schemeClr val="tx1"/>
                  </a:solidFill>
                </a:rPr>
                <a:t>e</a:t>
              </a:r>
              <a:r>
                <a:rPr lang="de-DE" dirty="0" smtClean="0">
                  <a:solidFill>
                    <a:schemeClr val="tx1"/>
                  </a:solidFill>
                </a:rPr>
                <a:t>g heart disease</a:t>
              </a:r>
              <a:endParaRPr lang="en-GB" dirty="0" smtClean="0">
                <a:solidFill>
                  <a:schemeClr val="tx1"/>
                </a:solidFill>
              </a:endParaRPr>
            </a:p>
          </p:txBody>
        </p:sp>
      </p:grpSp>
      <p:sp>
        <p:nvSpPr>
          <p:cNvPr id="16" name="Rectangle 15"/>
          <p:cNvSpPr/>
          <p:nvPr/>
        </p:nvSpPr>
        <p:spPr>
          <a:xfrm>
            <a:off x="3322155" y="5085184"/>
            <a:ext cx="179736"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013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Common </a:t>
            </a:r>
            <a:r>
              <a:rPr lang="de-DE" dirty="0" err="1" smtClean="0"/>
              <a:t>effect</a:t>
            </a:r>
            <a:r>
              <a:rPr lang="de-DE" dirty="0" smtClean="0"/>
              <a:t> - </a:t>
            </a:r>
            <a:r>
              <a:rPr lang="de-DE" dirty="0" err="1" smtClean="0"/>
              <a:t>collider</a:t>
            </a:r>
            <a:endParaRPr lang="de-DE"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GB" sz="2600" dirty="0" smtClean="0"/>
              <a:t> H0: There is no causal relationship between exposure A and outcome Y, given variable L</a:t>
            </a:r>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r>
              <a:rPr lang="en-GB" sz="2600" dirty="0" smtClean="0"/>
              <a:t>Association does not flow between variables when two arrowheads point towards a variable (no association from A</a:t>
            </a:r>
            <a:r>
              <a:rPr lang="en-GB" sz="2600" dirty="0" smtClean="0">
                <a:sym typeface="Wingdings" pitchFamily="2" charset="2"/>
              </a:rPr>
              <a:t>LY)</a:t>
            </a:r>
          </a:p>
          <a:p>
            <a:pPr lvl="1">
              <a:buFont typeface="Arial" panose="020B0604020202020204" pitchFamily="34" charset="0"/>
              <a:buChar char="•"/>
            </a:pPr>
            <a:r>
              <a:rPr lang="en-GB" sz="2400" dirty="0" smtClean="0">
                <a:sym typeface="Wingdings" pitchFamily="2" charset="2"/>
              </a:rPr>
              <a:t>“back-door path” is closed</a:t>
            </a:r>
          </a:p>
          <a:p>
            <a:pPr>
              <a:buFont typeface="Arial" panose="020B0604020202020204" pitchFamily="34" charset="0"/>
              <a:buChar char="•"/>
            </a:pPr>
            <a:endParaRPr lang="en-GB" sz="2400" dirty="0" smtClean="0"/>
          </a:p>
          <a:p>
            <a:endParaRPr lang="en-GB" dirty="0"/>
          </a:p>
        </p:txBody>
      </p:sp>
      <p:grpSp>
        <p:nvGrpSpPr>
          <p:cNvPr id="7" name="Group 6"/>
          <p:cNvGrpSpPr/>
          <p:nvPr/>
        </p:nvGrpSpPr>
        <p:grpSpPr>
          <a:xfrm>
            <a:off x="1253344" y="2713038"/>
            <a:ext cx="6745893" cy="1596321"/>
            <a:chOff x="1253344" y="2713038"/>
            <a:chExt cx="6745893" cy="1596321"/>
          </a:xfrm>
        </p:grpSpPr>
        <p:grpSp>
          <p:nvGrpSpPr>
            <p:cNvPr id="4" name="Gruppieren 3"/>
            <p:cNvGrpSpPr/>
            <p:nvPr/>
          </p:nvGrpSpPr>
          <p:grpSpPr>
            <a:xfrm>
              <a:off x="2176018" y="2713038"/>
              <a:ext cx="4837681" cy="1004478"/>
              <a:chOff x="1475656" y="2924944"/>
              <a:chExt cx="4320480" cy="936104"/>
            </a:xfrm>
          </p:grpSpPr>
          <p:grpSp>
            <p:nvGrpSpPr>
              <p:cNvPr id="5" name="Gruppieren 4"/>
              <p:cNvGrpSpPr/>
              <p:nvPr/>
            </p:nvGrpSpPr>
            <p:grpSpPr>
              <a:xfrm>
                <a:off x="3419872" y="3429000"/>
                <a:ext cx="2376264" cy="432048"/>
                <a:chOff x="3419872" y="2780928"/>
                <a:chExt cx="2376264" cy="432048"/>
              </a:xfrm>
            </p:grpSpPr>
            <p:grpSp>
              <p:nvGrpSpPr>
                <p:cNvPr id="9" name="Gruppieren 8"/>
                <p:cNvGrpSpPr/>
                <p:nvPr/>
              </p:nvGrpSpPr>
              <p:grpSpPr>
                <a:xfrm>
                  <a:off x="3419872" y="2780928"/>
                  <a:ext cx="2376264" cy="432048"/>
                  <a:chOff x="2483768" y="2780928"/>
                  <a:chExt cx="2376264" cy="432048"/>
                </a:xfrm>
              </p:grpSpPr>
              <p:sp>
                <p:nvSpPr>
                  <p:cNvPr id="11" name="Abgerundetes Rechteck 1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12" name="Abgerundetes Rechteck 6"/>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10" name="Gerade Verbindung mit Pfeil 9"/>
                <p:cNvCxnSpPr>
                  <a:stCxn id="1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Abgerundetes Rechteck 5"/>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8" name="Nach unten gekrümmter Pfeil 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3" name="Abgerundetes Rechteck 6"/>
            <p:cNvSpPr/>
            <p:nvPr/>
          </p:nvSpPr>
          <p:spPr>
            <a:xfrm>
              <a:off x="1253344"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diabetes</a:t>
              </a:r>
              <a:endParaRPr lang="en-GB" dirty="0" smtClean="0">
                <a:solidFill>
                  <a:schemeClr val="tx1"/>
                </a:solidFill>
              </a:endParaRPr>
            </a:p>
          </p:txBody>
        </p:sp>
        <p:sp>
          <p:nvSpPr>
            <p:cNvPr id="14" name="Abgerundetes Rechteck 6"/>
            <p:cNvSpPr/>
            <p:nvPr/>
          </p:nvSpPr>
          <p:spPr>
            <a:xfrm>
              <a:off x="3367435"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knee injury</a:t>
              </a:r>
              <a:endParaRPr lang="en-GB" dirty="0" smtClean="0">
                <a:solidFill>
                  <a:schemeClr val="tx1"/>
                </a:solidFill>
              </a:endParaRPr>
            </a:p>
          </p:txBody>
        </p:sp>
        <p:sp>
          <p:nvSpPr>
            <p:cNvPr id="15" name="Abgerundetes Rechteck 6"/>
            <p:cNvSpPr/>
            <p:nvPr/>
          </p:nvSpPr>
          <p:spPr>
            <a:xfrm>
              <a:off x="5544392"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t>
              </a:r>
              <a:r>
                <a:rPr lang="de-DE" dirty="0" smtClean="0">
                  <a:solidFill>
                    <a:schemeClr val="tx1"/>
                  </a:solidFill>
                </a:rPr>
                <a:t>ommon effect,</a:t>
              </a:r>
            </a:p>
            <a:p>
              <a:pPr algn="ctr"/>
              <a:r>
                <a:rPr lang="de-DE" dirty="0">
                  <a:solidFill>
                    <a:schemeClr val="tx1"/>
                  </a:solidFill>
                </a:rPr>
                <a:t>e</a:t>
              </a:r>
              <a:r>
                <a:rPr lang="de-DE" dirty="0" smtClean="0">
                  <a:solidFill>
                    <a:schemeClr val="tx1"/>
                  </a:solidFill>
                </a:rPr>
                <a:t>g hospitalization</a:t>
              </a:r>
              <a:endParaRPr lang="en-GB" dirty="0" smtClean="0">
                <a:solidFill>
                  <a:schemeClr val="tx1"/>
                </a:solidFill>
              </a:endParaRPr>
            </a:p>
          </p:txBody>
        </p:sp>
      </p:grpSp>
    </p:spTree>
    <p:extLst>
      <p:ext uri="{BB962C8B-B14F-4D97-AF65-F5344CB8AC3E}">
        <p14:creationId xmlns:p14="http://schemas.microsoft.com/office/powerpoint/2010/main" val="173615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Common </a:t>
            </a:r>
            <a:r>
              <a:rPr lang="de-DE" dirty="0" err="1" smtClean="0"/>
              <a:t>effect</a:t>
            </a:r>
            <a:r>
              <a:rPr lang="de-DE" dirty="0" smtClean="0"/>
              <a:t> - </a:t>
            </a:r>
            <a:r>
              <a:rPr lang="de-DE" dirty="0" err="1" smtClean="0"/>
              <a:t>collider</a:t>
            </a:r>
            <a:endParaRPr lang="de-DE"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400" dirty="0" smtClean="0"/>
              <a:t> H0: There is no causal relationship between exposure A and outcome Y, given variable L</a:t>
            </a:r>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endParaRPr lang="en-GB" sz="2600" dirty="0" smtClean="0"/>
          </a:p>
          <a:p>
            <a:pPr>
              <a:buFont typeface="Arial" panose="020B0604020202020204" pitchFamily="34" charset="0"/>
              <a:buChar char="•"/>
            </a:pPr>
            <a:r>
              <a:rPr lang="en-GB" sz="2600" dirty="0" smtClean="0">
                <a:sym typeface="Wingdings" pitchFamily="2" charset="2"/>
              </a:rPr>
              <a:t> “Back-door </a:t>
            </a:r>
            <a:r>
              <a:rPr lang="en-GB" sz="2600" dirty="0">
                <a:sym typeface="Wingdings" pitchFamily="2" charset="2"/>
              </a:rPr>
              <a:t>path” is </a:t>
            </a:r>
            <a:r>
              <a:rPr lang="en-GB" sz="2600" dirty="0" smtClean="0">
                <a:sym typeface="Wingdings" pitchFamily="2" charset="2"/>
              </a:rPr>
              <a:t>open</a:t>
            </a:r>
          </a:p>
          <a:p>
            <a:pPr>
              <a:buFont typeface="Arial" panose="020B0604020202020204" pitchFamily="34" charset="0"/>
              <a:buChar char="•"/>
            </a:pPr>
            <a:r>
              <a:rPr lang="de-DE" sz="2600" dirty="0">
                <a:sym typeface="Wingdings" pitchFamily="2" charset="2"/>
              </a:rPr>
              <a:t> </a:t>
            </a:r>
            <a:r>
              <a:rPr lang="de-DE" sz="2600" dirty="0" smtClean="0">
                <a:sym typeface="Wingdings" pitchFamily="2" charset="2"/>
              </a:rPr>
              <a:t>Estimates cannot be interpreted causally</a:t>
            </a:r>
            <a:endParaRPr lang="en-GB" sz="2600" dirty="0" smtClean="0"/>
          </a:p>
          <a:p>
            <a:endParaRPr lang="en-GB" dirty="0"/>
          </a:p>
        </p:txBody>
      </p:sp>
      <p:grpSp>
        <p:nvGrpSpPr>
          <p:cNvPr id="7" name="Group 6"/>
          <p:cNvGrpSpPr/>
          <p:nvPr/>
        </p:nvGrpSpPr>
        <p:grpSpPr>
          <a:xfrm>
            <a:off x="1253344" y="2713038"/>
            <a:ext cx="6745893" cy="1596321"/>
            <a:chOff x="1253344" y="2713038"/>
            <a:chExt cx="6745893" cy="1596321"/>
          </a:xfrm>
        </p:grpSpPr>
        <p:grpSp>
          <p:nvGrpSpPr>
            <p:cNvPr id="4" name="Gruppieren 3"/>
            <p:cNvGrpSpPr/>
            <p:nvPr/>
          </p:nvGrpSpPr>
          <p:grpSpPr>
            <a:xfrm>
              <a:off x="2176018" y="2713038"/>
              <a:ext cx="4837681" cy="1004478"/>
              <a:chOff x="1475656" y="2924944"/>
              <a:chExt cx="4320480" cy="936104"/>
            </a:xfrm>
          </p:grpSpPr>
          <p:grpSp>
            <p:nvGrpSpPr>
              <p:cNvPr id="5" name="Gruppieren 4"/>
              <p:cNvGrpSpPr/>
              <p:nvPr/>
            </p:nvGrpSpPr>
            <p:grpSpPr>
              <a:xfrm>
                <a:off x="3419872" y="3429000"/>
                <a:ext cx="2376264" cy="432048"/>
                <a:chOff x="3419872" y="2780928"/>
                <a:chExt cx="2376264" cy="432048"/>
              </a:xfrm>
            </p:grpSpPr>
            <p:grpSp>
              <p:nvGrpSpPr>
                <p:cNvPr id="9" name="Gruppieren 8"/>
                <p:cNvGrpSpPr/>
                <p:nvPr/>
              </p:nvGrpSpPr>
              <p:grpSpPr>
                <a:xfrm>
                  <a:off x="3419872" y="2780928"/>
                  <a:ext cx="2376264" cy="432048"/>
                  <a:chOff x="2483768" y="2780928"/>
                  <a:chExt cx="2376264" cy="432048"/>
                </a:xfrm>
              </p:grpSpPr>
              <p:sp>
                <p:nvSpPr>
                  <p:cNvPr id="11" name="Abgerundetes Rechteck 1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12" name="Abgerundetes Rechteck 6"/>
                  <p:cNvSpPr/>
                  <p:nvPr/>
                </p:nvSpPr>
                <p:spPr>
                  <a:xfrm>
                    <a:off x="4427984" y="2780928"/>
                    <a:ext cx="43204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10" name="Gerade Verbindung mit Pfeil 9"/>
                <p:cNvCxnSpPr>
                  <a:stCxn id="1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Abgerundetes Rechteck 5"/>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8" name="Nach unten gekrümmter Pfeil 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3" name="Abgerundetes Rechteck 6"/>
            <p:cNvSpPr/>
            <p:nvPr/>
          </p:nvSpPr>
          <p:spPr>
            <a:xfrm>
              <a:off x="1253344"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diabetes</a:t>
              </a:r>
              <a:endParaRPr lang="en-GB" dirty="0" smtClean="0">
                <a:solidFill>
                  <a:schemeClr val="tx1"/>
                </a:solidFill>
              </a:endParaRPr>
            </a:p>
          </p:txBody>
        </p:sp>
        <p:sp>
          <p:nvSpPr>
            <p:cNvPr id="14" name="Abgerundetes Rechteck 6"/>
            <p:cNvSpPr/>
            <p:nvPr/>
          </p:nvSpPr>
          <p:spPr>
            <a:xfrm>
              <a:off x="3367435"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knee injury</a:t>
              </a:r>
              <a:endParaRPr lang="en-GB" dirty="0" smtClean="0">
                <a:solidFill>
                  <a:schemeClr val="tx1"/>
                </a:solidFill>
              </a:endParaRPr>
            </a:p>
          </p:txBody>
        </p:sp>
        <p:sp>
          <p:nvSpPr>
            <p:cNvPr id="15" name="Abgerundetes Rechteck 6"/>
            <p:cNvSpPr/>
            <p:nvPr/>
          </p:nvSpPr>
          <p:spPr>
            <a:xfrm>
              <a:off x="5544392" y="358927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t>
              </a:r>
              <a:r>
                <a:rPr lang="de-DE" dirty="0" smtClean="0">
                  <a:solidFill>
                    <a:schemeClr val="tx1"/>
                  </a:solidFill>
                </a:rPr>
                <a:t>ommon effect,</a:t>
              </a:r>
            </a:p>
            <a:p>
              <a:pPr algn="ctr"/>
              <a:r>
                <a:rPr lang="de-DE" dirty="0">
                  <a:solidFill>
                    <a:schemeClr val="tx1"/>
                  </a:solidFill>
                </a:rPr>
                <a:t>e</a:t>
              </a:r>
              <a:r>
                <a:rPr lang="de-DE" dirty="0" smtClean="0">
                  <a:solidFill>
                    <a:schemeClr val="tx1"/>
                  </a:solidFill>
                </a:rPr>
                <a:t>g hospitalization</a:t>
              </a:r>
              <a:endParaRPr lang="en-GB" dirty="0" smtClean="0">
                <a:solidFill>
                  <a:schemeClr val="tx1"/>
                </a:solidFill>
              </a:endParaRPr>
            </a:p>
          </p:txBody>
        </p:sp>
      </p:grpSp>
    </p:spTree>
    <p:extLst>
      <p:ext uri="{BB962C8B-B14F-4D97-AF65-F5344CB8AC3E}">
        <p14:creationId xmlns:p14="http://schemas.microsoft.com/office/powerpoint/2010/main" val="133375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we need causal diagrams?</a:t>
            </a:r>
            <a:endParaRPr lang="en-GB"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GB" sz="2400" dirty="0" smtClean="0"/>
              <a:t> Interest: The relationship between depression and subsequent cardiovascular diseases</a:t>
            </a:r>
          </a:p>
          <a:p>
            <a:pPr>
              <a:buFont typeface="Arial" panose="020B0604020202020204" pitchFamily="34" charset="0"/>
              <a:buChar char="•"/>
            </a:pPr>
            <a:r>
              <a:rPr lang="de-DE" sz="2400" dirty="0"/>
              <a:t> </a:t>
            </a:r>
            <a:r>
              <a:rPr lang="de-DE" sz="2400" dirty="0" smtClean="0"/>
              <a:t>Literature</a:t>
            </a:r>
          </a:p>
          <a:p>
            <a:pPr lvl="1">
              <a:buFont typeface="Arial" panose="020B0604020202020204" pitchFamily="34" charset="0"/>
              <a:buChar char="•"/>
            </a:pPr>
            <a:r>
              <a:rPr lang="de-DE" sz="2000" dirty="0" smtClean="0"/>
              <a:t>1. To define hypotheses</a:t>
            </a:r>
          </a:p>
          <a:p>
            <a:pPr lvl="1">
              <a:buFont typeface="Arial" panose="020B0604020202020204" pitchFamily="34" charset="0"/>
              <a:buChar char="•"/>
            </a:pPr>
            <a:r>
              <a:rPr lang="de-DE" sz="2000" dirty="0" smtClean="0"/>
              <a:t>2. To identify other variables that have a relationship with depression as well as with CVD:</a:t>
            </a:r>
          </a:p>
          <a:p>
            <a:pPr lvl="2">
              <a:buFont typeface="Arial" panose="020B0604020202020204" pitchFamily="34" charset="0"/>
              <a:buChar char="•"/>
            </a:pPr>
            <a:r>
              <a:rPr lang="de-DE" sz="1600" dirty="0" smtClean="0"/>
              <a:t>Physical activity, alcohol intake, menopausal status, age, sex, ethnicity, diet, weight gain, different medications, biological dysregulations, and many more...</a:t>
            </a:r>
          </a:p>
          <a:p>
            <a:pPr>
              <a:buFont typeface="Arial" panose="020B0604020202020204" pitchFamily="34" charset="0"/>
              <a:buChar char="•"/>
            </a:pPr>
            <a:r>
              <a:rPr lang="de-DE" sz="2400" dirty="0" smtClean="0"/>
              <a:t> Need to communicate to others what my theory is</a:t>
            </a:r>
          </a:p>
          <a:p>
            <a:pPr lvl="1">
              <a:buFont typeface="Arial" panose="020B0604020202020204" pitchFamily="34" charset="0"/>
              <a:buChar char="•"/>
            </a:pPr>
            <a:r>
              <a:rPr lang="de-DE" sz="2000" dirty="0" smtClean="0"/>
              <a:t>Can be difficult to explain in words</a:t>
            </a:r>
          </a:p>
          <a:p>
            <a:pPr lvl="1">
              <a:buFont typeface="Arial" panose="020B0604020202020204" pitchFamily="34" charset="0"/>
              <a:buChar char="•"/>
            </a:pPr>
            <a:r>
              <a:rPr lang="de-DE" sz="2000" dirty="0" smtClean="0"/>
              <a:t>Causal diagram as a way of making clear what our theories and assumptions are</a:t>
            </a:r>
            <a:endParaRPr lang="de-DE" sz="2000" dirty="0"/>
          </a:p>
        </p:txBody>
      </p:sp>
    </p:spTree>
    <p:extLst>
      <p:ext uri="{BB962C8B-B14F-4D97-AF65-F5344CB8AC3E}">
        <p14:creationId xmlns:p14="http://schemas.microsoft.com/office/powerpoint/2010/main" val="125737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Common </a:t>
            </a:r>
            <a:r>
              <a:rPr lang="de-DE" dirty="0" err="1" smtClean="0"/>
              <a:t>effect</a:t>
            </a:r>
            <a:r>
              <a:rPr lang="de-DE" dirty="0" smtClean="0"/>
              <a:t> - </a:t>
            </a:r>
            <a:r>
              <a:rPr lang="de-DE" dirty="0" err="1" smtClean="0"/>
              <a:t>collider</a:t>
            </a:r>
            <a:endParaRPr lang="de-DE" dirty="0"/>
          </a:p>
        </p:txBody>
      </p:sp>
      <p:sp>
        <p:nvSpPr>
          <p:cNvPr id="3" name="Content Placeholder 2"/>
          <p:cNvSpPr>
            <a:spLocks noGrp="1"/>
          </p:cNvSpPr>
          <p:nvPr>
            <p:ph idx="1"/>
          </p:nvPr>
        </p:nvSpPr>
        <p:spPr>
          <a:ln>
            <a:noFill/>
          </a:ln>
        </p:spPr>
        <p:txBody>
          <a:bodyPr>
            <a:noAutofit/>
          </a:bodyPr>
          <a:lstStyle/>
          <a:p>
            <a:pPr>
              <a:buFont typeface="Arial" panose="020B0604020202020204" pitchFamily="34" charset="0"/>
              <a:buChar char="•"/>
            </a:pPr>
            <a:r>
              <a:rPr lang="en-GB" sz="2200" dirty="0" smtClean="0"/>
              <a:t> We might unwillingly condition on a collider because we lose information of those lost to follow-up</a:t>
            </a:r>
          </a:p>
          <a:p>
            <a:pPr>
              <a:buFont typeface="Arial" panose="020B0604020202020204" pitchFamily="34" charset="0"/>
              <a:buChar char="•"/>
            </a:pPr>
            <a:endParaRPr lang="en-GB" sz="2200" dirty="0" smtClean="0"/>
          </a:p>
          <a:p>
            <a:pPr>
              <a:buFont typeface="Arial" panose="020B0604020202020204" pitchFamily="34" charset="0"/>
              <a:buChar char="•"/>
            </a:pPr>
            <a:endParaRPr lang="en-GB" sz="2200" dirty="0" smtClean="0"/>
          </a:p>
          <a:p>
            <a:pPr>
              <a:buFont typeface="Arial" panose="020B0604020202020204" pitchFamily="34" charset="0"/>
              <a:buChar char="•"/>
            </a:pPr>
            <a:endParaRPr lang="en-GB" sz="2200" dirty="0" smtClean="0"/>
          </a:p>
          <a:p>
            <a:pPr marL="0" indent="0">
              <a:buNone/>
            </a:pPr>
            <a:endParaRPr lang="en-GB" sz="2200" dirty="0" smtClean="0"/>
          </a:p>
          <a:p>
            <a:pPr>
              <a:buFont typeface="Arial" panose="020B0604020202020204" pitchFamily="34" charset="0"/>
              <a:buChar char="•"/>
            </a:pPr>
            <a:r>
              <a:rPr lang="en-GB" sz="2200" dirty="0" smtClean="0"/>
              <a:t> Association does flow between variables when two arrowheads point towards a variable, and this variable was conditioned on (association from A</a:t>
            </a:r>
            <a:r>
              <a:rPr lang="en-GB" sz="2200" dirty="0" smtClean="0">
                <a:sym typeface="Wingdings" pitchFamily="2" charset="2"/>
              </a:rPr>
              <a:t>L Y)</a:t>
            </a:r>
          </a:p>
          <a:p>
            <a:pPr lvl="1">
              <a:buFont typeface="Arial" panose="020B0604020202020204" pitchFamily="34" charset="0"/>
              <a:buChar char="•"/>
            </a:pPr>
            <a:r>
              <a:rPr lang="en-GB" sz="2000" dirty="0" smtClean="0">
                <a:sym typeface="Wingdings" pitchFamily="2" charset="2"/>
              </a:rPr>
              <a:t>“back-door path” is open</a:t>
            </a:r>
            <a:endParaRPr lang="en-GB" sz="2000" dirty="0" smtClean="0"/>
          </a:p>
        </p:txBody>
      </p:sp>
      <p:grpSp>
        <p:nvGrpSpPr>
          <p:cNvPr id="7" name="Group 6"/>
          <p:cNvGrpSpPr/>
          <p:nvPr/>
        </p:nvGrpSpPr>
        <p:grpSpPr>
          <a:xfrm>
            <a:off x="1221912" y="2667299"/>
            <a:ext cx="6745893" cy="1668329"/>
            <a:chOff x="1253344" y="2713038"/>
            <a:chExt cx="6745893" cy="1668329"/>
          </a:xfrm>
        </p:grpSpPr>
        <p:grpSp>
          <p:nvGrpSpPr>
            <p:cNvPr id="4" name="Gruppieren 3"/>
            <p:cNvGrpSpPr/>
            <p:nvPr/>
          </p:nvGrpSpPr>
          <p:grpSpPr>
            <a:xfrm>
              <a:off x="2176018" y="2713038"/>
              <a:ext cx="4837681" cy="1004478"/>
              <a:chOff x="1475656" y="2924944"/>
              <a:chExt cx="4320480" cy="936104"/>
            </a:xfrm>
          </p:grpSpPr>
          <p:grpSp>
            <p:nvGrpSpPr>
              <p:cNvPr id="5" name="Gruppieren 4"/>
              <p:cNvGrpSpPr/>
              <p:nvPr/>
            </p:nvGrpSpPr>
            <p:grpSpPr>
              <a:xfrm>
                <a:off x="3419872" y="3429000"/>
                <a:ext cx="2376264" cy="432048"/>
                <a:chOff x="3419872" y="2780928"/>
                <a:chExt cx="2376264" cy="432048"/>
              </a:xfrm>
            </p:grpSpPr>
            <p:grpSp>
              <p:nvGrpSpPr>
                <p:cNvPr id="9" name="Gruppieren 8"/>
                <p:cNvGrpSpPr/>
                <p:nvPr/>
              </p:nvGrpSpPr>
              <p:grpSpPr>
                <a:xfrm>
                  <a:off x="3419872" y="2780928"/>
                  <a:ext cx="2376264" cy="432048"/>
                  <a:chOff x="2483768" y="2780928"/>
                  <a:chExt cx="2376264" cy="432048"/>
                </a:xfrm>
              </p:grpSpPr>
              <p:sp>
                <p:nvSpPr>
                  <p:cNvPr id="11" name="Abgerundetes Rechteck 1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12" name="Abgerundetes Rechteck 6"/>
                  <p:cNvSpPr/>
                  <p:nvPr/>
                </p:nvSpPr>
                <p:spPr>
                  <a:xfrm>
                    <a:off x="4427984" y="2780928"/>
                    <a:ext cx="43204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10" name="Gerade Verbindung mit Pfeil 9"/>
                <p:cNvCxnSpPr>
                  <a:stCxn id="1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Abgerundetes Rechteck 5"/>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8" name="Nach unten gekrümmter Pfeil 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3" name="Abgerundetes Rechteck 6"/>
            <p:cNvSpPr/>
            <p:nvPr/>
          </p:nvSpPr>
          <p:spPr>
            <a:xfrm>
              <a:off x="1253344" y="3661287"/>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schizophrenia</a:t>
              </a:r>
              <a:endParaRPr lang="en-GB" dirty="0" smtClean="0">
                <a:solidFill>
                  <a:schemeClr val="tx1"/>
                </a:solidFill>
              </a:endParaRPr>
            </a:p>
          </p:txBody>
        </p:sp>
        <p:sp>
          <p:nvSpPr>
            <p:cNvPr id="14" name="Abgerundetes Rechteck 6"/>
            <p:cNvSpPr/>
            <p:nvPr/>
          </p:nvSpPr>
          <p:spPr>
            <a:xfrm>
              <a:off x="3367435" y="3661287"/>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cancer</a:t>
              </a:r>
              <a:endParaRPr lang="en-GB" dirty="0" smtClean="0">
                <a:solidFill>
                  <a:schemeClr val="tx1"/>
                </a:solidFill>
              </a:endParaRPr>
            </a:p>
          </p:txBody>
        </p:sp>
        <p:sp>
          <p:nvSpPr>
            <p:cNvPr id="15" name="Abgerundetes Rechteck 6"/>
            <p:cNvSpPr/>
            <p:nvPr/>
          </p:nvSpPr>
          <p:spPr>
            <a:xfrm>
              <a:off x="5544392" y="3661287"/>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t>
              </a:r>
              <a:r>
                <a:rPr lang="de-DE" dirty="0" smtClean="0">
                  <a:solidFill>
                    <a:schemeClr val="tx1"/>
                  </a:solidFill>
                </a:rPr>
                <a:t>ommon effect,</a:t>
              </a:r>
            </a:p>
            <a:p>
              <a:pPr algn="ctr"/>
              <a:r>
                <a:rPr lang="de-DE" dirty="0">
                  <a:solidFill>
                    <a:schemeClr val="tx1"/>
                  </a:solidFill>
                </a:rPr>
                <a:t>e</a:t>
              </a:r>
              <a:r>
                <a:rPr lang="de-DE" dirty="0" smtClean="0">
                  <a:solidFill>
                    <a:schemeClr val="tx1"/>
                  </a:solidFill>
                </a:rPr>
                <a:t>g loss to follow-up</a:t>
              </a:r>
              <a:endParaRPr lang="en-GB" dirty="0" smtClean="0">
                <a:solidFill>
                  <a:schemeClr val="tx1"/>
                </a:solidFill>
              </a:endParaRPr>
            </a:p>
          </p:txBody>
        </p:sp>
      </p:grpSp>
      <p:sp>
        <p:nvSpPr>
          <p:cNvPr id="16" name="Rectangle 15"/>
          <p:cNvSpPr/>
          <p:nvPr/>
        </p:nvSpPr>
        <p:spPr>
          <a:xfrm>
            <a:off x="3355089" y="5157192"/>
            <a:ext cx="179736"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323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Conditioning on descendent of a collider</a:t>
            </a:r>
            <a:endParaRPr lang="de-DE" dirty="0"/>
          </a:p>
        </p:txBody>
      </p:sp>
      <p:sp>
        <p:nvSpPr>
          <p:cNvPr id="3" name="Content Placeholder 2"/>
          <p:cNvSpPr>
            <a:spLocks noGrp="1"/>
          </p:cNvSpPr>
          <p:nvPr>
            <p:ph idx="1"/>
          </p:nvPr>
        </p:nvSpPr>
        <p:spPr>
          <a:ln>
            <a:noFill/>
          </a:ln>
        </p:spPr>
        <p:txBody>
          <a:bodyPr>
            <a:normAutofit fontScale="92500" lnSpcReduction="10000"/>
          </a:bodyPr>
          <a:lstStyle/>
          <a:p>
            <a:pPr>
              <a:buFont typeface="Arial" panose="020B0604020202020204" pitchFamily="34" charset="0"/>
              <a:buChar char="•"/>
            </a:pPr>
            <a:endParaRPr lang="en-GB" sz="2200" dirty="0" smtClean="0"/>
          </a:p>
          <a:p>
            <a:pPr>
              <a:buFont typeface="Arial" panose="020B0604020202020204" pitchFamily="34" charset="0"/>
              <a:buChar char="•"/>
            </a:pPr>
            <a:endParaRPr lang="de-DE" sz="2200" dirty="0"/>
          </a:p>
          <a:p>
            <a:pPr>
              <a:buFont typeface="Arial" panose="020B0604020202020204" pitchFamily="34" charset="0"/>
              <a:buChar char="•"/>
            </a:pPr>
            <a:endParaRPr lang="de-DE" sz="2200" dirty="0" smtClean="0"/>
          </a:p>
          <a:p>
            <a:pPr marL="0" indent="0">
              <a:buNone/>
            </a:pPr>
            <a:endParaRPr lang="de-DE" sz="2200" dirty="0"/>
          </a:p>
          <a:p>
            <a:pPr marL="0" indent="0">
              <a:buNone/>
            </a:pPr>
            <a:endParaRPr lang="de-DE" sz="2200" dirty="0"/>
          </a:p>
          <a:p>
            <a:pPr marL="0" indent="0">
              <a:buNone/>
            </a:pPr>
            <a:endParaRPr lang="en-GB" sz="2200" dirty="0" smtClean="0"/>
          </a:p>
          <a:p>
            <a:pPr>
              <a:buFont typeface="Arial" panose="020B0604020202020204" pitchFamily="34" charset="0"/>
              <a:buChar char="•"/>
            </a:pPr>
            <a:r>
              <a:rPr lang="en-GB" sz="2200" dirty="0"/>
              <a:t> </a:t>
            </a:r>
            <a:r>
              <a:rPr lang="en-GB" sz="2200" dirty="0" smtClean="0"/>
              <a:t>Association flows between variables when it was conditioned on the descendent of a collider</a:t>
            </a:r>
          </a:p>
          <a:p>
            <a:pPr lvl="1">
              <a:buFont typeface="Arial" panose="020B0604020202020204" pitchFamily="34" charset="0"/>
              <a:buChar char="•"/>
            </a:pPr>
            <a:r>
              <a:rPr lang="en-GB" sz="2000" dirty="0" smtClean="0">
                <a:sym typeface="Wingdings" pitchFamily="2" charset="2"/>
              </a:rPr>
              <a:t>“back-door path” is open</a:t>
            </a:r>
          </a:p>
          <a:p>
            <a:pPr>
              <a:buFont typeface="Arial" panose="020B0604020202020204" pitchFamily="34" charset="0"/>
              <a:buChar char="•"/>
            </a:pPr>
            <a:r>
              <a:rPr lang="en-GB" sz="2200" dirty="0" smtClean="0"/>
              <a:t> Think </a:t>
            </a:r>
            <a:r>
              <a:rPr lang="en-GB" sz="2200" dirty="0"/>
              <a:t>of descendent of collider as common effect of A and Y through L</a:t>
            </a:r>
          </a:p>
          <a:p>
            <a:pPr>
              <a:buFont typeface="Arial" panose="020B0604020202020204" pitchFamily="34" charset="0"/>
              <a:buChar char="•"/>
            </a:pPr>
            <a:endParaRPr lang="en-GB" sz="2200" dirty="0" smtClean="0"/>
          </a:p>
          <a:p>
            <a:endParaRPr lang="en-GB" dirty="0"/>
          </a:p>
        </p:txBody>
      </p:sp>
      <p:grpSp>
        <p:nvGrpSpPr>
          <p:cNvPr id="32" name="Group 31"/>
          <p:cNvGrpSpPr/>
          <p:nvPr/>
        </p:nvGrpSpPr>
        <p:grpSpPr>
          <a:xfrm>
            <a:off x="16240" y="1916832"/>
            <a:ext cx="9157238" cy="1933781"/>
            <a:chOff x="220320" y="2060848"/>
            <a:chExt cx="9157238" cy="1933781"/>
          </a:xfrm>
        </p:grpSpPr>
        <p:grpSp>
          <p:nvGrpSpPr>
            <p:cNvPr id="17" name="Gruppieren 79"/>
            <p:cNvGrpSpPr/>
            <p:nvPr/>
          </p:nvGrpSpPr>
          <p:grpSpPr>
            <a:xfrm>
              <a:off x="1259632" y="2060848"/>
              <a:ext cx="6840760" cy="1145178"/>
              <a:chOff x="395536" y="4869155"/>
              <a:chExt cx="3735639" cy="566387"/>
            </a:xfrm>
          </p:grpSpPr>
          <p:grpSp>
            <p:nvGrpSpPr>
              <p:cNvPr id="18" name="Gruppieren 34"/>
              <p:cNvGrpSpPr/>
              <p:nvPr/>
            </p:nvGrpSpPr>
            <p:grpSpPr>
              <a:xfrm>
                <a:off x="395536" y="4869155"/>
                <a:ext cx="2540779" cy="566387"/>
                <a:chOff x="1475656" y="2924946"/>
                <a:chExt cx="4320481" cy="936112"/>
              </a:xfrm>
            </p:grpSpPr>
            <p:grpSp>
              <p:nvGrpSpPr>
                <p:cNvPr id="21" name="Gruppieren 4"/>
                <p:cNvGrpSpPr/>
                <p:nvPr/>
              </p:nvGrpSpPr>
              <p:grpSpPr>
                <a:xfrm>
                  <a:off x="3419872" y="3429000"/>
                  <a:ext cx="2376265" cy="432058"/>
                  <a:chOff x="3419872" y="2780928"/>
                  <a:chExt cx="2376265" cy="432058"/>
                </a:xfrm>
              </p:grpSpPr>
              <p:grpSp>
                <p:nvGrpSpPr>
                  <p:cNvPr id="24" name="Gruppieren 8"/>
                  <p:cNvGrpSpPr/>
                  <p:nvPr/>
                </p:nvGrpSpPr>
                <p:grpSpPr>
                  <a:xfrm>
                    <a:off x="3419872" y="2780928"/>
                    <a:ext cx="2376265" cy="432058"/>
                    <a:chOff x="2483768" y="2780928"/>
                    <a:chExt cx="2376265" cy="432058"/>
                  </a:xfrm>
                </p:grpSpPr>
                <p:sp>
                  <p:nvSpPr>
                    <p:cNvPr id="26" name="Abgerundetes Rechteck 4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27" name="Abgerundetes Rechteck 6"/>
                    <p:cNvSpPr/>
                    <p:nvPr/>
                  </p:nvSpPr>
                  <p:spPr>
                    <a:xfrm>
                      <a:off x="4427985" y="2780938"/>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25" name="Gerade Verbindung mit Pfeil 39"/>
                  <p:cNvCxnSpPr>
                    <a:stCxn id="26"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Abgerundetes Rechteck 36"/>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23" name="Nach unten gekrümmter Pfeil 37"/>
                <p:cNvSpPr/>
                <p:nvPr/>
              </p:nvSpPr>
              <p:spPr>
                <a:xfrm>
                  <a:off x="1691680" y="2924946"/>
                  <a:ext cx="3888433" cy="476053"/>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9" name="Abgerundetes Rechteck 6"/>
              <p:cNvSpPr/>
              <p:nvPr/>
            </p:nvSpPr>
            <p:spPr>
              <a:xfrm>
                <a:off x="3877097" y="5170511"/>
                <a:ext cx="254078" cy="26140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C</a:t>
                </a:r>
                <a:endParaRPr lang="en-GB" sz="3200" dirty="0">
                  <a:solidFill>
                    <a:schemeClr val="tx1"/>
                  </a:solidFill>
                </a:endParaRPr>
              </a:p>
            </p:txBody>
          </p:sp>
          <p:cxnSp>
            <p:nvCxnSpPr>
              <p:cNvPr id="20" name="Gerade Verbindung mit Pfeil 78"/>
              <p:cNvCxnSpPr/>
              <p:nvPr/>
            </p:nvCxnSpPr>
            <p:spPr>
              <a:xfrm>
                <a:off x="2987824" y="5301208"/>
                <a:ext cx="8892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Abgerundetes Rechteck 6"/>
            <p:cNvSpPr/>
            <p:nvPr/>
          </p:nvSpPr>
          <p:spPr>
            <a:xfrm>
              <a:off x="220320" y="327454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genetic variant</a:t>
              </a:r>
              <a:endParaRPr lang="en-GB" dirty="0" smtClean="0">
                <a:solidFill>
                  <a:schemeClr val="tx1"/>
                </a:solidFill>
              </a:endParaRPr>
            </a:p>
          </p:txBody>
        </p:sp>
        <p:sp>
          <p:nvSpPr>
            <p:cNvPr id="29" name="Abgerundetes Rechteck 6"/>
            <p:cNvSpPr/>
            <p:nvPr/>
          </p:nvSpPr>
          <p:spPr>
            <a:xfrm>
              <a:off x="2411112" y="327454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smoking</a:t>
              </a:r>
              <a:endParaRPr lang="en-GB" dirty="0" smtClean="0">
                <a:solidFill>
                  <a:schemeClr val="tx1"/>
                </a:solidFill>
              </a:endParaRPr>
            </a:p>
          </p:txBody>
        </p:sp>
        <p:sp>
          <p:nvSpPr>
            <p:cNvPr id="30" name="Abgerundetes Rechteck 6"/>
            <p:cNvSpPr/>
            <p:nvPr/>
          </p:nvSpPr>
          <p:spPr>
            <a:xfrm>
              <a:off x="4452287" y="327454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common effect,</a:t>
              </a:r>
            </a:p>
            <a:p>
              <a:pPr algn="ctr"/>
              <a:r>
                <a:rPr lang="de-DE" dirty="0">
                  <a:solidFill>
                    <a:schemeClr val="tx1"/>
                  </a:solidFill>
                </a:rPr>
                <a:t>e</a:t>
              </a:r>
              <a:r>
                <a:rPr lang="de-DE" dirty="0" smtClean="0">
                  <a:solidFill>
                    <a:schemeClr val="tx1"/>
                  </a:solidFill>
                </a:rPr>
                <a:t>g heart disease</a:t>
              </a:r>
              <a:endParaRPr lang="en-GB" dirty="0" smtClean="0">
                <a:solidFill>
                  <a:schemeClr val="tx1"/>
                </a:solidFill>
              </a:endParaRPr>
            </a:p>
          </p:txBody>
        </p:sp>
        <p:sp>
          <p:nvSpPr>
            <p:cNvPr id="31" name="Abgerundetes Rechteck 6"/>
            <p:cNvSpPr/>
            <p:nvPr/>
          </p:nvSpPr>
          <p:spPr>
            <a:xfrm>
              <a:off x="6400593" y="3274549"/>
              <a:ext cx="297696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
              </a:r>
              <a:r>
                <a:rPr lang="de-DE" dirty="0" smtClean="0">
                  <a:solidFill>
                    <a:schemeClr val="tx1"/>
                  </a:solidFill>
                </a:rPr>
                <a:t>escendant </a:t>
              </a:r>
            </a:p>
            <a:p>
              <a:pPr algn="ctr"/>
              <a:r>
                <a:rPr lang="de-DE" dirty="0" smtClean="0">
                  <a:solidFill>
                    <a:schemeClr val="tx1"/>
                  </a:solidFill>
                </a:rPr>
                <a:t>of collider,</a:t>
              </a:r>
            </a:p>
            <a:p>
              <a:pPr algn="ctr"/>
              <a:r>
                <a:rPr lang="de-DE" dirty="0">
                  <a:solidFill>
                    <a:schemeClr val="tx1"/>
                  </a:solidFill>
                </a:rPr>
                <a:t>e</a:t>
              </a:r>
              <a:r>
                <a:rPr lang="de-DE" dirty="0" smtClean="0">
                  <a:solidFill>
                    <a:schemeClr val="tx1"/>
                  </a:solidFill>
                </a:rPr>
                <a:t>g diuretic medication</a:t>
              </a:r>
              <a:endParaRPr lang="en-GB" dirty="0" smtClean="0">
                <a:solidFill>
                  <a:schemeClr val="tx1"/>
                </a:solidFill>
              </a:endParaRPr>
            </a:p>
          </p:txBody>
        </p:sp>
      </p:grpSp>
    </p:spTree>
    <p:extLst>
      <p:ext uri="{BB962C8B-B14F-4D97-AF65-F5344CB8AC3E}">
        <p14:creationId xmlns:p14="http://schemas.microsoft.com/office/powerpoint/2010/main" val="253639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Open </a:t>
            </a:r>
            <a:r>
              <a:rPr lang="de-DE" dirty="0" err="1" smtClean="0"/>
              <a:t>and</a:t>
            </a:r>
            <a:r>
              <a:rPr lang="de-DE" dirty="0" smtClean="0"/>
              <a:t> </a:t>
            </a:r>
            <a:r>
              <a:rPr lang="de-DE" dirty="0" err="1" smtClean="0"/>
              <a:t>blocked</a:t>
            </a:r>
            <a:r>
              <a:rPr lang="de-DE" dirty="0" smtClean="0"/>
              <a:t> </a:t>
            </a:r>
            <a:r>
              <a:rPr lang="de-DE" dirty="0" err="1" smtClean="0"/>
              <a:t>paths</a:t>
            </a:r>
            <a:r>
              <a:rPr lang="de-DE" dirty="0" smtClean="0"/>
              <a:t> – </a:t>
            </a:r>
            <a:br>
              <a:rPr lang="de-DE" dirty="0" smtClean="0"/>
            </a:br>
            <a:r>
              <a:rPr lang="de-DE" dirty="0" err="1" smtClean="0"/>
              <a:t>collider</a:t>
            </a:r>
            <a:endParaRPr lang="de-DE" dirty="0"/>
          </a:p>
        </p:txBody>
      </p:sp>
      <p:sp>
        <p:nvSpPr>
          <p:cNvPr id="19" name="Textplatzhalter 18"/>
          <p:cNvSpPr>
            <a:spLocks noGrp="1"/>
          </p:cNvSpPr>
          <p:nvPr>
            <p:ph type="body" idx="1"/>
          </p:nvPr>
        </p:nvSpPr>
        <p:spPr>
          <a:ln>
            <a:solidFill>
              <a:schemeClr val="tx2"/>
            </a:solidFill>
          </a:ln>
        </p:spPr>
        <p:txBody>
          <a:bodyPr/>
          <a:lstStyle/>
          <a:p>
            <a:pPr algn="ctr"/>
            <a:r>
              <a:rPr lang="de-DE" sz="2400" b="1" dirty="0" smtClean="0"/>
              <a:t>Open path</a:t>
            </a:r>
            <a:endParaRPr lang="de-DE" sz="2400" b="1" dirty="0"/>
          </a:p>
        </p:txBody>
      </p:sp>
      <p:sp>
        <p:nvSpPr>
          <p:cNvPr id="30" name="Inhaltsplatzhalter 29"/>
          <p:cNvSpPr>
            <a:spLocks noGrp="1"/>
          </p:cNvSpPr>
          <p:nvPr>
            <p:ph sz="half" idx="2"/>
          </p:nvPr>
        </p:nvSpPr>
        <p:spPr>
          <a:ln>
            <a:solidFill>
              <a:schemeClr val="tx2"/>
            </a:solidFill>
          </a:ln>
        </p:spPr>
        <p:txBody>
          <a:bodyPr/>
          <a:lstStyle/>
          <a:p>
            <a:pPr>
              <a:buFont typeface="Arial" panose="020B0604020202020204" pitchFamily="34" charset="0"/>
              <a:buChar char="•"/>
            </a:pPr>
            <a:r>
              <a:rPr lang="de-DE" dirty="0" smtClean="0"/>
              <a:t> Conditioning on collider (common effect)</a:t>
            </a:r>
          </a:p>
          <a:p>
            <a:pPr>
              <a:buFont typeface="Arial" panose="020B0604020202020204" pitchFamily="34" charset="0"/>
              <a:buChar char="•"/>
            </a:pPr>
            <a:endParaRPr lang="de-DE" dirty="0"/>
          </a:p>
          <a:p>
            <a:pPr>
              <a:buFont typeface="Arial" panose="020B0604020202020204" pitchFamily="34" charset="0"/>
              <a:buChar char="•"/>
            </a:pPr>
            <a:endParaRPr lang="de-DE" dirty="0" smtClean="0"/>
          </a:p>
          <a:p>
            <a:pPr>
              <a:buFont typeface="Arial" panose="020B0604020202020204" pitchFamily="34" charset="0"/>
              <a:buChar char="•"/>
            </a:pPr>
            <a:r>
              <a:rPr lang="de-DE" dirty="0" smtClean="0"/>
              <a:t> Conditioning on effect of collider (common effect)</a:t>
            </a:r>
          </a:p>
        </p:txBody>
      </p:sp>
      <p:sp>
        <p:nvSpPr>
          <p:cNvPr id="21" name="Textplatzhalter 20"/>
          <p:cNvSpPr>
            <a:spLocks noGrp="1"/>
          </p:cNvSpPr>
          <p:nvPr>
            <p:ph type="body" sz="quarter" idx="3"/>
          </p:nvPr>
        </p:nvSpPr>
        <p:spPr>
          <a:ln>
            <a:solidFill>
              <a:schemeClr val="tx2"/>
            </a:solidFill>
          </a:ln>
        </p:spPr>
        <p:txBody>
          <a:bodyPr>
            <a:normAutofit/>
          </a:bodyPr>
          <a:lstStyle/>
          <a:p>
            <a:pPr algn="ctr"/>
            <a:r>
              <a:rPr lang="de-DE" sz="2400" b="1" dirty="0" smtClean="0"/>
              <a:t>Blocked path</a:t>
            </a:r>
            <a:endParaRPr lang="de-DE" sz="2400" b="1" dirty="0"/>
          </a:p>
        </p:txBody>
      </p:sp>
      <p:sp>
        <p:nvSpPr>
          <p:cNvPr id="31" name="Inhaltsplatzhalter 30"/>
          <p:cNvSpPr>
            <a:spLocks noGrp="1"/>
          </p:cNvSpPr>
          <p:nvPr>
            <p:ph sz="quarter" idx="4"/>
          </p:nvPr>
        </p:nvSpPr>
        <p:spPr>
          <a:ln>
            <a:solidFill>
              <a:schemeClr val="tx2"/>
            </a:solidFill>
          </a:ln>
        </p:spPr>
        <p:txBody>
          <a:bodyPr/>
          <a:lstStyle/>
          <a:p>
            <a:pPr>
              <a:buFont typeface="Arial" panose="020B0604020202020204" pitchFamily="34" charset="0"/>
              <a:buChar char="•"/>
            </a:pPr>
            <a:r>
              <a:rPr lang="de-DE" dirty="0" smtClean="0"/>
              <a:t> No conditioning on collider AND no conditioning on effect of collider</a:t>
            </a:r>
          </a:p>
        </p:txBody>
      </p:sp>
      <p:grpSp>
        <p:nvGrpSpPr>
          <p:cNvPr id="25" name="Gruppieren 24"/>
          <p:cNvGrpSpPr/>
          <p:nvPr/>
        </p:nvGrpSpPr>
        <p:grpSpPr>
          <a:xfrm>
            <a:off x="1109370" y="3230445"/>
            <a:ext cx="2987824" cy="648072"/>
            <a:chOff x="1475656" y="2924944"/>
            <a:chExt cx="4320480" cy="936104"/>
          </a:xfrm>
        </p:grpSpPr>
        <p:grpSp>
          <p:nvGrpSpPr>
            <p:cNvPr id="26" name="Gruppieren 4"/>
            <p:cNvGrpSpPr/>
            <p:nvPr/>
          </p:nvGrpSpPr>
          <p:grpSpPr>
            <a:xfrm>
              <a:off x="3419872" y="3429000"/>
              <a:ext cx="2376264" cy="432048"/>
              <a:chOff x="3419872" y="2780928"/>
              <a:chExt cx="2376264" cy="432048"/>
            </a:xfrm>
          </p:grpSpPr>
          <p:grpSp>
            <p:nvGrpSpPr>
              <p:cNvPr id="29" name="Gruppieren 8"/>
              <p:cNvGrpSpPr/>
              <p:nvPr/>
            </p:nvGrpSpPr>
            <p:grpSpPr>
              <a:xfrm>
                <a:off x="3419872" y="2780928"/>
                <a:ext cx="2376264" cy="432048"/>
                <a:chOff x="2483768" y="2780928"/>
                <a:chExt cx="2376264" cy="432048"/>
              </a:xfrm>
            </p:grpSpPr>
            <p:sp>
              <p:nvSpPr>
                <p:cNvPr id="33" name="Abgerundetes Rechteck 32"/>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34" name="Abgerundetes Rechteck 6"/>
                <p:cNvSpPr/>
                <p:nvPr/>
              </p:nvSpPr>
              <p:spPr>
                <a:xfrm>
                  <a:off x="4427984" y="2780928"/>
                  <a:ext cx="432048"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32" name="Gerade Verbindung mit Pfeil 31"/>
              <p:cNvCxnSpPr>
                <a:stCxn id="33"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Abgerundetes Rechteck 26"/>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28" name="Nach unten gekrümmter Pfeil 27"/>
            <p:cNvSpPr/>
            <p:nvPr/>
          </p:nvSpPr>
          <p:spPr>
            <a:xfrm>
              <a:off x="1691680" y="2924944"/>
              <a:ext cx="3888433" cy="41604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80" name="Gruppieren 79"/>
          <p:cNvGrpSpPr/>
          <p:nvPr/>
        </p:nvGrpSpPr>
        <p:grpSpPr>
          <a:xfrm>
            <a:off x="1180708" y="4875590"/>
            <a:ext cx="2987824" cy="641577"/>
            <a:chOff x="395536" y="4869155"/>
            <a:chExt cx="3735639" cy="566387"/>
          </a:xfrm>
        </p:grpSpPr>
        <p:grpSp>
          <p:nvGrpSpPr>
            <p:cNvPr id="35" name="Gruppieren 34"/>
            <p:cNvGrpSpPr/>
            <p:nvPr/>
          </p:nvGrpSpPr>
          <p:grpSpPr>
            <a:xfrm>
              <a:off x="395536" y="4869155"/>
              <a:ext cx="2540779" cy="566387"/>
              <a:chOff x="1475656" y="2924946"/>
              <a:chExt cx="4320481" cy="936112"/>
            </a:xfrm>
          </p:grpSpPr>
          <p:grpSp>
            <p:nvGrpSpPr>
              <p:cNvPr id="36" name="Gruppieren 4"/>
              <p:cNvGrpSpPr/>
              <p:nvPr/>
            </p:nvGrpSpPr>
            <p:grpSpPr>
              <a:xfrm>
                <a:off x="3419872" y="3429000"/>
                <a:ext cx="2376265" cy="432058"/>
                <a:chOff x="3419872" y="2780928"/>
                <a:chExt cx="2376265" cy="432058"/>
              </a:xfrm>
            </p:grpSpPr>
            <p:grpSp>
              <p:nvGrpSpPr>
                <p:cNvPr id="39" name="Gruppieren 8"/>
                <p:cNvGrpSpPr/>
                <p:nvPr/>
              </p:nvGrpSpPr>
              <p:grpSpPr>
                <a:xfrm>
                  <a:off x="3419872" y="2780928"/>
                  <a:ext cx="2376265" cy="432058"/>
                  <a:chOff x="2483768" y="2780928"/>
                  <a:chExt cx="2376265" cy="432058"/>
                </a:xfrm>
              </p:grpSpPr>
              <p:sp>
                <p:nvSpPr>
                  <p:cNvPr id="41" name="Abgerundetes Rechteck 4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42" name="Abgerundetes Rechteck 6"/>
                  <p:cNvSpPr/>
                  <p:nvPr/>
                </p:nvSpPr>
                <p:spPr>
                  <a:xfrm>
                    <a:off x="4427985" y="2780938"/>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40" name="Gerade Verbindung mit Pfeil 39"/>
                <p:cNvCxnSpPr>
                  <a:stCxn id="4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7" name="Abgerundetes Rechteck 36"/>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38" name="Nach unten gekrümmter Pfeil 37"/>
              <p:cNvSpPr/>
              <p:nvPr/>
            </p:nvSpPr>
            <p:spPr>
              <a:xfrm>
                <a:off x="1691680" y="2924946"/>
                <a:ext cx="3888433" cy="476053"/>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78" name="Abgerundetes Rechteck 6"/>
            <p:cNvSpPr/>
            <p:nvPr/>
          </p:nvSpPr>
          <p:spPr>
            <a:xfrm>
              <a:off x="3877097" y="5170511"/>
              <a:ext cx="254078" cy="26140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C</a:t>
              </a:r>
              <a:endParaRPr lang="en-GB" sz="3200" dirty="0">
                <a:solidFill>
                  <a:schemeClr val="tx1"/>
                </a:solidFill>
              </a:endParaRPr>
            </a:p>
          </p:txBody>
        </p:sp>
        <p:cxnSp>
          <p:nvCxnSpPr>
            <p:cNvPr id="79" name="Gerade Verbindung mit Pfeil 78"/>
            <p:cNvCxnSpPr/>
            <p:nvPr/>
          </p:nvCxnSpPr>
          <p:spPr>
            <a:xfrm>
              <a:off x="2987824" y="5301208"/>
              <a:ext cx="8892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uppieren 79"/>
          <p:cNvGrpSpPr/>
          <p:nvPr/>
        </p:nvGrpSpPr>
        <p:grpSpPr>
          <a:xfrm>
            <a:off x="5021188" y="3584137"/>
            <a:ext cx="2987824" cy="641577"/>
            <a:chOff x="395536" y="4869155"/>
            <a:chExt cx="3735639" cy="566387"/>
          </a:xfrm>
        </p:grpSpPr>
        <p:grpSp>
          <p:nvGrpSpPr>
            <p:cNvPr id="44" name="Gruppieren 34"/>
            <p:cNvGrpSpPr/>
            <p:nvPr/>
          </p:nvGrpSpPr>
          <p:grpSpPr>
            <a:xfrm>
              <a:off x="395536" y="4869155"/>
              <a:ext cx="2540779" cy="566387"/>
              <a:chOff x="1475656" y="2924946"/>
              <a:chExt cx="4320481" cy="936112"/>
            </a:xfrm>
          </p:grpSpPr>
          <p:grpSp>
            <p:nvGrpSpPr>
              <p:cNvPr id="47" name="Gruppieren 4"/>
              <p:cNvGrpSpPr/>
              <p:nvPr/>
            </p:nvGrpSpPr>
            <p:grpSpPr>
              <a:xfrm>
                <a:off x="3419872" y="3429000"/>
                <a:ext cx="2376265" cy="432058"/>
                <a:chOff x="3419872" y="2780928"/>
                <a:chExt cx="2376265" cy="432058"/>
              </a:xfrm>
            </p:grpSpPr>
            <p:grpSp>
              <p:nvGrpSpPr>
                <p:cNvPr id="50" name="Gruppieren 8"/>
                <p:cNvGrpSpPr/>
                <p:nvPr/>
              </p:nvGrpSpPr>
              <p:grpSpPr>
                <a:xfrm>
                  <a:off x="3419872" y="2780928"/>
                  <a:ext cx="2376265" cy="432058"/>
                  <a:chOff x="2483768" y="2780928"/>
                  <a:chExt cx="2376265" cy="432058"/>
                </a:xfrm>
              </p:grpSpPr>
              <p:sp>
                <p:nvSpPr>
                  <p:cNvPr id="52" name="Abgerundetes Rechteck 4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53" name="Abgerundetes Rechteck 6"/>
                  <p:cNvSpPr/>
                  <p:nvPr/>
                </p:nvSpPr>
                <p:spPr>
                  <a:xfrm>
                    <a:off x="4427985" y="2780938"/>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51" name="Gerade Verbindung mit Pfeil 39"/>
                <p:cNvCxnSpPr>
                  <a:stCxn id="52"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8" name="Abgerundetes Rechteck 36"/>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49" name="Nach unten gekrümmter Pfeil 37"/>
              <p:cNvSpPr/>
              <p:nvPr/>
            </p:nvSpPr>
            <p:spPr>
              <a:xfrm>
                <a:off x="1691680" y="2924946"/>
                <a:ext cx="3888433" cy="476053"/>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45" name="Abgerundetes Rechteck 6"/>
            <p:cNvSpPr/>
            <p:nvPr/>
          </p:nvSpPr>
          <p:spPr>
            <a:xfrm>
              <a:off x="3877097" y="5170511"/>
              <a:ext cx="254078" cy="2614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C</a:t>
              </a:r>
              <a:endParaRPr lang="en-GB" sz="3200" dirty="0">
                <a:solidFill>
                  <a:schemeClr val="tx1"/>
                </a:solidFill>
              </a:endParaRPr>
            </a:p>
          </p:txBody>
        </p:sp>
        <p:cxnSp>
          <p:nvCxnSpPr>
            <p:cNvPr id="46" name="Gerade Verbindung mit Pfeil 78"/>
            <p:cNvCxnSpPr/>
            <p:nvPr/>
          </p:nvCxnSpPr>
          <p:spPr>
            <a:xfrm>
              <a:off x="2987824" y="5301208"/>
              <a:ext cx="8892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animBg="1"/>
      <p:bldP spid="30"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Selection bias</a:t>
            </a:r>
            <a:endParaRPr lang="de-DE" dirty="0"/>
          </a:p>
        </p:txBody>
      </p:sp>
      <p:sp>
        <p:nvSpPr>
          <p:cNvPr id="3" name="Inhaltsplatzhalter 2"/>
          <p:cNvSpPr>
            <a:spLocks noGrp="1"/>
          </p:cNvSpPr>
          <p:nvPr>
            <p:ph idx="1"/>
          </p:nvPr>
        </p:nvSpPr>
        <p:spPr>
          <a:xfrm>
            <a:off x="822959" y="1845734"/>
            <a:ext cx="7543801" cy="4463586"/>
          </a:xfrm>
        </p:spPr>
        <p:txBody>
          <a:bodyPr>
            <a:normAutofit fontScale="92500" lnSpcReduction="10000"/>
          </a:bodyPr>
          <a:lstStyle/>
          <a:p>
            <a:pPr lvl="1">
              <a:buFont typeface="Arial" panose="020B0604020202020204" pitchFamily="34" charset="0"/>
              <a:buChar char="•"/>
            </a:pPr>
            <a:r>
              <a:rPr lang="en-GB" sz="2400" dirty="0" smtClean="0">
                <a:sym typeface="Wingdings" pitchFamily="2" charset="2"/>
              </a:rPr>
              <a:t>Conditioning on common effect (collider) or conditioning on descendent</a:t>
            </a:r>
            <a:r>
              <a:rPr lang="en-GB" sz="2400" dirty="0">
                <a:sym typeface="Wingdings" pitchFamily="2" charset="2"/>
              </a:rPr>
              <a:t> </a:t>
            </a:r>
            <a:r>
              <a:rPr lang="en-GB" sz="2400" dirty="0" smtClean="0">
                <a:sym typeface="Wingdings" pitchFamily="2" charset="2"/>
              </a:rPr>
              <a:t>of collider</a:t>
            </a:r>
          </a:p>
          <a:p>
            <a:pPr lvl="1">
              <a:buFont typeface="Arial" panose="020B0604020202020204" pitchFamily="34" charset="0"/>
              <a:buChar char="•"/>
            </a:pPr>
            <a:endParaRPr lang="en-GB" sz="2400" dirty="0" smtClean="0">
              <a:sym typeface="Wingdings" pitchFamily="2" charset="2"/>
            </a:endParaRPr>
          </a:p>
          <a:p>
            <a:pPr lvl="1">
              <a:buFont typeface="Arial" panose="020B0604020202020204" pitchFamily="34" charset="0"/>
              <a:buChar char="•"/>
            </a:pPr>
            <a:endParaRPr lang="en-GB" sz="2400" dirty="0">
              <a:sym typeface="Wingdings" pitchFamily="2" charset="2"/>
            </a:endParaRPr>
          </a:p>
          <a:p>
            <a:pPr lvl="1">
              <a:buFont typeface="Arial" panose="020B0604020202020204" pitchFamily="34" charset="0"/>
              <a:buChar char="•"/>
            </a:pPr>
            <a:endParaRPr lang="en-GB" sz="2400" dirty="0" smtClean="0">
              <a:sym typeface="Wingdings" pitchFamily="2" charset="2"/>
            </a:endParaRPr>
          </a:p>
          <a:p>
            <a:pPr lvl="1">
              <a:buFont typeface="Arial" panose="020B0604020202020204" pitchFamily="34" charset="0"/>
              <a:buChar char="•"/>
            </a:pPr>
            <a:endParaRPr lang="en-GB" sz="2400" dirty="0">
              <a:sym typeface="Wingdings" pitchFamily="2" charset="2"/>
            </a:endParaRPr>
          </a:p>
          <a:p>
            <a:pPr lvl="1">
              <a:buFont typeface="Arial" panose="020B0604020202020204" pitchFamily="34" charset="0"/>
              <a:buChar char="•"/>
            </a:pPr>
            <a:endParaRPr lang="en-GB" sz="2400" dirty="0" smtClean="0">
              <a:sym typeface="Wingdings" pitchFamily="2" charset="2"/>
            </a:endParaRPr>
          </a:p>
          <a:p>
            <a:pPr lvl="1">
              <a:buFont typeface="Arial" panose="020B0604020202020204" pitchFamily="34" charset="0"/>
              <a:buChar char="•"/>
            </a:pPr>
            <a:endParaRPr lang="en-GB" sz="2400" dirty="0">
              <a:sym typeface="Wingdings" pitchFamily="2" charset="2"/>
            </a:endParaRPr>
          </a:p>
          <a:p>
            <a:pPr lvl="1">
              <a:buFont typeface="Arial" panose="020B0604020202020204" pitchFamily="34" charset="0"/>
              <a:buChar char="•"/>
            </a:pPr>
            <a:endParaRPr lang="en-GB" sz="2400" dirty="0" smtClean="0">
              <a:sym typeface="Wingdings" pitchFamily="2" charset="2"/>
            </a:endParaRPr>
          </a:p>
          <a:p>
            <a:pPr lvl="1">
              <a:buFont typeface="Arial" panose="020B0604020202020204" pitchFamily="34" charset="0"/>
              <a:buChar char="•"/>
            </a:pPr>
            <a:endParaRPr lang="en-GB" sz="2400" dirty="0">
              <a:sym typeface="Wingdings" pitchFamily="2" charset="2"/>
            </a:endParaRPr>
          </a:p>
          <a:p>
            <a:pPr lvl="1">
              <a:buFont typeface="Arial" panose="020B0604020202020204" pitchFamily="34" charset="0"/>
              <a:buChar char="•"/>
            </a:pPr>
            <a:endParaRPr lang="en-GB" sz="2400" dirty="0" smtClean="0">
              <a:sym typeface="Wingdings" pitchFamily="2" charset="2"/>
            </a:endParaRPr>
          </a:p>
          <a:p>
            <a:pPr marL="201168" lvl="1" indent="0">
              <a:buNone/>
            </a:pPr>
            <a:endParaRPr lang="en-GB" sz="2400" dirty="0" smtClean="0">
              <a:sym typeface="Wingdings" pitchFamily="2" charset="2"/>
            </a:endParaRPr>
          </a:p>
          <a:p>
            <a:pPr lvl="1">
              <a:buFont typeface="Arial" panose="020B0604020202020204" pitchFamily="34" charset="0"/>
              <a:buChar char="•"/>
            </a:pPr>
            <a:r>
              <a:rPr lang="en-GB" sz="2400" dirty="0" smtClean="0">
                <a:sym typeface="Wingdings" pitchFamily="2" charset="2"/>
              </a:rPr>
              <a:t>We opened a closed “back-door path”</a:t>
            </a:r>
            <a:endParaRPr lang="en-GB" sz="2400" dirty="0"/>
          </a:p>
        </p:txBody>
      </p:sp>
      <p:grpSp>
        <p:nvGrpSpPr>
          <p:cNvPr id="33" name="Group 32"/>
          <p:cNvGrpSpPr/>
          <p:nvPr/>
        </p:nvGrpSpPr>
        <p:grpSpPr>
          <a:xfrm>
            <a:off x="1198968" y="2602318"/>
            <a:ext cx="6791781" cy="1186722"/>
            <a:chOff x="1253344" y="2713038"/>
            <a:chExt cx="6791781" cy="1718843"/>
          </a:xfrm>
        </p:grpSpPr>
        <p:grpSp>
          <p:nvGrpSpPr>
            <p:cNvPr id="34" name="Gruppieren 3"/>
            <p:cNvGrpSpPr/>
            <p:nvPr/>
          </p:nvGrpSpPr>
          <p:grpSpPr>
            <a:xfrm>
              <a:off x="2176018" y="2713038"/>
              <a:ext cx="4837681" cy="1004478"/>
              <a:chOff x="1475656" y="2924944"/>
              <a:chExt cx="4320480" cy="936104"/>
            </a:xfrm>
          </p:grpSpPr>
          <p:grpSp>
            <p:nvGrpSpPr>
              <p:cNvPr id="38" name="Gruppieren 4"/>
              <p:cNvGrpSpPr/>
              <p:nvPr/>
            </p:nvGrpSpPr>
            <p:grpSpPr>
              <a:xfrm>
                <a:off x="3419872" y="3429000"/>
                <a:ext cx="2376264" cy="432048"/>
                <a:chOff x="3419872" y="2780928"/>
                <a:chExt cx="2376264" cy="432048"/>
              </a:xfrm>
            </p:grpSpPr>
            <p:grpSp>
              <p:nvGrpSpPr>
                <p:cNvPr id="41" name="Gruppieren 8"/>
                <p:cNvGrpSpPr/>
                <p:nvPr/>
              </p:nvGrpSpPr>
              <p:grpSpPr>
                <a:xfrm>
                  <a:off x="3419872" y="2780928"/>
                  <a:ext cx="2376264" cy="432048"/>
                  <a:chOff x="2483768" y="2780928"/>
                  <a:chExt cx="2376264" cy="432048"/>
                </a:xfrm>
              </p:grpSpPr>
              <p:sp>
                <p:nvSpPr>
                  <p:cNvPr id="43" name="Abgerundetes Rechteck 1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44" name="Abgerundetes Rechteck 6"/>
                  <p:cNvSpPr/>
                  <p:nvPr/>
                </p:nvSpPr>
                <p:spPr>
                  <a:xfrm>
                    <a:off x="4427984" y="2780928"/>
                    <a:ext cx="43204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42" name="Gerade Verbindung mit Pfeil 9"/>
                <p:cNvCxnSpPr>
                  <a:stCxn id="43"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9" name="Abgerundetes Rechteck 5"/>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40" name="Nach unten gekrümmter Pfeil 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35" name="Abgerundetes Rechteck 6"/>
            <p:cNvSpPr/>
            <p:nvPr/>
          </p:nvSpPr>
          <p:spPr>
            <a:xfrm>
              <a:off x="1253344" y="3711801"/>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exposure,</a:t>
              </a:r>
            </a:p>
            <a:p>
              <a:pPr algn="ctr"/>
              <a:r>
                <a:rPr lang="de-DE" sz="1600" dirty="0">
                  <a:solidFill>
                    <a:schemeClr val="tx1"/>
                  </a:solidFill>
                </a:rPr>
                <a:t>e</a:t>
              </a:r>
              <a:r>
                <a:rPr lang="de-DE" sz="1600" dirty="0" smtClean="0">
                  <a:solidFill>
                    <a:schemeClr val="tx1"/>
                  </a:solidFill>
                </a:rPr>
                <a:t>g genetic variant</a:t>
              </a:r>
              <a:endParaRPr lang="en-GB" sz="1600" dirty="0" smtClean="0">
                <a:solidFill>
                  <a:schemeClr val="tx1"/>
                </a:solidFill>
              </a:endParaRPr>
            </a:p>
          </p:txBody>
        </p:sp>
        <p:sp>
          <p:nvSpPr>
            <p:cNvPr id="36" name="Abgerundetes Rechteck 6"/>
            <p:cNvSpPr/>
            <p:nvPr/>
          </p:nvSpPr>
          <p:spPr>
            <a:xfrm>
              <a:off x="3367435" y="3711801"/>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outcome,</a:t>
              </a:r>
            </a:p>
            <a:p>
              <a:pPr algn="ctr"/>
              <a:r>
                <a:rPr lang="de-DE" sz="1600" dirty="0">
                  <a:solidFill>
                    <a:schemeClr val="tx1"/>
                  </a:solidFill>
                </a:rPr>
                <a:t>e</a:t>
              </a:r>
              <a:r>
                <a:rPr lang="de-DE" sz="1600" dirty="0" smtClean="0">
                  <a:solidFill>
                    <a:schemeClr val="tx1"/>
                  </a:solidFill>
                </a:rPr>
                <a:t>g smoking</a:t>
              </a:r>
              <a:endParaRPr lang="en-GB" sz="1600" dirty="0" smtClean="0">
                <a:solidFill>
                  <a:schemeClr val="tx1"/>
                </a:solidFill>
              </a:endParaRPr>
            </a:p>
          </p:txBody>
        </p:sp>
        <p:sp>
          <p:nvSpPr>
            <p:cNvPr id="37" name="Abgerundetes Rechteck 6"/>
            <p:cNvSpPr/>
            <p:nvPr/>
          </p:nvSpPr>
          <p:spPr>
            <a:xfrm>
              <a:off x="5590280" y="3711801"/>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c</a:t>
              </a:r>
              <a:r>
                <a:rPr lang="de-DE" sz="1600" dirty="0" smtClean="0">
                  <a:solidFill>
                    <a:schemeClr val="tx1"/>
                  </a:solidFill>
                </a:rPr>
                <a:t>ommon effect,</a:t>
              </a:r>
            </a:p>
            <a:p>
              <a:pPr algn="ctr"/>
              <a:r>
                <a:rPr lang="de-DE" sz="1600" dirty="0">
                  <a:solidFill>
                    <a:schemeClr val="tx1"/>
                  </a:solidFill>
                </a:rPr>
                <a:t>e</a:t>
              </a:r>
              <a:r>
                <a:rPr lang="de-DE" sz="1600" dirty="0" smtClean="0">
                  <a:solidFill>
                    <a:schemeClr val="tx1"/>
                  </a:solidFill>
                </a:rPr>
                <a:t>g heart disease</a:t>
              </a:r>
              <a:endParaRPr lang="en-GB" sz="1600" dirty="0" smtClean="0">
                <a:solidFill>
                  <a:schemeClr val="tx1"/>
                </a:solidFill>
              </a:endParaRPr>
            </a:p>
          </p:txBody>
        </p:sp>
      </p:grpSp>
      <p:grpSp>
        <p:nvGrpSpPr>
          <p:cNvPr id="45" name="Group 44"/>
          <p:cNvGrpSpPr/>
          <p:nvPr/>
        </p:nvGrpSpPr>
        <p:grpSpPr>
          <a:xfrm>
            <a:off x="16240" y="4221088"/>
            <a:ext cx="9182374" cy="1253034"/>
            <a:chOff x="220320" y="2060848"/>
            <a:chExt cx="9182374" cy="2074218"/>
          </a:xfrm>
        </p:grpSpPr>
        <p:grpSp>
          <p:nvGrpSpPr>
            <p:cNvPr id="46" name="Gruppieren 79"/>
            <p:cNvGrpSpPr/>
            <p:nvPr/>
          </p:nvGrpSpPr>
          <p:grpSpPr>
            <a:xfrm>
              <a:off x="1259632" y="2060848"/>
              <a:ext cx="6840760" cy="1145178"/>
              <a:chOff x="395536" y="4869155"/>
              <a:chExt cx="3735639" cy="566387"/>
            </a:xfrm>
          </p:grpSpPr>
          <p:grpSp>
            <p:nvGrpSpPr>
              <p:cNvPr id="51" name="Gruppieren 34"/>
              <p:cNvGrpSpPr/>
              <p:nvPr/>
            </p:nvGrpSpPr>
            <p:grpSpPr>
              <a:xfrm>
                <a:off x="395536" y="4869155"/>
                <a:ext cx="2540779" cy="566387"/>
                <a:chOff x="1475656" y="2924946"/>
                <a:chExt cx="4320481" cy="936112"/>
              </a:xfrm>
            </p:grpSpPr>
            <p:grpSp>
              <p:nvGrpSpPr>
                <p:cNvPr id="54" name="Gruppieren 4"/>
                <p:cNvGrpSpPr/>
                <p:nvPr/>
              </p:nvGrpSpPr>
              <p:grpSpPr>
                <a:xfrm>
                  <a:off x="3419872" y="3429000"/>
                  <a:ext cx="2376265" cy="432058"/>
                  <a:chOff x="3419872" y="2780928"/>
                  <a:chExt cx="2376265" cy="432058"/>
                </a:xfrm>
              </p:grpSpPr>
              <p:grpSp>
                <p:nvGrpSpPr>
                  <p:cNvPr id="57" name="Gruppieren 8"/>
                  <p:cNvGrpSpPr/>
                  <p:nvPr/>
                </p:nvGrpSpPr>
                <p:grpSpPr>
                  <a:xfrm>
                    <a:off x="3419872" y="2780928"/>
                    <a:ext cx="2376265" cy="432058"/>
                    <a:chOff x="2483768" y="2780928"/>
                    <a:chExt cx="2376265" cy="432058"/>
                  </a:xfrm>
                </p:grpSpPr>
                <p:sp>
                  <p:nvSpPr>
                    <p:cNvPr id="59" name="Abgerundetes Rechteck 4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60" name="Abgerundetes Rechteck 6"/>
                    <p:cNvSpPr/>
                    <p:nvPr/>
                  </p:nvSpPr>
                  <p:spPr>
                    <a:xfrm>
                      <a:off x="4427985" y="2780938"/>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58" name="Gerade Verbindung mit Pfeil 39"/>
                  <p:cNvCxnSpPr>
                    <a:stCxn id="59"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5" name="Abgerundetes Rechteck 36"/>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56" name="Nach unten gekrümmter Pfeil 37"/>
                <p:cNvSpPr/>
                <p:nvPr/>
              </p:nvSpPr>
              <p:spPr>
                <a:xfrm>
                  <a:off x="1691680" y="2924946"/>
                  <a:ext cx="3888433" cy="476053"/>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52" name="Abgerundetes Rechteck 6"/>
              <p:cNvSpPr/>
              <p:nvPr/>
            </p:nvSpPr>
            <p:spPr>
              <a:xfrm>
                <a:off x="3877097" y="5170511"/>
                <a:ext cx="254078" cy="26140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C</a:t>
                </a:r>
                <a:endParaRPr lang="en-GB" sz="3200" dirty="0">
                  <a:solidFill>
                    <a:schemeClr val="tx1"/>
                  </a:solidFill>
                </a:endParaRPr>
              </a:p>
            </p:txBody>
          </p:sp>
          <p:cxnSp>
            <p:nvCxnSpPr>
              <p:cNvPr id="53" name="Gerade Verbindung mit Pfeil 78"/>
              <p:cNvCxnSpPr/>
              <p:nvPr/>
            </p:nvCxnSpPr>
            <p:spPr>
              <a:xfrm>
                <a:off x="2987824" y="5301208"/>
                <a:ext cx="8892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7" name="Abgerundetes Rechteck 6"/>
            <p:cNvSpPr/>
            <p:nvPr/>
          </p:nvSpPr>
          <p:spPr>
            <a:xfrm>
              <a:off x="220320" y="327454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exposure,</a:t>
              </a:r>
            </a:p>
            <a:p>
              <a:pPr algn="ctr"/>
              <a:r>
                <a:rPr lang="de-DE" sz="1600" dirty="0">
                  <a:solidFill>
                    <a:schemeClr val="tx1"/>
                  </a:solidFill>
                </a:rPr>
                <a:t>e</a:t>
              </a:r>
              <a:r>
                <a:rPr lang="de-DE" sz="1600" dirty="0" smtClean="0">
                  <a:solidFill>
                    <a:schemeClr val="tx1"/>
                  </a:solidFill>
                </a:rPr>
                <a:t>g genetic variant</a:t>
              </a:r>
              <a:endParaRPr lang="en-GB" sz="1600" dirty="0" smtClean="0">
                <a:solidFill>
                  <a:schemeClr val="tx1"/>
                </a:solidFill>
              </a:endParaRPr>
            </a:p>
          </p:txBody>
        </p:sp>
        <p:sp>
          <p:nvSpPr>
            <p:cNvPr id="48" name="Abgerundetes Rechteck 6"/>
            <p:cNvSpPr/>
            <p:nvPr/>
          </p:nvSpPr>
          <p:spPr>
            <a:xfrm>
              <a:off x="2411112" y="327454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outcome,</a:t>
              </a:r>
            </a:p>
            <a:p>
              <a:pPr algn="ctr"/>
              <a:r>
                <a:rPr lang="de-DE" sz="1600" dirty="0">
                  <a:solidFill>
                    <a:schemeClr val="tx1"/>
                  </a:solidFill>
                </a:rPr>
                <a:t>e</a:t>
              </a:r>
              <a:r>
                <a:rPr lang="de-DE" sz="1600" dirty="0" smtClean="0">
                  <a:solidFill>
                    <a:schemeClr val="tx1"/>
                  </a:solidFill>
                </a:rPr>
                <a:t>g smoking</a:t>
              </a:r>
              <a:endParaRPr lang="en-GB" sz="1600" dirty="0" smtClean="0">
                <a:solidFill>
                  <a:schemeClr val="tx1"/>
                </a:solidFill>
              </a:endParaRPr>
            </a:p>
          </p:txBody>
        </p:sp>
        <p:sp>
          <p:nvSpPr>
            <p:cNvPr id="49" name="Abgerundetes Rechteck 6"/>
            <p:cNvSpPr/>
            <p:nvPr/>
          </p:nvSpPr>
          <p:spPr>
            <a:xfrm>
              <a:off x="4452287" y="3274549"/>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common effect,</a:t>
              </a:r>
            </a:p>
            <a:p>
              <a:pPr algn="ctr"/>
              <a:r>
                <a:rPr lang="de-DE" sz="1600" dirty="0">
                  <a:solidFill>
                    <a:schemeClr val="tx1"/>
                  </a:solidFill>
                </a:rPr>
                <a:t>e</a:t>
              </a:r>
              <a:r>
                <a:rPr lang="de-DE" sz="1600" dirty="0" smtClean="0">
                  <a:solidFill>
                    <a:schemeClr val="tx1"/>
                  </a:solidFill>
                </a:rPr>
                <a:t>g heart disease</a:t>
              </a:r>
              <a:endParaRPr lang="en-GB" sz="1600" dirty="0" smtClean="0">
                <a:solidFill>
                  <a:schemeClr val="tx1"/>
                </a:solidFill>
              </a:endParaRPr>
            </a:p>
          </p:txBody>
        </p:sp>
        <p:sp>
          <p:nvSpPr>
            <p:cNvPr id="50" name="Abgerundetes Rechteck 6"/>
            <p:cNvSpPr/>
            <p:nvPr/>
          </p:nvSpPr>
          <p:spPr>
            <a:xfrm>
              <a:off x="6425729" y="3414986"/>
              <a:ext cx="297696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d</a:t>
              </a:r>
              <a:r>
                <a:rPr lang="de-DE" sz="1600" dirty="0" smtClean="0">
                  <a:solidFill>
                    <a:schemeClr val="tx1"/>
                  </a:solidFill>
                </a:rPr>
                <a:t>escendant </a:t>
              </a:r>
            </a:p>
            <a:p>
              <a:pPr algn="ctr"/>
              <a:r>
                <a:rPr lang="de-DE" sz="1600" dirty="0" smtClean="0">
                  <a:solidFill>
                    <a:schemeClr val="tx1"/>
                  </a:solidFill>
                </a:rPr>
                <a:t>of collider,</a:t>
              </a:r>
            </a:p>
            <a:p>
              <a:pPr algn="ctr"/>
              <a:r>
                <a:rPr lang="de-DE" sz="1600" dirty="0">
                  <a:solidFill>
                    <a:schemeClr val="tx1"/>
                  </a:solidFill>
                </a:rPr>
                <a:t>e</a:t>
              </a:r>
              <a:r>
                <a:rPr lang="de-DE" sz="1600" dirty="0" smtClean="0">
                  <a:solidFill>
                    <a:schemeClr val="tx1"/>
                  </a:solidFill>
                </a:rPr>
                <a:t>g diuretic medication</a:t>
              </a:r>
              <a:endParaRPr lang="en-GB" sz="1600" dirty="0" smtClean="0">
                <a:solidFill>
                  <a:schemeClr val="tx1"/>
                </a:solidFill>
              </a:endParaRPr>
            </a:p>
          </p:txBody>
        </p:sp>
      </p:grpSp>
    </p:spTree>
    <p:extLst>
      <p:ext uri="{BB962C8B-B14F-4D97-AF65-F5344CB8AC3E}">
        <p14:creationId xmlns:p14="http://schemas.microsoft.com/office/powerpoint/2010/main" val="283197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Confounding</a:t>
            </a:r>
            <a:r>
              <a:rPr lang="de-DE" dirty="0" smtClean="0"/>
              <a:t> </a:t>
            </a:r>
            <a:r>
              <a:rPr lang="de-DE" dirty="0" err="1" smtClean="0"/>
              <a:t>vs</a:t>
            </a:r>
            <a:r>
              <a:rPr lang="de-DE" dirty="0" smtClean="0"/>
              <a:t> </a:t>
            </a:r>
            <a:r>
              <a:rPr lang="de-DE" dirty="0" err="1" smtClean="0"/>
              <a:t>selection</a:t>
            </a:r>
            <a:r>
              <a:rPr lang="de-DE" dirty="0" smtClean="0"/>
              <a:t> </a:t>
            </a:r>
            <a:r>
              <a:rPr lang="de-DE" dirty="0" err="1" smtClean="0"/>
              <a:t>bias</a:t>
            </a:r>
            <a:endParaRPr lang="de-DE" dirty="0"/>
          </a:p>
        </p:txBody>
      </p:sp>
      <p:sp>
        <p:nvSpPr>
          <p:cNvPr id="3" name="Inhaltsplatzhalter 2"/>
          <p:cNvSpPr>
            <a:spLocks noGrp="1"/>
          </p:cNvSpPr>
          <p:nvPr>
            <p:ph idx="1"/>
          </p:nvPr>
        </p:nvSpPr>
        <p:spPr/>
        <p:txBody>
          <a:bodyPr/>
          <a:lstStyle/>
          <a:p>
            <a:pPr marL="0" indent="0">
              <a:buNone/>
            </a:pPr>
            <a:r>
              <a:rPr lang="en-GB" dirty="0" smtClean="0"/>
              <a:t>Confounding:</a:t>
            </a:r>
          </a:p>
          <a:p>
            <a:pPr lvl="1">
              <a:buFont typeface="Arial" panose="020B0604020202020204" pitchFamily="34" charset="0"/>
              <a:buChar char="•"/>
            </a:pPr>
            <a:r>
              <a:rPr lang="en-GB" dirty="0" smtClean="0"/>
              <a:t>Not conditioning on common source (non-collider) </a:t>
            </a:r>
            <a:r>
              <a:rPr lang="en-GB" dirty="0" smtClean="0">
                <a:sym typeface="Wingdings" pitchFamily="2" charset="2"/>
              </a:rPr>
              <a:t> we did not close an open “back-door path“</a:t>
            </a:r>
          </a:p>
          <a:p>
            <a:pPr lvl="1">
              <a:buFont typeface="Arial" panose="020B0604020202020204" pitchFamily="34" charset="0"/>
              <a:buChar char="•"/>
            </a:pPr>
            <a:endParaRPr lang="en-GB" dirty="0" smtClean="0">
              <a:sym typeface="Wingdings" pitchFamily="2" charset="2"/>
            </a:endParaRPr>
          </a:p>
          <a:p>
            <a:pPr lvl="1">
              <a:buFont typeface="Arial" panose="020B0604020202020204" pitchFamily="34" charset="0"/>
              <a:buChar char="•"/>
            </a:pPr>
            <a:endParaRPr lang="en-GB" dirty="0" smtClean="0">
              <a:sym typeface="Wingdings" pitchFamily="2" charset="2"/>
            </a:endParaRPr>
          </a:p>
          <a:p>
            <a:pPr lvl="1">
              <a:buFont typeface="Arial" panose="020B0604020202020204" pitchFamily="34" charset="0"/>
              <a:buChar char="•"/>
            </a:pPr>
            <a:endParaRPr lang="en-GB" dirty="0" smtClean="0">
              <a:sym typeface="Wingdings" pitchFamily="2" charset="2"/>
            </a:endParaRPr>
          </a:p>
          <a:p>
            <a:pPr marL="0" indent="0">
              <a:buNone/>
            </a:pPr>
            <a:r>
              <a:rPr lang="en-GB" dirty="0" smtClean="0">
                <a:sym typeface="Wingdings" pitchFamily="2" charset="2"/>
              </a:rPr>
              <a:t>Selection bias:</a:t>
            </a:r>
          </a:p>
          <a:p>
            <a:pPr lvl="1">
              <a:buFont typeface="Arial" panose="020B0604020202020204" pitchFamily="34" charset="0"/>
              <a:buChar char="•"/>
            </a:pPr>
            <a:r>
              <a:rPr lang="en-GB" dirty="0" smtClean="0">
                <a:sym typeface="Wingdings" pitchFamily="2" charset="2"/>
              </a:rPr>
              <a:t>Conditioning on common effect (collider) or conditioning on effect of collider  we opened a closed “back-door path”</a:t>
            </a:r>
            <a:endParaRPr lang="en-GB" dirty="0"/>
          </a:p>
        </p:txBody>
      </p:sp>
      <p:grpSp>
        <p:nvGrpSpPr>
          <p:cNvPr id="4" name="Gruppieren 24"/>
          <p:cNvGrpSpPr/>
          <p:nvPr/>
        </p:nvGrpSpPr>
        <p:grpSpPr>
          <a:xfrm>
            <a:off x="958963" y="4962271"/>
            <a:ext cx="2987824" cy="648072"/>
            <a:chOff x="1475656" y="2924944"/>
            <a:chExt cx="4320480" cy="936104"/>
          </a:xfrm>
        </p:grpSpPr>
        <p:grpSp>
          <p:nvGrpSpPr>
            <p:cNvPr id="5" name="Gruppieren 4"/>
            <p:cNvGrpSpPr/>
            <p:nvPr/>
          </p:nvGrpSpPr>
          <p:grpSpPr>
            <a:xfrm>
              <a:off x="3419872" y="3429000"/>
              <a:ext cx="2376264" cy="432048"/>
              <a:chOff x="3419872" y="2780928"/>
              <a:chExt cx="2376264" cy="432048"/>
            </a:xfrm>
          </p:grpSpPr>
          <p:grpSp>
            <p:nvGrpSpPr>
              <p:cNvPr id="8" name="Gruppieren 8"/>
              <p:cNvGrpSpPr/>
              <p:nvPr/>
            </p:nvGrpSpPr>
            <p:grpSpPr>
              <a:xfrm>
                <a:off x="3419872" y="2780928"/>
                <a:ext cx="2376264" cy="432048"/>
                <a:chOff x="2483768" y="2780928"/>
                <a:chExt cx="2376264" cy="432048"/>
              </a:xfrm>
            </p:grpSpPr>
            <p:sp>
              <p:nvSpPr>
                <p:cNvPr id="10" name="Abgerundetes Rechteck 32"/>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11" name="Abgerundetes Rechteck 6"/>
                <p:cNvSpPr/>
                <p:nvPr/>
              </p:nvSpPr>
              <p:spPr>
                <a:xfrm>
                  <a:off x="4427984" y="2780928"/>
                  <a:ext cx="432048"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9" name="Gerade Verbindung mit Pfeil 31"/>
              <p:cNvCxnSpPr>
                <a:stCxn id="10"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Abgerundetes Rechteck 26"/>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7" name="Nach unten gekrümmter Pfeil 27"/>
            <p:cNvSpPr/>
            <p:nvPr/>
          </p:nvSpPr>
          <p:spPr>
            <a:xfrm>
              <a:off x="1691680" y="2924944"/>
              <a:ext cx="3888433" cy="41604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12" name="Gruppieren 79"/>
          <p:cNvGrpSpPr/>
          <p:nvPr/>
        </p:nvGrpSpPr>
        <p:grpSpPr>
          <a:xfrm>
            <a:off x="4631121" y="4962271"/>
            <a:ext cx="3735639" cy="648072"/>
            <a:chOff x="395536" y="4869155"/>
            <a:chExt cx="3735639" cy="566387"/>
          </a:xfrm>
        </p:grpSpPr>
        <p:grpSp>
          <p:nvGrpSpPr>
            <p:cNvPr id="13" name="Gruppieren 34"/>
            <p:cNvGrpSpPr/>
            <p:nvPr/>
          </p:nvGrpSpPr>
          <p:grpSpPr>
            <a:xfrm>
              <a:off x="395536" y="4869155"/>
              <a:ext cx="2540779" cy="566387"/>
              <a:chOff x="1475656" y="2924946"/>
              <a:chExt cx="4320481" cy="936112"/>
            </a:xfrm>
          </p:grpSpPr>
          <p:grpSp>
            <p:nvGrpSpPr>
              <p:cNvPr id="16" name="Gruppieren 4"/>
              <p:cNvGrpSpPr/>
              <p:nvPr/>
            </p:nvGrpSpPr>
            <p:grpSpPr>
              <a:xfrm>
                <a:off x="3419872" y="3429000"/>
                <a:ext cx="2376265" cy="432058"/>
                <a:chOff x="3419872" y="2780928"/>
                <a:chExt cx="2376265" cy="432058"/>
              </a:xfrm>
            </p:grpSpPr>
            <p:grpSp>
              <p:nvGrpSpPr>
                <p:cNvPr id="19" name="Gruppieren 8"/>
                <p:cNvGrpSpPr/>
                <p:nvPr/>
              </p:nvGrpSpPr>
              <p:grpSpPr>
                <a:xfrm>
                  <a:off x="3419872" y="2780928"/>
                  <a:ext cx="2376265" cy="432058"/>
                  <a:chOff x="2483768" y="2780928"/>
                  <a:chExt cx="2376265" cy="432058"/>
                </a:xfrm>
              </p:grpSpPr>
              <p:sp>
                <p:nvSpPr>
                  <p:cNvPr id="21" name="Abgerundetes Rechteck 40"/>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Y</a:t>
                    </a:r>
                  </a:p>
                </p:txBody>
              </p:sp>
              <p:sp>
                <p:nvSpPr>
                  <p:cNvPr id="22" name="Abgerundetes Rechteck 6"/>
                  <p:cNvSpPr/>
                  <p:nvPr/>
                </p:nvSpPr>
                <p:spPr>
                  <a:xfrm>
                    <a:off x="4427985" y="2780938"/>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L</a:t>
                    </a:r>
                  </a:p>
                </p:txBody>
              </p:sp>
            </p:grpSp>
            <p:cxnSp>
              <p:nvCxnSpPr>
                <p:cNvPr id="20" name="Gerade Verbindung mit Pfeil 39"/>
                <p:cNvCxnSpPr>
                  <a:stCxn id="21" idx="3"/>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Abgerundetes Rechteck 36"/>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A</a:t>
                </a:r>
              </a:p>
            </p:txBody>
          </p:sp>
          <p:sp>
            <p:nvSpPr>
              <p:cNvPr id="18" name="Nach unten gekrümmter Pfeil 37"/>
              <p:cNvSpPr/>
              <p:nvPr/>
            </p:nvSpPr>
            <p:spPr>
              <a:xfrm>
                <a:off x="1691680" y="2924946"/>
                <a:ext cx="3888433" cy="476053"/>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4" name="Abgerundetes Rechteck 6"/>
            <p:cNvSpPr/>
            <p:nvPr/>
          </p:nvSpPr>
          <p:spPr>
            <a:xfrm>
              <a:off x="3877097" y="5170511"/>
              <a:ext cx="254078" cy="26140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C</a:t>
              </a:r>
              <a:endParaRPr lang="en-GB" sz="3200" dirty="0">
                <a:solidFill>
                  <a:schemeClr val="tx1"/>
                </a:solidFill>
              </a:endParaRPr>
            </a:p>
          </p:txBody>
        </p:sp>
        <p:cxnSp>
          <p:nvCxnSpPr>
            <p:cNvPr id="15" name="Gerade Verbindung mit Pfeil 78"/>
            <p:cNvCxnSpPr/>
            <p:nvPr/>
          </p:nvCxnSpPr>
          <p:spPr>
            <a:xfrm>
              <a:off x="2987824" y="5301208"/>
              <a:ext cx="8892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uppieren 38"/>
          <p:cNvGrpSpPr/>
          <p:nvPr/>
        </p:nvGrpSpPr>
        <p:grpSpPr>
          <a:xfrm>
            <a:off x="2452875" y="2741566"/>
            <a:ext cx="4283968" cy="791812"/>
            <a:chOff x="1512168" y="2924944"/>
            <a:chExt cx="4283968" cy="936104"/>
          </a:xfrm>
        </p:grpSpPr>
        <p:grpSp>
          <p:nvGrpSpPr>
            <p:cNvPr id="24" name="Gruppieren 8"/>
            <p:cNvGrpSpPr/>
            <p:nvPr/>
          </p:nvGrpSpPr>
          <p:grpSpPr>
            <a:xfrm>
              <a:off x="3419872" y="3429000"/>
              <a:ext cx="2376264" cy="432048"/>
              <a:chOff x="2483768" y="2780928"/>
              <a:chExt cx="2376264" cy="432048"/>
            </a:xfrm>
          </p:grpSpPr>
          <p:sp>
            <p:nvSpPr>
              <p:cNvPr id="28" name="Abgerundetes Rechteck 43"/>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sp>
            <p:nvSpPr>
              <p:cNvPr id="29" name="Abgerundetes Rechteck 44"/>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25" name="Rechteck 40"/>
            <p:cNvSpPr/>
            <p:nvPr/>
          </p:nvSpPr>
          <p:spPr>
            <a:xfrm>
              <a:off x="1512168" y="3429000"/>
              <a:ext cx="432048" cy="432048"/>
            </a:xfrm>
            <a:prstGeom prst="rect">
              <a:avLst/>
            </a:prstGeom>
            <a:noFill/>
            <a:ln w="9525" cap="sq">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L</a:t>
              </a:r>
              <a:endParaRPr lang="en-GB" sz="3200" dirty="0">
                <a:solidFill>
                  <a:schemeClr val="tx1"/>
                </a:solidFill>
              </a:endParaRPr>
            </a:p>
          </p:txBody>
        </p:sp>
        <p:cxnSp>
          <p:nvCxnSpPr>
            <p:cNvPr id="26" name="Gerade Verbindung mit Pfeil 41"/>
            <p:cNvCxnSpPr>
              <a:endCxn id="28" idx="1"/>
            </p:cNvCxnSpPr>
            <p:nvPr/>
          </p:nvCxnSpPr>
          <p:spPr>
            <a:xfrm>
              <a:off x="1944216" y="3645024"/>
              <a:ext cx="14756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Nach unten gekrümmter Pfeil 42"/>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Tree>
    <p:extLst>
      <p:ext uri="{BB962C8B-B14F-4D97-AF65-F5344CB8AC3E}">
        <p14:creationId xmlns:p14="http://schemas.microsoft.com/office/powerpoint/2010/main" val="183446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Mediation</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sz="2400" dirty="0" smtClean="0"/>
              <a:t> Factor is on the causal pathway</a:t>
            </a:r>
          </a:p>
          <a:p>
            <a:pPr>
              <a:buFont typeface="Arial" panose="020B0604020202020204" pitchFamily="34" charset="0"/>
              <a:buChar char="•"/>
            </a:pPr>
            <a:endParaRPr lang="de-DE" sz="2400" dirty="0"/>
          </a:p>
          <a:p>
            <a:pPr>
              <a:buFont typeface="Arial" panose="020B0604020202020204" pitchFamily="34" charset="0"/>
              <a:buChar char="•"/>
            </a:pPr>
            <a:endParaRPr lang="de-DE" sz="2400" dirty="0" smtClean="0"/>
          </a:p>
          <a:p>
            <a:pPr>
              <a:buFont typeface="Arial" panose="020B0604020202020204" pitchFamily="34" charset="0"/>
              <a:buChar char="•"/>
            </a:pPr>
            <a:endParaRPr lang="de-DE" sz="2400" dirty="0"/>
          </a:p>
          <a:p>
            <a:pPr marL="0" indent="0">
              <a:buNone/>
            </a:pPr>
            <a:r>
              <a:rPr lang="de-DE" sz="2400" dirty="0" smtClean="0"/>
              <a:t> </a:t>
            </a:r>
          </a:p>
          <a:p>
            <a:pPr>
              <a:buFont typeface="Arial" panose="020B0604020202020204" pitchFamily="34" charset="0"/>
              <a:buChar char="•"/>
            </a:pPr>
            <a:endParaRPr lang="de-DE" sz="2400" dirty="0" smtClean="0"/>
          </a:p>
          <a:p>
            <a:pPr marL="0" indent="0">
              <a:buNone/>
            </a:pPr>
            <a:endParaRPr lang="de-DE" sz="2400" dirty="0" smtClean="0"/>
          </a:p>
          <a:p>
            <a:pPr>
              <a:buFont typeface="Arial" panose="020B0604020202020204" pitchFamily="34" charset="0"/>
              <a:buChar char="•"/>
            </a:pPr>
            <a:r>
              <a:rPr lang="de-DE" sz="2400" dirty="0"/>
              <a:t> </a:t>
            </a:r>
            <a:r>
              <a:rPr lang="de-DE" sz="2400" dirty="0" smtClean="0"/>
              <a:t>What do we want to do here?</a:t>
            </a:r>
          </a:p>
        </p:txBody>
      </p:sp>
      <p:grpSp>
        <p:nvGrpSpPr>
          <p:cNvPr id="4" name="Gruppieren 3"/>
          <p:cNvGrpSpPr/>
          <p:nvPr/>
        </p:nvGrpSpPr>
        <p:grpSpPr>
          <a:xfrm>
            <a:off x="2281144" y="2204864"/>
            <a:ext cx="4320480" cy="720080"/>
            <a:chOff x="2411760" y="4293096"/>
            <a:chExt cx="4320480" cy="432048"/>
          </a:xfrm>
        </p:grpSpPr>
        <p:grpSp>
          <p:nvGrpSpPr>
            <p:cNvPr id="5" name="Gruppieren 7"/>
            <p:cNvGrpSpPr/>
            <p:nvPr/>
          </p:nvGrpSpPr>
          <p:grpSpPr>
            <a:xfrm>
              <a:off x="2411760" y="4293096"/>
              <a:ext cx="4320480" cy="432048"/>
              <a:chOff x="1475656" y="3429000"/>
              <a:chExt cx="4320480" cy="432048"/>
            </a:xfrm>
          </p:grpSpPr>
          <p:grpSp>
            <p:nvGrpSpPr>
              <p:cNvPr id="7" name="Gruppieren 8"/>
              <p:cNvGrpSpPr/>
              <p:nvPr/>
            </p:nvGrpSpPr>
            <p:grpSpPr>
              <a:xfrm>
                <a:off x="3419872" y="3429000"/>
                <a:ext cx="2376264" cy="432048"/>
                <a:chOff x="2483768" y="2780928"/>
                <a:chExt cx="2376264" cy="432048"/>
              </a:xfrm>
            </p:grpSpPr>
            <p:sp>
              <p:nvSpPr>
                <p:cNvPr id="10" name="Abgerundetes Rechteck 9"/>
                <p:cNvSpPr/>
                <p:nvPr/>
              </p:nvSpPr>
              <p:spPr>
                <a:xfrm>
                  <a:off x="2483768" y="2867338"/>
                  <a:ext cx="432048" cy="259229"/>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B</a:t>
                  </a:r>
                  <a:endParaRPr lang="en-GB" sz="3200" dirty="0">
                    <a:solidFill>
                      <a:schemeClr val="tx1"/>
                    </a:solidFill>
                  </a:endParaRPr>
                </a:p>
              </p:txBody>
            </p:sp>
            <p:sp>
              <p:nvSpPr>
                <p:cNvPr id="11" name="Abgerundetes Rechteck 10"/>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8" name="Abgerundetes Rechteck 7"/>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cxnSp>
            <p:nvCxnSpPr>
              <p:cNvPr id="9" name="Gerade Verbindung mit Pfeil 8"/>
              <p:cNvCxnSpPr>
                <a:stCxn id="8" idx="3"/>
                <a:endCxn id="10" idx="1"/>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 name="Gerade Verbindung mit Pfeil 5"/>
            <p:cNvCxnSpPr>
              <a:endCxn id="11" idx="1"/>
            </p:cNvCxnSpPr>
            <p:nvPr/>
          </p:nvCxnSpPr>
          <p:spPr>
            <a:xfrm>
              <a:off x="4860032" y="4509120"/>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Abgerundetes Rechteck 6"/>
          <p:cNvSpPr/>
          <p:nvPr/>
        </p:nvSpPr>
        <p:spPr>
          <a:xfrm>
            <a:off x="1269746" y="2780928"/>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gene</a:t>
            </a:r>
            <a:endParaRPr lang="en-GB" dirty="0" smtClean="0">
              <a:solidFill>
                <a:schemeClr val="tx1"/>
              </a:solidFill>
            </a:endParaRPr>
          </a:p>
        </p:txBody>
      </p:sp>
      <p:sp>
        <p:nvSpPr>
          <p:cNvPr id="22" name="Abgerundetes Rechteck 6"/>
          <p:cNvSpPr/>
          <p:nvPr/>
        </p:nvSpPr>
        <p:spPr>
          <a:xfrm>
            <a:off x="3213961" y="2780928"/>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mediator,</a:t>
            </a:r>
          </a:p>
          <a:p>
            <a:pPr algn="ctr"/>
            <a:r>
              <a:rPr lang="de-DE" dirty="0">
                <a:solidFill>
                  <a:schemeClr val="tx1"/>
                </a:solidFill>
              </a:rPr>
              <a:t>e</a:t>
            </a:r>
            <a:r>
              <a:rPr lang="de-DE" dirty="0" smtClean="0">
                <a:solidFill>
                  <a:schemeClr val="tx1"/>
                </a:solidFill>
              </a:rPr>
              <a:t>g abnormal huntingtin (protein)</a:t>
            </a:r>
            <a:endParaRPr lang="en-GB" dirty="0" smtClean="0">
              <a:solidFill>
                <a:schemeClr val="tx1"/>
              </a:solidFill>
            </a:endParaRPr>
          </a:p>
        </p:txBody>
      </p:sp>
      <p:sp>
        <p:nvSpPr>
          <p:cNvPr id="23" name="Abgerundetes Rechteck 6"/>
          <p:cNvSpPr/>
          <p:nvPr/>
        </p:nvSpPr>
        <p:spPr>
          <a:xfrm>
            <a:off x="5196174" y="2780928"/>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huntington‘s </a:t>
            </a:r>
          </a:p>
          <a:p>
            <a:pPr algn="ctr"/>
            <a:r>
              <a:rPr lang="de-DE" dirty="0" smtClean="0">
                <a:solidFill>
                  <a:schemeClr val="tx1"/>
                </a:solidFill>
              </a:rPr>
              <a:t>disease</a:t>
            </a:r>
            <a:endParaRPr lang="en-GB" dirty="0" smtClean="0">
              <a:solidFill>
                <a:schemeClr val="tx1"/>
              </a:solidFill>
            </a:endParaRPr>
          </a:p>
        </p:txBody>
      </p:sp>
      <p:grpSp>
        <p:nvGrpSpPr>
          <p:cNvPr id="30" name="Group 29"/>
          <p:cNvGrpSpPr/>
          <p:nvPr/>
        </p:nvGrpSpPr>
        <p:grpSpPr>
          <a:xfrm>
            <a:off x="1269790" y="3739408"/>
            <a:ext cx="6381273" cy="1587810"/>
            <a:chOff x="1053721" y="3857414"/>
            <a:chExt cx="6381273" cy="1587810"/>
          </a:xfrm>
        </p:grpSpPr>
        <p:grpSp>
          <p:nvGrpSpPr>
            <p:cNvPr id="12" name="Gruppieren 37"/>
            <p:cNvGrpSpPr/>
            <p:nvPr/>
          </p:nvGrpSpPr>
          <p:grpSpPr>
            <a:xfrm>
              <a:off x="2065120" y="3857414"/>
              <a:ext cx="4320480" cy="936104"/>
              <a:chOff x="2411760" y="3789040"/>
              <a:chExt cx="4320480" cy="936104"/>
            </a:xfrm>
          </p:grpSpPr>
          <p:grpSp>
            <p:nvGrpSpPr>
              <p:cNvPr id="13" name="Gruppieren 7"/>
              <p:cNvGrpSpPr/>
              <p:nvPr/>
            </p:nvGrpSpPr>
            <p:grpSpPr>
              <a:xfrm>
                <a:off x="2411760" y="3789040"/>
                <a:ext cx="4320480" cy="936104"/>
                <a:chOff x="1475656" y="2924944"/>
                <a:chExt cx="4320480" cy="936104"/>
              </a:xfrm>
            </p:grpSpPr>
            <p:grpSp>
              <p:nvGrpSpPr>
                <p:cNvPr id="15" name="Gruppieren 8"/>
                <p:cNvGrpSpPr/>
                <p:nvPr/>
              </p:nvGrpSpPr>
              <p:grpSpPr>
                <a:xfrm>
                  <a:off x="3419872" y="3429000"/>
                  <a:ext cx="2376264" cy="432048"/>
                  <a:chOff x="2483768" y="2780928"/>
                  <a:chExt cx="2376264" cy="432048"/>
                </a:xfrm>
              </p:grpSpPr>
              <p:sp>
                <p:nvSpPr>
                  <p:cNvPr id="19" name="Rechteck 44"/>
                  <p:cNvSpPr/>
                  <p:nvPr/>
                </p:nvSpPr>
                <p:spPr>
                  <a:xfrm>
                    <a:off x="2483768" y="2780928"/>
                    <a:ext cx="432048" cy="432048"/>
                  </a:xfrm>
                  <a:prstGeom prst="rect">
                    <a:avLst/>
                  </a:prstGeom>
                  <a:no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B</a:t>
                    </a:r>
                    <a:endParaRPr lang="en-GB" sz="3200" dirty="0">
                      <a:solidFill>
                        <a:schemeClr val="tx1"/>
                      </a:solidFill>
                    </a:endParaRPr>
                  </a:p>
                </p:txBody>
              </p:sp>
              <p:sp>
                <p:nvSpPr>
                  <p:cNvPr id="20" name="Abgerundetes Rechteck 45"/>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16" name="Abgerundetes Rechteck 41"/>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cxnSp>
              <p:nvCxnSpPr>
                <p:cNvPr id="17" name="Gerade Verbindung mit Pfeil 42"/>
                <p:cNvCxnSpPr>
                  <a:stCxn id="16" idx="3"/>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Nach unten gekrümmter Pfeil 43"/>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cxnSp>
            <p:nvCxnSpPr>
              <p:cNvPr id="14" name="Gerade Verbindung mit Pfeil 39"/>
              <p:cNvCxnSpPr>
                <a:endCxn id="20" idx="1"/>
              </p:cNvCxnSpPr>
              <p:nvPr/>
            </p:nvCxnSpPr>
            <p:spPr>
              <a:xfrm>
                <a:off x="4860032" y="4509120"/>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Abgerundetes Rechteck 6"/>
            <p:cNvSpPr/>
            <p:nvPr/>
          </p:nvSpPr>
          <p:spPr>
            <a:xfrm>
              <a:off x="1053721" y="4725144"/>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exposure,</a:t>
              </a:r>
            </a:p>
            <a:p>
              <a:pPr algn="ctr"/>
              <a:r>
                <a:rPr lang="de-DE" dirty="0">
                  <a:solidFill>
                    <a:schemeClr val="tx1"/>
                  </a:solidFill>
                </a:rPr>
                <a:t>e</a:t>
              </a:r>
              <a:r>
                <a:rPr lang="de-DE" dirty="0" smtClean="0">
                  <a:solidFill>
                    <a:schemeClr val="tx1"/>
                  </a:solidFill>
                </a:rPr>
                <a:t>g depression</a:t>
              </a:r>
              <a:endParaRPr lang="en-GB" dirty="0" smtClean="0">
                <a:solidFill>
                  <a:schemeClr val="tx1"/>
                </a:solidFill>
              </a:endParaRPr>
            </a:p>
          </p:txBody>
        </p:sp>
        <p:sp>
          <p:nvSpPr>
            <p:cNvPr id="28" name="Abgerundetes Rechteck 6"/>
            <p:cNvSpPr/>
            <p:nvPr/>
          </p:nvSpPr>
          <p:spPr>
            <a:xfrm>
              <a:off x="2997936" y="4725144"/>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mediator,</a:t>
              </a:r>
            </a:p>
            <a:p>
              <a:pPr algn="ctr"/>
              <a:r>
                <a:rPr lang="de-DE" dirty="0">
                  <a:solidFill>
                    <a:schemeClr val="tx1"/>
                  </a:solidFill>
                </a:rPr>
                <a:t>e</a:t>
              </a:r>
              <a:r>
                <a:rPr lang="de-DE" dirty="0" smtClean="0">
                  <a:solidFill>
                    <a:schemeClr val="tx1"/>
                  </a:solidFill>
                </a:rPr>
                <a:t>g weight gain</a:t>
              </a:r>
              <a:endParaRPr lang="en-GB" dirty="0" smtClean="0">
                <a:solidFill>
                  <a:schemeClr val="tx1"/>
                </a:solidFill>
              </a:endParaRPr>
            </a:p>
          </p:txBody>
        </p:sp>
        <p:sp>
          <p:nvSpPr>
            <p:cNvPr id="29" name="Abgerundetes Rechteck 6"/>
            <p:cNvSpPr/>
            <p:nvPr/>
          </p:nvSpPr>
          <p:spPr>
            <a:xfrm>
              <a:off x="4980149" y="4725144"/>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outcome,</a:t>
              </a:r>
            </a:p>
            <a:p>
              <a:pPr algn="ctr"/>
              <a:r>
                <a:rPr lang="de-DE" dirty="0">
                  <a:solidFill>
                    <a:schemeClr val="tx1"/>
                  </a:solidFill>
                </a:rPr>
                <a:t>e</a:t>
              </a:r>
              <a:r>
                <a:rPr lang="de-DE" dirty="0" smtClean="0">
                  <a:solidFill>
                    <a:schemeClr val="tx1"/>
                  </a:solidFill>
                </a:rPr>
                <a:t>g CVD</a:t>
              </a:r>
              <a:endParaRPr lang="en-GB"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Mediation </a:t>
            </a:r>
            <a:r>
              <a:rPr lang="de-DE" dirty="0"/>
              <a:t>– Estimation of </a:t>
            </a:r>
            <a:r>
              <a:rPr lang="de-DE" dirty="0" smtClean="0"/>
              <a:t>total effect</a:t>
            </a:r>
            <a:endParaRPr lang="de-DE" dirty="0"/>
          </a:p>
        </p:txBody>
      </p:sp>
      <p:grpSp>
        <p:nvGrpSpPr>
          <p:cNvPr id="5" name="Group 4"/>
          <p:cNvGrpSpPr/>
          <p:nvPr/>
        </p:nvGrpSpPr>
        <p:grpSpPr>
          <a:xfrm>
            <a:off x="869469" y="4139796"/>
            <a:ext cx="4758779" cy="1233428"/>
            <a:chOff x="1832518" y="4149080"/>
            <a:chExt cx="4758779" cy="1233428"/>
          </a:xfrm>
        </p:grpSpPr>
        <p:grpSp>
          <p:nvGrpSpPr>
            <p:cNvPr id="38" name="Gruppieren 37"/>
            <p:cNvGrpSpPr/>
            <p:nvPr/>
          </p:nvGrpSpPr>
          <p:grpSpPr>
            <a:xfrm>
              <a:off x="2195736" y="4149080"/>
              <a:ext cx="4320480" cy="936104"/>
              <a:chOff x="2411760" y="3789040"/>
              <a:chExt cx="4320480" cy="936104"/>
            </a:xfrm>
          </p:grpSpPr>
          <p:grpSp>
            <p:nvGrpSpPr>
              <p:cNvPr id="39" name="Gruppieren 7"/>
              <p:cNvGrpSpPr/>
              <p:nvPr/>
            </p:nvGrpSpPr>
            <p:grpSpPr>
              <a:xfrm>
                <a:off x="2411760" y="3789040"/>
                <a:ext cx="4320480" cy="936104"/>
                <a:chOff x="1475656" y="2924944"/>
                <a:chExt cx="4320480" cy="936104"/>
              </a:xfrm>
            </p:grpSpPr>
            <p:grpSp>
              <p:nvGrpSpPr>
                <p:cNvPr id="41" name="Gruppieren 8"/>
                <p:cNvGrpSpPr/>
                <p:nvPr/>
              </p:nvGrpSpPr>
              <p:grpSpPr>
                <a:xfrm>
                  <a:off x="3419872" y="3429000"/>
                  <a:ext cx="2376264" cy="432048"/>
                  <a:chOff x="2483768" y="2780928"/>
                  <a:chExt cx="2376264" cy="432048"/>
                </a:xfrm>
              </p:grpSpPr>
              <p:sp>
                <p:nvSpPr>
                  <p:cNvPr id="45" name="Rechteck 44"/>
                  <p:cNvSpPr/>
                  <p:nvPr/>
                </p:nvSpPr>
                <p:spPr>
                  <a:xfrm>
                    <a:off x="2483768" y="2780928"/>
                    <a:ext cx="432048" cy="432048"/>
                  </a:xfrm>
                  <a:prstGeom prst="rect">
                    <a:avLst/>
                  </a:prstGeom>
                  <a:no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B</a:t>
                    </a:r>
                    <a:endParaRPr lang="en-GB" sz="3200" dirty="0">
                      <a:solidFill>
                        <a:schemeClr val="tx1"/>
                      </a:solidFill>
                    </a:endParaRPr>
                  </a:p>
                </p:txBody>
              </p:sp>
              <p:sp>
                <p:nvSpPr>
                  <p:cNvPr id="46" name="Abgerundetes Rechteck 45"/>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42" name="Abgerundetes Rechteck 41"/>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cxnSp>
              <p:nvCxnSpPr>
                <p:cNvPr id="43" name="Gerade Verbindung mit Pfeil 42"/>
                <p:cNvCxnSpPr>
                  <a:stCxn id="42" idx="3"/>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Nach unten gekrümmter Pfeil 43"/>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cxnSp>
            <p:nvCxnSpPr>
              <p:cNvPr id="40" name="Gerade Verbindung mit Pfeil 39"/>
              <p:cNvCxnSpPr>
                <a:endCxn id="46" idx="1"/>
              </p:cNvCxnSpPr>
              <p:nvPr/>
            </p:nvCxnSpPr>
            <p:spPr>
              <a:xfrm>
                <a:off x="4860032" y="4509120"/>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832518" y="5013176"/>
              <a:ext cx="4758779" cy="369332"/>
              <a:chOff x="248342" y="3402303"/>
              <a:chExt cx="4758779" cy="369332"/>
            </a:xfrm>
          </p:grpSpPr>
          <p:sp>
            <p:nvSpPr>
              <p:cNvPr id="2" name="TextBox 1"/>
              <p:cNvSpPr txBox="1"/>
              <p:nvPr/>
            </p:nvSpPr>
            <p:spPr>
              <a:xfrm>
                <a:off x="248342" y="3402303"/>
                <a:ext cx="1212383" cy="369332"/>
              </a:xfrm>
              <a:prstGeom prst="rect">
                <a:avLst/>
              </a:prstGeom>
              <a:noFill/>
            </p:spPr>
            <p:txBody>
              <a:bodyPr wrap="none" rtlCol="0">
                <a:spAutoFit/>
              </a:bodyPr>
              <a:lstStyle/>
              <a:p>
                <a:r>
                  <a:rPr lang="en-GB" dirty="0"/>
                  <a:t>d</a:t>
                </a:r>
                <a:r>
                  <a:rPr lang="en-GB" dirty="0" smtClean="0"/>
                  <a:t>epression</a:t>
                </a:r>
                <a:endParaRPr lang="en-GB" dirty="0"/>
              </a:p>
            </p:txBody>
          </p:sp>
          <p:sp>
            <p:nvSpPr>
              <p:cNvPr id="59" name="TextBox 58"/>
              <p:cNvSpPr txBox="1"/>
              <p:nvPr/>
            </p:nvSpPr>
            <p:spPr>
              <a:xfrm>
                <a:off x="2121568" y="3402303"/>
                <a:ext cx="1298304" cy="369332"/>
              </a:xfrm>
              <a:prstGeom prst="rect">
                <a:avLst/>
              </a:prstGeom>
              <a:noFill/>
            </p:spPr>
            <p:txBody>
              <a:bodyPr wrap="none" rtlCol="0">
                <a:spAutoFit/>
              </a:bodyPr>
              <a:lstStyle/>
              <a:p>
                <a:r>
                  <a:rPr lang="en-GB" dirty="0" smtClean="0"/>
                  <a:t>weight gain</a:t>
                </a:r>
                <a:endParaRPr lang="en-GB" dirty="0"/>
              </a:p>
            </p:txBody>
          </p:sp>
          <p:sp>
            <p:nvSpPr>
              <p:cNvPr id="60" name="TextBox 59"/>
              <p:cNvSpPr txBox="1"/>
              <p:nvPr/>
            </p:nvSpPr>
            <p:spPr>
              <a:xfrm>
                <a:off x="4424910" y="3402303"/>
                <a:ext cx="582211" cy="369332"/>
              </a:xfrm>
              <a:prstGeom prst="rect">
                <a:avLst/>
              </a:prstGeom>
              <a:noFill/>
            </p:spPr>
            <p:txBody>
              <a:bodyPr wrap="none" rtlCol="0">
                <a:spAutoFit/>
              </a:bodyPr>
              <a:lstStyle/>
              <a:p>
                <a:r>
                  <a:rPr lang="en-GB" dirty="0" smtClean="0"/>
                  <a:t>CVD</a:t>
                </a:r>
                <a:endParaRPr lang="en-GB" dirty="0"/>
              </a:p>
            </p:txBody>
          </p:sp>
        </p:grpSp>
      </p:grpSp>
      <p:grpSp>
        <p:nvGrpSpPr>
          <p:cNvPr id="4" name="Group 3"/>
          <p:cNvGrpSpPr/>
          <p:nvPr/>
        </p:nvGrpSpPr>
        <p:grpSpPr>
          <a:xfrm>
            <a:off x="1051414" y="2204864"/>
            <a:ext cx="4960746" cy="1454098"/>
            <a:chOff x="2055603" y="2655188"/>
            <a:chExt cx="4960746" cy="1454098"/>
          </a:xfrm>
        </p:grpSpPr>
        <p:grpSp>
          <p:nvGrpSpPr>
            <p:cNvPr id="47" name="Gruppieren 46"/>
            <p:cNvGrpSpPr/>
            <p:nvPr/>
          </p:nvGrpSpPr>
          <p:grpSpPr>
            <a:xfrm>
              <a:off x="2195736" y="2655188"/>
              <a:ext cx="4320480" cy="720080"/>
              <a:chOff x="2411760" y="4293096"/>
              <a:chExt cx="4320480" cy="432048"/>
            </a:xfrm>
          </p:grpSpPr>
          <p:grpSp>
            <p:nvGrpSpPr>
              <p:cNvPr id="48" name="Gruppieren 7"/>
              <p:cNvGrpSpPr/>
              <p:nvPr/>
            </p:nvGrpSpPr>
            <p:grpSpPr>
              <a:xfrm>
                <a:off x="2411760" y="4293096"/>
                <a:ext cx="4320480" cy="432048"/>
                <a:chOff x="1475656" y="3429000"/>
                <a:chExt cx="4320480" cy="432048"/>
              </a:xfrm>
            </p:grpSpPr>
            <p:grpSp>
              <p:nvGrpSpPr>
                <p:cNvPr id="50" name="Gruppieren 8"/>
                <p:cNvGrpSpPr/>
                <p:nvPr/>
              </p:nvGrpSpPr>
              <p:grpSpPr>
                <a:xfrm>
                  <a:off x="3419872" y="3429000"/>
                  <a:ext cx="2376264" cy="432048"/>
                  <a:chOff x="2483768" y="2780928"/>
                  <a:chExt cx="2376264" cy="432048"/>
                </a:xfrm>
              </p:grpSpPr>
              <p:sp>
                <p:nvSpPr>
                  <p:cNvPr id="53" name="Abgerundetes Rechteck 52"/>
                  <p:cNvSpPr/>
                  <p:nvPr/>
                </p:nvSpPr>
                <p:spPr>
                  <a:xfrm>
                    <a:off x="2483768" y="2867338"/>
                    <a:ext cx="432048" cy="259229"/>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B</a:t>
                    </a:r>
                    <a:endParaRPr lang="en-GB" sz="3200" dirty="0">
                      <a:solidFill>
                        <a:schemeClr val="tx1"/>
                      </a:solidFill>
                    </a:endParaRPr>
                  </a:p>
                </p:txBody>
              </p:sp>
              <p:sp>
                <p:nvSpPr>
                  <p:cNvPr id="54" name="Abgerundetes Rechteck 53"/>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51" name="Abgerundetes Rechteck 50"/>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cxnSp>
              <p:nvCxnSpPr>
                <p:cNvPr id="52" name="Gerade Verbindung mit Pfeil 51"/>
                <p:cNvCxnSpPr>
                  <a:stCxn id="51" idx="3"/>
                  <a:endCxn id="53" idx="1"/>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Gerade Verbindung mit Pfeil 48"/>
              <p:cNvCxnSpPr>
                <a:endCxn id="54" idx="1"/>
              </p:cNvCxnSpPr>
              <p:nvPr/>
            </p:nvCxnSpPr>
            <p:spPr>
              <a:xfrm>
                <a:off x="4860032" y="4509120"/>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2055603" y="3185956"/>
              <a:ext cx="4960746" cy="923330"/>
              <a:chOff x="419344" y="3402303"/>
              <a:chExt cx="4960746" cy="923330"/>
            </a:xfrm>
          </p:grpSpPr>
          <p:sp>
            <p:nvSpPr>
              <p:cNvPr id="62" name="TextBox 61"/>
              <p:cNvSpPr txBox="1"/>
              <p:nvPr/>
            </p:nvSpPr>
            <p:spPr>
              <a:xfrm>
                <a:off x="419344" y="3402303"/>
                <a:ext cx="644407" cy="369332"/>
              </a:xfrm>
              <a:prstGeom prst="rect">
                <a:avLst/>
              </a:prstGeom>
              <a:noFill/>
            </p:spPr>
            <p:txBody>
              <a:bodyPr wrap="none" rtlCol="0">
                <a:spAutoFit/>
              </a:bodyPr>
              <a:lstStyle/>
              <a:p>
                <a:r>
                  <a:rPr lang="en-GB" dirty="0" smtClean="0"/>
                  <a:t>gene</a:t>
                </a:r>
                <a:endParaRPr lang="en-GB" dirty="0"/>
              </a:p>
            </p:txBody>
          </p:sp>
          <p:sp>
            <p:nvSpPr>
              <p:cNvPr id="63" name="TextBox 62"/>
              <p:cNvSpPr txBox="1"/>
              <p:nvPr/>
            </p:nvSpPr>
            <p:spPr>
              <a:xfrm>
                <a:off x="2110347" y="3402303"/>
                <a:ext cx="1179362" cy="923330"/>
              </a:xfrm>
              <a:prstGeom prst="rect">
                <a:avLst/>
              </a:prstGeom>
              <a:noFill/>
            </p:spPr>
            <p:txBody>
              <a:bodyPr wrap="none" rtlCol="0">
                <a:spAutoFit/>
              </a:bodyPr>
              <a:lstStyle/>
              <a:p>
                <a:pPr algn="ctr"/>
                <a:r>
                  <a:rPr lang="en-GB" dirty="0" smtClean="0"/>
                  <a:t>abnormal</a:t>
                </a:r>
              </a:p>
              <a:p>
                <a:pPr algn="ctr"/>
                <a:r>
                  <a:rPr lang="en-GB" dirty="0" smtClean="0"/>
                  <a:t>huntingtin</a:t>
                </a:r>
              </a:p>
              <a:p>
                <a:pPr algn="ctr"/>
                <a:r>
                  <a:rPr lang="en-GB" dirty="0" smtClean="0"/>
                  <a:t>(protein)</a:t>
                </a:r>
                <a:endParaRPr lang="en-GB" dirty="0"/>
              </a:p>
            </p:txBody>
          </p:sp>
          <p:sp>
            <p:nvSpPr>
              <p:cNvPr id="64" name="TextBox 63"/>
              <p:cNvSpPr txBox="1"/>
              <p:nvPr/>
            </p:nvSpPr>
            <p:spPr>
              <a:xfrm>
                <a:off x="3947775" y="3402303"/>
                <a:ext cx="1432315" cy="646331"/>
              </a:xfrm>
              <a:prstGeom prst="rect">
                <a:avLst/>
              </a:prstGeom>
              <a:noFill/>
            </p:spPr>
            <p:txBody>
              <a:bodyPr wrap="none" rtlCol="0">
                <a:spAutoFit/>
              </a:bodyPr>
              <a:lstStyle/>
              <a:p>
                <a:pPr algn="ctr"/>
                <a:r>
                  <a:rPr lang="en-GB" dirty="0" smtClean="0"/>
                  <a:t>Huntington’s </a:t>
                </a:r>
              </a:p>
              <a:p>
                <a:pPr algn="ctr"/>
                <a:r>
                  <a:rPr lang="en-GB" dirty="0" smtClean="0"/>
                  <a:t>disease</a:t>
                </a:r>
                <a:endParaRPr lang="en-GB" dirty="0"/>
              </a:p>
            </p:txBody>
          </p:sp>
        </p:grpSp>
      </p:grpSp>
      <p:sp>
        <p:nvSpPr>
          <p:cNvPr id="6" name="TextBox 5"/>
          <p:cNvSpPr txBox="1"/>
          <p:nvPr/>
        </p:nvSpPr>
        <p:spPr>
          <a:xfrm>
            <a:off x="7138046" y="2252627"/>
            <a:ext cx="1141146" cy="646331"/>
          </a:xfrm>
          <a:prstGeom prst="rect">
            <a:avLst/>
          </a:prstGeom>
          <a:noFill/>
        </p:spPr>
        <p:txBody>
          <a:bodyPr wrap="none" rtlCol="0">
            <a:spAutoFit/>
          </a:bodyPr>
          <a:lstStyle/>
          <a:p>
            <a:r>
              <a:rPr lang="en-GB" dirty="0"/>
              <a:t>c</a:t>
            </a:r>
            <a:r>
              <a:rPr lang="en-GB" dirty="0" smtClean="0"/>
              <a:t>omplete </a:t>
            </a:r>
          </a:p>
          <a:p>
            <a:r>
              <a:rPr lang="en-GB" dirty="0" smtClean="0"/>
              <a:t>mediation</a:t>
            </a:r>
            <a:endParaRPr lang="en-GB" dirty="0"/>
          </a:p>
        </p:txBody>
      </p:sp>
      <p:sp>
        <p:nvSpPr>
          <p:cNvPr id="65" name="TextBox 64"/>
          <p:cNvSpPr txBox="1"/>
          <p:nvPr/>
        </p:nvSpPr>
        <p:spPr>
          <a:xfrm>
            <a:off x="7138046" y="4536710"/>
            <a:ext cx="1293111" cy="646331"/>
          </a:xfrm>
          <a:prstGeom prst="rect">
            <a:avLst/>
          </a:prstGeom>
          <a:noFill/>
        </p:spPr>
        <p:txBody>
          <a:bodyPr wrap="none" rtlCol="0">
            <a:spAutoFit/>
          </a:bodyPr>
          <a:lstStyle/>
          <a:p>
            <a:r>
              <a:rPr lang="en-GB" dirty="0" smtClean="0"/>
              <a:t>incomplete </a:t>
            </a:r>
          </a:p>
          <a:p>
            <a:r>
              <a:rPr lang="en-GB" dirty="0" smtClean="0"/>
              <a:t>mediation</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Mediation </a:t>
            </a:r>
            <a:r>
              <a:rPr lang="de-DE" dirty="0"/>
              <a:t>– Estimation of </a:t>
            </a:r>
            <a:r>
              <a:rPr lang="de-DE" dirty="0" smtClean="0"/>
              <a:t>indirect and direct effect</a:t>
            </a:r>
            <a:endParaRPr lang="de-DE" dirty="0"/>
          </a:p>
        </p:txBody>
      </p:sp>
      <p:grpSp>
        <p:nvGrpSpPr>
          <p:cNvPr id="5" name="Group 4"/>
          <p:cNvGrpSpPr/>
          <p:nvPr/>
        </p:nvGrpSpPr>
        <p:grpSpPr>
          <a:xfrm>
            <a:off x="869469" y="4139796"/>
            <a:ext cx="4758779" cy="1233428"/>
            <a:chOff x="1832518" y="4149080"/>
            <a:chExt cx="4758779" cy="1233428"/>
          </a:xfrm>
        </p:grpSpPr>
        <p:grpSp>
          <p:nvGrpSpPr>
            <p:cNvPr id="38" name="Gruppieren 37"/>
            <p:cNvGrpSpPr/>
            <p:nvPr/>
          </p:nvGrpSpPr>
          <p:grpSpPr>
            <a:xfrm>
              <a:off x="2195736" y="4149080"/>
              <a:ext cx="4320480" cy="936104"/>
              <a:chOff x="2411760" y="3789040"/>
              <a:chExt cx="4320480" cy="936104"/>
            </a:xfrm>
          </p:grpSpPr>
          <p:grpSp>
            <p:nvGrpSpPr>
              <p:cNvPr id="39" name="Gruppieren 7"/>
              <p:cNvGrpSpPr/>
              <p:nvPr/>
            </p:nvGrpSpPr>
            <p:grpSpPr>
              <a:xfrm>
                <a:off x="2411760" y="3789040"/>
                <a:ext cx="4320480" cy="936104"/>
                <a:chOff x="1475656" y="2924944"/>
                <a:chExt cx="4320480" cy="936104"/>
              </a:xfrm>
            </p:grpSpPr>
            <p:grpSp>
              <p:nvGrpSpPr>
                <p:cNvPr id="41" name="Gruppieren 8"/>
                <p:cNvGrpSpPr/>
                <p:nvPr/>
              </p:nvGrpSpPr>
              <p:grpSpPr>
                <a:xfrm>
                  <a:off x="3419872" y="3429000"/>
                  <a:ext cx="2376264" cy="432048"/>
                  <a:chOff x="2483768" y="2780928"/>
                  <a:chExt cx="2376264" cy="432048"/>
                </a:xfrm>
              </p:grpSpPr>
              <p:sp>
                <p:nvSpPr>
                  <p:cNvPr id="45" name="Rechteck 44"/>
                  <p:cNvSpPr/>
                  <p:nvPr/>
                </p:nvSpPr>
                <p:spPr>
                  <a:xfrm>
                    <a:off x="2483768" y="2780928"/>
                    <a:ext cx="432048" cy="432048"/>
                  </a:xfrm>
                  <a:prstGeom prst="rect">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B</a:t>
                    </a:r>
                    <a:endParaRPr lang="en-GB" sz="3200" dirty="0">
                      <a:solidFill>
                        <a:schemeClr val="tx1"/>
                      </a:solidFill>
                    </a:endParaRPr>
                  </a:p>
                </p:txBody>
              </p:sp>
              <p:sp>
                <p:nvSpPr>
                  <p:cNvPr id="46" name="Abgerundetes Rechteck 45"/>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42" name="Abgerundetes Rechteck 41"/>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cxnSp>
              <p:nvCxnSpPr>
                <p:cNvPr id="43" name="Gerade Verbindung mit Pfeil 42"/>
                <p:cNvCxnSpPr>
                  <a:stCxn id="42" idx="3"/>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Nach unten gekrümmter Pfeil 43"/>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cxnSp>
            <p:nvCxnSpPr>
              <p:cNvPr id="40" name="Gerade Verbindung mit Pfeil 39"/>
              <p:cNvCxnSpPr>
                <a:endCxn id="46" idx="1"/>
              </p:cNvCxnSpPr>
              <p:nvPr/>
            </p:nvCxnSpPr>
            <p:spPr>
              <a:xfrm>
                <a:off x="4860032" y="4509120"/>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832518" y="5013176"/>
              <a:ext cx="4758779" cy="369332"/>
              <a:chOff x="248342" y="3402303"/>
              <a:chExt cx="4758779" cy="369332"/>
            </a:xfrm>
          </p:grpSpPr>
          <p:sp>
            <p:nvSpPr>
              <p:cNvPr id="2" name="TextBox 1"/>
              <p:cNvSpPr txBox="1"/>
              <p:nvPr/>
            </p:nvSpPr>
            <p:spPr>
              <a:xfrm>
                <a:off x="248342" y="3402303"/>
                <a:ext cx="1212383" cy="369332"/>
              </a:xfrm>
              <a:prstGeom prst="rect">
                <a:avLst/>
              </a:prstGeom>
              <a:noFill/>
            </p:spPr>
            <p:txBody>
              <a:bodyPr wrap="none" rtlCol="0">
                <a:spAutoFit/>
              </a:bodyPr>
              <a:lstStyle/>
              <a:p>
                <a:r>
                  <a:rPr lang="en-GB" dirty="0"/>
                  <a:t>d</a:t>
                </a:r>
                <a:r>
                  <a:rPr lang="en-GB" dirty="0" smtClean="0"/>
                  <a:t>epression</a:t>
                </a:r>
                <a:endParaRPr lang="en-GB" dirty="0"/>
              </a:p>
            </p:txBody>
          </p:sp>
          <p:sp>
            <p:nvSpPr>
              <p:cNvPr id="59" name="TextBox 58"/>
              <p:cNvSpPr txBox="1"/>
              <p:nvPr/>
            </p:nvSpPr>
            <p:spPr>
              <a:xfrm>
                <a:off x="2121568" y="3402303"/>
                <a:ext cx="1298304" cy="369332"/>
              </a:xfrm>
              <a:prstGeom prst="rect">
                <a:avLst/>
              </a:prstGeom>
              <a:noFill/>
            </p:spPr>
            <p:txBody>
              <a:bodyPr wrap="none" rtlCol="0">
                <a:spAutoFit/>
              </a:bodyPr>
              <a:lstStyle/>
              <a:p>
                <a:r>
                  <a:rPr lang="en-GB" dirty="0" smtClean="0"/>
                  <a:t>weight gain</a:t>
                </a:r>
                <a:endParaRPr lang="en-GB" dirty="0"/>
              </a:p>
            </p:txBody>
          </p:sp>
          <p:sp>
            <p:nvSpPr>
              <p:cNvPr id="60" name="TextBox 59"/>
              <p:cNvSpPr txBox="1"/>
              <p:nvPr/>
            </p:nvSpPr>
            <p:spPr>
              <a:xfrm>
                <a:off x="4424910" y="3402303"/>
                <a:ext cx="582211" cy="369332"/>
              </a:xfrm>
              <a:prstGeom prst="rect">
                <a:avLst/>
              </a:prstGeom>
              <a:noFill/>
            </p:spPr>
            <p:txBody>
              <a:bodyPr wrap="none" rtlCol="0">
                <a:spAutoFit/>
              </a:bodyPr>
              <a:lstStyle/>
              <a:p>
                <a:r>
                  <a:rPr lang="en-GB" dirty="0" smtClean="0"/>
                  <a:t>CVD</a:t>
                </a:r>
                <a:endParaRPr lang="en-GB" dirty="0"/>
              </a:p>
            </p:txBody>
          </p:sp>
        </p:grpSp>
      </p:grpSp>
      <p:grpSp>
        <p:nvGrpSpPr>
          <p:cNvPr id="4" name="Group 3"/>
          <p:cNvGrpSpPr/>
          <p:nvPr/>
        </p:nvGrpSpPr>
        <p:grpSpPr>
          <a:xfrm>
            <a:off x="1051414" y="2204864"/>
            <a:ext cx="4960746" cy="1454098"/>
            <a:chOff x="2055603" y="2655188"/>
            <a:chExt cx="4960746" cy="1454098"/>
          </a:xfrm>
        </p:grpSpPr>
        <p:grpSp>
          <p:nvGrpSpPr>
            <p:cNvPr id="47" name="Gruppieren 46"/>
            <p:cNvGrpSpPr/>
            <p:nvPr/>
          </p:nvGrpSpPr>
          <p:grpSpPr>
            <a:xfrm>
              <a:off x="2195736" y="2655188"/>
              <a:ext cx="4320480" cy="720080"/>
              <a:chOff x="2411760" y="4293096"/>
              <a:chExt cx="4320480" cy="432048"/>
            </a:xfrm>
          </p:grpSpPr>
          <p:grpSp>
            <p:nvGrpSpPr>
              <p:cNvPr id="48" name="Gruppieren 7"/>
              <p:cNvGrpSpPr/>
              <p:nvPr/>
            </p:nvGrpSpPr>
            <p:grpSpPr>
              <a:xfrm>
                <a:off x="2411760" y="4293096"/>
                <a:ext cx="4320480" cy="432048"/>
                <a:chOff x="1475656" y="3429000"/>
                <a:chExt cx="4320480" cy="432048"/>
              </a:xfrm>
            </p:grpSpPr>
            <p:grpSp>
              <p:nvGrpSpPr>
                <p:cNvPr id="50" name="Gruppieren 8"/>
                <p:cNvGrpSpPr/>
                <p:nvPr/>
              </p:nvGrpSpPr>
              <p:grpSpPr>
                <a:xfrm>
                  <a:off x="3419872" y="3429000"/>
                  <a:ext cx="2376264" cy="432048"/>
                  <a:chOff x="2483768" y="2780928"/>
                  <a:chExt cx="2376264" cy="432048"/>
                </a:xfrm>
              </p:grpSpPr>
              <p:sp>
                <p:nvSpPr>
                  <p:cNvPr id="53" name="Abgerundetes Rechteck 52"/>
                  <p:cNvSpPr/>
                  <p:nvPr/>
                </p:nvSpPr>
                <p:spPr>
                  <a:xfrm>
                    <a:off x="2483768" y="2867338"/>
                    <a:ext cx="432048" cy="25922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B</a:t>
                    </a:r>
                    <a:endParaRPr lang="en-GB" sz="3200" dirty="0">
                      <a:solidFill>
                        <a:schemeClr val="tx1"/>
                      </a:solidFill>
                    </a:endParaRPr>
                  </a:p>
                </p:txBody>
              </p:sp>
              <p:sp>
                <p:nvSpPr>
                  <p:cNvPr id="54" name="Abgerundetes Rechteck 53"/>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sp>
              <p:nvSpPr>
                <p:cNvPr id="51" name="Abgerundetes Rechteck 50"/>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cxnSp>
              <p:nvCxnSpPr>
                <p:cNvPr id="52" name="Gerade Verbindung mit Pfeil 51"/>
                <p:cNvCxnSpPr>
                  <a:stCxn id="51" idx="3"/>
                  <a:endCxn id="53" idx="1"/>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Gerade Verbindung mit Pfeil 48"/>
              <p:cNvCxnSpPr>
                <a:endCxn id="54" idx="1"/>
              </p:cNvCxnSpPr>
              <p:nvPr/>
            </p:nvCxnSpPr>
            <p:spPr>
              <a:xfrm>
                <a:off x="4860032" y="4509120"/>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2055603" y="3185956"/>
              <a:ext cx="4960746" cy="923330"/>
              <a:chOff x="419344" y="3402303"/>
              <a:chExt cx="4960746" cy="923330"/>
            </a:xfrm>
          </p:grpSpPr>
          <p:sp>
            <p:nvSpPr>
              <p:cNvPr id="62" name="TextBox 61"/>
              <p:cNvSpPr txBox="1"/>
              <p:nvPr/>
            </p:nvSpPr>
            <p:spPr>
              <a:xfrm>
                <a:off x="419344" y="3402303"/>
                <a:ext cx="644407" cy="369332"/>
              </a:xfrm>
              <a:prstGeom prst="rect">
                <a:avLst/>
              </a:prstGeom>
              <a:noFill/>
            </p:spPr>
            <p:txBody>
              <a:bodyPr wrap="none" rtlCol="0">
                <a:spAutoFit/>
              </a:bodyPr>
              <a:lstStyle/>
              <a:p>
                <a:r>
                  <a:rPr lang="en-GB" dirty="0" smtClean="0"/>
                  <a:t>gene</a:t>
                </a:r>
                <a:endParaRPr lang="en-GB" dirty="0"/>
              </a:p>
            </p:txBody>
          </p:sp>
          <p:sp>
            <p:nvSpPr>
              <p:cNvPr id="63" name="TextBox 62"/>
              <p:cNvSpPr txBox="1"/>
              <p:nvPr/>
            </p:nvSpPr>
            <p:spPr>
              <a:xfrm>
                <a:off x="2121568" y="3402303"/>
                <a:ext cx="1156920" cy="923330"/>
              </a:xfrm>
              <a:prstGeom prst="rect">
                <a:avLst/>
              </a:prstGeom>
              <a:noFill/>
            </p:spPr>
            <p:txBody>
              <a:bodyPr wrap="none" rtlCol="0">
                <a:spAutoFit/>
              </a:bodyPr>
              <a:lstStyle/>
              <a:p>
                <a:pPr algn="ctr"/>
                <a:r>
                  <a:rPr lang="en-GB" dirty="0" smtClean="0"/>
                  <a:t>abnormal</a:t>
                </a:r>
              </a:p>
              <a:p>
                <a:pPr algn="ctr"/>
                <a:r>
                  <a:rPr lang="en-GB" dirty="0"/>
                  <a:t>h</a:t>
                </a:r>
                <a:r>
                  <a:rPr lang="en-GB" dirty="0" smtClean="0"/>
                  <a:t>untingtin</a:t>
                </a:r>
              </a:p>
              <a:p>
                <a:pPr algn="ctr"/>
                <a:r>
                  <a:rPr lang="en-GB" dirty="0" smtClean="0"/>
                  <a:t>(protein)</a:t>
                </a:r>
                <a:endParaRPr lang="en-GB" dirty="0"/>
              </a:p>
            </p:txBody>
          </p:sp>
          <p:sp>
            <p:nvSpPr>
              <p:cNvPr id="64" name="TextBox 63"/>
              <p:cNvSpPr txBox="1"/>
              <p:nvPr/>
            </p:nvSpPr>
            <p:spPr>
              <a:xfrm>
                <a:off x="3947775" y="3402303"/>
                <a:ext cx="1432315" cy="646331"/>
              </a:xfrm>
              <a:prstGeom prst="rect">
                <a:avLst/>
              </a:prstGeom>
              <a:noFill/>
            </p:spPr>
            <p:txBody>
              <a:bodyPr wrap="none" rtlCol="0">
                <a:spAutoFit/>
              </a:bodyPr>
              <a:lstStyle/>
              <a:p>
                <a:pPr algn="ctr"/>
                <a:r>
                  <a:rPr lang="en-GB" dirty="0" smtClean="0"/>
                  <a:t>Huntington’s </a:t>
                </a:r>
              </a:p>
              <a:p>
                <a:pPr algn="ctr"/>
                <a:r>
                  <a:rPr lang="en-GB" dirty="0" smtClean="0"/>
                  <a:t>disease</a:t>
                </a:r>
                <a:endParaRPr lang="en-GB" dirty="0"/>
              </a:p>
            </p:txBody>
          </p:sp>
        </p:grpSp>
      </p:grpSp>
      <p:sp>
        <p:nvSpPr>
          <p:cNvPr id="6" name="TextBox 5"/>
          <p:cNvSpPr txBox="1"/>
          <p:nvPr/>
        </p:nvSpPr>
        <p:spPr>
          <a:xfrm>
            <a:off x="7138046" y="2252627"/>
            <a:ext cx="1141146" cy="646331"/>
          </a:xfrm>
          <a:prstGeom prst="rect">
            <a:avLst/>
          </a:prstGeom>
          <a:noFill/>
        </p:spPr>
        <p:txBody>
          <a:bodyPr wrap="none" rtlCol="0">
            <a:spAutoFit/>
          </a:bodyPr>
          <a:lstStyle/>
          <a:p>
            <a:r>
              <a:rPr lang="en-GB" dirty="0"/>
              <a:t>c</a:t>
            </a:r>
            <a:r>
              <a:rPr lang="en-GB" dirty="0" smtClean="0"/>
              <a:t>omplete </a:t>
            </a:r>
          </a:p>
          <a:p>
            <a:r>
              <a:rPr lang="en-GB" dirty="0" smtClean="0"/>
              <a:t>mediation</a:t>
            </a:r>
            <a:endParaRPr lang="en-GB" dirty="0"/>
          </a:p>
        </p:txBody>
      </p:sp>
      <p:sp>
        <p:nvSpPr>
          <p:cNvPr id="65" name="TextBox 64"/>
          <p:cNvSpPr txBox="1"/>
          <p:nvPr/>
        </p:nvSpPr>
        <p:spPr>
          <a:xfrm>
            <a:off x="7138046" y="4536710"/>
            <a:ext cx="1293111" cy="646331"/>
          </a:xfrm>
          <a:prstGeom prst="rect">
            <a:avLst/>
          </a:prstGeom>
          <a:noFill/>
        </p:spPr>
        <p:txBody>
          <a:bodyPr wrap="none" rtlCol="0">
            <a:spAutoFit/>
          </a:bodyPr>
          <a:lstStyle/>
          <a:p>
            <a:r>
              <a:rPr lang="en-GB" dirty="0" smtClean="0"/>
              <a:t>incomplete </a:t>
            </a:r>
          </a:p>
          <a:p>
            <a:r>
              <a:rPr lang="en-GB" dirty="0" smtClean="0"/>
              <a:t>mediation</a:t>
            </a:r>
            <a:endParaRPr lang="en-GB" dirty="0"/>
          </a:p>
        </p:txBody>
      </p:sp>
    </p:spTree>
    <p:extLst>
      <p:ext uri="{BB962C8B-B14F-4D97-AF65-F5344CB8AC3E}">
        <p14:creationId xmlns:p14="http://schemas.microsoft.com/office/powerpoint/2010/main" val="3541871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 world is more complicated than that...</a:t>
            </a:r>
            <a:endParaRPr lang="en-GB" dirty="0"/>
          </a:p>
        </p:txBody>
      </p:sp>
      <p:pic>
        <p:nvPicPr>
          <p:cNvPr id="1026" name="Picture 2" descr="https://ars.els-cdn.com/content/image/1-s2.0-S0895435613003508-gr1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80" y="1774301"/>
            <a:ext cx="6840760" cy="4492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60232" y="5960313"/>
            <a:ext cx="1374928" cy="276999"/>
          </a:xfrm>
          <a:prstGeom prst="rect">
            <a:avLst/>
          </a:prstGeom>
          <a:noFill/>
        </p:spPr>
        <p:txBody>
          <a:bodyPr wrap="none" rtlCol="0">
            <a:spAutoFit/>
          </a:bodyPr>
          <a:lstStyle/>
          <a:p>
            <a:r>
              <a:rPr lang="de-DE" sz="1200" dirty="0" smtClean="0"/>
              <a:t>(Röhrig</a:t>
            </a:r>
            <a:r>
              <a:rPr lang="en-GB" sz="1200" dirty="0" smtClean="0"/>
              <a:t> et al, 2014)</a:t>
            </a:r>
            <a:endParaRPr lang="en-GB" sz="1200" dirty="0"/>
          </a:p>
        </p:txBody>
      </p:sp>
    </p:spTree>
    <p:extLst>
      <p:ext uri="{BB962C8B-B14F-4D97-AF65-F5344CB8AC3E}">
        <p14:creationId xmlns:p14="http://schemas.microsoft.com/office/powerpoint/2010/main" val="1943076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conceptual causal diagram</a:t>
            </a:r>
            <a:endParaRPr lang="en-GB" dirty="0"/>
          </a:p>
        </p:txBody>
      </p:sp>
      <p:pic>
        <p:nvPicPr>
          <p:cNvPr id="2050" name="Picture 2" descr="http://media.springernature.com/full/springer-static/image/art%3A10.1186%2F1742-7622-10-13/MediaObjects/12982_2013_Article_139_Fig4_HT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28" y="1764999"/>
            <a:ext cx="5976664" cy="44824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85504" y="6032321"/>
            <a:ext cx="1534779" cy="276999"/>
          </a:xfrm>
          <a:prstGeom prst="rect">
            <a:avLst/>
          </a:prstGeom>
          <a:noFill/>
        </p:spPr>
        <p:txBody>
          <a:bodyPr wrap="none" rtlCol="0">
            <a:spAutoFit/>
          </a:bodyPr>
          <a:lstStyle/>
          <a:p>
            <a:r>
              <a:rPr lang="de-DE" sz="1200" dirty="0" smtClean="0"/>
              <a:t>(Rehfuess</a:t>
            </a:r>
            <a:r>
              <a:rPr lang="en-GB" sz="1200" dirty="0" smtClean="0"/>
              <a:t> et al, 2013)</a:t>
            </a:r>
            <a:endParaRPr lang="en-GB" sz="1200" dirty="0"/>
          </a:p>
        </p:txBody>
      </p:sp>
    </p:spTree>
    <p:extLst>
      <p:ext uri="{BB962C8B-B14F-4D97-AF65-F5344CB8AC3E}">
        <p14:creationId xmlns:p14="http://schemas.microsoft.com/office/powerpoint/2010/main" val="8507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Usefulness of causal diagrams</a:t>
            </a:r>
            <a:endParaRPr lang="en-GB" dirty="0"/>
          </a:p>
        </p:txBody>
      </p:sp>
      <p:sp>
        <p:nvSpPr>
          <p:cNvPr id="14" name="Inhaltsplatzhalter 13"/>
          <p:cNvSpPr>
            <a:spLocks noGrp="1"/>
          </p:cNvSpPr>
          <p:nvPr>
            <p:ph idx="1"/>
          </p:nvPr>
        </p:nvSpPr>
        <p:spPr/>
        <p:txBody>
          <a:bodyPr>
            <a:normAutofit/>
          </a:bodyPr>
          <a:lstStyle/>
          <a:p>
            <a:pPr>
              <a:buFont typeface="Arial" panose="020B0604020202020204" pitchFamily="34" charset="0"/>
              <a:buChar char="•"/>
            </a:pPr>
            <a:r>
              <a:rPr lang="en-GB" sz="2400" dirty="0" smtClean="0"/>
              <a:t> Identifies variables relevant to research </a:t>
            </a:r>
          </a:p>
          <a:p>
            <a:pPr>
              <a:buFont typeface="Arial" panose="020B0604020202020204" pitchFamily="34" charset="0"/>
              <a:buChar char="•"/>
            </a:pPr>
            <a:r>
              <a:rPr lang="en-GB" sz="2400" dirty="0" smtClean="0"/>
              <a:t> Summarize knowledge</a:t>
            </a:r>
          </a:p>
          <a:p>
            <a:pPr>
              <a:buFont typeface="Arial" panose="020B0604020202020204" pitchFamily="34" charset="0"/>
              <a:buChar char="•"/>
            </a:pPr>
            <a:r>
              <a:rPr lang="en-GB" sz="2400" dirty="0" smtClean="0"/>
              <a:t> </a:t>
            </a:r>
            <a:r>
              <a:rPr lang="en-GB" sz="2400" dirty="0"/>
              <a:t>Visualize assumptions</a:t>
            </a:r>
          </a:p>
          <a:p>
            <a:pPr>
              <a:buFont typeface="Arial" panose="020B0604020202020204" pitchFamily="34" charset="0"/>
              <a:buChar char="•"/>
            </a:pPr>
            <a:r>
              <a:rPr lang="en-GB" sz="2400" dirty="0" smtClean="0"/>
              <a:t> Graphic representation of causal network</a:t>
            </a:r>
          </a:p>
          <a:p>
            <a:pPr>
              <a:buFont typeface="Arial" panose="020B0604020202020204" pitchFamily="34" charset="0"/>
              <a:buChar char="•"/>
            </a:pPr>
            <a:r>
              <a:rPr lang="en-GB" sz="2400" dirty="0" smtClean="0"/>
              <a:t> Enhance communication among researchers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DAGitty</a:t>
            </a:r>
            <a:endParaRPr lang="de-DE" dirty="0"/>
          </a:p>
        </p:txBody>
      </p:sp>
      <p:sp>
        <p:nvSpPr>
          <p:cNvPr id="5" name="Content Placeholder 4"/>
          <p:cNvSpPr>
            <a:spLocks noGrp="1"/>
          </p:cNvSpPr>
          <p:nvPr>
            <p:ph idx="1"/>
          </p:nvPr>
        </p:nvSpPr>
        <p:spPr>
          <a:xfrm>
            <a:off x="822959" y="1845734"/>
            <a:ext cx="2668921" cy="4391578"/>
          </a:xfrm>
        </p:spPr>
        <p:txBody>
          <a:bodyPr/>
          <a:lstStyle/>
          <a:p>
            <a:pPr>
              <a:buFont typeface="Arial" panose="020B0604020202020204" pitchFamily="34" charset="0"/>
              <a:buChar char="•"/>
            </a:pPr>
            <a:r>
              <a:rPr lang="en-GB" dirty="0"/>
              <a:t> </a:t>
            </a:r>
            <a:r>
              <a:rPr lang="en-GB" dirty="0" smtClean="0"/>
              <a:t>Free software for drawing causal diagrams</a:t>
            </a:r>
          </a:p>
          <a:p>
            <a:pPr>
              <a:buFont typeface="Arial" panose="020B0604020202020204" pitchFamily="34" charset="0"/>
              <a:buChar char="•"/>
            </a:pPr>
            <a:endParaRPr lang="en-GB" dirty="0" smtClean="0"/>
          </a:p>
          <a:p>
            <a:pPr>
              <a:buFont typeface="Arial" panose="020B0604020202020204" pitchFamily="34" charset="0"/>
              <a:buChar char="•"/>
            </a:pPr>
            <a:r>
              <a:rPr lang="en-GB" dirty="0"/>
              <a:t> </a:t>
            </a:r>
            <a:r>
              <a:rPr lang="en-GB" dirty="0" smtClean="0"/>
              <a:t>Helps you identify the variable you have to condition on in order to interpret your estimate causally</a:t>
            </a:r>
          </a:p>
          <a:p>
            <a:pPr>
              <a:buFont typeface="Arial" panose="020B0604020202020204" pitchFamily="34" charset="0"/>
              <a:buChar char="•"/>
            </a:pPr>
            <a:endParaRPr lang="en-GB" dirty="0" smtClean="0"/>
          </a:p>
          <a:p>
            <a:pPr>
              <a:buFont typeface="Arial" panose="020B0604020202020204" pitchFamily="34" charset="0"/>
              <a:buChar char="•"/>
            </a:pPr>
            <a:r>
              <a:rPr lang="en-GB" dirty="0" smtClean="0"/>
              <a:t>http</a:t>
            </a:r>
            <a:r>
              <a:rPr lang="en-GB" dirty="0"/>
              <a:t>://www.dagitty.net/dags.html</a:t>
            </a:r>
            <a:r>
              <a:rPr lang="en-GB" dirty="0" smtClean="0"/>
              <a:t>#</a:t>
            </a:r>
            <a:endParaRPr lang="en-GB" dirty="0"/>
          </a:p>
        </p:txBody>
      </p:sp>
      <p:pic>
        <p:nvPicPr>
          <p:cNvPr id="6" name="Content Placeholder 3"/>
          <p:cNvPicPr>
            <a:picLocks noChangeAspect="1"/>
          </p:cNvPicPr>
          <p:nvPr/>
        </p:nvPicPr>
        <p:blipFill>
          <a:blip r:embed="rId3" cstate="print"/>
          <a:stretch>
            <a:fillRect/>
          </a:stretch>
        </p:blipFill>
        <p:spPr>
          <a:xfrm>
            <a:off x="3635896" y="2060848"/>
            <a:ext cx="5277855" cy="3816424"/>
          </a:xfrm>
          <a:prstGeom prst="rect">
            <a:avLst/>
          </a:prstGeom>
          <a:ln>
            <a:solidFill>
              <a:schemeClr val="tx2"/>
            </a:solid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822959" y="1845734"/>
            <a:ext cx="7543801" cy="4463586"/>
          </a:xfrm>
        </p:spPr>
        <p:txBody>
          <a:bodyPr>
            <a:normAutofit fontScale="70000" lnSpcReduction="20000"/>
          </a:bodyPr>
          <a:lstStyle/>
          <a:p>
            <a:r>
              <a:rPr lang="en-GB" dirty="0"/>
              <a:t>Greenland, S., Pearl, J. and Robins, J.M., 1999. Causal diagrams for epidemiologic research. </a:t>
            </a:r>
            <a:r>
              <a:rPr lang="en-GB" i="1" dirty="0"/>
              <a:t>Epidemiology</a:t>
            </a:r>
            <a:r>
              <a:rPr lang="en-GB" dirty="0"/>
              <a:t>, pp.37-48.</a:t>
            </a:r>
            <a:endParaRPr lang="en-GB" dirty="0" smtClean="0"/>
          </a:p>
          <a:p>
            <a:r>
              <a:rPr lang="en-GB" dirty="0" err="1" smtClean="0"/>
              <a:t>Hernán</a:t>
            </a:r>
            <a:r>
              <a:rPr lang="en-GB" dirty="0"/>
              <a:t>, M.A., Hernández-</a:t>
            </a:r>
            <a:r>
              <a:rPr lang="en-GB" dirty="0" err="1"/>
              <a:t>Díaz</a:t>
            </a:r>
            <a:r>
              <a:rPr lang="en-GB" dirty="0"/>
              <a:t>, S. and Robins, J.M., 2004. A structural approach to selection bias. </a:t>
            </a:r>
            <a:r>
              <a:rPr lang="en-GB" i="1" dirty="0"/>
              <a:t>Epidemiology</a:t>
            </a:r>
            <a:r>
              <a:rPr lang="en-GB" dirty="0"/>
              <a:t>, </a:t>
            </a:r>
            <a:r>
              <a:rPr lang="en-GB" i="1" dirty="0"/>
              <a:t>15</a:t>
            </a:r>
            <a:r>
              <a:rPr lang="en-GB" dirty="0"/>
              <a:t>(5), pp.615-625.</a:t>
            </a:r>
            <a:endParaRPr lang="en-GB" dirty="0" smtClean="0"/>
          </a:p>
          <a:p>
            <a:r>
              <a:rPr lang="en-GB" b="1" dirty="0" err="1" smtClean="0"/>
              <a:t>Hern</a:t>
            </a:r>
            <a:r>
              <a:rPr lang="en-GB" b="1" dirty="0" err="1"/>
              <a:t>á</a:t>
            </a:r>
            <a:r>
              <a:rPr lang="en-GB" b="1" dirty="0" err="1" smtClean="0"/>
              <a:t>n</a:t>
            </a:r>
            <a:r>
              <a:rPr lang="en-GB" b="1" dirty="0"/>
              <a:t>, M.A. and Robins, J.M., </a:t>
            </a:r>
            <a:r>
              <a:rPr lang="en-GB" b="1" dirty="0" smtClean="0"/>
              <a:t>(forthcoming).</a:t>
            </a:r>
            <a:r>
              <a:rPr lang="en-GB" b="1" dirty="0"/>
              <a:t> </a:t>
            </a:r>
            <a:r>
              <a:rPr lang="en-GB" b="1" dirty="0" smtClean="0"/>
              <a:t>Graphical representation of causal effects. In: </a:t>
            </a:r>
            <a:r>
              <a:rPr lang="en-GB" b="1" i="1" dirty="0" smtClean="0"/>
              <a:t>Causal inference</a:t>
            </a:r>
            <a:r>
              <a:rPr lang="en-GB" b="1" dirty="0" smtClean="0"/>
              <a:t>. Boca Raton, FL: CRC, p.69-82.</a:t>
            </a:r>
          </a:p>
          <a:p>
            <a:r>
              <a:rPr lang="en-GB" dirty="0" err="1" smtClean="0"/>
              <a:t>Hern</a:t>
            </a:r>
            <a:r>
              <a:rPr lang="en-GB" dirty="0" err="1"/>
              <a:t>á</a:t>
            </a:r>
            <a:r>
              <a:rPr lang="en-GB" dirty="0" err="1" smtClean="0"/>
              <a:t>n</a:t>
            </a:r>
            <a:r>
              <a:rPr lang="en-GB" dirty="0"/>
              <a:t>, M.A. and Robins, J.M., </a:t>
            </a:r>
            <a:r>
              <a:rPr lang="en-GB" dirty="0" smtClean="0"/>
              <a:t>(forthcoming).</a:t>
            </a:r>
            <a:r>
              <a:rPr lang="en-GB" dirty="0"/>
              <a:t> </a:t>
            </a:r>
            <a:r>
              <a:rPr lang="en-GB" dirty="0" smtClean="0"/>
              <a:t>Confounding. </a:t>
            </a:r>
            <a:r>
              <a:rPr lang="en-GB" dirty="0"/>
              <a:t>In: </a:t>
            </a:r>
            <a:r>
              <a:rPr lang="en-GB" i="1" dirty="0"/>
              <a:t>Causal inference</a:t>
            </a:r>
            <a:r>
              <a:rPr lang="en-GB" dirty="0"/>
              <a:t>. Boca Raton, </a:t>
            </a:r>
            <a:r>
              <a:rPr lang="en-GB" dirty="0" smtClean="0"/>
              <a:t>FL: </a:t>
            </a:r>
            <a:r>
              <a:rPr lang="en-GB" dirty="0"/>
              <a:t>CRC, </a:t>
            </a:r>
            <a:r>
              <a:rPr lang="en-GB" dirty="0" smtClean="0"/>
              <a:t>p.83-94.</a:t>
            </a:r>
            <a:endParaRPr lang="en-GB" dirty="0"/>
          </a:p>
          <a:p>
            <a:r>
              <a:rPr lang="en-GB" dirty="0" err="1" smtClean="0"/>
              <a:t>Hern</a:t>
            </a:r>
            <a:r>
              <a:rPr lang="en-GB" dirty="0" err="1"/>
              <a:t>á</a:t>
            </a:r>
            <a:r>
              <a:rPr lang="en-GB" dirty="0" err="1" smtClean="0"/>
              <a:t>n</a:t>
            </a:r>
            <a:r>
              <a:rPr lang="en-GB" dirty="0"/>
              <a:t>, M.A. and Robins, J.M., (forthcoming</a:t>
            </a:r>
            <a:r>
              <a:rPr lang="en-GB" dirty="0" smtClean="0"/>
              <a:t>).</a:t>
            </a:r>
            <a:r>
              <a:rPr lang="en-GB" dirty="0"/>
              <a:t> </a:t>
            </a:r>
            <a:r>
              <a:rPr lang="en-GB" dirty="0" smtClean="0"/>
              <a:t>Selection bias. </a:t>
            </a:r>
            <a:r>
              <a:rPr lang="en-GB" dirty="0"/>
              <a:t>In: </a:t>
            </a:r>
            <a:r>
              <a:rPr lang="en-GB" i="1" dirty="0"/>
              <a:t>Causal inference</a:t>
            </a:r>
            <a:r>
              <a:rPr lang="en-GB" dirty="0"/>
              <a:t>. Boca Raton, FL</a:t>
            </a:r>
            <a:r>
              <a:rPr lang="en-GB" dirty="0" smtClean="0"/>
              <a:t>: </a:t>
            </a:r>
            <a:r>
              <a:rPr lang="en-GB" dirty="0"/>
              <a:t>CRC, </a:t>
            </a:r>
            <a:r>
              <a:rPr lang="en-GB" dirty="0" smtClean="0"/>
              <a:t>p.95-108.</a:t>
            </a:r>
          </a:p>
          <a:p>
            <a:r>
              <a:rPr lang="en-GB" dirty="0" err="1"/>
              <a:t>Textor</a:t>
            </a:r>
            <a:r>
              <a:rPr lang="en-GB" dirty="0"/>
              <a:t>, J., </a:t>
            </a:r>
            <a:r>
              <a:rPr lang="en-GB" dirty="0" err="1"/>
              <a:t>Hardt</a:t>
            </a:r>
            <a:r>
              <a:rPr lang="en-GB" dirty="0"/>
              <a:t>, J. and </a:t>
            </a:r>
            <a:r>
              <a:rPr lang="en-GB" dirty="0" err="1"/>
              <a:t>Knüppel</a:t>
            </a:r>
            <a:r>
              <a:rPr lang="en-GB" dirty="0"/>
              <a:t>, S., 2011. </a:t>
            </a:r>
            <a:r>
              <a:rPr lang="en-GB" dirty="0" err="1"/>
              <a:t>DAGitty</a:t>
            </a:r>
            <a:r>
              <a:rPr lang="en-GB" dirty="0"/>
              <a:t>: a graphical tool for </a:t>
            </a:r>
            <a:r>
              <a:rPr lang="en-GB" dirty="0" err="1"/>
              <a:t>analyzing</a:t>
            </a:r>
            <a:r>
              <a:rPr lang="en-GB" dirty="0"/>
              <a:t> causal diagrams. </a:t>
            </a:r>
            <a:r>
              <a:rPr lang="en-GB" i="1" dirty="0"/>
              <a:t>Epidemiology</a:t>
            </a:r>
            <a:r>
              <a:rPr lang="en-GB" dirty="0"/>
              <a:t>, </a:t>
            </a:r>
            <a:r>
              <a:rPr lang="en-GB" i="1" dirty="0"/>
              <a:t>22</a:t>
            </a:r>
            <a:r>
              <a:rPr lang="en-GB" dirty="0"/>
              <a:t>(5), p.745</a:t>
            </a:r>
            <a:r>
              <a:rPr lang="en-GB" dirty="0" smtClean="0"/>
              <a:t>.</a:t>
            </a:r>
          </a:p>
          <a:p>
            <a:r>
              <a:rPr lang="en-GB" dirty="0" err="1"/>
              <a:t>Rehfuess</a:t>
            </a:r>
            <a:r>
              <a:rPr lang="en-GB" dirty="0"/>
              <a:t>, E., Best, N., Briggs, D. and </a:t>
            </a:r>
            <a:r>
              <a:rPr lang="en-GB" dirty="0" err="1"/>
              <a:t>Joffe</a:t>
            </a:r>
            <a:r>
              <a:rPr lang="en-GB" dirty="0"/>
              <a:t>, M. (2013). Diagram-based Analysis of Causal Systems (DACS): elucidating inter-relationships between determinants of acute lower respiratory infections among children in sub-Saharan Africa. </a:t>
            </a:r>
            <a:r>
              <a:rPr lang="en-GB" i="1" dirty="0"/>
              <a:t>Emerging Themes in Epidemiology</a:t>
            </a:r>
            <a:r>
              <a:rPr lang="en-GB" dirty="0"/>
              <a:t>, 10(1), p.13.</a:t>
            </a:r>
            <a:endParaRPr lang="en-GB" dirty="0" smtClean="0"/>
          </a:p>
          <a:p>
            <a:r>
              <a:rPr lang="en-GB" dirty="0" err="1"/>
              <a:t>Röhrig</a:t>
            </a:r>
            <a:r>
              <a:rPr lang="en-GB" dirty="0"/>
              <a:t>, N., </a:t>
            </a:r>
            <a:r>
              <a:rPr lang="en-GB" dirty="0" err="1"/>
              <a:t>Strobl</a:t>
            </a:r>
            <a:r>
              <a:rPr lang="en-GB" dirty="0"/>
              <a:t>, R., Müller, M., </a:t>
            </a:r>
            <a:r>
              <a:rPr lang="en-GB" dirty="0" err="1"/>
              <a:t>Perz</a:t>
            </a:r>
            <a:r>
              <a:rPr lang="en-GB" dirty="0"/>
              <a:t>, S., </a:t>
            </a:r>
            <a:r>
              <a:rPr lang="en-GB" dirty="0" err="1"/>
              <a:t>Kääb</a:t>
            </a:r>
            <a:r>
              <a:rPr lang="en-GB" dirty="0"/>
              <a:t>, S., Martens, E., Peters, A., </a:t>
            </a:r>
            <a:r>
              <a:rPr lang="en-GB" dirty="0" err="1"/>
              <a:t>Linkohr</a:t>
            </a:r>
            <a:r>
              <a:rPr lang="en-GB" dirty="0"/>
              <a:t>, B. and Grill, E. (2014). Directed acyclic graphs helped to identify confounding in the association of disability and electrocardiographic findings: results from the KORA-Age study. Journal of Clinical Epidemiology, 67(2), pp.199-206</a:t>
            </a:r>
            <a:r>
              <a:rPr lang="en-GB" dirty="0" smtClean="0"/>
              <a:t>.</a:t>
            </a:r>
            <a:endParaRPr lang="en-GB" dirty="0"/>
          </a:p>
        </p:txBody>
      </p:sp>
    </p:spTree>
    <p:extLst>
      <p:ext uri="{BB962C8B-B14F-4D97-AF65-F5344CB8AC3E}">
        <p14:creationId xmlns:p14="http://schemas.microsoft.com/office/powerpoint/2010/main" val="2946265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 Unconditional exchangeability</a:t>
            </a:r>
            <a:endParaRPr lang="en-GB" dirty="0"/>
          </a:p>
        </p:txBody>
      </p:sp>
      <p:sp>
        <p:nvSpPr>
          <p:cNvPr id="3" name="Content Placeholder 2"/>
          <p:cNvSpPr>
            <a:spLocks noGrp="1"/>
          </p:cNvSpPr>
          <p:nvPr>
            <p:ph idx="1"/>
          </p:nvPr>
        </p:nvSpPr>
        <p:spPr>
          <a:xfrm>
            <a:off x="822959" y="1845734"/>
            <a:ext cx="7543801" cy="4391578"/>
          </a:xfrm>
        </p:spPr>
        <p:txBody>
          <a:bodyPr>
            <a:normAutofit/>
          </a:bodyPr>
          <a:lstStyle/>
          <a:p>
            <a:pPr>
              <a:buFont typeface="Arial" panose="020B0604020202020204" pitchFamily="34" charset="0"/>
              <a:buChar char="•"/>
            </a:pPr>
            <a:r>
              <a:rPr lang="de-DE" dirty="0"/>
              <a:t> A</a:t>
            </a:r>
            <a:r>
              <a:rPr lang="de-DE" dirty="0" smtClean="0"/>
              <a:t>chieved through randomization</a:t>
            </a:r>
          </a:p>
          <a:p>
            <a:pPr>
              <a:buFont typeface="Arial" panose="020B0604020202020204" pitchFamily="34" charset="0"/>
              <a:buChar char="•"/>
            </a:pPr>
            <a:r>
              <a:rPr lang="en-GB" dirty="0"/>
              <a:t> Groups are </a:t>
            </a:r>
            <a:r>
              <a:rPr lang="en-GB" u="sng" dirty="0"/>
              <a:t>equal</a:t>
            </a:r>
            <a:r>
              <a:rPr lang="en-GB" dirty="0"/>
              <a:t> in all aspects other than their exposure </a:t>
            </a:r>
            <a:r>
              <a:rPr lang="en-GB" dirty="0" smtClean="0"/>
              <a:t>status</a:t>
            </a:r>
          </a:p>
          <a:p>
            <a:pPr>
              <a:buFont typeface="Arial" panose="020B0604020202020204" pitchFamily="34" charset="0"/>
              <a:buChar char="•"/>
            </a:pPr>
            <a:endParaRPr lang="de-DE" dirty="0"/>
          </a:p>
          <a:p>
            <a:pPr>
              <a:buFont typeface="Arial" panose="020B0604020202020204" pitchFamily="34" charset="0"/>
              <a:buChar char="•"/>
            </a:pPr>
            <a:endParaRPr lang="de-DE" dirty="0" smtClean="0"/>
          </a:p>
          <a:p>
            <a:pPr>
              <a:buFont typeface="Arial" panose="020B0604020202020204" pitchFamily="34" charset="0"/>
              <a:buChar char="•"/>
            </a:pPr>
            <a:endParaRPr lang="de-DE" dirty="0"/>
          </a:p>
          <a:p>
            <a:pPr>
              <a:buFont typeface="Arial" panose="020B0604020202020204" pitchFamily="34" charset="0"/>
              <a:buChar char="•"/>
            </a:pPr>
            <a:endParaRPr lang="de-DE" dirty="0" smtClean="0"/>
          </a:p>
          <a:p>
            <a:pPr>
              <a:buFont typeface="Arial" panose="020B0604020202020204" pitchFamily="34" charset="0"/>
              <a:buChar char="•"/>
            </a:pPr>
            <a:endParaRPr lang="de-DE" dirty="0"/>
          </a:p>
          <a:p>
            <a:pPr>
              <a:buFont typeface="Arial" panose="020B0604020202020204" pitchFamily="34" charset="0"/>
              <a:buChar char="•"/>
            </a:pPr>
            <a:endParaRPr lang="en-GB" dirty="0"/>
          </a:p>
          <a:p>
            <a:pPr>
              <a:buFont typeface="Arial" panose="020B0604020202020204" pitchFamily="34" charset="0"/>
              <a:buChar char="•"/>
            </a:pPr>
            <a:r>
              <a:rPr lang="de-DE" dirty="0"/>
              <a:t> Treatment effect would have been the same among the untreated if they had been </a:t>
            </a:r>
            <a:r>
              <a:rPr lang="de-DE" dirty="0" smtClean="0"/>
              <a:t>treated</a:t>
            </a:r>
            <a:endParaRPr lang="en-GB" dirty="0"/>
          </a:p>
          <a:p>
            <a:pPr>
              <a:buFont typeface="Arial" panose="020B0604020202020204" pitchFamily="34" charset="0"/>
              <a:buChar char="•"/>
            </a:pPr>
            <a:endParaRPr lang="en-GB" dirty="0"/>
          </a:p>
        </p:txBody>
      </p:sp>
      <p:grpSp>
        <p:nvGrpSpPr>
          <p:cNvPr id="33" name="Group 32"/>
          <p:cNvGrpSpPr/>
          <p:nvPr/>
        </p:nvGrpSpPr>
        <p:grpSpPr>
          <a:xfrm>
            <a:off x="1860148" y="2636604"/>
            <a:ext cx="4800084" cy="2808620"/>
            <a:chOff x="1850275" y="2429872"/>
            <a:chExt cx="5232132" cy="3024644"/>
          </a:xfrm>
        </p:grpSpPr>
        <p:sp>
          <p:nvSpPr>
            <p:cNvPr id="8" name="TextBox 7"/>
            <p:cNvSpPr txBox="1"/>
            <p:nvPr/>
          </p:nvSpPr>
          <p:spPr>
            <a:xfrm>
              <a:off x="1850275" y="3861048"/>
              <a:ext cx="1319079" cy="369332"/>
            </a:xfrm>
            <a:prstGeom prst="rect">
              <a:avLst/>
            </a:prstGeom>
            <a:noFill/>
          </p:spPr>
          <p:txBody>
            <a:bodyPr wrap="none" rtlCol="0">
              <a:spAutoFit/>
            </a:bodyPr>
            <a:lstStyle/>
            <a:p>
              <a:r>
                <a:rPr lang="en-GB" dirty="0" smtClean="0"/>
                <a:t>Study group</a:t>
              </a:r>
              <a:endParaRPr lang="en-GB" dirty="0"/>
            </a:p>
          </p:txBody>
        </p:sp>
        <p:sp>
          <p:nvSpPr>
            <p:cNvPr id="9" name="TextBox 8"/>
            <p:cNvSpPr txBox="1"/>
            <p:nvPr/>
          </p:nvSpPr>
          <p:spPr>
            <a:xfrm>
              <a:off x="3717669" y="2976627"/>
              <a:ext cx="895310" cy="369332"/>
            </a:xfrm>
            <a:prstGeom prst="rect">
              <a:avLst/>
            </a:prstGeom>
            <a:noFill/>
          </p:spPr>
          <p:txBody>
            <a:bodyPr wrap="none" rtlCol="0">
              <a:spAutoFit/>
            </a:bodyPr>
            <a:lstStyle/>
            <a:p>
              <a:r>
                <a:rPr lang="en-GB" dirty="0" smtClean="0"/>
                <a:t>Treated</a:t>
              </a:r>
              <a:endParaRPr lang="en-GB" dirty="0"/>
            </a:p>
          </p:txBody>
        </p:sp>
        <p:sp>
          <p:nvSpPr>
            <p:cNvPr id="10" name="TextBox 9"/>
            <p:cNvSpPr txBox="1"/>
            <p:nvPr/>
          </p:nvSpPr>
          <p:spPr>
            <a:xfrm>
              <a:off x="3717669" y="4585225"/>
              <a:ext cx="1141531" cy="369332"/>
            </a:xfrm>
            <a:prstGeom prst="rect">
              <a:avLst/>
            </a:prstGeom>
            <a:noFill/>
          </p:spPr>
          <p:txBody>
            <a:bodyPr wrap="none" rtlCol="0">
              <a:spAutoFit/>
            </a:bodyPr>
            <a:lstStyle/>
            <a:p>
              <a:r>
                <a:rPr lang="en-GB" dirty="0" smtClean="0"/>
                <a:t>Untreated</a:t>
              </a:r>
              <a:endParaRPr lang="en-GB" dirty="0"/>
            </a:p>
          </p:txBody>
        </p:sp>
        <p:sp>
          <p:nvSpPr>
            <p:cNvPr id="11" name="TextBox 10"/>
            <p:cNvSpPr txBox="1"/>
            <p:nvPr/>
          </p:nvSpPr>
          <p:spPr>
            <a:xfrm>
              <a:off x="5738706" y="4069434"/>
              <a:ext cx="1050352" cy="369332"/>
            </a:xfrm>
            <a:prstGeom prst="rect">
              <a:avLst/>
            </a:prstGeom>
            <a:noFill/>
          </p:spPr>
          <p:txBody>
            <a:bodyPr wrap="none" rtlCol="0">
              <a:spAutoFit/>
            </a:bodyPr>
            <a:lstStyle/>
            <a:p>
              <a:r>
                <a:rPr lang="en-GB" dirty="0" smtClean="0"/>
                <a:t>Outcome</a:t>
              </a:r>
              <a:endParaRPr lang="en-GB" dirty="0"/>
            </a:p>
          </p:txBody>
        </p:sp>
        <p:sp>
          <p:nvSpPr>
            <p:cNvPr id="12" name="TextBox 11"/>
            <p:cNvSpPr txBox="1"/>
            <p:nvPr/>
          </p:nvSpPr>
          <p:spPr>
            <a:xfrm>
              <a:off x="5738706" y="5085184"/>
              <a:ext cx="1343701" cy="369332"/>
            </a:xfrm>
            <a:prstGeom prst="rect">
              <a:avLst/>
            </a:prstGeom>
            <a:noFill/>
          </p:spPr>
          <p:txBody>
            <a:bodyPr wrap="none" rtlCol="0">
              <a:spAutoFit/>
            </a:bodyPr>
            <a:lstStyle/>
            <a:p>
              <a:r>
                <a:rPr lang="en-GB" dirty="0" smtClean="0"/>
                <a:t>No outcome</a:t>
              </a:r>
              <a:endParaRPr lang="en-GB" dirty="0"/>
            </a:p>
          </p:txBody>
        </p:sp>
        <p:sp>
          <p:nvSpPr>
            <p:cNvPr id="13" name="TextBox 12"/>
            <p:cNvSpPr txBox="1"/>
            <p:nvPr/>
          </p:nvSpPr>
          <p:spPr>
            <a:xfrm>
              <a:off x="5738706" y="2429872"/>
              <a:ext cx="1050352" cy="369332"/>
            </a:xfrm>
            <a:prstGeom prst="rect">
              <a:avLst/>
            </a:prstGeom>
            <a:noFill/>
          </p:spPr>
          <p:txBody>
            <a:bodyPr wrap="none" rtlCol="0">
              <a:spAutoFit/>
            </a:bodyPr>
            <a:lstStyle/>
            <a:p>
              <a:r>
                <a:rPr lang="en-GB" dirty="0" smtClean="0"/>
                <a:t>Outcome</a:t>
              </a:r>
              <a:endParaRPr lang="en-GB" dirty="0"/>
            </a:p>
          </p:txBody>
        </p:sp>
        <p:sp>
          <p:nvSpPr>
            <p:cNvPr id="14" name="TextBox 13"/>
            <p:cNvSpPr txBox="1"/>
            <p:nvPr/>
          </p:nvSpPr>
          <p:spPr>
            <a:xfrm>
              <a:off x="5738706" y="3376893"/>
              <a:ext cx="1343701" cy="369332"/>
            </a:xfrm>
            <a:prstGeom prst="rect">
              <a:avLst/>
            </a:prstGeom>
            <a:noFill/>
          </p:spPr>
          <p:txBody>
            <a:bodyPr wrap="none" rtlCol="0">
              <a:spAutoFit/>
            </a:bodyPr>
            <a:lstStyle/>
            <a:p>
              <a:r>
                <a:rPr lang="en-GB" dirty="0" smtClean="0"/>
                <a:t>No outcome</a:t>
              </a:r>
              <a:endParaRPr lang="en-GB" dirty="0"/>
            </a:p>
          </p:txBody>
        </p:sp>
        <p:cxnSp>
          <p:nvCxnSpPr>
            <p:cNvPr id="16" name="Straight Arrow Connector 15"/>
            <p:cNvCxnSpPr>
              <a:stCxn id="8" idx="3"/>
              <a:endCxn id="9" idx="1"/>
            </p:cNvCxnSpPr>
            <p:nvPr/>
          </p:nvCxnSpPr>
          <p:spPr>
            <a:xfrm flipV="1">
              <a:off x="3169354" y="3161293"/>
              <a:ext cx="548315" cy="884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0" idx="1"/>
            </p:cNvCxnSpPr>
            <p:nvPr/>
          </p:nvCxnSpPr>
          <p:spPr>
            <a:xfrm>
              <a:off x="3169354" y="4045714"/>
              <a:ext cx="548315" cy="724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3" idx="1"/>
            </p:cNvCxnSpPr>
            <p:nvPr/>
          </p:nvCxnSpPr>
          <p:spPr>
            <a:xfrm flipV="1">
              <a:off x="4612979" y="2614538"/>
              <a:ext cx="1125727" cy="54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1"/>
            </p:cNvCxnSpPr>
            <p:nvPr/>
          </p:nvCxnSpPr>
          <p:spPr>
            <a:xfrm>
              <a:off x="4612979" y="3161293"/>
              <a:ext cx="1125727" cy="40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11" idx="1"/>
            </p:cNvCxnSpPr>
            <p:nvPr/>
          </p:nvCxnSpPr>
          <p:spPr>
            <a:xfrm flipV="1">
              <a:off x="4859200" y="4254100"/>
              <a:ext cx="879506" cy="515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2" idx="1"/>
            </p:cNvCxnSpPr>
            <p:nvPr/>
          </p:nvCxnSpPr>
          <p:spPr>
            <a:xfrm>
              <a:off x="4859200" y="4769891"/>
              <a:ext cx="879506" cy="49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0563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 Conditional exchangeability</a:t>
            </a:r>
            <a:endParaRPr lang="en-GB" dirty="0"/>
          </a:p>
        </p:txBody>
      </p:sp>
      <p:sp>
        <p:nvSpPr>
          <p:cNvPr id="3" name="Content Placeholder 2"/>
          <p:cNvSpPr>
            <a:spLocks noGrp="1"/>
          </p:cNvSpPr>
          <p:nvPr>
            <p:ph idx="1"/>
          </p:nvPr>
        </p:nvSpPr>
        <p:spPr>
          <a:xfrm>
            <a:off x="822959" y="1845734"/>
            <a:ext cx="7543801" cy="4391578"/>
          </a:xfrm>
        </p:spPr>
        <p:txBody>
          <a:bodyPr>
            <a:normAutofit/>
          </a:bodyPr>
          <a:lstStyle/>
          <a:p>
            <a:pPr>
              <a:buFont typeface="Arial" panose="020B0604020202020204" pitchFamily="34" charset="0"/>
              <a:buChar char="•"/>
            </a:pPr>
            <a:r>
              <a:rPr lang="en-GB" dirty="0" smtClean="0"/>
              <a:t> </a:t>
            </a:r>
            <a:r>
              <a:rPr lang="en-GB" dirty="0"/>
              <a:t>Groups are </a:t>
            </a:r>
            <a:r>
              <a:rPr lang="en-GB" u="sng" dirty="0"/>
              <a:t>different</a:t>
            </a:r>
            <a:r>
              <a:rPr lang="en-GB" dirty="0"/>
              <a:t> in aspects other than their exposure </a:t>
            </a:r>
            <a:r>
              <a:rPr lang="en-GB" dirty="0" smtClean="0"/>
              <a:t>status</a:t>
            </a:r>
          </a:p>
          <a:p>
            <a:pPr>
              <a:buFont typeface="Arial" panose="020B0604020202020204" pitchFamily="34" charset="0"/>
              <a:buChar char="•"/>
            </a:pPr>
            <a:endParaRPr lang="de-DE" dirty="0"/>
          </a:p>
          <a:p>
            <a:pPr>
              <a:buFont typeface="Arial" panose="020B0604020202020204" pitchFamily="34" charset="0"/>
              <a:buChar char="•"/>
            </a:pPr>
            <a:endParaRPr lang="de-DE" dirty="0" smtClean="0"/>
          </a:p>
          <a:p>
            <a:pPr>
              <a:buFont typeface="Arial" panose="020B0604020202020204" pitchFamily="34" charset="0"/>
              <a:buChar char="•"/>
            </a:pPr>
            <a:endParaRPr lang="de-DE" dirty="0"/>
          </a:p>
          <a:p>
            <a:pPr>
              <a:buFont typeface="Arial" panose="020B0604020202020204" pitchFamily="34" charset="0"/>
              <a:buChar char="•"/>
            </a:pPr>
            <a:endParaRPr lang="de-DE" dirty="0" smtClean="0"/>
          </a:p>
          <a:p>
            <a:pPr>
              <a:buFont typeface="Arial" panose="020B0604020202020204" pitchFamily="34" charset="0"/>
              <a:buChar char="•"/>
            </a:pPr>
            <a:endParaRPr lang="de-DE" dirty="0"/>
          </a:p>
          <a:p>
            <a:pPr>
              <a:buFont typeface="Arial" panose="020B0604020202020204" pitchFamily="34" charset="0"/>
              <a:buChar char="•"/>
            </a:pPr>
            <a:endParaRPr lang="de-DE" dirty="0" smtClean="0"/>
          </a:p>
          <a:p>
            <a:pPr marL="0" indent="0">
              <a:buNone/>
            </a:pPr>
            <a:endParaRPr lang="en-GB" dirty="0"/>
          </a:p>
          <a:p>
            <a:pPr>
              <a:buFont typeface="Arial" panose="020B0604020202020204" pitchFamily="34" charset="0"/>
              <a:buChar char="•"/>
            </a:pPr>
            <a:r>
              <a:rPr lang="de-DE" dirty="0"/>
              <a:t> </a:t>
            </a:r>
            <a:r>
              <a:rPr lang="de-DE" dirty="0" smtClean="0"/>
              <a:t>Within each strata of symptom status, treatment </a:t>
            </a:r>
            <a:r>
              <a:rPr lang="de-DE" dirty="0"/>
              <a:t>effect would have been the same among the untreated if they had been </a:t>
            </a:r>
            <a:r>
              <a:rPr lang="de-DE" dirty="0" smtClean="0"/>
              <a:t>treated </a:t>
            </a:r>
            <a:endParaRPr lang="en-GB" dirty="0"/>
          </a:p>
          <a:p>
            <a:endParaRPr lang="en-GB" dirty="0"/>
          </a:p>
        </p:txBody>
      </p:sp>
      <p:grpSp>
        <p:nvGrpSpPr>
          <p:cNvPr id="68" name="Group 67"/>
          <p:cNvGrpSpPr/>
          <p:nvPr/>
        </p:nvGrpSpPr>
        <p:grpSpPr>
          <a:xfrm>
            <a:off x="1162859" y="2229669"/>
            <a:ext cx="6289461" cy="3143547"/>
            <a:chOff x="1403648" y="2301677"/>
            <a:chExt cx="6721509" cy="3503587"/>
          </a:xfrm>
        </p:grpSpPr>
        <p:sp>
          <p:nvSpPr>
            <p:cNvPr id="8" name="TextBox 7"/>
            <p:cNvSpPr txBox="1"/>
            <p:nvPr/>
          </p:nvSpPr>
          <p:spPr>
            <a:xfrm>
              <a:off x="1403648" y="3780398"/>
              <a:ext cx="1319079" cy="369332"/>
            </a:xfrm>
            <a:prstGeom prst="rect">
              <a:avLst/>
            </a:prstGeom>
            <a:noFill/>
          </p:spPr>
          <p:txBody>
            <a:bodyPr wrap="none" rtlCol="0">
              <a:spAutoFit/>
            </a:bodyPr>
            <a:lstStyle/>
            <a:p>
              <a:r>
                <a:rPr lang="en-GB" dirty="0" smtClean="0"/>
                <a:t>Study group</a:t>
              </a:r>
              <a:endParaRPr lang="en-GB" dirty="0"/>
            </a:p>
          </p:txBody>
        </p:sp>
        <p:sp>
          <p:nvSpPr>
            <p:cNvPr id="9" name="TextBox 8"/>
            <p:cNvSpPr txBox="1"/>
            <p:nvPr/>
          </p:nvSpPr>
          <p:spPr>
            <a:xfrm>
              <a:off x="5239091" y="2486343"/>
              <a:ext cx="895310" cy="369332"/>
            </a:xfrm>
            <a:prstGeom prst="rect">
              <a:avLst/>
            </a:prstGeom>
            <a:noFill/>
          </p:spPr>
          <p:txBody>
            <a:bodyPr wrap="none" rtlCol="0">
              <a:spAutoFit/>
            </a:bodyPr>
            <a:lstStyle/>
            <a:p>
              <a:r>
                <a:rPr lang="en-GB" dirty="0" smtClean="0"/>
                <a:t>Treated</a:t>
              </a:r>
              <a:endParaRPr lang="en-GB" dirty="0"/>
            </a:p>
          </p:txBody>
        </p:sp>
        <p:sp>
          <p:nvSpPr>
            <p:cNvPr id="10" name="TextBox 9"/>
            <p:cNvSpPr txBox="1"/>
            <p:nvPr/>
          </p:nvSpPr>
          <p:spPr>
            <a:xfrm>
              <a:off x="5239091" y="3395735"/>
              <a:ext cx="1141531" cy="369332"/>
            </a:xfrm>
            <a:prstGeom prst="rect">
              <a:avLst/>
            </a:prstGeom>
            <a:noFill/>
          </p:spPr>
          <p:txBody>
            <a:bodyPr wrap="none" rtlCol="0">
              <a:spAutoFit/>
            </a:bodyPr>
            <a:lstStyle/>
            <a:p>
              <a:r>
                <a:rPr lang="en-GB" dirty="0" smtClean="0"/>
                <a:t>Untreated</a:t>
              </a:r>
              <a:endParaRPr lang="en-GB" dirty="0"/>
            </a:p>
          </p:txBody>
        </p:sp>
        <p:sp>
          <p:nvSpPr>
            <p:cNvPr id="11" name="TextBox 10"/>
            <p:cNvSpPr txBox="1"/>
            <p:nvPr/>
          </p:nvSpPr>
          <p:spPr>
            <a:xfrm>
              <a:off x="6781456" y="3213363"/>
              <a:ext cx="1050352" cy="369332"/>
            </a:xfrm>
            <a:prstGeom prst="rect">
              <a:avLst/>
            </a:prstGeom>
            <a:noFill/>
          </p:spPr>
          <p:txBody>
            <a:bodyPr wrap="none" rtlCol="0">
              <a:spAutoFit/>
            </a:bodyPr>
            <a:lstStyle/>
            <a:p>
              <a:r>
                <a:rPr lang="en-GB" dirty="0" smtClean="0"/>
                <a:t>Outcome</a:t>
              </a:r>
              <a:endParaRPr lang="en-GB" dirty="0"/>
            </a:p>
          </p:txBody>
        </p:sp>
        <p:sp>
          <p:nvSpPr>
            <p:cNvPr id="12" name="TextBox 11"/>
            <p:cNvSpPr txBox="1"/>
            <p:nvPr/>
          </p:nvSpPr>
          <p:spPr>
            <a:xfrm>
              <a:off x="6781456" y="3587879"/>
              <a:ext cx="1343701" cy="369332"/>
            </a:xfrm>
            <a:prstGeom prst="rect">
              <a:avLst/>
            </a:prstGeom>
            <a:noFill/>
          </p:spPr>
          <p:txBody>
            <a:bodyPr wrap="none" rtlCol="0">
              <a:spAutoFit/>
            </a:bodyPr>
            <a:lstStyle/>
            <a:p>
              <a:r>
                <a:rPr lang="en-GB" dirty="0" smtClean="0"/>
                <a:t>No outcome</a:t>
              </a:r>
              <a:endParaRPr lang="en-GB" dirty="0"/>
            </a:p>
          </p:txBody>
        </p:sp>
        <p:sp>
          <p:nvSpPr>
            <p:cNvPr id="13" name="TextBox 12"/>
            <p:cNvSpPr txBox="1"/>
            <p:nvPr/>
          </p:nvSpPr>
          <p:spPr>
            <a:xfrm>
              <a:off x="6781456" y="2301677"/>
              <a:ext cx="1050352" cy="369332"/>
            </a:xfrm>
            <a:prstGeom prst="rect">
              <a:avLst/>
            </a:prstGeom>
            <a:noFill/>
          </p:spPr>
          <p:txBody>
            <a:bodyPr wrap="none" rtlCol="0">
              <a:spAutoFit/>
            </a:bodyPr>
            <a:lstStyle/>
            <a:p>
              <a:r>
                <a:rPr lang="en-GB" dirty="0" smtClean="0"/>
                <a:t>Outcome</a:t>
              </a:r>
              <a:endParaRPr lang="en-GB" dirty="0"/>
            </a:p>
          </p:txBody>
        </p:sp>
        <p:sp>
          <p:nvSpPr>
            <p:cNvPr id="14" name="TextBox 13"/>
            <p:cNvSpPr txBox="1"/>
            <p:nvPr/>
          </p:nvSpPr>
          <p:spPr>
            <a:xfrm>
              <a:off x="6781456" y="2764285"/>
              <a:ext cx="1343701" cy="369332"/>
            </a:xfrm>
            <a:prstGeom prst="rect">
              <a:avLst/>
            </a:prstGeom>
            <a:noFill/>
          </p:spPr>
          <p:txBody>
            <a:bodyPr wrap="none" rtlCol="0">
              <a:spAutoFit/>
            </a:bodyPr>
            <a:lstStyle/>
            <a:p>
              <a:r>
                <a:rPr lang="en-GB" dirty="0" smtClean="0"/>
                <a:t>No outcome</a:t>
              </a:r>
              <a:endParaRPr lang="en-GB" dirty="0"/>
            </a:p>
          </p:txBody>
        </p:sp>
        <p:sp>
          <p:nvSpPr>
            <p:cNvPr id="20" name="TextBox 19"/>
            <p:cNvSpPr txBox="1"/>
            <p:nvPr/>
          </p:nvSpPr>
          <p:spPr>
            <a:xfrm>
              <a:off x="5239091" y="4334396"/>
              <a:ext cx="895310" cy="369332"/>
            </a:xfrm>
            <a:prstGeom prst="rect">
              <a:avLst/>
            </a:prstGeom>
            <a:noFill/>
          </p:spPr>
          <p:txBody>
            <a:bodyPr wrap="none" rtlCol="0">
              <a:spAutoFit/>
            </a:bodyPr>
            <a:lstStyle/>
            <a:p>
              <a:r>
                <a:rPr lang="en-GB" dirty="0" smtClean="0"/>
                <a:t>Treated</a:t>
              </a:r>
              <a:endParaRPr lang="en-GB" dirty="0"/>
            </a:p>
          </p:txBody>
        </p:sp>
        <p:sp>
          <p:nvSpPr>
            <p:cNvPr id="22" name="TextBox 21"/>
            <p:cNvSpPr txBox="1"/>
            <p:nvPr/>
          </p:nvSpPr>
          <p:spPr>
            <a:xfrm>
              <a:off x="5239091" y="5243788"/>
              <a:ext cx="1141531" cy="369332"/>
            </a:xfrm>
            <a:prstGeom prst="rect">
              <a:avLst/>
            </a:prstGeom>
            <a:noFill/>
          </p:spPr>
          <p:txBody>
            <a:bodyPr wrap="none" rtlCol="0">
              <a:spAutoFit/>
            </a:bodyPr>
            <a:lstStyle/>
            <a:p>
              <a:r>
                <a:rPr lang="en-GB" dirty="0" smtClean="0"/>
                <a:t>Untreated</a:t>
              </a:r>
              <a:endParaRPr lang="en-GB" dirty="0"/>
            </a:p>
          </p:txBody>
        </p:sp>
        <p:sp>
          <p:nvSpPr>
            <p:cNvPr id="23" name="TextBox 22"/>
            <p:cNvSpPr txBox="1"/>
            <p:nvPr/>
          </p:nvSpPr>
          <p:spPr>
            <a:xfrm>
              <a:off x="6781456" y="5061416"/>
              <a:ext cx="1050352" cy="369332"/>
            </a:xfrm>
            <a:prstGeom prst="rect">
              <a:avLst/>
            </a:prstGeom>
            <a:noFill/>
          </p:spPr>
          <p:txBody>
            <a:bodyPr wrap="none" rtlCol="0">
              <a:spAutoFit/>
            </a:bodyPr>
            <a:lstStyle/>
            <a:p>
              <a:r>
                <a:rPr lang="en-GB" dirty="0" smtClean="0"/>
                <a:t>Outcome</a:t>
              </a:r>
              <a:endParaRPr lang="en-GB" dirty="0"/>
            </a:p>
          </p:txBody>
        </p:sp>
        <p:sp>
          <p:nvSpPr>
            <p:cNvPr id="25" name="TextBox 24"/>
            <p:cNvSpPr txBox="1"/>
            <p:nvPr/>
          </p:nvSpPr>
          <p:spPr>
            <a:xfrm>
              <a:off x="6781456" y="5435932"/>
              <a:ext cx="1343701" cy="369332"/>
            </a:xfrm>
            <a:prstGeom prst="rect">
              <a:avLst/>
            </a:prstGeom>
            <a:noFill/>
          </p:spPr>
          <p:txBody>
            <a:bodyPr wrap="none" rtlCol="0">
              <a:spAutoFit/>
            </a:bodyPr>
            <a:lstStyle/>
            <a:p>
              <a:r>
                <a:rPr lang="en-GB" dirty="0" smtClean="0"/>
                <a:t>No outcome</a:t>
              </a:r>
              <a:endParaRPr lang="en-GB" dirty="0"/>
            </a:p>
          </p:txBody>
        </p:sp>
        <p:sp>
          <p:nvSpPr>
            <p:cNvPr id="26" name="TextBox 25"/>
            <p:cNvSpPr txBox="1"/>
            <p:nvPr/>
          </p:nvSpPr>
          <p:spPr>
            <a:xfrm>
              <a:off x="6781456" y="4149730"/>
              <a:ext cx="1050352" cy="369332"/>
            </a:xfrm>
            <a:prstGeom prst="rect">
              <a:avLst/>
            </a:prstGeom>
            <a:noFill/>
          </p:spPr>
          <p:txBody>
            <a:bodyPr wrap="none" rtlCol="0">
              <a:spAutoFit/>
            </a:bodyPr>
            <a:lstStyle/>
            <a:p>
              <a:r>
                <a:rPr lang="en-GB" dirty="0" smtClean="0"/>
                <a:t>Outcome</a:t>
              </a:r>
              <a:endParaRPr lang="en-GB" dirty="0"/>
            </a:p>
          </p:txBody>
        </p:sp>
        <p:sp>
          <p:nvSpPr>
            <p:cNvPr id="28" name="TextBox 27"/>
            <p:cNvSpPr txBox="1"/>
            <p:nvPr/>
          </p:nvSpPr>
          <p:spPr>
            <a:xfrm>
              <a:off x="6781456" y="4612338"/>
              <a:ext cx="1343701" cy="369332"/>
            </a:xfrm>
            <a:prstGeom prst="rect">
              <a:avLst/>
            </a:prstGeom>
            <a:noFill/>
          </p:spPr>
          <p:txBody>
            <a:bodyPr wrap="none" rtlCol="0">
              <a:spAutoFit/>
            </a:bodyPr>
            <a:lstStyle/>
            <a:p>
              <a:r>
                <a:rPr lang="en-GB" dirty="0" smtClean="0"/>
                <a:t>No outcome</a:t>
              </a:r>
              <a:endParaRPr lang="en-GB" dirty="0"/>
            </a:p>
          </p:txBody>
        </p:sp>
        <p:sp>
          <p:nvSpPr>
            <p:cNvPr id="29" name="TextBox 28"/>
            <p:cNvSpPr txBox="1"/>
            <p:nvPr/>
          </p:nvSpPr>
          <p:spPr>
            <a:xfrm>
              <a:off x="3536724" y="4703728"/>
              <a:ext cx="1309076" cy="646331"/>
            </a:xfrm>
            <a:prstGeom prst="rect">
              <a:avLst/>
            </a:prstGeom>
            <a:noFill/>
          </p:spPr>
          <p:txBody>
            <a:bodyPr wrap="none" rtlCol="0">
              <a:spAutoFit/>
            </a:bodyPr>
            <a:lstStyle/>
            <a:p>
              <a:r>
                <a:rPr lang="en-GB" dirty="0" smtClean="0"/>
                <a:t>Didn’t show</a:t>
              </a:r>
            </a:p>
            <a:p>
              <a:r>
                <a:rPr lang="en-GB" dirty="0" smtClean="0"/>
                <a:t>symptom</a:t>
              </a:r>
              <a:endParaRPr lang="en-GB" dirty="0"/>
            </a:p>
          </p:txBody>
        </p:sp>
        <p:sp>
          <p:nvSpPr>
            <p:cNvPr id="31" name="TextBox 30"/>
            <p:cNvSpPr txBox="1"/>
            <p:nvPr/>
          </p:nvSpPr>
          <p:spPr>
            <a:xfrm>
              <a:off x="3536724" y="2879371"/>
              <a:ext cx="1060483" cy="646331"/>
            </a:xfrm>
            <a:prstGeom prst="rect">
              <a:avLst/>
            </a:prstGeom>
            <a:noFill/>
          </p:spPr>
          <p:txBody>
            <a:bodyPr wrap="none" rtlCol="0">
              <a:spAutoFit/>
            </a:bodyPr>
            <a:lstStyle/>
            <a:p>
              <a:r>
                <a:rPr lang="en-GB" dirty="0" smtClean="0"/>
                <a:t>Showed </a:t>
              </a:r>
            </a:p>
            <a:p>
              <a:r>
                <a:rPr lang="en-GB" dirty="0" smtClean="0"/>
                <a:t>symptom</a:t>
              </a:r>
              <a:endParaRPr lang="en-GB" dirty="0"/>
            </a:p>
          </p:txBody>
        </p:sp>
        <p:cxnSp>
          <p:nvCxnSpPr>
            <p:cNvPr id="4" name="Straight Arrow Connector 3"/>
            <p:cNvCxnSpPr>
              <a:stCxn id="8" idx="3"/>
              <a:endCxn id="31" idx="1"/>
            </p:cNvCxnSpPr>
            <p:nvPr/>
          </p:nvCxnSpPr>
          <p:spPr>
            <a:xfrm flipV="1">
              <a:off x="2722727" y="3202537"/>
              <a:ext cx="813997" cy="76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29" idx="1"/>
            </p:cNvCxnSpPr>
            <p:nvPr/>
          </p:nvCxnSpPr>
          <p:spPr>
            <a:xfrm>
              <a:off x="2722727" y="3965064"/>
              <a:ext cx="813997" cy="1061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3"/>
              <a:endCxn id="9" idx="1"/>
            </p:cNvCxnSpPr>
            <p:nvPr/>
          </p:nvCxnSpPr>
          <p:spPr>
            <a:xfrm flipV="1">
              <a:off x="4597207" y="2671009"/>
              <a:ext cx="641884" cy="53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3"/>
              <a:endCxn id="10" idx="1"/>
            </p:cNvCxnSpPr>
            <p:nvPr/>
          </p:nvCxnSpPr>
          <p:spPr>
            <a:xfrm>
              <a:off x="4597207" y="3202537"/>
              <a:ext cx="641884" cy="37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9" idx="3"/>
              <a:endCxn id="20" idx="1"/>
            </p:cNvCxnSpPr>
            <p:nvPr/>
          </p:nvCxnSpPr>
          <p:spPr>
            <a:xfrm flipV="1">
              <a:off x="4845800" y="4519062"/>
              <a:ext cx="393291" cy="50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9" idx="3"/>
              <a:endCxn id="22" idx="1"/>
            </p:cNvCxnSpPr>
            <p:nvPr/>
          </p:nvCxnSpPr>
          <p:spPr>
            <a:xfrm>
              <a:off x="4845800" y="5026894"/>
              <a:ext cx="393291" cy="40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3"/>
              <a:endCxn id="13" idx="1"/>
            </p:cNvCxnSpPr>
            <p:nvPr/>
          </p:nvCxnSpPr>
          <p:spPr>
            <a:xfrm flipV="1">
              <a:off x="6134401" y="2486343"/>
              <a:ext cx="64705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3"/>
              <a:endCxn id="11" idx="1"/>
            </p:cNvCxnSpPr>
            <p:nvPr/>
          </p:nvCxnSpPr>
          <p:spPr>
            <a:xfrm flipV="1">
              <a:off x="6380622" y="3398029"/>
              <a:ext cx="400834" cy="18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3"/>
              <a:endCxn id="12" idx="1"/>
            </p:cNvCxnSpPr>
            <p:nvPr/>
          </p:nvCxnSpPr>
          <p:spPr>
            <a:xfrm>
              <a:off x="6380622" y="3580401"/>
              <a:ext cx="400834" cy="192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9" idx="3"/>
              <a:endCxn id="14" idx="1"/>
            </p:cNvCxnSpPr>
            <p:nvPr/>
          </p:nvCxnSpPr>
          <p:spPr>
            <a:xfrm>
              <a:off x="6134401" y="2671009"/>
              <a:ext cx="647055" cy="27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0" idx="3"/>
              <a:endCxn id="26" idx="1"/>
            </p:cNvCxnSpPr>
            <p:nvPr/>
          </p:nvCxnSpPr>
          <p:spPr>
            <a:xfrm flipV="1">
              <a:off x="6134401" y="4334396"/>
              <a:ext cx="64705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0" idx="3"/>
              <a:endCxn id="28" idx="1"/>
            </p:cNvCxnSpPr>
            <p:nvPr/>
          </p:nvCxnSpPr>
          <p:spPr>
            <a:xfrm>
              <a:off x="6134401" y="4519062"/>
              <a:ext cx="647055" cy="27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2" idx="3"/>
              <a:endCxn id="23" idx="1"/>
            </p:cNvCxnSpPr>
            <p:nvPr/>
          </p:nvCxnSpPr>
          <p:spPr>
            <a:xfrm flipV="1">
              <a:off x="6380622" y="5246082"/>
              <a:ext cx="400834" cy="18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2" idx="3"/>
              <a:endCxn id="25" idx="1"/>
            </p:cNvCxnSpPr>
            <p:nvPr/>
          </p:nvCxnSpPr>
          <p:spPr>
            <a:xfrm>
              <a:off x="6380622" y="5428454"/>
              <a:ext cx="400834" cy="192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3925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Directed</a:t>
            </a:r>
            <a:r>
              <a:rPr lang="de-DE" dirty="0" smtClean="0"/>
              <a:t> </a:t>
            </a:r>
            <a:r>
              <a:rPr lang="de-DE" dirty="0" err="1" smtClean="0"/>
              <a:t>acyclic</a:t>
            </a:r>
            <a:r>
              <a:rPr lang="de-DE" dirty="0" smtClean="0"/>
              <a:t> </a:t>
            </a:r>
            <a:r>
              <a:rPr lang="de-DE" dirty="0" err="1" smtClean="0"/>
              <a:t>graphs</a:t>
            </a:r>
            <a:r>
              <a:rPr lang="de-DE" dirty="0" smtClean="0"/>
              <a:t> (DAGs)</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en-GB" dirty="0" smtClean="0"/>
              <a:t> </a:t>
            </a:r>
            <a:r>
              <a:rPr lang="en-GB" sz="2400" dirty="0" smtClean="0"/>
              <a:t>Directed: Edges (arrowheads) imply a direction </a:t>
            </a:r>
          </a:p>
          <a:p>
            <a:endParaRPr lang="en-GB" sz="2400" dirty="0" smtClean="0"/>
          </a:p>
          <a:p>
            <a:endParaRPr lang="en-GB" sz="2400" dirty="0" smtClean="0"/>
          </a:p>
          <a:p>
            <a:pPr marL="0" indent="0">
              <a:buNone/>
            </a:pPr>
            <a:endParaRPr lang="en-GB" sz="2400" dirty="0" smtClean="0"/>
          </a:p>
          <a:p>
            <a:pPr>
              <a:buFont typeface="Arial" panose="020B0604020202020204" pitchFamily="34" charset="0"/>
              <a:buChar char="•"/>
            </a:pPr>
            <a:r>
              <a:rPr lang="en-GB" sz="2400" dirty="0" smtClean="0"/>
              <a:t> Acyclic: A variable cannot cause itself</a:t>
            </a:r>
          </a:p>
          <a:p>
            <a:pPr>
              <a:buNone/>
            </a:pPr>
            <a:endParaRPr lang="en-GB" dirty="0" smtClean="0"/>
          </a:p>
          <a:p>
            <a:endParaRPr lang="en-GB" dirty="0" smtClean="0"/>
          </a:p>
          <a:p>
            <a:endParaRPr lang="en-GB" dirty="0"/>
          </a:p>
        </p:txBody>
      </p:sp>
      <p:grpSp>
        <p:nvGrpSpPr>
          <p:cNvPr id="35" name="Group 34"/>
          <p:cNvGrpSpPr/>
          <p:nvPr/>
        </p:nvGrpSpPr>
        <p:grpSpPr>
          <a:xfrm>
            <a:off x="2331717" y="2492896"/>
            <a:ext cx="4400523" cy="436736"/>
            <a:chOff x="2331717" y="2394984"/>
            <a:chExt cx="4400523" cy="436736"/>
          </a:xfrm>
        </p:grpSpPr>
        <p:sp>
          <p:nvSpPr>
            <p:cNvPr id="7" name="Abgerundetes Rechteck 6"/>
            <p:cNvSpPr/>
            <p:nvPr/>
          </p:nvSpPr>
          <p:spPr>
            <a:xfrm>
              <a:off x="2331717" y="2399672"/>
              <a:ext cx="1508760"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lumMod val="75000"/>
                      <a:lumOff val="25000"/>
                    </a:schemeClr>
                  </a:solidFill>
                </a:rPr>
                <a:t>A</a:t>
              </a:r>
              <a:endParaRPr lang="en-GB" sz="3200" dirty="0">
                <a:solidFill>
                  <a:schemeClr val="tx1">
                    <a:lumMod val="75000"/>
                    <a:lumOff val="25000"/>
                  </a:schemeClr>
                </a:solidFill>
              </a:endParaRPr>
            </a:p>
            <a:p>
              <a:pPr algn="ctr"/>
              <a:r>
                <a:rPr lang="en-GB" dirty="0" smtClean="0">
                  <a:solidFill>
                    <a:schemeClr val="tx1">
                      <a:lumMod val="75000"/>
                      <a:lumOff val="25000"/>
                    </a:schemeClr>
                  </a:solidFill>
                </a:rPr>
                <a:t>(treatment)</a:t>
              </a:r>
              <a:endParaRPr lang="en-GB" dirty="0">
                <a:solidFill>
                  <a:schemeClr val="tx1">
                    <a:lumMod val="75000"/>
                    <a:lumOff val="25000"/>
                  </a:schemeClr>
                </a:solidFill>
              </a:endParaRPr>
            </a:p>
          </p:txBody>
        </p:sp>
        <p:sp>
          <p:nvSpPr>
            <p:cNvPr id="8" name="Abgerundetes Rechteck 7"/>
            <p:cNvSpPr/>
            <p:nvPr/>
          </p:nvSpPr>
          <p:spPr>
            <a:xfrm>
              <a:off x="5497583" y="2394984"/>
              <a:ext cx="1234657" cy="4367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lumMod val="75000"/>
                      <a:lumOff val="25000"/>
                    </a:schemeClr>
                  </a:solidFill>
                </a:rPr>
                <a:t>Y</a:t>
              </a:r>
            </a:p>
            <a:p>
              <a:pPr algn="ctr"/>
              <a:r>
                <a:rPr lang="en-GB" dirty="0" smtClean="0">
                  <a:solidFill>
                    <a:schemeClr val="tx1">
                      <a:lumMod val="75000"/>
                      <a:lumOff val="25000"/>
                    </a:schemeClr>
                  </a:solidFill>
                </a:rPr>
                <a:t>(outcome)</a:t>
              </a:r>
              <a:endParaRPr lang="en-GB" dirty="0">
                <a:solidFill>
                  <a:schemeClr val="tx1">
                    <a:lumMod val="75000"/>
                    <a:lumOff val="25000"/>
                  </a:schemeClr>
                </a:solidFill>
              </a:endParaRPr>
            </a:p>
          </p:txBody>
        </p:sp>
        <p:cxnSp>
          <p:nvCxnSpPr>
            <p:cNvPr id="6" name="Gerade Verbindung mit Pfeil 5"/>
            <p:cNvCxnSpPr>
              <a:stCxn id="7" idx="3"/>
              <a:endCxn id="8" idx="1"/>
            </p:cNvCxnSpPr>
            <p:nvPr/>
          </p:nvCxnSpPr>
          <p:spPr>
            <a:xfrm flipV="1">
              <a:off x="3840477" y="2613352"/>
              <a:ext cx="1657106" cy="23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2" name="Gruppieren 41"/>
          <p:cNvGrpSpPr/>
          <p:nvPr/>
        </p:nvGrpSpPr>
        <p:grpSpPr>
          <a:xfrm>
            <a:off x="3188126" y="4581128"/>
            <a:ext cx="2821457" cy="720080"/>
            <a:chOff x="3059832" y="4941168"/>
            <a:chExt cx="2376264" cy="432048"/>
          </a:xfrm>
        </p:grpSpPr>
        <p:grpSp>
          <p:nvGrpSpPr>
            <p:cNvPr id="28" name="Gruppieren 8"/>
            <p:cNvGrpSpPr/>
            <p:nvPr/>
          </p:nvGrpSpPr>
          <p:grpSpPr>
            <a:xfrm>
              <a:off x="3059832" y="4941168"/>
              <a:ext cx="2376264" cy="432048"/>
              <a:chOff x="2483768" y="2780928"/>
              <a:chExt cx="2376264" cy="432048"/>
            </a:xfrm>
          </p:grpSpPr>
          <p:sp>
            <p:nvSpPr>
              <p:cNvPr id="30" name="Abgerundetes Rechteck 29"/>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lumMod val="75000"/>
                        <a:lumOff val="25000"/>
                      </a:schemeClr>
                    </a:solidFill>
                  </a:rPr>
                  <a:t>A</a:t>
                </a:r>
                <a:endParaRPr lang="en-GB" sz="3200" dirty="0">
                  <a:solidFill>
                    <a:schemeClr val="tx1">
                      <a:lumMod val="75000"/>
                      <a:lumOff val="25000"/>
                    </a:schemeClr>
                  </a:solidFill>
                </a:endParaRPr>
              </a:p>
            </p:txBody>
          </p:sp>
          <p:sp>
            <p:nvSpPr>
              <p:cNvPr id="31" name="Abgerundetes Rechteck 30"/>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lumMod val="75000"/>
                        <a:lumOff val="25000"/>
                      </a:schemeClr>
                    </a:solidFill>
                  </a:rPr>
                  <a:t>Y</a:t>
                </a:r>
                <a:endParaRPr lang="en-GB" sz="3200">
                  <a:solidFill>
                    <a:schemeClr val="tx1">
                      <a:lumMod val="75000"/>
                      <a:lumOff val="25000"/>
                    </a:schemeClr>
                  </a:solidFill>
                </a:endParaRPr>
              </a:p>
            </p:txBody>
          </p:sp>
        </p:grpSp>
        <p:cxnSp>
          <p:nvCxnSpPr>
            <p:cNvPr id="29" name="Gerade Verbindung mit Pfeil 28"/>
            <p:cNvCxnSpPr/>
            <p:nvPr/>
          </p:nvCxnSpPr>
          <p:spPr>
            <a:xfrm>
              <a:off x="3491880" y="5013176"/>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p:nvPr/>
          </p:nvCxnSpPr>
          <p:spPr>
            <a:xfrm flipH="1">
              <a:off x="3491880" y="5229200"/>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Visualization of DAGs</a:t>
            </a:r>
            <a:endParaRPr lang="de-DE"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en-GB" dirty="0" smtClean="0"/>
              <a:t> Presence of arrow:</a:t>
            </a:r>
          </a:p>
          <a:p>
            <a:pPr lvl="1">
              <a:buFont typeface="Arial" panose="020B0604020202020204" pitchFamily="34" charset="0"/>
              <a:buChar char="•"/>
            </a:pPr>
            <a:r>
              <a:rPr lang="en-GB" dirty="0" smtClean="0"/>
              <a:t>We assume direct causal effect</a:t>
            </a:r>
          </a:p>
          <a:p>
            <a:pPr lvl="1">
              <a:buFont typeface="Arial" panose="020B0604020202020204" pitchFamily="34" charset="0"/>
              <a:buChar char="•"/>
            </a:pPr>
            <a:r>
              <a:rPr lang="en-GB" dirty="0" smtClean="0"/>
              <a:t>We are not willing to assume that causal effect does not exist</a:t>
            </a:r>
          </a:p>
          <a:p>
            <a:pPr>
              <a:buFont typeface="Arial" panose="020B0604020202020204" pitchFamily="34" charset="0"/>
              <a:buChar char="•"/>
            </a:pPr>
            <a:r>
              <a:rPr lang="en-GB" dirty="0" smtClean="0"/>
              <a:t> Absence of arrow = strong assumption:</a:t>
            </a:r>
          </a:p>
          <a:p>
            <a:pPr lvl="1">
              <a:buFont typeface="Arial" panose="020B0604020202020204" pitchFamily="34" charset="0"/>
              <a:buChar char="•"/>
            </a:pPr>
            <a:r>
              <a:rPr lang="en-GB" dirty="0"/>
              <a:t>We are </a:t>
            </a:r>
            <a:r>
              <a:rPr lang="en-GB" dirty="0" smtClean="0"/>
              <a:t>willing </a:t>
            </a:r>
            <a:r>
              <a:rPr lang="en-GB" dirty="0"/>
              <a:t>to assume that causal effect does not </a:t>
            </a:r>
            <a:r>
              <a:rPr lang="en-GB" dirty="0" smtClean="0"/>
              <a:t>exist</a:t>
            </a:r>
          </a:p>
          <a:p>
            <a:pPr>
              <a:buFont typeface="Arial" panose="020B0604020202020204" pitchFamily="34" charset="0"/>
              <a:buChar char="•"/>
            </a:pPr>
            <a:r>
              <a:rPr lang="en-GB" dirty="0" smtClean="0"/>
              <a:t> Direction of arrow:</a:t>
            </a:r>
          </a:p>
          <a:p>
            <a:pPr lvl="1">
              <a:buFont typeface="Arial" panose="020B0604020202020204" pitchFamily="34" charset="0"/>
              <a:buChar char="•"/>
            </a:pPr>
            <a:r>
              <a:rPr lang="en-GB" dirty="0" smtClean="0"/>
              <a:t>Assumed direction of effect</a:t>
            </a:r>
          </a:p>
          <a:p>
            <a:pPr>
              <a:buFont typeface="Arial" panose="020B0604020202020204" pitchFamily="34" charset="0"/>
              <a:buChar char="•"/>
            </a:pPr>
            <a:r>
              <a:rPr lang="en-GB" dirty="0" smtClean="0"/>
              <a:t> Time flows from left to right</a:t>
            </a:r>
          </a:p>
          <a:p>
            <a:pPr>
              <a:buFont typeface="Arial" panose="020B0604020202020204" pitchFamily="34" charset="0"/>
              <a:buChar char="•"/>
            </a:pPr>
            <a:r>
              <a:rPr lang="en-GB" dirty="0" smtClean="0"/>
              <a:t> We do not distinguish between harmful and protective effects</a:t>
            </a:r>
          </a:p>
        </p:txBody>
      </p:sp>
      <p:grpSp>
        <p:nvGrpSpPr>
          <p:cNvPr id="16" name="Gruppieren 8"/>
          <p:cNvGrpSpPr/>
          <p:nvPr/>
        </p:nvGrpSpPr>
        <p:grpSpPr>
          <a:xfrm>
            <a:off x="2981251" y="5445224"/>
            <a:ext cx="3227215" cy="720080"/>
            <a:chOff x="2483768" y="2780928"/>
            <a:chExt cx="2376264" cy="432048"/>
          </a:xfrm>
        </p:grpSpPr>
        <p:sp>
          <p:nvSpPr>
            <p:cNvPr id="18" name="Abgerundetes Rechteck 6"/>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p>
          </p:txBody>
        </p:sp>
        <p:sp>
          <p:nvSpPr>
            <p:cNvPr id="19" name="Abgerundetes Rechteck 7"/>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cxnSp>
        <p:nvCxnSpPr>
          <p:cNvPr id="17" name="Gerade Verbindung mit Pfeil 5"/>
          <p:cNvCxnSpPr/>
          <p:nvPr/>
        </p:nvCxnSpPr>
        <p:spPr>
          <a:xfrm>
            <a:off x="3568017" y="5805264"/>
            <a:ext cx="20536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68017" y="5805264"/>
            <a:ext cx="20536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4124127" y="5507940"/>
            <a:ext cx="807913" cy="369332"/>
          </a:xfrm>
          <a:prstGeom prst="rect">
            <a:avLst/>
          </a:prstGeom>
          <a:noFill/>
        </p:spPr>
        <p:txBody>
          <a:bodyPr wrap="none" rtlCol="0">
            <a:spAutoFit/>
          </a:bodyPr>
          <a:lstStyle/>
          <a:p>
            <a:r>
              <a:rPr lang="de-DE" dirty="0" smtClean="0"/>
              <a:t>causes</a:t>
            </a:r>
            <a:endParaRPr lang="en-GB" dirty="0"/>
          </a:p>
        </p:txBody>
      </p:sp>
      <p:grpSp>
        <p:nvGrpSpPr>
          <p:cNvPr id="37" name="Group 36"/>
          <p:cNvGrpSpPr/>
          <p:nvPr/>
        </p:nvGrpSpPr>
        <p:grpSpPr>
          <a:xfrm>
            <a:off x="1783331" y="5949280"/>
            <a:ext cx="5504282" cy="369332"/>
            <a:chOff x="1783331" y="5949280"/>
            <a:chExt cx="5504282" cy="369332"/>
          </a:xfrm>
        </p:grpSpPr>
        <p:sp>
          <p:nvSpPr>
            <p:cNvPr id="23" name="TextBox 22"/>
            <p:cNvSpPr txBox="1"/>
            <p:nvPr/>
          </p:nvSpPr>
          <p:spPr>
            <a:xfrm>
              <a:off x="1783331" y="5949280"/>
              <a:ext cx="1358705"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de-DE" dirty="0">
                  <a:solidFill>
                    <a:schemeClr val="accent1"/>
                  </a:solidFill>
                </a:rPr>
                <a:t>e</a:t>
              </a:r>
              <a:r>
                <a:rPr lang="de-DE" dirty="0" smtClean="0">
                  <a:solidFill>
                    <a:schemeClr val="accent1"/>
                  </a:solidFill>
                </a:rPr>
                <a:t>arlier in life</a:t>
              </a:r>
              <a:endParaRPr lang="en-GB" dirty="0">
                <a:solidFill>
                  <a:schemeClr val="accent1"/>
                </a:solidFill>
              </a:endParaRPr>
            </a:p>
          </p:txBody>
        </p:sp>
        <p:sp>
          <p:nvSpPr>
            <p:cNvPr id="32" name="TextBox 31"/>
            <p:cNvSpPr txBox="1"/>
            <p:nvPr/>
          </p:nvSpPr>
          <p:spPr>
            <a:xfrm>
              <a:off x="6105045" y="5949280"/>
              <a:ext cx="118256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de-DE" dirty="0">
                  <a:solidFill>
                    <a:schemeClr val="accent1"/>
                  </a:solidFill>
                </a:rPr>
                <a:t>l</a:t>
              </a:r>
              <a:r>
                <a:rPr lang="de-DE" dirty="0" smtClean="0">
                  <a:solidFill>
                    <a:schemeClr val="accent1"/>
                  </a:solidFill>
                </a:rPr>
                <a:t>ater in life</a:t>
              </a:r>
              <a:endParaRPr lang="en-GB" dirty="0">
                <a:solidFill>
                  <a:schemeClr val="accent1"/>
                </a:solidFill>
              </a:endParaRPr>
            </a:p>
          </p:txBody>
        </p:sp>
        <p:cxnSp>
          <p:nvCxnSpPr>
            <p:cNvPr id="34" name="Straight Arrow Connector 33"/>
            <p:cNvCxnSpPr>
              <a:stCxn id="23" idx="3"/>
              <a:endCxn id="32" idx="1"/>
            </p:cNvCxnSpPr>
            <p:nvPr/>
          </p:nvCxnSpPr>
          <p:spPr>
            <a:xfrm>
              <a:off x="3142036" y="6133946"/>
              <a:ext cx="2963009"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this DAG tell us?</a:t>
            </a:r>
            <a:endParaRPr lang="en-GB" dirty="0"/>
          </a:p>
        </p:txBody>
      </p:sp>
      <p:sp>
        <p:nvSpPr>
          <p:cNvPr id="4" name="TextBox 3"/>
          <p:cNvSpPr txBox="1"/>
          <p:nvPr/>
        </p:nvSpPr>
        <p:spPr>
          <a:xfrm>
            <a:off x="2834721" y="3573016"/>
            <a:ext cx="1212383" cy="369332"/>
          </a:xfrm>
          <a:prstGeom prst="rect">
            <a:avLst/>
          </a:prstGeom>
          <a:noFill/>
        </p:spPr>
        <p:txBody>
          <a:bodyPr wrap="none" rtlCol="0">
            <a:spAutoFit/>
          </a:bodyPr>
          <a:lstStyle/>
          <a:p>
            <a:r>
              <a:rPr lang="en-GB" dirty="0">
                <a:solidFill>
                  <a:schemeClr val="accent2"/>
                </a:solidFill>
              </a:rPr>
              <a:t>d</a:t>
            </a:r>
            <a:r>
              <a:rPr lang="en-GB" dirty="0" smtClean="0">
                <a:solidFill>
                  <a:schemeClr val="accent2"/>
                </a:solidFill>
              </a:rPr>
              <a:t>epression</a:t>
            </a:r>
            <a:endParaRPr lang="en-GB" dirty="0">
              <a:solidFill>
                <a:schemeClr val="accent2"/>
              </a:solidFill>
            </a:endParaRPr>
          </a:p>
        </p:txBody>
      </p:sp>
      <p:sp>
        <p:nvSpPr>
          <p:cNvPr id="5" name="TextBox 4"/>
          <p:cNvSpPr txBox="1"/>
          <p:nvPr/>
        </p:nvSpPr>
        <p:spPr>
          <a:xfrm>
            <a:off x="6761844" y="3449359"/>
            <a:ext cx="1528111" cy="646331"/>
          </a:xfrm>
          <a:prstGeom prst="rect">
            <a:avLst/>
          </a:prstGeom>
          <a:noFill/>
        </p:spPr>
        <p:txBody>
          <a:bodyPr wrap="none" rtlCol="0">
            <a:spAutoFit/>
          </a:bodyPr>
          <a:lstStyle/>
          <a:p>
            <a:pPr algn="ctr"/>
            <a:r>
              <a:rPr lang="en-GB" dirty="0">
                <a:solidFill>
                  <a:schemeClr val="accent2"/>
                </a:solidFill>
              </a:rPr>
              <a:t>c</a:t>
            </a:r>
            <a:r>
              <a:rPr lang="en-GB" dirty="0" smtClean="0">
                <a:solidFill>
                  <a:schemeClr val="accent2"/>
                </a:solidFill>
              </a:rPr>
              <a:t>ardiovascular</a:t>
            </a:r>
          </a:p>
          <a:p>
            <a:pPr algn="ctr"/>
            <a:r>
              <a:rPr lang="en-GB" dirty="0" smtClean="0">
                <a:solidFill>
                  <a:schemeClr val="accent2"/>
                </a:solidFill>
              </a:rPr>
              <a:t>disease</a:t>
            </a:r>
            <a:endParaRPr lang="en-GB" dirty="0">
              <a:solidFill>
                <a:schemeClr val="accent2"/>
              </a:solidFill>
            </a:endParaRPr>
          </a:p>
        </p:txBody>
      </p:sp>
      <p:sp>
        <p:nvSpPr>
          <p:cNvPr id="6" name="TextBox 5"/>
          <p:cNvSpPr txBox="1"/>
          <p:nvPr/>
        </p:nvSpPr>
        <p:spPr>
          <a:xfrm>
            <a:off x="4819526" y="3068960"/>
            <a:ext cx="1264642" cy="369332"/>
          </a:xfrm>
          <a:prstGeom prst="rect">
            <a:avLst/>
          </a:prstGeom>
          <a:noFill/>
        </p:spPr>
        <p:txBody>
          <a:bodyPr wrap="none" rtlCol="0">
            <a:spAutoFit/>
          </a:bodyPr>
          <a:lstStyle/>
          <a:p>
            <a:r>
              <a:rPr lang="en-GB" dirty="0" smtClean="0"/>
              <a:t>weight gain</a:t>
            </a:r>
            <a:endParaRPr lang="en-GB" dirty="0"/>
          </a:p>
        </p:txBody>
      </p:sp>
      <p:sp>
        <p:nvSpPr>
          <p:cNvPr id="7" name="TextBox 6"/>
          <p:cNvSpPr txBox="1"/>
          <p:nvPr/>
        </p:nvSpPr>
        <p:spPr>
          <a:xfrm>
            <a:off x="4572000" y="3573016"/>
            <a:ext cx="1829027" cy="369332"/>
          </a:xfrm>
          <a:prstGeom prst="rect">
            <a:avLst/>
          </a:prstGeom>
          <a:noFill/>
        </p:spPr>
        <p:txBody>
          <a:bodyPr wrap="none" rtlCol="0">
            <a:spAutoFit/>
          </a:bodyPr>
          <a:lstStyle/>
          <a:p>
            <a:r>
              <a:rPr lang="en-GB" dirty="0" smtClean="0"/>
              <a:t>physical inactivity</a:t>
            </a:r>
            <a:endParaRPr lang="en-GB" dirty="0"/>
          </a:p>
        </p:txBody>
      </p:sp>
      <p:sp>
        <p:nvSpPr>
          <p:cNvPr id="8" name="TextBox 7"/>
          <p:cNvSpPr txBox="1"/>
          <p:nvPr/>
        </p:nvSpPr>
        <p:spPr>
          <a:xfrm>
            <a:off x="4971617" y="4139788"/>
            <a:ext cx="968535" cy="369332"/>
          </a:xfrm>
          <a:prstGeom prst="rect">
            <a:avLst/>
          </a:prstGeom>
          <a:noFill/>
        </p:spPr>
        <p:txBody>
          <a:bodyPr wrap="none" rtlCol="0">
            <a:spAutoFit/>
          </a:bodyPr>
          <a:lstStyle/>
          <a:p>
            <a:r>
              <a:rPr lang="en-GB" dirty="0" smtClean="0"/>
              <a:t>smoking</a:t>
            </a:r>
            <a:endParaRPr lang="en-GB" dirty="0"/>
          </a:p>
        </p:txBody>
      </p:sp>
      <p:sp>
        <p:nvSpPr>
          <p:cNvPr id="9" name="TextBox 8"/>
          <p:cNvSpPr txBox="1"/>
          <p:nvPr/>
        </p:nvSpPr>
        <p:spPr>
          <a:xfrm>
            <a:off x="620305" y="3851030"/>
            <a:ext cx="1633460" cy="646331"/>
          </a:xfrm>
          <a:prstGeom prst="rect">
            <a:avLst/>
          </a:prstGeom>
          <a:noFill/>
        </p:spPr>
        <p:txBody>
          <a:bodyPr wrap="none" rtlCol="0">
            <a:spAutoFit/>
          </a:bodyPr>
          <a:lstStyle/>
          <a:p>
            <a:pPr algn="ctr"/>
            <a:r>
              <a:rPr lang="en-GB" dirty="0" smtClean="0"/>
              <a:t>socioeconomic </a:t>
            </a:r>
          </a:p>
          <a:p>
            <a:pPr algn="ctr"/>
            <a:r>
              <a:rPr lang="en-GB" dirty="0" smtClean="0"/>
              <a:t>status</a:t>
            </a:r>
            <a:endParaRPr lang="en-GB" dirty="0"/>
          </a:p>
        </p:txBody>
      </p:sp>
      <p:sp>
        <p:nvSpPr>
          <p:cNvPr id="10" name="TextBox 9"/>
          <p:cNvSpPr txBox="1"/>
          <p:nvPr/>
        </p:nvSpPr>
        <p:spPr>
          <a:xfrm>
            <a:off x="692313" y="4787860"/>
            <a:ext cx="1575431" cy="369332"/>
          </a:xfrm>
          <a:prstGeom prst="rect">
            <a:avLst/>
          </a:prstGeom>
          <a:noFill/>
        </p:spPr>
        <p:txBody>
          <a:bodyPr wrap="none" rtlCol="0">
            <a:spAutoFit/>
          </a:bodyPr>
          <a:lstStyle/>
          <a:p>
            <a:r>
              <a:rPr lang="en-GB" dirty="0"/>
              <a:t>g</a:t>
            </a:r>
            <a:r>
              <a:rPr lang="en-GB" dirty="0" smtClean="0"/>
              <a:t>enetic variant</a:t>
            </a:r>
            <a:endParaRPr lang="en-GB" dirty="0"/>
          </a:p>
        </p:txBody>
      </p:sp>
      <p:sp>
        <p:nvSpPr>
          <p:cNvPr id="11" name="TextBox 10"/>
          <p:cNvSpPr txBox="1"/>
          <p:nvPr/>
        </p:nvSpPr>
        <p:spPr>
          <a:xfrm>
            <a:off x="1263753" y="3297032"/>
            <a:ext cx="517770" cy="369332"/>
          </a:xfrm>
          <a:prstGeom prst="rect">
            <a:avLst/>
          </a:prstGeom>
          <a:noFill/>
        </p:spPr>
        <p:txBody>
          <a:bodyPr wrap="none" rtlCol="0">
            <a:spAutoFit/>
          </a:bodyPr>
          <a:lstStyle/>
          <a:p>
            <a:r>
              <a:rPr lang="en-GB" dirty="0"/>
              <a:t>a</a:t>
            </a:r>
            <a:r>
              <a:rPr lang="en-GB" dirty="0" smtClean="0"/>
              <a:t>ge</a:t>
            </a:r>
            <a:endParaRPr lang="en-GB" dirty="0"/>
          </a:p>
        </p:txBody>
      </p:sp>
      <p:sp>
        <p:nvSpPr>
          <p:cNvPr id="12" name="TextBox 11"/>
          <p:cNvSpPr txBox="1"/>
          <p:nvPr/>
        </p:nvSpPr>
        <p:spPr>
          <a:xfrm>
            <a:off x="1282957" y="2755920"/>
            <a:ext cx="485774" cy="369332"/>
          </a:xfrm>
          <a:prstGeom prst="rect">
            <a:avLst/>
          </a:prstGeom>
          <a:noFill/>
        </p:spPr>
        <p:txBody>
          <a:bodyPr wrap="none" rtlCol="0">
            <a:spAutoFit/>
          </a:bodyPr>
          <a:lstStyle/>
          <a:p>
            <a:r>
              <a:rPr lang="en-GB" dirty="0" smtClean="0"/>
              <a:t>sex</a:t>
            </a:r>
            <a:endParaRPr lang="en-GB" dirty="0"/>
          </a:p>
        </p:txBody>
      </p:sp>
      <p:cxnSp>
        <p:nvCxnSpPr>
          <p:cNvPr id="14" name="Straight Arrow Connector 13"/>
          <p:cNvCxnSpPr>
            <a:stCxn id="12" idx="3"/>
            <a:endCxn id="4" idx="0"/>
          </p:cNvCxnSpPr>
          <p:nvPr/>
        </p:nvCxnSpPr>
        <p:spPr>
          <a:xfrm>
            <a:off x="1768731" y="2940586"/>
            <a:ext cx="1672182" cy="632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4" idx="1"/>
          </p:cNvCxnSpPr>
          <p:nvPr/>
        </p:nvCxnSpPr>
        <p:spPr>
          <a:xfrm>
            <a:off x="1781523" y="3481698"/>
            <a:ext cx="1053198" cy="275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4" idx="1"/>
          </p:cNvCxnSpPr>
          <p:nvPr/>
        </p:nvCxnSpPr>
        <p:spPr>
          <a:xfrm flipV="1">
            <a:off x="2253765" y="3757682"/>
            <a:ext cx="580956" cy="416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4" idx="2"/>
          </p:cNvCxnSpPr>
          <p:nvPr/>
        </p:nvCxnSpPr>
        <p:spPr>
          <a:xfrm flipV="1">
            <a:off x="2267744" y="3942348"/>
            <a:ext cx="1173169" cy="1030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3"/>
            <a:endCxn id="6" idx="1"/>
          </p:cNvCxnSpPr>
          <p:nvPr/>
        </p:nvCxnSpPr>
        <p:spPr>
          <a:xfrm flipV="1">
            <a:off x="4047104" y="3253626"/>
            <a:ext cx="772422"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7" idx="1"/>
          </p:cNvCxnSpPr>
          <p:nvPr/>
        </p:nvCxnSpPr>
        <p:spPr>
          <a:xfrm>
            <a:off x="4047104" y="3757682"/>
            <a:ext cx="524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3"/>
            <a:endCxn id="8" idx="1"/>
          </p:cNvCxnSpPr>
          <p:nvPr/>
        </p:nvCxnSpPr>
        <p:spPr>
          <a:xfrm>
            <a:off x="4047104" y="3757682"/>
            <a:ext cx="924513" cy="566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3"/>
            <a:endCxn id="5" idx="1"/>
          </p:cNvCxnSpPr>
          <p:nvPr/>
        </p:nvCxnSpPr>
        <p:spPr>
          <a:xfrm>
            <a:off x="6084168" y="3253626"/>
            <a:ext cx="677676" cy="518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3"/>
            <a:endCxn id="5" idx="1"/>
          </p:cNvCxnSpPr>
          <p:nvPr/>
        </p:nvCxnSpPr>
        <p:spPr>
          <a:xfrm>
            <a:off x="6401027" y="3757682"/>
            <a:ext cx="360817" cy="14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3"/>
            <a:endCxn id="5" idx="1"/>
          </p:cNvCxnSpPr>
          <p:nvPr/>
        </p:nvCxnSpPr>
        <p:spPr>
          <a:xfrm flipV="1">
            <a:off x="5940152" y="3772525"/>
            <a:ext cx="821692" cy="551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2" idx="0"/>
            <a:endCxn id="5" idx="0"/>
          </p:cNvCxnSpPr>
          <p:nvPr/>
        </p:nvCxnSpPr>
        <p:spPr>
          <a:xfrm rot="16200000" flipH="1">
            <a:off x="4179152" y="102611"/>
            <a:ext cx="693439" cy="6000056"/>
          </a:xfrm>
          <a:prstGeom prst="curvedConnector3">
            <a:avLst>
              <a:gd name="adj1" fmla="val -32966"/>
            </a:avLst>
          </a:prstGeom>
          <a:ln>
            <a:tailEnd type="triangle"/>
          </a:ln>
        </p:spPr>
        <p:style>
          <a:lnRef idx="1">
            <a:schemeClr val="dk1"/>
          </a:lnRef>
          <a:fillRef idx="0">
            <a:schemeClr val="dk1"/>
          </a:fillRef>
          <a:effectRef idx="0">
            <a:schemeClr val="dk1"/>
          </a:effectRef>
          <a:fontRef idx="minor">
            <a:schemeClr val="tx1"/>
          </a:fontRef>
        </p:style>
      </p:cxnSp>
      <p:cxnSp>
        <p:nvCxnSpPr>
          <p:cNvPr id="49" name="Curved Connector 48"/>
          <p:cNvCxnSpPr>
            <a:stCxn id="10" idx="2"/>
            <a:endCxn id="5" idx="2"/>
          </p:cNvCxnSpPr>
          <p:nvPr/>
        </p:nvCxnSpPr>
        <p:spPr>
          <a:xfrm rot="5400000" flipH="1" flipV="1">
            <a:off x="3972213" y="1603505"/>
            <a:ext cx="1061502" cy="6045871"/>
          </a:xfrm>
          <a:prstGeom prst="curvedConnector3">
            <a:avLst>
              <a:gd name="adj1" fmla="val -21536"/>
            </a:avLst>
          </a:prstGeom>
          <a:ln>
            <a:tailEnd type="triangle"/>
          </a:ln>
        </p:spPr>
        <p:style>
          <a:lnRef idx="1">
            <a:schemeClr val="dk1"/>
          </a:lnRef>
          <a:fillRef idx="0">
            <a:schemeClr val="dk1"/>
          </a:fillRef>
          <a:effectRef idx="0">
            <a:schemeClr val="dk1"/>
          </a:effectRef>
          <a:fontRef idx="minor">
            <a:schemeClr val="tx1"/>
          </a:fontRef>
        </p:style>
      </p:cxnSp>
      <p:cxnSp>
        <p:nvCxnSpPr>
          <p:cNvPr id="52" name="Curved Connector 51"/>
          <p:cNvCxnSpPr>
            <a:stCxn id="9" idx="1"/>
            <a:endCxn id="5" idx="2"/>
          </p:cNvCxnSpPr>
          <p:nvPr/>
        </p:nvCxnSpPr>
        <p:spPr>
          <a:xfrm rot="10800000" flipH="1">
            <a:off x="620304" y="4095690"/>
            <a:ext cx="6905595" cy="78506"/>
          </a:xfrm>
          <a:prstGeom prst="curvedConnector4">
            <a:avLst>
              <a:gd name="adj1" fmla="val -3310"/>
              <a:gd name="adj2" fmla="val -2066817"/>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11" idx="1"/>
            <a:endCxn id="5" idx="0"/>
          </p:cNvCxnSpPr>
          <p:nvPr/>
        </p:nvCxnSpPr>
        <p:spPr>
          <a:xfrm rot="10800000" flipH="1">
            <a:off x="1263752" y="3449360"/>
            <a:ext cx="6262147" cy="32339"/>
          </a:xfrm>
          <a:prstGeom prst="curvedConnector4">
            <a:avLst>
              <a:gd name="adj1" fmla="val -3651"/>
              <a:gd name="adj2" fmla="val 4663533"/>
            </a:avLst>
          </a:prstGeom>
          <a:ln>
            <a:tailEnd type="triangle"/>
          </a:ln>
        </p:spPr>
        <p:style>
          <a:lnRef idx="1">
            <a:schemeClr val="dk1"/>
          </a:lnRef>
          <a:fillRef idx="0">
            <a:schemeClr val="dk1"/>
          </a:fillRef>
          <a:effectRef idx="0">
            <a:schemeClr val="dk1"/>
          </a:effectRef>
          <a:fontRef idx="minor">
            <a:schemeClr val="tx1"/>
          </a:fontRef>
        </p:style>
      </p:cxnSp>
      <p:cxnSp>
        <p:nvCxnSpPr>
          <p:cNvPr id="66" name="Curved Connector 65"/>
          <p:cNvCxnSpPr>
            <a:stCxn id="10" idx="0"/>
            <a:endCxn id="12" idx="1"/>
          </p:cNvCxnSpPr>
          <p:nvPr/>
        </p:nvCxnSpPr>
        <p:spPr>
          <a:xfrm rot="16200000" flipV="1">
            <a:off x="457856" y="3765687"/>
            <a:ext cx="1847274" cy="197072"/>
          </a:xfrm>
          <a:prstGeom prst="curvedConnector4">
            <a:avLst>
              <a:gd name="adj1" fmla="val 45002"/>
              <a:gd name="adj2" fmla="val 515708"/>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834721" y="5805264"/>
            <a:ext cx="2070567" cy="369332"/>
          </a:xfrm>
          <a:prstGeom prst="rect">
            <a:avLst/>
          </a:prstGeom>
          <a:noFill/>
        </p:spPr>
        <p:txBody>
          <a:bodyPr wrap="none" rtlCol="0">
            <a:spAutoFit/>
          </a:bodyPr>
          <a:lstStyle/>
          <a:p>
            <a:r>
              <a:rPr lang="en-GB" dirty="0">
                <a:solidFill>
                  <a:schemeClr val="accent1"/>
                </a:solidFill>
              </a:rPr>
              <a:t>a</a:t>
            </a:r>
            <a:r>
              <a:rPr lang="en-GB" dirty="0" smtClean="0">
                <a:solidFill>
                  <a:schemeClr val="accent1"/>
                </a:solidFill>
              </a:rPr>
              <a:t>ntidepressant use?</a:t>
            </a:r>
            <a:endParaRPr lang="en-GB" dirty="0">
              <a:solidFill>
                <a:schemeClr val="accent1"/>
              </a:solidFill>
            </a:endParaRPr>
          </a:p>
        </p:txBody>
      </p:sp>
      <p:cxnSp>
        <p:nvCxnSpPr>
          <p:cNvPr id="29" name="Curved Connector 28"/>
          <p:cNvCxnSpPr>
            <a:stCxn id="4" idx="0"/>
            <a:endCxn id="5" idx="0"/>
          </p:cNvCxnSpPr>
          <p:nvPr/>
        </p:nvCxnSpPr>
        <p:spPr>
          <a:xfrm rot="5400000" flipH="1" flipV="1">
            <a:off x="5421578" y="1468695"/>
            <a:ext cx="123657" cy="4084987"/>
          </a:xfrm>
          <a:prstGeom prst="curvedConnector3">
            <a:avLst>
              <a:gd name="adj1" fmla="val 50787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24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a:t>
            </a:r>
            <a:r>
              <a:rPr lang="de-DE" dirty="0" smtClean="0"/>
              <a:t>deal RCTs</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en-GB" sz="2400" dirty="0" smtClean="0"/>
              <a:t> What do I mean by “ideal” RCT?</a:t>
            </a:r>
          </a:p>
          <a:p>
            <a:pPr lvl="1">
              <a:buFont typeface="Arial" panose="020B0604020202020204" pitchFamily="34" charset="0"/>
              <a:buChar char="•"/>
            </a:pPr>
            <a:r>
              <a:rPr lang="en-GB" sz="2000" dirty="0" smtClean="0"/>
              <a:t>Treatment groups are exchangeable</a:t>
            </a:r>
          </a:p>
          <a:p>
            <a:pPr lvl="1">
              <a:buFont typeface="Arial" panose="020B0604020202020204" pitchFamily="34" charset="0"/>
              <a:buChar char="•"/>
            </a:pPr>
            <a:r>
              <a:rPr lang="en-GB" sz="2000" dirty="0" smtClean="0"/>
              <a:t>No loss to follow-up</a:t>
            </a:r>
          </a:p>
          <a:p>
            <a:pPr lvl="1">
              <a:buFont typeface="Arial" panose="020B0604020202020204" pitchFamily="34" charset="0"/>
              <a:buChar char="•"/>
            </a:pPr>
            <a:r>
              <a:rPr lang="en-GB" sz="2000" dirty="0" smtClean="0"/>
              <a:t>Double-blinding</a:t>
            </a:r>
          </a:p>
          <a:p>
            <a:pPr lvl="1">
              <a:buFont typeface="Arial" panose="020B0604020202020204" pitchFamily="34" charset="0"/>
              <a:buChar char="•"/>
            </a:pPr>
            <a:r>
              <a:rPr lang="en-GB" sz="2000" dirty="0" smtClean="0"/>
              <a:t>Perfect adherence to treatment strategies</a:t>
            </a:r>
          </a:p>
          <a:p>
            <a:pPr>
              <a:buFont typeface="Arial" panose="020B0604020202020204" pitchFamily="34" charset="0"/>
              <a:buChar char="•"/>
            </a:pPr>
            <a:r>
              <a:rPr lang="en-GB" sz="2200" dirty="0"/>
              <a:t> </a:t>
            </a:r>
            <a:r>
              <a:rPr lang="en-GB" sz="2400" dirty="0" smtClean="0"/>
              <a:t>Unconditional </a:t>
            </a:r>
            <a:r>
              <a:rPr lang="en-GB" sz="2400" dirty="0"/>
              <a:t>exchangeability</a:t>
            </a:r>
            <a:endParaRPr lang="en-GB" sz="2200" dirty="0"/>
          </a:p>
          <a:p>
            <a:pPr lvl="1">
              <a:buFont typeface="Arial" panose="020B0604020202020204" pitchFamily="34" charset="0"/>
              <a:buChar char="•"/>
            </a:pPr>
            <a:endParaRPr lang="en-GB" sz="2000" dirty="0" smtClean="0"/>
          </a:p>
          <a:p>
            <a:pPr lvl="1"/>
            <a:endParaRPr lang="en-GB" dirty="0" smtClean="0"/>
          </a:p>
        </p:txBody>
      </p:sp>
      <p:sp>
        <p:nvSpPr>
          <p:cNvPr id="9" name="Abgerundetes Rechteck 6"/>
          <p:cNvSpPr/>
          <p:nvPr/>
        </p:nvSpPr>
        <p:spPr>
          <a:xfrm>
            <a:off x="2047211" y="4829066"/>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smtClean="0">
              <a:solidFill>
                <a:schemeClr val="tx1"/>
              </a:solidFill>
            </a:endParaRPr>
          </a:p>
        </p:txBody>
      </p:sp>
      <p:grpSp>
        <p:nvGrpSpPr>
          <p:cNvPr id="12" name="Group 11"/>
          <p:cNvGrpSpPr/>
          <p:nvPr/>
        </p:nvGrpSpPr>
        <p:grpSpPr>
          <a:xfrm>
            <a:off x="1808654" y="4473116"/>
            <a:ext cx="5377135" cy="1260140"/>
            <a:chOff x="2054391" y="4149080"/>
            <a:chExt cx="5377135" cy="1260140"/>
          </a:xfrm>
        </p:grpSpPr>
        <p:grpSp>
          <p:nvGrpSpPr>
            <p:cNvPr id="4" name="Gruppieren 3"/>
            <p:cNvGrpSpPr/>
            <p:nvPr/>
          </p:nvGrpSpPr>
          <p:grpSpPr>
            <a:xfrm>
              <a:off x="2981251" y="4149080"/>
              <a:ext cx="3227215" cy="720080"/>
              <a:chOff x="3419872" y="2780928"/>
              <a:chExt cx="2376264" cy="432048"/>
            </a:xfrm>
          </p:grpSpPr>
          <p:grpSp>
            <p:nvGrpSpPr>
              <p:cNvPr id="5" name="Gruppieren 8"/>
              <p:cNvGrpSpPr/>
              <p:nvPr/>
            </p:nvGrpSpPr>
            <p:grpSpPr>
              <a:xfrm>
                <a:off x="3419872" y="2780928"/>
                <a:ext cx="2376264" cy="432048"/>
                <a:chOff x="2483768" y="2780928"/>
                <a:chExt cx="2376264" cy="432048"/>
              </a:xfrm>
            </p:grpSpPr>
            <p:sp>
              <p:nvSpPr>
                <p:cNvPr id="7" name="Abgerundetes Rechteck 6"/>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p>
              </p:txBody>
            </p:sp>
            <p:sp>
              <p:nvSpPr>
                <p:cNvPr id="8" name="Abgerundetes Rechteck 7"/>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smtClean="0">
                      <a:solidFill>
                        <a:schemeClr val="tx1"/>
                      </a:solidFill>
                    </a:rPr>
                    <a:t>Y</a:t>
                  </a:r>
                  <a:endParaRPr lang="en-GB" sz="3200">
                    <a:solidFill>
                      <a:schemeClr val="tx1"/>
                    </a:solidFill>
                  </a:endParaRPr>
                </a:p>
              </p:txBody>
            </p:sp>
          </p:grpSp>
          <p:cxnSp>
            <p:nvCxnSpPr>
              <p:cNvPr id="6" name="Gerade Verbindung mit Pfeil 5"/>
              <p:cNvCxnSpPr>
                <a:stCxn id="7" idx="3"/>
                <a:endCxn id="8" idx="1"/>
              </p:cNvCxnSpPr>
              <p:nvPr/>
            </p:nvCxnSpPr>
            <p:spPr>
              <a:xfrm>
                <a:off x="3851920" y="2996952"/>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Abgerundetes Rechteck 6"/>
            <p:cNvSpPr/>
            <p:nvPr/>
          </p:nvSpPr>
          <p:spPr>
            <a:xfrm>
              <a:off x="4594858" y="4689140"/>
              <a:ext cx="2836668"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smtClean="0">
                  <a:solidFill>
                    <a:schemeClr val="tx1"/>
                  </a:solidFill>
                </a:rPr>
                <a:t>outcome,</a:t>
              </a:r>
            </a:p>
            <a:p>
              <a:pPr algn="ctr"/>
              <a:r>
                <a:rPr lang="de-DE" sz="2000" dirty="0">
                  <a:solidFill>
                    <a:schemeClr val="tx1"/>
                  </a:solidFill>
                </a:rPr>
                <a:t>e</a:t>
              </a:r>
              <a:r>
                <a:rPr lang="de-DE" sz="2000" dirty="0" smtClean="0">
                  <a:solidFill>
                    <a:schemeClr val="tx1"/>
                  </a:solidFill>
                </a:rPr>
                <a:t>g heart attack</a:t>
              </a:r>
              <a:endParaRPr lang="en-GB" sz="2000" dirty="0" smtClean="0">
                <a:solidFill>
                  <a:schemeClr val="tx1"/>
                </a:solidFill>
              </a:endParaRPr>
            </a:p>
          </p:txBody>
        </p:sp>
        <p:sp>
          <p:nvSpPr>
            <p:cNvPr id="11" name="Abgerundetes Rechteck 6"/>
            <p:cNvSpPr/>
            <p:nvPr/>
          </p:nvSpPr>
          <p:spPr>
            <a:xfrm>
              <a:off x="2054391" y="4689140"/>
              <a:ext cx="2454845" cy="72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e</a:t>
              </a:r>
              <a:r>
                <a:rPr lang="de-DE" sz="2000" dirty="0" smtClean="0">
                  <a:solidFill>
                    <a:schemeClr val="tx1"/>
                  </a:solidFill>
                </a:rPr>
                <a:t>xposure,</a:t>
              </a:r>
            </a:p>
            <a:p>
              <a:pPr algn="ctr"/>
              <a:r>
                <a:rPr lang="de-DE" sz="2000" dirty="0">
                  <a:solidFill>
                    <a:schemeClr val="tx1"/>
                  </a:solidFill>
                </a:rPr>
                <a:t>e</a:t>
              </a:r>
              <a:r>
                <a:rPr lang="de-DE" sz="2000" dirty="0" smtClean="0">
                  <a:solidFill>
                    <a:schemeClr val="tx1"/>
                  </a:solidFill>
                </a:rPr>
                <a:t>g a drug</a:t>
              </a:r>
              <a:endParaRPr lang="en-GB" sz="2000" dirty="0" smtClean="0">
                <a:solidFill>
                  <a:schemeClr val="tx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Non-ideal RCTs and </a:t>
            </a:r>
            <a:br>
              <a:rPr lang="en-GB" dirty="0" smtClean="0"/>
            </a:br>
            <a:r>
              <a:rPr lang="en-GB" dirty="0" smtClean="0"/>
              <a:t>observational studies</a:t>
            </a:r>
            <a:endParaRPr lang="en-GB"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DE" sz="2400" dirty="0" smtClean="0"/>
              <a:t> Conditional exchangeability (more than two variables)</a:t>
            </a:r>
          </a:p>
          <a:p>
            <a:pPr marL="201168" lvl="1" indent="0">
              <a:buNone/>
            </a:pPr>
            <a:endParaRPr lang="de-DE" sz="2000" dirty="0"/>
          </a:p>
          <a:p>
            <a:pPr>
              <a:buFont typeface="Arial" panose="020B0604020202020204" pitchFamily="34" charset="0"/>
              <a:buChar char="•"/>
            </a:pPr>
            <a:r>
              <a:rPr lang="de-DE" sz="2400" dirty="0" smtClean="0"/>
              <a:t> What type of other variables could there be?</a:t>
            </a:r>
          </a:p>
          <a:p>
            <a:pPr lvl="1">
              <a:buFont typeface="Arial" panose="020B0604020202020204" pitchFamily="34" charset="0"/>
              <a:buChar char="•"/>
            </a:pPr>
            <a:r>
              <a:rPr lang="de-DE" sz="2200" dirty="0" smtClean="0"/>
              <a:t>Common sources</a:t>
            </a:r>
          </a:p>
          <a:p>
            <a:pPr lvl="1">
              <a:buFont typeface="Arial" panose="020B0604020202020204" pitchFamily="34" charset="0"/>
              <a:buChar char="•"/>
            </a:pPr>
            <a:r>
              <a:rPr lang="de-DE" sz="2200" dirty="0" smtClean="0"/>
              <a:t>Common effects</a:t>
            </a:r>
          </a:p>
          <a:p>
            <a:pPr lvl="1">
              <a:buFont typeface="Arial" panose="020B0604020202020204" pitchFamily="34" charset="0"/>
              <a:buChar char="•"/>
            </a:pPr>
            <a:r>
              <a:rPr lang="de-DE" sz="2200" dirty="0" smtClean="0"/>
              <a:t>Mediators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Common sources – </a:t>
            </a:r>
            <a:br>
              <a:rPr lang="de-DE" dirty="0" smtClean="0"/>
            </a:br>
            <a:r>
              <a:rPr lang="de-DE" dirty="0" smtClean="0"/>
              <a:t>non-collider</a:t>
            </a:r>
            <a:endParaRPr lang="de-DE" dirty="0"/>
          </a:p>
        </p:txBody>
      </p:sp>
      <p:sp>
        <p:nvSpPr>
          <p:cNvPr id="26" name="Inhaltsplatzhalter 25"/>
          <p:cNvSpPr>
            <a:spLocks noGrp="1"/>
          </p:cNvSpPr>
          <p:nvPr>
            <p:ph idx="1"/>
          </p:nvPr>
        </p:nvSpPr>
        <p:spPr/>
        <p:txBody>
          <a:bodyPr>
            <a:noAutofit/>
          </a:bodyPr>
          <a:lstStyle/>
          <a:p>
            <a:pPr>
              <a:buFont typeface="Arial" panose="020B0604020202020204" pitchFamily="34" charset="0"/>
              <a:buChar char="•"/>
            </a:pPr>
            <a:r>
              <a:rPr lang="en-GB" sz="2400" dirty="0" smtClean="0"/>
              <a:t> H0: There is no causal relationship between exposure A and outcome Y, given variable L</a:t>
            </a:r>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marL="0" indent="0">
              <a:buNone/>
            </a:pPr>
            <a:endParaRPr lang="en-GB" sz="2400" dirty="0" smtClean="0"/>
          </a:p>
          <a:p>
            <a:pPr>
              <a:buFont typeface="Arial" panose="020B0604020202020204" pitchFamily="34" charset="0"/>
              <a:buChar char="•"/>
            </a:pPr>
            <a:r>
              <a:rPr lang="en-GB" sz="2400" dirty="0" smtClean="0"/>
              <a:t> Association flows between variables regardless of the direction of the causal arrows (association from A</a:t>
            </a:r>
            <a:r>
              <a:rPr lang="en-GB" sz="2400" dirty="0" smtClean="0">
                <a:sym typeface="Wingdings" pitchFamily="2" charset="2"/>
              </a:rPr>
              <a:t>LY)</a:t>
            </a:r>
          </a:p>
          <a:p>
            <a:pPr lvl="1">
              <a:buFont typeface="Arial" panose="020B0604020202020204" pitchFamily="34" charset="0"/>
              <a:buChar char="•"/>
            </a:pPr>
            <a:r>
              <a:rPr lang="en-GB" sz="2200" dirty="0" smtClean="0">
                <a:sym typeface="Wingdings" pitchFamily="2" charset="2"/>
              </a:rPr>
              <a:t>“back-door path” is open</a:t>
            </a:r>
          </a:p>
        </p:txBody>
      </p:sp>
      <p:grpSp>
        <p:nvGrpSpPr>
          <p:cNvPr id="14" name="Group 13"/>
          <p:cNvGrpSpPr/>
          <p:nvPr/>
        </p:nvGrpSpPr>
        <p:grpSpPr>
          <a:xfrm>
            <a:off x="1619672" y="2996952"/>
            <a:ext cx="5366977" cy="1507907"/>
            <a:chOff x="1619672" y="3212976"/>
            <a:chExt cx="5366977" cy="1507907"/>
          </a:xfrm>
        </p:grpSpPr>
        <p:grpSp>
          <p:nvGrpSpPr>
            <p:cNvPr id="19" name="Gruppieren 18"/>
            <p:cNvGrpSpPr/>
            <p:nvPr/>
          </p:nvGrpSpPr>
          <p:grpSpPr>
            <a:xfrm>
              <a:off x="2385267" y="3212976"/>
              <a:ext cx="4320480" cy="936104"/>
              <a:chOff x="1475656" y="2924944"/>
              <a:chExt cx="4320480" cy="936104"/>
            </a:xfrm>
          </p:grpSpPr>
          <p:grpSp>
            <p:nvGrpSpPr>
              <p:cNvPr id="4" name="Gruppieren 8"/>
              <p:cNvGrpSpPr/>
              <p:nvPr/>
            </p:nvGrpSpPr>
            <p:grpSpPr>
              <a:xfrm>
                <a:off x="3419872" y="3429000"/>
                <a:ext cx="2376264" cy="432048"/>
                <a:chOff x="2483768" y="2780928"/>
                <a:chExt cx="2376264" cy="432048"/>
              </a:xfrm>
            </p:grpSpPr>
            <p:sp>
              <p:nvSpPr>
                <p:cNvPr id="6" name="Abgerundetes Rechteck 5"/>
                <p:cNvSpPr/>
                <p:nvPr/>
              </p:nvSpPr>
              <p:spPr>
                <a:xfrm>
                  <a:off x="2483768"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A</a:t>
                  </a:r>
                  <a:endParaRPr lang="en-GB" sz="3200" dirty="0">
                    <a:solidFill>
                      <a:schemeClr val="tx1"/>
                    </a:solidFill>
                  </a:endParaRPr>
                </a:p>
              </p:txBody>
            </p:sp>
            <p:sp>
              <p:nvSpPr>
                <p:cNvPr id="7" name="Abgerundetes Rechteck 6"/>
                <p:cNvSpPr/>
                <p:nvPr/>
              </p:nvSpPr>
              <p:spPr>
                <a:xfrm>
                  <a:off x="4427984" y="2780928"/>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Y</a:t>
                  </a:r>
                  <a:endParaRPr lang="en-GB" sz="3200" dirty="0">
                    <a:solidFill>
                      <a:schemeClr val="tx1"/>
                    </a:solidFill>
                  </a:endParaRPr>
                </a:p>
              </p:txBody>
            </p:sp>
          </p:grpSp>
          <p:sp>
            <p:nvSpPr>
              <p:cNvPr id="8" name="Abgerundetes Rechteck 7"/>
              <p:cNvSpPr/>
              <p:nvPr/>
            </p:nvSpPr>
            <p:spPr>
              <a:xfrm>
                <a:off x="1475656" y="3429000"/>
                <a:ext cx="432048"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rPr>
                  <a:t>L</a:t>
                </a:r>
                <a:endParaRPr lang="en-GB" sz="3200" dirty="0">
                  <a:solidFill>
                    <a:schemeClr val="tx1"/>
                  </a:solidFill>
                </a:endParaRPr>
              </a:p>
            </p:txBody>
          </p:sp>
          <p:cxnSp>
            <p:nvCxnSpPr>
              <p:cNvPr id="9" name="Gerade Verbindung mit Pfeil 8"/>
              <p:cNvCxnSpPr>
                <a:stCxn id="8" idx="3"/>
                <a:endCxn id="6" idx="1"/>
              </p:cNvCxnSpPr>
              <p:nvPr/>
            </p:nvCxnSpPr>
            <p:spPr>
              <a:xfrm>
                <a:off x="1907704" y="364502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Nach unten gekrümmter Pfeil 17"/>
              <p:cNvSpPr/>
              <p:nvPr/>
            </p:nvSpPr>
            <p:spPr>
              <a:xfrm>
                <a:off x="1691680" y="2924944"/>
                <a:ext cx="3888432" cy="504056"/>
              </a:xfrm>
              <a:prstGeom prst="curvedDownArrow">
                <a:avLst>
                  <a:gd name="adj1" fmla="val 0"/>
                  <a:gd name="adj2" fmla="val 15916"/>
                  <a:gd name="adj3" fmla="val 8086"/>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10" name="TextBox 9"/>
            <p:cNvSpPr txBox="1"/>
            <p:nvPr/>
          </p:nvSpPr>
          <p:spPr>
            <a:xfrm>
              <a:off x="1619672" y="4074552"/>
              <a:ext cx="1872208" cy="646331"/>
            </a:xfrm>
            <a:prstGeom prst="rect">
              <a:avLst/>
            </a:prstGeom>
            <a:noFill/>
          </p:spPr>
          <p:txBody>
            <a:bodyPr wrap="square" rtlCol="0">
              <a:spAutoFit/>
            </a:bodyPr>
            <a:lstStyle/>
            <a:p>
              <a:r>
                <a:rPr lang="en-GB" dirty="0" smtClean="0"/>
                <a:t>common source</a:t>
              </a:r>
            </a:p>
            <a:p>
              <a:r>
                <a:rPr lang="en-GB" dirty="0" smtClean="0"/>
                <a:t>(non-collider)</a:t>
              </a:r>
              <a:endParaRPr lang="en-GB" dirty="0"/>
            </a:p>
          </p:txBody>
        </p:sp>
        <p:sp>
          <p:nvSpPr>
            <p:cNvPr id="17" name="TextBox 16"/>
            <p:cNvSpPr txBox="1"/>
            <p:nvPr/>
          </p:nvSpPr>
          <p:spPr>
            <a:xfrm>
              <a:off x="4072953" y="4074552"/>
              <a:ext cx="1043812" cy="369332"/>
            </a:xfrm>
            <a:prstGeom prst="rect">
              <a:avLst/>
            </a:prstGeom>
            <a:noFill/>
          </p:spPr>
          <p:txBody>
            <a:bodyPr wrap="none" rtlCol="0">
              <a:spAutoFit/>
            </a:bodyPr>
            <a:lstStyle/>
            <a:p>
              <a:r>
                <a:rPr lang="en-GB" dirty="0" smtClean="0"/>
                <a:t>exposure</a:t>
              </a:r>
              <a:endParaRPr lang="en-GB" dirty="0"/>
            </a:p>
          </p:txBody>
        </p:sp>
        <p:sp>
          <p:nvSpPr>
            <p:cNvPr id="20" name="TextBox 19"/>
            <p:cNvSpPr txBox="1"/>
            <p:nvPr/>
          </p:nvSpPr>
          <p:spPr>
            <a:xfrm>
              <a:off x="5966754" y="4074552"/>
              <a:ext cx="1019895" cy="369332"/>
            </a:xfrm>
            <a:prstGeom prst="rect">
              <a:avLst/>
            </a:prstGeom>
            <a:noFill/>
          </p:spPr>
          <p:txBody>
            <a:bodyPr wrap="none" rtlCol="0">
              <a:spAutoFit/>
            </a:bodyPr>
            <a:lstStyle/>
            <a:p>
              <a:r>
                <a:rPr lang="en-GB" dirty="0" smtClean="0"/>
                <a:t>outcome</a:t>
              </a:r>
              <a:endParaRPr lang="en-GB" dirty="0"/>
            </a:p>
          </p:txBody>
        </p:sp>
      </p:grpSp>
      <p:grpSp>
        <p:nvGrpSpPr>
          <p:cNvPr id="5" name="Group 4"/>
          <p:cNvGrpSpPr/>
          <p:nvPr/>
        </p:nvGrpSpPr>
        <p:grpSpPr>
          <a:xfrm>
            <a:off x="4761531" y="3436596"/>
            <a:ext cx="1512168" cy="369332"/>
            <a:chOff x="4761531" y="3436596"/>
            <a:chExt cx="1512168" cy="369332"/>
          </a:xfrm>
        </p:grpSpPr>
        <p:cxnSp>
          <p:nvCxnSpPr>
            <p:cNvPr id="15" name="Gerade Verbindung mit Pfeil 8"/>
            <p:cNvCxnSpPr/>
            <p:nvPr/>
          </p:nvCxnSpPr>
          <p:spPr>
            <a:xfrm>
              <a:off x="4761531" y="3725664"/>
              <a:ext cx="15121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40383" y="3436596"/>
              <a:ext cx="292068" cy="369332"/>
            </a:xfrm>
            <a:prstGeom prst="rect">
              <a:avLst/>
            </a:prstGeom>
            <a:noFill/>
          </p:spPr>
          <p:txBody>
            <a:bodyPr wrap="none" rtlCol="0">
              <a:spAutoFit/>
            </a:bodyPr>
            <a:lstStyle/>
            <a:p>
              <a:r>
                <a:rPr lang="en-GB" dirty="0" smtClean="0"/>
                <a:t>?</a:t>
              </a:r>
              <a:endParaRPr lang="en-GB"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394</TotalTime>
  <Words>1806</Words>
  <Application>Microsoft Office PowerPoint</Application>
  <PresentationFormat>On-screen Show (4:3)</PresentationFormat>
  <Paragraphs>561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Causal diagrams (DAGs)</vt:lpstr>
      <vt:lpstr>Why do we need causal diagrams?</vt:lpstr>
      <vt:lpstr>Usefulness of causal diagrams</vt:lpstr>
      <vt:lpstr>Directed acyclic graphs (DAGs)</vt:lpstr>
      <vt:lpstr>Visualization of DAGs</vt:lpstr>
      <vt:lpstr>What does this DAG tell us?</vt:lpstr>
      <vt:lpstr>Ideal RCTs</vt:lpstr>
      <vt:lpstr>Non-ideal RCTs and  observational studies</vt:lpstr>
      <vt:lpstr>Common sources –  non-collider</vt:lpstr>
      <vt:lpstr>Common sources –  non-collider</vt:lpstr>
      <vt:lpstr>Common sources –  non-collider</vt:lpstr>
      <vt:lpstr>Open and blocked paths –  non-collider</vt:lpstr>
      <vt:lpstr>Conditioning</vt:lpstr>
      <vt:lpstr>Confounding</vt:lpstr>
      <vt:lpstr>Common effect - collider</vt:lpstr>
      <vt:lpstr>Common effect - collider</vt:lpstr>
      <vt:lpstr>Common effect - collider</vt:lpstr>
      <vt:lpstr>Common effect - collider</vt:lpstr>
      <vt:lpstr>Common effect - collider</vt:lpstr>
      <vt:lpstr>Common effect - collider</vt:lpstr>
      <vt:lpstr>Conditioning on descendent of a collider</vt:lpstr>
      <vt:lpstr>Open and blocked paths –  collider</vt:lpstr>
      <vt:lpstr>Selection bias</vt:lpstr>
      <vt:lpstr>Confounding vs selection bias</vt:lpstr>
      <vt:lpstr>Mediation</vt:lpstr>
      <vt:lpstr>Mediation – Estimation of total effect</vt:lpstr>
      <vt:lpstr>Mediation – Estimation of indirect and direct effect</vt:lpstr>
      <vt:lpstr>The world is more complicated than that...</vt:lpstr>
      <vt:lpstr>A conceptual causal diagram</vt:lpstr>
      <vt:lpstr>DAGitty</vt:lpstr>
      <vt:lpstr>References</vt:lpstr>
      <vt:lpstr>Recap - Unconditional exchangeability</vt:lpstr>
      <vt:lpstr>Recap - Conditional exchangeability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diagrams</dc:title>
  <dc:creator>Regina</dc:creator>
  <cp:lastModifiedBy>PRIGGE Regina</cp:lastModifiedBy>
  <cp:revision>146</cp:revision>
  <cp:lastPrinted>2018-02-01T08:31:04Z</cp:lastPrinted>
  <dcterms:created xsi:type="dcterms:W3CDTF">2017-11-26T13:35:29Z</dcterms:created>
  <dcterms:modified xsi:type="dcterms:W3CDTF">2019-01-18T15:48:44Z</dcterms:modified>
</cp:coreProperties>
</file>