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2" r:id="rId6"/>
    <p:sldId id="324" r:id="rId7"/>
    <p:sldId id="325" r:id="rId8"/>
    <p:sldId id="326" r:id="rId9"/>
    <p:sldId id="30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9F"/>
    <a:srgbClr val="F8BA2B"/>
    <a:srgbClr val="F38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CD86FE-3426-4479-87AD-ABD372E2806D}" v="1433" dt="2023-06-07T00:59:02.23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3447" autoAdjust="0"/>
  </p:normalViewPr>
  <p:slideViewPr>
    <p:cSldViewPr snapToGrid="0" snapToObjects="1">
      <p:cViewPr varScale="1">
        <p:scale>
          <a:sx n="59" d="100"/>
          <a:sy n="59" d="100"/>
        </p:scale>
        <p:origin x="15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48" d="100"/>
          <a:sy n="148" d="100"/>
        </p:scale>
        <p:origin x="51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E59F8-025D-BE43-BCE3-5E6EF1560F2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1EF26-6ED2-4B41-AE4E-F34FF53C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37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A9DFE-34C8-CE43-B31F-CDC0F95CE193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737D3-8129-824E-BFCB-9C64013209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charset="0"/>
                <a:ea typeface="MS PGothic" charset="0"/>
                <a:cs typeface="Arial" charset="0"/>
              </a:rPr>
              <a:t>Matson’s long history in the Pacific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latin typeface="Arial" charset="0"/>
                <a:ea typeface="MS PGothic" charset="0"/>
                <a:cs typeface="Arial" charset="0"/>
              </a:rPr>
              <a:t>Importance of Jones 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charset="0"/>
                <a:ea typeface="MS PGothic" charset="0"/>
                <a:cs typeface="Arial" charset="0"/>
              </a:rPr>
              <a:t>Matson’s business</a:t>
            </a:r>
          </a:p>
          <a:p>
            <a:br>
              <a:rPr lang="en-US" sz="1400" dirty="0">
                <a:latin typeface="Arial" charset="0"/>
                <a:ea typeface="MS PGothic" charset="0"/>
                <a:cs typeface="Arial" charset="0"/>
              </a:rPr>
            </a:br>
            <a:br>
              <a:rPr lang="en-US" sz="1600" dirty="0">
                <a:latin typeface="Microsoft Sans Serif" charset="0"/>
                <a:ea typeface="MS PGothic" charset="0"/>
                <a:cs typeface="MS PGothic" charset="0"/>
              </a:rPr>
            </a:br>
            <a:endParaRPr lang="en-US" sz="1600" i="1" dirty="0">
              <a:latin typeface="Microsoft Sans Serif" charset="0"/>
              <a:ea typeface="MS PGothic" charset="0"/>
              <a:cs typeface="MS PGothic" charset="0"/>
            </a:endParaRPr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200">
                <a:solidFill>
                  <a:schemeClr val="tx1"/>
                </a:solidFill>
                <a:latin typeface="Microsoft Sans Serif" charset="0"/>
                <a:ea typeface="MS PGothic" charset="0"/>
                <a:cs typeface="MS PGothic" charset="0"/>
              </a:defRPr>
            </a:lvl1pPr>
            <a:lvl2pPr marL="729057" indent="-280406" defTabSz="912879"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912879"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912879"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912879"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C3668EC-2D37-E149-932C-8D9BC0DC6F27}" type="slidenum">
              <a:rPr lang="en-US" sz="1300">
                <a:latin typeface="Arial" charset="0"/>
              </a:rPr>
              <a:pPr/>
              <a:t>2</a:t>
            </a:fld>
            <a:endParaRPr lang="en-US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66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charset="0"/>
                <a:ea typeface="MS PGothic" charset="0"/>
                <a:cs typeface="Arial" charset="0"/>
              </a:rPr>
              <a:t>Matson’s long history in the Pacific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latin typeface="Arial" charset="0"/>
                <a:ea typeface="MS PGothic" charset="0"/>
                <a:cs typeface="Arial" charset="0"/>
              </a:rPr>
              <a:t>Importance of Jones 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charset="0"/>
                <a:ea typeface="MS PGothic" charset="0"/>
                <a:cs typeface="Arial" charset="0"/>
              </a:rPr>
              <a:t>Matson’s business</a:t>
            </a:r>
          </a:p>
          <a:p>
            <a:br>
              <a:rPr lang="en-US" sz="1400" dirty="0">
                <a:latin typeface="Arial" charset="0"/>
                <a:ea typeface="MS PGothic" charset="0"/>
                <a:cs typeface="Arial" charset="0"/>
              </a:rPr>
            </a:br>
            <a:br>
              <a:rPr lang="en-US" sz="1600" dirty="0">
                <a:latin typeface="Microsoft Sans Serif" charset="0"/>
                <a:ea typeface="MS PGothic" charset="0"/>
                <a:cs typeface="MS PGothic" charset="0"/>
              </a:rPr>
            </a:br>
            <a:endParaRPr lang="en-US" sz="1600" i="1" dirty="0">
              <a:latin typeface="Microsoft Sans Serif" charset="0"/>
              <a:ea typeface="MS PGothic" charset="0"/>
              <a:cs typeface="MS PGothic" charset="0"/>
            </a:endParaRPr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200">
                <a:solidFill>
                  <a:schemeClr val="tx1"/>
                </a:solidFill>
                <a:latin typeface="Microsoft Sans Serif" charset="0"/>
                <a:ea typeface="MS PGothic" charset="0"/>
                <a:cs typeface="MS PGothic" charset="0"/>
              </a:defRPr>
            </a:lvl1pPr>
            <a:lvl2pPr marL="729057" indent="-280406" defTabSz="912879"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912879"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912879"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912879"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C3668EC-2D37-E149-932C-8D9BC0DC6F27}" type="slidenum">
              <a:rPr lang="en-US" sz="1300">
                <a:latin typeface="Arial" charset="0"/>
              </a:rPr>
              <a:pPr/>
              <a:t>3</a:t>
            </a:fld>
            <a:endParaRPr lang="en-US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0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charset="0"/>
                <a:ea typeface="MS PGothic" charset="0"/>
                <a:cs typeface="Arial" charset="0"/>
              </a:rPr>
              <a:t>Matson’s long history in the Pacific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latin typeface="Arial" charset="0"/>
                <a:ea typeface="MS PGothic" charset="0"/>
                <a:cs typeface="Arial" charset="0"/>
              </a:rPr>
              <a:t>Importance of Jones 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charset="0"/>
                <a:ea typeface="MS PGothic" charset="0"/>
                <a:cs typeface="Arial" charset="0"/>
              </a:rPr>
              <a:t>Matson’s business</a:t>
            </a:r>
          </a:p>
          <a:p>
            <a:br>
              <a:rPr lang="en-US" sz="1400" dirty="0">
                <a:latin typeface="Arial" charset="0"/>
                <a:ea typeface="MS PGothic" charset="0"/>
                <a:cs typeface="Arial" charset="0"/>
              </a:rPr>
            </a:br>
            <a:br>
              <a:rPr lang="en-US" sz="1600" dirty="0">
                <a:latin typeface="Microsoft Sans Serif" charset="0"/>
                <a:ea typeface="MS PGothic" charset="0"/>
                <a:cs typeface="MS PGothic" charset="0"/>
              </a:rPr>
            </a:br>
            <a:endParaRPr lang="en-US" sz="1600" i="1" dirty="0">
              <a:latin typeface="Microsoft Sans Serif" charset="0"/>
              <a:ea typeface="MS PGothic" charset="0"/>
              <a:cs typeface="MS PGothic" charset="0"/>
            </a:endParaRPr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200">
                <a:solidFill>
                  <a:schemeClr val="tx1"/>
                </a:solidFill>
                <a:latin typeface="Microsoft Sans Serif" charset="0"/>
                <a:ea typeface="MS PGothic" charset="0"/>
                <a:cs typeface="MS PGothic" charset="0"/>
              </a:defRPr>
            </a:lvl1pPr>
            <a:lvl2pPr marL="729057" indent="-280406" defTabSz="912879"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912879"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912879"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912879"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C3668EC-2D37-E149-932C-8D9BC0DC6F27}" type="slidenum">
              <a:rPr lang="en-US" sz="1300">
                <a:latin typeface="Arial" charset="0"/>
              </a:rPr>
              <a:pPr/>
              <a:t>4</a:t>
            </a:fld>
            <a:endParaRPr lang="en-US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1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charset="0"/>
                <a:ea typeface="MS PGothic" charset="0"/>
                <a:cs typeface="Arial" charset="0"/>
              </a:rPr>
              <a:t>Matson’s long history in the Pacific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latin typeface="Arial" charset="0"/>
                <a:ea typeface="MS PGothic" charset="0"/>
                <a:cs typeface="Arial" charset="0"/>
              </a:rPr>
              <a:t>Importance of Jones 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charset="0"/>
                <a:ea typeface="MS PGothic" charset="0"/>
                <a:cs typeface="Arial" charset="0"/>
              </a:rPr>
              <a:t>Matson’s business</a:t>
            </a:r>
          </a:p>
          <a:p>
            <a:br>
              <a:rPr lang="en-US" sz="1400" dirty="0">
                <a:latin typeface="Arial" charset="0"/>
                <a:ea typeface="MS PGothic" charset="0"/>
                <a:cs typeface="Arial" charset="0"/>
              </a:rPr>
            </a:br>
            <a:br>
              <a:rPr lang="en-US" sz="1600" dirty="0">
                <a:latin typeface="Microsoft Sans Serif" charset="0"/>
                <a:ea typeface="MS PGothic" charset="0"/>
                <a:cs typeface="MS PGothic" charset="0"/>
              </a:rPr>
            </a:br>
            <a:endParaRPr lang="en-US" sz="1600" i="1" dirty="0">
              <a:latin typeface="Microsoft Sans Serif" charset="0"/>
              <a:ea typeface="MS PGothic" charset="0"/>
              <a:cs typeface="MS PGothic" charset="0"/>
            </a:endParaRPr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200">
                <a:solidFill>
                  <a:schemeClr val="tx1"/>
                </a:solidFill>
                <a:latin typeface="Microsoft Sans Serif" charset="0"/>
                <a:ea typeface="MS PGothic" charset="0"/>
                <a:cs typeface="MS PGothic" charset="0"/>
              </a:defRPr>
            </a:lvl1pPr>
            <a:lvl2pPr marL="729057" indent="-280406" defTabSz="912879"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defTabSz="912879"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defTabSz="912879"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defTabSz="912879"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467577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16227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36487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1352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C3668EC-2D37-E149-932C-8D9BC0DC6F27}" type="slidenum">
              <a:rPr lang="en-US" sz="1300">
                <a:latin typeface="Arial" charset="0"/>
              </a:rPr>
              <a:pPr/>
              <a:t>5</a:t>
            </a:fld>
            <a:endParaRPr lang="en-US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8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wCoverFinal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16793" y="601857"/>
            <a:ext cx="7775751" cy="648970"/>
          </a:xfrm>
        </p:spPr>
        <p:txBody>
          <a:bodyPr>
            <a:normAutofit/>
          </a:bodyPr>
          <a:lstStyle>
            <a:lvl1pPr>
              <a:defRPr sz="320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6792" y="1257078"/>
            <a:ext cx="7775751" cy="351126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4323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72" y="97697"/>
            <a:ext cx="6278336" cy="90021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1250826"/>
            <a:ext cx="8229600" cy="487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332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buClr>
                <a:srgbClr val="F38117"/>
              </a:buClr>
              <a:defRPr sz="1800">
                <a:solidFill>
                  <a:srgbClr val="1B489F"/>
                </a:solidFill>
              </a:defRPr>
            </a:lvl4pPr>
            <a:lvl5pPr>
              <a:lnSpc>
                <a:spcPct val="100000"/>
              </a:lnSpc>
              <a:buClr>
                <a:srgbClr val="F38117"/>
              </a:buClr>
              <a:defRPr sz="1800">
                <a:solidFill>
                  <a:srgbClr val="1B489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buClr>
                <a:srgbClr val="F38117"/>
              </a:buClr>
              <a:defRPr sz="1800">
                <a:solidFill>
                  <a:srgbClr val="1B489F"/>
                </a:solidFill>
              </a:defRPr>
            </a:lvl4pPr>
            <a:lvl5pPr>
              <a:buClr>
                <a:srgbClr val="F38117"/>
              </a:buClr>
              <a:defRPr sz="1800">
                <a:solidFill>
                  <a:srgbClr val="1B489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119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F381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F381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15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9771"/>
            <a:ext cx="3008313" cy="1162050"/>
          </a:xfrm>
        </p:spPr>
        <p:txBody>
          <a:bodyPr anchor="t" anchorCtr="0"/>
          <a:lstStyle>
            <a:lvl1pPr algn="l">
              <a:defRPr sz="2000" b="1">
                <a:solidFill>
                  <a:srgbClr val="F3811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9771"/>
            <a:ext cx="5111750" cy="492639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61822"/>
            <a:ext cx="3008313" cy="37643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11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027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7511465" y="6335735"/>
            <a:ext cx="1632535" cy="5222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1250826"/>
            <a:ext cx="8229600" cy="487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32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7" y="0"/>
            <a:ext cx="913598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108" y="97697"/>
            <a:ext cx="6213022" cy="90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bluelogo4PPT.png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4897" y="6450287"/>
            <a:ext cx="1151761" cy="25827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787" y="6508653"/>
            <a:ext cx="56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38073-9013-C741-A9E0-BB819D4483E6}" type="slidenum">
              <a:rPr lang="en-US" sz="800" b="1" i="0" smtClean="0">
                <a:solidFill>
                  <a:srgbClr val="F38117"/>
                </a:solidFill>
                <a:latin typeface="Arial"/>
                <a:cs typeface="Arial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dirty="0">
                <a:solidFill>
                  <a:srgbClr val="F38117"/>
                </a:solidFill>
                <a:latin typeface="Arial"/>
                <a:cs typeface="Arial"/>
              </a:rPr>
              <a:t>   </a:t>
            </a:r>
            <a:r>
              <a:rPr lang="en-US" sz="1000" dirty="0">
                <a:solidFill>
                  <a:srgbClr val="F38117"/>
                </a:solidFill>
                <a:latin typeface="Arial"/>
                <a:cs typeface="Arial"/>
              </a:rPr>
              <a:t>|  </a:t>
            </a:r>
          </a:p>
          <a:p>
            <a:pPr algn="r"/>
            <a:endParaRPr lang="en-US" sz="1000" b="1" dirty="0">
              <a:solidFill>
                <a:srgbClr val="F38117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12197" y="6544374"/>
            <a:ext cx="3060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38117"/>
                </a:solidFill>
                <a:latin typeface="Arial"/>
                <a:cs typeface="Arial"/>
              </a:rPr>
              <a:t>Enter Presentation</a:t>
            </a:r>
            <a:r>
              <a:rPr lang="en-US" sz="800" baseline="0" dirty="0">
                <a:solidFill>
                  <a:srgbClr val="F38117"/>
                </a:solidFill>
                <a:latin typeface="Arial"/>
                <a:cs typeface="Arial"/>
              </a:rPr>
              <a:t> Title (in Slide Master)</a:t>
            </a:r>
            <a:endParaRPr lang="en-US" sz="800" dirty="0">
              <a:solidFill>
                <a:srgbClr val="F38117"/>
              </a:solidFill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0826"/>
            <a:ext cx="8229600" cy="487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312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4" r:id="rId6"/>
    <p:sldLayoutId id="2147483658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18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38117"/>
        </a:buClr>
        <a:buFont typeface="Wingdings" charset="2"/>
        <a:buChar char="§"/>
        <a:defRPr sz="2000" kern="1200">
          <a:solidFill>
            <a:srgbClr val="1B489F"/>
          </a:solidFill>
          <a:latin typeface="Arial"/>
          <a:ea typeface="+mn-ea"/>
          <a:cs typeface="Arial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38117"/>
        </a:buClr>
        <a:buFont typeface="Lucida Grande"/>
        <a:buChar char="–"/>
        <a:defRPr sz="1800" kern="1200">
          <a:solidFill>
            <a:srgbClr val="1B489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38117"/>
        </a:buClr>
        <a:buSzPct val="90000"/>
        <a:buFont typeface="Wingdings" charset="2"/>
        <a:buChar char="Ø"/>
        <a:defRPr sz="1600" kern="1200">
          <a:solidFill>
            <a:srgbClr val="1B489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38117"/>
        </a:buClr>
        <a:buFont typeface="Arial"/>
        <a:buChar char="–"/>
        <a:defRPr sz="1400" kern="1200">
          <a:solidFill>
            <a:srgbClr val="1B489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38117"/>
        </a:buClr>
        <a:buFont typeface="Arial"/>
        <a:buChar char="»"/>
        <a:defRPr sz="1200" kern="1200">
          <a:solidFill>
            <a:srgbClr val="1B489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Stow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Compelling - June 6, 2023</a:t>
            </a:r>
          </a:p>
        </p:txBody>
      </p:sp>
    </p:spTree>
    <p:extLst>
      <p:ext uri="{BB962C8B-B14F-4D97-AF65-F5344CB8AC3E}">
        <p14:creationId xmlns:p14="http://schemas.microsoft.com/office/powerpoint/2010/main" val="347845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17356" y="1300788"/>
            <a:ext cx="3552689" cy="48253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351064" y="1250826"/>
            <a:ext cx="4785479" cy="4875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an efficient and effective process to: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 availability for priority containers in a timely manner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Maximize productivity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7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- PERSPECTIVES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351064" y="1250826"/>
            <a:ext cx="8335736" cy="4875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– want to meet customer’s expectations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West Coast Ops – want to load the ship quickly, resulting in cutoff times not being enforced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Honolulu Ops  - want to efficiently work the vessel and make NI connections, but the above leads to inefficient ops due to cherry picking containers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0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SUCCESS LOOK LIKE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351064" y="1250826"/>
            <a:ext cx="8335736" cy="4875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Customers receive cargo in a timely fashion after vessel arrival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NI connections are met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West Coast on time departures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Honolulu achieves productivity goals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7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351064" y="1250826"/>
            <a:ext cx="8335736" cy="4875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Ops defines the number of priority stows available per vessel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Establish West Coast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cutoff times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Hawaii Sales determines the breakdown available per customer and manages the priority stow requests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priority customer has 50 containers allocated for priority stow, the customer designates which containers should receive priority stow by using a special booking number.  Total booked to this special booking number would be capped at 50.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Evaluate the possibility of charging a premium for priority stow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793" y="801978"/>
            <a:ext cx="7775751" cy="64897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0181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1fd22fe-53bb-43a8-bf9d-4d581ff208fd" xsi:nil="true"/>
    <lcf76f155ced4ddcb4097134ff3c332f xmlns="57aa9446-bfea-4f0a-af98-a39bb4fe261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034C9899F008469869A2AA12C0F792" ma:contentTypeVersion="14" ma:contentTypeDescription="Create a new document." ma:contentTypeScope="" ma:versionID="62c78a8b5ddfcd8e19cd81cfa981160b">
  <xsd:schema xmlns:xsd="http://www.w3.org/2001/XMLSchema" xmlns:xs="http://www.w3.org/2001/XMLSchema" xmlns:p="http://schemas.microsoft.com/office/2006/metadata/properties" xmlns:ns2="57aa9446-bfea-4f0a-af98-a39bb4fe2613" xmlns:ns3="e1fd22fe-53bb-43a8-bf9d-4d581ff208fd" targetNamespace="http://schemas.microsoft.com/office/2006/metadata/properties" ma:root="true" ma:fieldsID="8ae41dc3a7b721a85fbc3a7ccbbe65e7" ns2:_="" ns3:_="">
    <xsd:import namespace="57aa9446-bfea-4f0a-af98-a39bb4fe2613"/>
    <xsd:import namespace="e1fd22fe-53bb-43a8-bf9d-4d581ff208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aa9446-bfea-4f0a-af98-a39bb4fe26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5d8d3825-82b1-4860-8da8-47346e8c0c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d22fe-53bb-43a8-bf9d-4d581ff208fd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f0e497e8-984a-4570-9f2e-b8ac594bd5db}" ma:internalName="TaxCatchAll" ma:showField="CatchAllData" ma:web="e1fd22fe-53bb-43a8-bf9d-4d581ff208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E35BF-F583-4FE8-BD6D-F28FA50C7E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4101A1-9727-4B71-B459-4C56EB4C5707}">
  <ds:schemaRefs>
    <ds:schemaRef ds:uri="http://schemas.microsoft.com/office/2006/metadata/properties"/>
    <ds:schemaRef ds:uri="http://schemas.microsoft.com/office/infopath/2007/PartnerControls"/>
    <ds:schemaRef ds:uri="e1fd22fe-53bb-43a8-bf9d-4d581ff208fd"/>
    <ds:schemaRef ds:uri="57aa9446-bfea-4f0a-af98-a39bb4fe2613"/>
  </ds:schemaRefs>
</ds:datastoreItem>
</file>

<file path=customXml/itemProps3.xml><?xml version="1.0" encoding="utf-8"?>
<ds:datastoreItem xmlns:ds="http://schemas.openxmlformats.org/officeDocument/2006/customXml" ds:itemID="{3A50A8AB-132F-46C5-B0B9-8AD5A2F92C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aa9446-bfea-4f0a-af98-a39bb4fe2613"/>
    <ds:schemaRef ds:uri="e1fd22fe-53bb-43a8-bf9d-4d581ff208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256</Words>
  <Application>Microsoft Office PowerPoint</Application>
  <PresentationFormat>On-screen Show (4:3)</PresentationFormat>
  <Paragraphs>43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Lucida Grande</vt:lpstr>
      <vt:lpstr>Microsoft Sans Serif</vt:lpstr>
      <vt:lpstr>Wingdings</vt:lpstr>
      <vt:lpstr>Office Theme</vt:lpstr>
      <vt:lpstr>Priority Stow</vt:lpstr>
      <vt:lpstr>CHALLENGE STATEMENT</vt:lpstr>
      <vt:lpstr>PROBLEM STATEMENT - PERSPECTIVES</vt:lpstr>
      <vt:lpstr>WHAT DOES SUCCESS LOOK LIKE</vt:lpstr>
      <vt:lpstr>STEPS</vt:lpstr>
      <vt:lpstr>QUESTIONS?</vt:lpstr>
    </vt:vector>
  </TitlesOfParts>
  <Company>Matson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Bie</dc:creator>
  <cp:lastModifiedBy>Anna Peng at HQ x1358</cp:lastModifiedBy>
  <cp:revision>104</cp:revision>
  <cp:lastPrinted>2017-10-19T00:21:00Z</cp:lastPrinted>
  <dcterms:created xsi:type="dcterms:W3CDTF">2017-10-18T18:09:20Z</dcterms:created>
  <dcterms:modified xsi:type="dcterms:W3CDTF">2023-06-07T20:24:32Z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0x01010098034C9899F008469869A2AA12C0F792</vt:lpwstr>
  </property>
  <property fmtid="{D5CDD505-2E9C-101B-9397-08002B2CF9AE}" pid="3" name="Order">
    <vt:r8>333900</vt:r8>
  </property>
  <property fmtid="{D5CDD505-2E9C-101B-9397-08002B2CF9AE}" pid="4" name="MediaServiceImageTags">
    <vt:lpwstr/>
  </property>
</Properties>
</file>