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0"/>
  </p:notesMasterIdLst>
  <p:sldIdLst>
    <p:sldId id="306" r:id="rId5"/>
    <p:sldId id="308" r:id="rId6"/>
    <p:sldId id="309" r:id="rId7"/>
    <p:sldId id="311" r:id="rId8"/>
    <p:sldId id="31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63" d="100"/>
          <a:sy n="63" d="100"/>
        </p:scale>
        <p:origin x="804" y="5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TEAM AMAZING</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Pono, Karen, Slim, Coach, BG, LI</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FFEC-C3FE-A167-8F18-C805F069A108}"/>
              </a:ext>
            </a:extLst>
          </p:cNvPr>
          <p:cNvSpPr>
            <a:spLocks noGrp="1"/>
          </p:cNvSpPr>
          <p:nvPr>
            <p:ph type="title"/>
          </p:nvPr>
        </p:nvSpPr>
        <p:spPr/>
        <p:txBody>
          <a:bodyPr/>
          <a:lstStyle/>
          <a:p>
            <a:r>
              <a:rPr lang="en-US" dirty="0"/>
              <a:t>Challenge statement</a:t>
            </a:r>
          </a:p>
        </p:txBody>
      </p:sp>
      <p:sp>
        <p:nvSpPr>
          <p:cNvPr id="3" name="Content Placeholder 2">
            <a:extLst>
              <a:ext uri="{FF2B5EF4-FFF2-40B4-BE49-F238E27FC236}">
                <a16:creationId xmlns:a16="http://schemas.microsoft.com/office/drawing/2014/main" id="{03427B67-9F7E-EB22-ED93-DB7123F488BC}"/>
              </a:ext>
            </a:extLst>
          </p:cNvPr>
          <p:cNvSpPr>
            <a:spLocks noGrp="1"/>
          </p:cNvSpPr>
          <p:nvPr>
            <p:ph idx="1"/>
          </p:nvPr>
        </p:nvSpPr>
        <p:spPr/>
        <p:txBody>
          <a:bodyPr/>
          <a:lstStyle/>
          <a:p>
            <a:r>
              <a:rPr lang="en-US" dirty="0"/>
              <a:t>How do we improve the priority stow process from time of booking to availability in order to ensure that the right freight, for the right customer, is available at the right time in the most efficient manner.</a:t>
            </a:r>
          </a:p>
          <a:p>
            <a:endParaRPr lang="en-US" dirty="0"/>
          </a:p>
        </p:txBody>
      </p:sp>
      <p:sp>
        <p:nvSpPr>
          <p:cNvPr id="4" name="Date Placeholder 3">
            <a:extLst>
              <a:ext uri="{FF2B5EF4-FFF2-40B4-BE49-F238E27FC236}">
                <a16:creationId xmlns:a16="http://schemas.microsoft.com/office/drawing/2014/main" id="{E2ECACE0-FD62-A41C-BD22-7306EDC2579B}"/>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A90A4A83-485F-96AF-3924-0524AAEAEB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F0CCD1-0B99-4442-793E-86DB36353FD5}"/>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419028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57ED-4DB0-D864-ED6D-DB3BFA682861}"/>
              </a:ext>
            </a:extLst>
          </p:cNvPr>
          <p:cNvSpPr>
            <a:spLocks noGrp="1"/>
          </p:cNvSpPr>
          <p:nvPr>
            <p:ph type="title"/>
          </p:nvPr>
        </p:nvSpPr>
        <p:spPr/>
        <p:txBody>
          <a:bodyPr/>
          <a:lstStyle/>
          <a:p>
            <a:r>
              <a:rPr lang="en-US" dirty="0"/>
              <a:t>Define the problem</a:t>
            </a:r>
          </a:p>
        </p:txBody>
      </p:sp>
      <p:sp>
        <p:nvSpPr>
          <p:cNvPr id="3" name="Content Placeholder 2">
            <a:extLst>
              <a:ext uri="{FF2B5EF4-FFF2-40B4-BE49-F238E27FC236}">
                <a16:creationId xmlns:a16="http://schemas.microsoft.com/office/drawing/2014/main" id="{EBF7D426-1CF2-E3C7-63CA-BA1B71A7FAD7}"/>
              </a:ext>
            </a:extLst>
          </p:cNvPr>
          <p:cNvSpPr>
            <a:spLocks noGrp="1"/>
          </p:cNvSpPr>
          <p:nvPr>
            <p:ph idx="1"/>
          </p:nvPr>
        </p:nvSpPr>
        <p:spPr/>
        <p:txBody>
          <a:bodyPr>
            <a:normAutofit/>
          </a:bodyPr>
          <a:lstStyle/>
          <a:p>
            <a:r>
              <a:rPr lang="en-US" dirty="0"/>
              <a:t>Customer Service/Sales – set the right expectation with customer, maintain competitive position.</a:t>
            </a:r>
          </a:p>
          <a:p>
            <a:r>
              <a:rPr lang="en-US" dirty="0"/>
              <a:t> Vessel Planners – visibility to PS1, PS2, PS3</a:t>
            </a:r>
          </a:p>
          <a:p>
            <a:r>
              <a:rPr lang="en-US" dirty="0"/>
              <a:t>West Coast Ops – visibility, manageable number of containers, yard planning</a:t>
            </a:r>
          </a:p>
          <a:p>
            <a:r>
              <a:rPr lang="en-US" dirty="0"/>
              <a:t>Hon Ops/NI barges– Reduce digging, maximize moves, sail barges on schedule.</a:t>
            </a:r>
          </a:p>
          <a:p>
            <a:endParaRPr lang="en-US" dirty="0"/>
          </a:p>
          <a:p>
            <a:endParaRPr lang="en-US" dirty="0"/>
          </a:p>
        </p:txBody>
      </p:sp>
      <p:sp>
        <p:nvSpPr>
          <p:cNvPr id="4" name="Date Placeholder 3">
            <a:extLst>
              <a:ext uri="{FF2B5EF4-FFF2-40B4-BE49-F238E27FC236}">
                <a16:creationId xmlns:a16="http://schemas.microsoft.com/office/drawing/2014/main" id="{497C6447-2360-4D9E-45D7-895FEBAA7593}"/>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D4BA0327-AAFF-4461-CFE8-A126E105E639}"/>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92952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3C2C-6C20-8D58-107D-5DF00A22EBD8}"/>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B0BFF2B6-9D47-EF1D-DFA8-1EA88B02D572}"/>
              </a:ext>
            </a:extLst>
          </p:cNvPr>
          <p:cNvSpPr>
            <a:spLocks noGrp="1"/>
          </p:cNvSpPr>
          <p:nvPr>
            <p:ph idx="1"/>
          </p:nvPr>
        </p:nvSpPr>
        <p:spPr/>
        <p:txBody>
          <a:bodyPr>
            <a:normAutofit fontScale="92500" lnSpcReduction="10000"/>
          </a:bodyPr>
          <a:lstStyle/>
          <a:p>
            <a:r>
              <a:rPr lang="en-US" dirty="0"/>
              <a:t>Criteria</a:t>
            </a:r>
          </a:p>
          <a:p>
            <a:pPr lvl="1"/>
            <a:r>
              <a:rPr lang="en-US" dirty="0"/>
              <a:t>Define priority stow – PS1, PS2, PS3</a:t>
            </a:r>
          </a:p>
          <a:p>
            <a:pPr lvl="1"/>
            <a:r>
              <a:rPr lang="en-US" dirty="0"/>
              <a:t>Identify customers for each category</a:t>
            </a:r>
          </a:p>
          <a:p>
            <a:pPr lvl="1"/>
            <a:r>
              <a:rPr lang="en-US" dirty="0"/>
              <a:t>Establish volume limit for each priority stow category-</a:t>
            </a:r>
          </a:p>
          <a:p>
            <a:r>
              <a:rPr lang="en-US" dirty="0"/>
              <a:t>Systems/Info flow</a:t>
            </a:r>
          </a:p>
          <a:p>
            <a:pPr lvl="1"/>
            <a:r>
              <a:rPr lang="en-US" dirty="0"/>
              <a:t>Booking, Planning, West Coast, HON N4</a:t>
            </a:r>
          </a:p>
          <a:p>
            <a:r>
              <a:rPr lang="en-US" dirty="0"/>
              <a:t>West Coast load</a:t>
            </a:r>
          </a:p>
          <a:p>
            <a:r>
              <a:rPr lang="en-US" dirty="0"/>
              <a:t>Honolulu discharge – set rows for each vessel in each strings:</a:t>
            </a:r>
          </a:p>
          <a:p>
            <a:pPr lvl="1"/>
            <a:r>
              <a:rPr lang="en-US" dirty="0"/>
              <a:t>PNW/OAK	0600 Sat arrival HON</a:t>
            </a:r>
          </a:p>
          <a:p>
            <a:pPr lvl="1"/>
            <a:r>
              <a:rPr lang="en-US" dirty="0"/>
              <a:t>CLX		1700 Sun arrival HON**</a:t>
            </a:r>
          </a:p>
          <a:p>
            <a:pPr lvl="1"/>
            <a:r>
              <a:rPr lang="en-US" dirty="0"/>
              <a:t>OAK/LB 	1700 Wed arrival HON**</a:t>
            </a:r>
          </a:p>
          <a:p>
            <a:pPr lvl="1"/>
            <a:endParaRPr lang="en-US" dirty="0"/>
          </a:p>
          <a:p>
            <a:endParaRPr lang="en-US" dirty="0"/>
          </a:p>
        </p:txBody>
      </p:sp>
      <p:sp>
        <p:nvSpPr>
          <p:cNvPr id="4" name="Date Placeholder 3">
            <a:extLst>
              <a:ext uri="{FF2B5EF4-FFF2-40B4-BE49-F238E27FC236}">
                <a16:creationId xmlns:a16="http://schemas.microsoft.com/office/drawing/2014/main" id="{6B7FC288-8222-5669-42B9-7B697DC389F2}"/>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C150FAD6-57A1-F444-22A4-74DD35DDF0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4423BB2-5B6A-863B-8A34-3EA89FF12A62}"/>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203255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C22D-EFC6-9327-74A8-6D625B08F38B}"/>
              </a:ext>
            </a:extLst>
          </p:cNvPr>
          <p:cNvSpPr>
            <a:spLocks noGrp="1"/>
          </p:cNvSpPr>
          <p:nvPr>
            <p:ph type="title"/>
          </p:nvPr>
        </p:nvSpPr>
        <p:spPr/>
        <p:txBody>
          <a:bodyPr/>
          <a:lstStyle/>
          <a:p>
            <a:r>
              <a:rPr lang="en-US" dirty="0"/>
              <a:t>Define Success</a:t>
            </a:r>
          </a:p>
        </p:txBody>
      </p:sp>
      <p:sp>
        <p:nvSpPr>
          <p:cNvPr id="3" name="Content Placeholder 2">
            <a:extLst>
              <a:ext uri="{FF2B5EF4-FFF2-40B4-BE49-F238E27FC236}">
                <a16:creationId xmlns:a16="http://schemas.microsoft.com/office/drawing/2014/main" id="{491DB933-02EB-4EE4-F8C5-6835B61FA627}"/>
              </a:ext>
            </a:extLst>
          </p:cNvPr>
          <p:cNvSpPr>
            <a:spLocks noGrp="1"/>
          </p:cNvSpPr>
          <p:nvPr>
            <p:ph idx="1"/>
          </p:nvPr>
        </p:nvSpPr>
        <p:spPr/>
        <p:txBody>
          <a:bodyPr>
            <a:normAutofit lnSpcReduction="10000"/>
          </a:bodyPr>
          <a:lstStyle/>
          <a:p>
            <a:r>
              <a:rPr lang="en-US" dirty="0"/>
              <a:t>Customer is happy!</a:t>
            </a:r>
          </a:p>
          <a:p>
            <a:r>
              <a:rPr lang="en-US" dirty="0"/>
              <a:t>Customer Service/Sales happy – customer retention, market share is good, stay competitive</a:t>
            </a:r>
          </a:p>
          <a:p>
            <a:r>
              <a:rPr lang="en-US" dirty="0"/>
              <a:t>Vessel Planners – better visibility, contribution to success</a:t>
            </a:r>
          </a:p>
          <a:p>
            <a:r>
              <a:rPr lang="en-US" dirty="0"/>
              <a:t>West Coast Ops – manageable number of containers</a:t>
            </a:r>
          </a:p>
          <a:p>
            <a:r>
              <a:rPr lang="en-US" dirty="0"/>
              <a:t>Hon Ops/NI barges– established P/S rows and hatches, improved productivity, less digging…meet customer container availability expectations.</a:t>
            </a:r>
          </a:p>
          <a:p>
            <a:r>
              <a:rPr lang="en-US" dirty="0"/>
              <a:t>NI Barges – barges sail on-time, and priority YB freight delivered</a:t>
            </a:r>
          </a:p>
          <a:p>
            <a:endParaRPr lang="en-US" dirty="0"/>
          </a:p>
        </p:txBody>
      </p:sp>
      <p:sp>
        <p:nvSpPr>
          <p:cNvPr id="4" name="Date Placeholder 3">
            <a:extLst>
              <a:ext uri="{FF2B5EF4-FFF2-40B4-BE49-F238E27FC236}">
                <a16:creationId xmlns:a16="http://schemas.microsoft.com/office/drawing/2014/main" id="{07B2D9D6-BF77-B384-EB53-DE5E8DECB247}"/>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3A897C27-B407-214A-7F64-6387C26D24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3C2FD8-C22E-EAE2-0C04-DB0BBC651E2E}"/>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3161781854"/>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{4D192598-D62A-41D7-8189-85B025C8E5E5}tf89338750_win32</Template>
  <TotalTime>46</TotalTime>
  <Words>279</Words>
  <Application>Microsoft Office PowerPoint</Application>
  <PresentationFormat>Widescreen</PresentationFormat>
  <Paragraphs>37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GradientUnivers</vt:lpstr>
      <vt:lpstr>TEAM AMAZING</vt:lpstr>
      <vt:lpstr>Challenge statement</vt:lpstr>
      <vt:lpstr>Define the problem</vt:lpstr>
      <vt:lpstr>Steps</vt:lpstr>
      <vt:lpstr>Define Success</vt:lpstr>
    </vt:vector>
  </TitlesOfParts>
  <Company>Matson Navigation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AMAZING</dc:title>
  <dc:creator>John Tupaea-Elkington at HQ   x1254</dc:creator>
  <cp:lastModifiedBy>John Tupaea-Elkington at HQ   x1254</cp:lastModifiedBy>
  <cp:revision>6</cp:revision>
  <dcterms:created xsi:type="dcterms:W3CDTF">2023-06-07T00:09:58Z</dcterms:created>
  <dcterms:modified xsi:type="dcterms:W3CDTF">2023-06-07T20:01:58Z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