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3" r:id="rId4"/>
    <p:sldId id="264" r:id="rId5"/>
    <p:sldId id="261" r:id="rId6"/>
    <p:sldId id="262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Peng at HQ x1358" userId="0a9bb3ba-b31c-45be-a9e7-016e079ad4fe" providerId="ADAL" clId="{46DDB4F5-6FCC-4629-9112-678DDAC29F7F}"/>
    <pc:docChg chg="modSld sldOrd">
      <pc:chgData name="Anna Peng at HQ x1358" userId="0a9bb3ba-b31c-45be-a9e7-016e079ad4fe" providerId="ADAL" clId="{46DDB4F5-6FCC-4629-9112-678DDAC29F7F}" dt="2023-06-07T19:54:44.216" v="1"/>
      <pc:docMkLst>
        <pc:docMk/>
      </pc:docMkLst>
      <pc:sldChg chg="ord">
        <pc:chgData name="Anna Peng at HQ x1358" userId="0a9bb3ba-b31c-45be-a9e7-016e079ad4fe" providerId="ADAL" clId="{46DDB4F5-6FCC-4629-9112-678DDAC29F7F}" dt="2023-06-07T19:54:44.216" v="1"/>
        <pc:sldMkLst>
          <pc:docMk/>
          <pc:sldMk cId="2895706209" sldId="2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E31DB-5F68-4E9E-90EB-25E011F497B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DF39D-8C1A-4718-A126-5A73DC3E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0AC3F-92A4-4610-831B-4C4B2A303E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DF2AA-7281-44A6-AED2-5896CA50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DF2AA-7281-44A6-AED2-5896CA503D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81100" y="4120825"/>
            <a:ext cx="9862585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186415" y="2328077"/>
            <a:ext cx="9862585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75C-EE7A-4FCD-B815-F2A8DDD04C51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sz="2800"/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2F18-51C0-4C33-B313-F9A9F6D67F62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5800" y="1348154"/>
            <a:ext cx="2743200" cy="4778010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100" y="1348154"/>
            <a:ext cx="6921499" cy="4778010"/>
          </a:xfrm>
        </p:spPr>
        <p:txBody>
          <a:bodyPr vert="eaVert">
            <a:normAutofit/>
          </a:bodyPr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9A9D-D1A3-4E39-8446-C58DDD1F5A36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2376" indent="-27432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005840" indent="-256032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280160" indent="-237744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490472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  <a:lvl6pPr marL="1700784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6pPr>
            <a:lvl7pPr marL="192024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7pPr>
            <a:lvl8pPr marL="2139696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8pPr>
            <a:lvl9pPr marL="233172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1DC-296B-4A2E-B0B3-3F1F0BC81580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464372"/>
            <a:ext cx="8839200" cy="1826363"/>
          </a:xfrm>
        </p:spPr>
        <p:txBody>
          <a:bodyPr tIns="0" bIns="0" anchor="t"/>
          <a:lstStyle>
            <a:lvl1pPr algn="r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0" y="3366334"/>
            <a:ext cx="8839200" cy="1066688"/>
          </a:xfrm>
        </p:spPr>
        <p:txBody>
          <a:bodyPr lIns="45720" tIns="0" rIns="45720" bIns="0" anchor="b"/>
          <a:lstStyle>
            <a:lvl1pPr marL="0" indent="0" algn="r">
              <a:buNone/>
              <a:defRPr sz="2000">
                <a:solidFill>
                  <a:schemeClr val="tx2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B7DA-7F64-4D8D-B7D7-71B7EEB83D1F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152A-2B5D-46C6-B94C-A8585212B272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3050"/>
            <a:ext cx="104013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18110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12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12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D2CD-11D2-4B03-918F-64DABB64380B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320"/>
            <a:ext cx="9867900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D10-257A-4E71-9E85-DA9121FE43A4}" type="datetime1">
              <a:rPr lang="en-US" smtClean="0"/>
              <a:t>6/7/2023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22DA-1CC6-44F6-8E5C-B677D16AD3AE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49" y="1056575"/>
            <a:ext cx="6635265" cy="730250"/>
          </a:xfrm>
        </p:spPr>
        <p:txBody>
          <a:bodyPr tIns="0" bIns="0" anchor="t">
            <a:normAutofit/>
          </a:bodyPr>
          <a:lstStyle>
            <a:lvl1pPr algn="l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95750" y="85471"/>
            <a:ext cx="5687370" cy="914400"/>
          </a:xfrm>
        </p:spPr>
        <p:txBody>
          <a:bodyPr lIns="45720" tIns="0" rIns="45720" bIns="0" anchor="b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95750" y="1981200"/>
            <a:ext cx="98532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019F-AA92-44DF-B8C9-FB674BE342D8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459" y="1705709"/>
            <a:ext cx="3954590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33269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2462" y="2998764"/>
            <a:ext cx="3954587" cy="3135335"/>
          </a:xfrm>
        </p:spPr>
        <p:txBody>
          <a:bodyPr lIns="45720" rIns="45720"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D60353D3-F400-4ACF-A772-8853037D4568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181100" y="1600201"/>
            <a:ext cx="98679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9A4735EC-60E2-4D33-9723-0FDAEEC26641}" type="datetime1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6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44" userDrawn="1">
          <p15:clr>
            <a:srgbClr val="F26B43"/>
          </p15:clr>
        </p15:guide>
        <p15:guide id="3" pos="6960" userDrawn="1">
          <p15:clr>
            <a:srgbClr val="F26B43"/>
          </p15:clr>
        </p15:guide>
        <p15:guide id="4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Priority Stow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Hawaii</a:t>
            </a:r>
          </a:p>
        </p:txBody>
      </p:sp>
    </p:spTree>
    <p:extLst>
      <p:ext uri="{BB962C8B-B14F-4D97-AF65-F5344CB8AC3E}">
        <p14:creationId xmlns:p14="http://schemas.microsoft.com/office/powerpoint/2010/main" val="10533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(Control)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7A8C833-3B87-4E31-BE65-29CD8219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600201"/>
            <a:ext cx="9867900" cy="4525963"/>
          </a:xfrm>
        </p:spPr>
        <p:txBody>
          <a:bodyPr/>
          <a:lstStyle/>
          <a:p>
            <a:pPr marL="448056" lvl="1" indent="0">
              <a:buNone/>
            </a:pPr>
            <a:r>
              <a:rPr lang="en-US" dirty="0"/>
              <a:t>Improve vessel productivity by at least .25 AMGPH</a:t>
            </a:r>
          </a:p>
          <a:p>
            <a:pPr marL="448056" lvl="1" indent="0">
              <a:buNone/>
            </a:pPr>
            <a:r>
              <a:rPr lang="en-US" dirty="0">
                <a:solidFill>
                  <a:srgbClr val="FF0000"/>
                </a:solidFill>
              </a:rPr>
              <a:t>Measure increase productivity, old process vs new process</a:t>
            </a:r>
          </a:p>
          <a:p>
            <a:pPr marL="448056" lvl="1" indent="0">
              <a:buNone/>
            </a:pPr>
            <a:r>
              <a:rPr lang="en-US" dirty="0"/>
              <a:t>Meeting customer expectation for requested container</a:t>
            </a:r>
          </a:p>
          <a:p>
            <a:pPr marL="448056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Discuss with customers, how availability has been and how it has improved from past practice</a:t>
            </a:r>
          </a:p>
          <a:p>
            <a:pPr marL="448056" lvl="1" indent="0">
              <a:buNone/>
            </a:pPr>
            <a:r>
              <a:rPr lang="en-US" dirty="0"/>
              <a:t>Having designated bays/hatches allocated to priority stow and neighbor island connections</a:t>
            </a:r>
          </a:p>
          <a:p>
            <a:pPr marL="448056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Review the old stow vs new stow. Look at accuracy of stow location and review WC in-gate time. </a:t>
            </a:r>
          </a:p>
          <a:p>
            <a:pPr marL="448056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Work with customer to improve delivery time.  </a:t>
            </a:r>
          </a:p>
          <a:p>
            <a:pPr marL="448056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Work with port to see load back time</a:t>
            </a:r>
          </a:p>
        </p:txBody>
      </p:sp>
    </p:spTree>
    <p:extLst>
      <p:ext uri="{BB962C8B-B14F-4D97-AF65-F5344CB8AC3E}">
        <p14:creationId xmlns:p14="http://schemas.microsoft.com/office/powerpoint/2010/main" val="27507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Eric Bede will now answer any questions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CE57ED-75AC-F078-7611-49B44212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42" y="1504712"/>
            <a:ext cx="7269180" cy="484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6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8056" lvl="1" indent="0">
              <a:buNone/>
            </a:pPr>
            <a:r>
              <a:rPr lang="en-US" dirty="0"/>
              <a:t>Create a priority stow program that will maximize customer satisfaction and operational efficiency.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sz="2000" dirty="0"/>
              <a:t>Sales/Customer Service- Meet customer expectation, deliver exceptional service- Easier to plan the discharge and allocate proper resources accordingly to priority and minimize cost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sz="2000" dirty="0"/>
              <a:t>West Coast Operation-Create a schedule where customers are accountable for in-gating freight. Expectation will help expedite loading and CNTRS will be in yard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sz="2000" dirty="0"/>
              <a:t>Hawaii Operations- Easier to plan the discharge and allocate proper resources accordingly to priority and minimize cost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sz="2000" dirty="0"/>
              <a:t>Neighbor Island Barges- More efficient to connect freight to neighbor islands and keep barges on schedules. Increase customer satisfaction</a:t>
            </a:r>
          </a:p>
          <a:p>
            <a:pPr marL="44805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Define- Success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8056" lvl="1" indent="0">
              <a:buNone/>
            </a:pPr>
            <a:r>
              <a:rPr lang="en-US" dirty="0"/>
              <a:t>Improve vessel productivity by at least .25 AMGPH</a:t>
            </a:r>
          </a:p>
          <a:p>
            <a:pPr marL="448056" lvl="1" indent="0">
              <a:buNone/>
            </a:pPr>
            <a:r>
              <a:rPr lang="en-US" dirty="0"/>
              <a:t>Meeting customer expectation for requested container</a:t>
            </a:r>
          </a:p>
          <a:p>
            <a:pPr marL="448056" lvl="1" indent="0">
              <a:buNone/>
            </a:pPr>
            <a:r>
              <a:rPr lang="en-US" dirty="0"/>
              <a:t>	Vessel discharge</a:t>
            </a:r>
          </a:p>
          <a:p>
            <a:pPr marL="448056" lvl="1" indent="0">
              <a:buNone/>
            </a:pPr>
            <a:r>
              <a:rPr lang="en-US" dirty="0"/>
              <a:t>	 Container availability</a:t>
            </a:r>
          </a:p>
          <a:p>
            <a:pPr marL="448056" lvl="1" indent="0">
              <a:buNone/>
            </a:pPr>
            <a:r>
              <a:rPr lang="en-US" dirty="0"/>
              <a:t>Having designated bays/hatches allocated to priority stow and neighbor island connections</a:t>
            </a:r>
          </a:p>
        </p:txBody>
      </p:sp>
    </p:spTree>
    <p:extLst>
      <p:ext uri="{BB962C8B-B14F-4D97-AF65-F5344CB8AC3E}">
        <p14:creationId xmlns:p14="http://schemas.microsoft.com/office/powerpoint/2010/main" val="28957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Priority Customers- (Measure)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47936-6F6D-410E-0C55-DEBBDDF9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36" y="1488137"/>
            <a:ext cx="6386062" cy="38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Layout (Measure)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69A69-6E73-F8AE-A97C-5F2BE773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0" y="1359911"/>
            <a:ext cx="7461177" cy="4402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4FBF93-ADC7-F6AF-67AE-6F44777F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597" y="1583029"/>
            <a:ext cx="397247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Coast (Measure)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1705B-73CF-064B-F512-3C585A4E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7157275" cy="4169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2D3C7-6B0B-415E-4A17-D9D5AD8F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77" y="1657976"/>
            <a:ext cx="407726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Process-(Analyze)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E63D9-0884-6069-79B4-8D6BE6B6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57" y="1410711"/>
            <a:ext cx="8417285" cy="49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8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Process-(Analyze)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5B407-7689-874F-5BC5-5729215F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85" y="1341346"/>
            <a:ext cx="8618084" cy="50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Vessel stow-(Improve)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E9AB6-8232-FBA9-2498-EE06075F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75" y="1285410"/>
            <a:ext cx="10026249" cy="42871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67A06B-A23F-C9E4-47DD-26EB1DD33901}"/>
              </a:ext>
            </a:extLst>
          </p:cNvPr>
          <p:cNvSpPr/>
          <p:nvPr/>
        </p:nvSpPr>
        <p:spPr>
          <a:xfrm>
            <a:off x="2087592" y="2954548"/>
            <a:ext cx="6875253" cy="1142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int of reference design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int of reference design slides.potx" id="{1FE874D8-B4BB-41B6-994D-8CC71978EE0D}" vid="{10C828F2-76F4-45EC-B056-797090CCD612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Point of reference design slides</Template>
  <TotalTime>82</TotalTime>
  <Words>275</Words>
  <Application>Microsoft Office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Palatino Linotype</vt:lpstr>
      <vt:lpstr>Wingdings 2</vt:lpstr>
      <vt:lpstr>Point of reference design template</vt:lpstr>
      <vt:lpstr>Priority Stow</vt:lpstr>
      <vt:lpstr>Define</vt:lpstr>
      <vt:lpstr>Define- Success</vt:lpstr>
      <vt:lpstr>Priority Customers- (Measure)</vt:lpstr>
      <vt:lpstr>Current Layout (Measure)</vt:lpstr>
      <vt:lpstr>From the Coast (Measure)</vt:lpstr>
      <vt:lpstr>Current Process-(Analyze)</vt:lpstr>
      <vt:lpstr>Future Process-(Analyze)</vt:lpstr>
      <vt:lpstr>Vessel stow-(Improve)</vt:lpstr>
      <vt:lpstr>(Control)</vt:lpstr>
      <vt:lpstr>Eric Bede will now answer any questions</vt:lpstr>
    </vt:vector>
  </TitlesOfParts>
  <Company>Matson Navigation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Stow</dc:title>
  <dc:creator>Bryson Kashiwaeda at HQ x8359</dc:creator>
  <cp:lastModifiedBy>Anna Peng at HQ x1358</cp:lastModifiedBy>
  <cp:revision>1</cp:revision>
  <dcterms:created xsi:type="dcterms:W3CDTF">2023-06-06T23:54:16Z</dcterms:created>
  <dcterms:modified xsi:type="dcterms:W3CDTF">2023-06-07T19:54:54Z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