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Proxima Nova"/>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62fdeb318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62fdeb31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62fdeb31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62fdeb31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62fdeb318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62fdeb31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62fdeb318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62fdeb31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62fdeb318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62fdeb31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62fdeb318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62fdeb31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62fdeb318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62fdeb31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62fdeb318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62fdeb31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62fdeb318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62fdeb31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62fdeb318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62fdeb3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62fdeb318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62fdeb31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62fdeb318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62fdeb31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www.healthysf.org/bdi/outcomes/zipmap.htm" TargetMode="External"/><Relationship Id="rId4" Type="http://schemas.openxmlformats.org/officeDocument/2006/relationships/hyperlink" Target="https://data.sfgov.org/Economy-and-Community/Schools/tpp3-epx2" TargetMode="External"/><Relationship Id="rId5" Type="http://schemas.openxmlformats.org/officeDocument/2006/relationships/hyperlink" Target="https://www.kaggle.com/psmavi104/san-francisco-crime-data#Police_Department_Incident_Reports__2018_to_Present.csv" TargetMode="External"/><Relationship Id="rId6" Type="http://schemas.openxmlformats.org/officeDocument/2006/relationships/hyperlink" Target="https://www.kaggle.com/san-francisco/sf-recreation-park-department-park-info-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852600" y="630225"/>
            <a:ext cx="7850700" cy="24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IBM Data Science Capstone Project:</a:t>
            </a:r>
            <a:br>
              <a:rPr lang="en"/>
            </a:br>
            <a:r>
              <a:rPr lang="en"/>
              <a:t>Battle of Neighborhoods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Anna Perelman • 06.01.2020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1112025" y="575950"/>
            <a:ext cx="7218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Number of preschools - descriptive statistics</a:t>
            </a:r>
            <a:endParaRPr sz="2100"/>
          </a:p>
        </p:txBody>
      </p:sp>
      <p:pic>
        <p:nvPicPr>
          <p:cNvPr id="129" name="Google Shape;129;p22"/>
          <p:cNvPicPr preferRelativeResize="0"/>
          <p:nvPr/>
        </p:nvPicPr>
        <p:blipFill>
          <a:blip r:embed="rId3">
            <a:alphaModFix/>
          </a:blip>
          <a:stretch>
            <a:fillRect/>
          </a:stretch>
        </p:blipFill>
        <p:spPr>
          <a:xfrm>
            <a:off x="993237" y="1363750"/>
            <a:ext cx="7157525" cy="321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91350" y="575950"/>
            <a:ext cx="83304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Top and bottom 5 neighborhoods in terms of number of K-8 schools</a:t>
            </a:r>
            <a:endParaRPr sz="1900"/>
          </a:p>
        </p:txBody>
      </p:sp>
      <p:pic>
        <p:nvPicPr>
          <p:cNvPr id="135" name="Google Shape;135;p23"/>
          <p:cNvPicPr preferRelativeResize="0"/>
          <p:nvPr/>
        </p:nvPicPr>
        <p:blipFill>
          <a:blip r:embed="rId3">
            <a:alphaModFix/>
          </a:blip>
          <a:stretch>
            <a:fillRect/>
          </a:stretch>
        </p:blipFill>
        <p:spPr>
          <a:xfrm>
            <a:off x="152400" y="1363750"/>
            <a:ext cx="8839200" cy="32255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1112025" y="575950"/>
            <a:ext cx="7218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Number of K-8 schools - descriptive statistics</a:t>
            </a:r>
            <a:endParaRPr sz="2100"/>
          </a:p>
        </p:txBody>
      </p:sp>
      <p:pic>
        <p:nvPicPr>
          <p:cNvPr id="141" name="Google Shape;141;p24"/>
          <p:cNvPicPr preferRelativeResize="0"/>
          <p:nvPr/>
        </p:nvPicPr>
        <p:blipFill>
          <a:blip r:embed="rId3">
            <a:alphaModFix/>
          </a:blip>
          <a:stretch>
            <a:fillRect/>
          </a:stretch>
        </p:blipFill>
        <p:spPr>
          <a:xfrm>
            <a:off x="902388" y="1363750"/>
            <a:ext cx="7339225" cy="3316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91350" y="575950"/>
            <a:ext cx="83304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Top and bottom 5 neighborhoods in terms of number of crimes committed in 2018</a:t>
            </a:r>
            <a:endParaRPr sz="1600"/>
          </a:p>
        </p:txBody>
      </p:sp>
      <p:pic>
        <p:nvPicPr>
          <p:cNvPr id="147" name="Google Shape;147;p25"/>
          <p:cNvPicPr preferRelativeResize="0"/>
          <p:nvPr/>
        </p:nvPicPr>
        <p:blipFill>
          <a:blip r:embed="rId3">
            <a:alphaModFix/>
          </a:blip>
          <a:stretch>
            <a:fillRect/>
          </a:stretch>
        </p:blipFill>
        <p:spPr>
          <a:xfrm>
            <a:off x="152400" y="1363750"/>
            <a:ext cx="8839200" cy="3134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1112025" y="575950"/>
            <a:ext cx="7218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Number of crimes committed - descriptive statistics</a:t>
            </a:r>
            <a:endParaRPr sz="2100"/>
          </a:p>
        </p:txBody>
      </p:sp>
      <p:pic>
        <p:nvPicPr>
          <p:cNvPr id="153" name="Google Shape;153;p26"/>
          <p:cNvPicPr preferRelativeResize="0"/>
          <p:nvPr/>
        </p:nvPicPr>
        <p:blipFill>
          <a:blip r:embed="rId3">
            <a:alphaModFix/>
          </a:blip>
          <a:stretch>
            <a:fillRect/>
          </a:stretch>
        </p:blipFill>
        <p:spPr>
          <a:xfrm>
            <a:off x="1014200" y="1363750"/>
            <a:ext cx="7115600" cy="328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91350" y="575950"/>
            <a:ext cx="83304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Top and bottom 5 neighborhoods in terms of number of parks and playgrounds</a:t>
            </a:r>
            <a:endParaRPr sz="1700"/>
          </a:p>
        </p:txBody>
      </p:sp>
      <p:pic>
        <p:nvPicPr>
          <p:cNvPr id="159" name="Google Shape;159;p27"/>
          <p:cNvPicPr preferRelativeResize="0"/>
          <p:nvPr/>
        </p:nvPicPr>
        <p:blipFill>
          <a:blip r:embed="rId3">
            <a:alphaModFix/>
          </a:blip>
          <a:stretch>
            <a:fillRect/>
          </a:stretch>
        </p:blipFill>
        <p:spPr>
          <a:xfrm>
            <a:off x="152400" y="1363750"/>
            <a:ext cx="8839201" cy="32905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1112025" y="575950"/>
            <a:ext cx="72183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Number of parks and playgrounds - descriptive statistics</a:t>
            </a:r>
            <a:endParaRPr sz="2000"/>
          </a:p>
        </p:txBody>
      </p:sp>
      <p:pic>
        <p:nvPicPr>
          <p:cNvPr id="165" name="Google Shape;165;p28"/>
          <p:cNvPicPr preferRelativeResize="0"/>
          <p:nvPr/>
        </p:nvPicPr>
        <p:blipFill>
          <a:blip r:embed="rId3">
            <a:alphaModFix/>
          </a:blip>
          <a:stretch>
            <a:fillRect/>
          </a:stretch>
        </p:blipFill>
        <p:spPr>
          <a:xfrm>
            <a:off x="1084088" y="1363750"/>
            <a:ext cx="6975824" cy="3353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a:t>
            </a:r>
            <a:r>
              <a:rPr lang="en"/>
              <a:t> analysis</a:t>
            </a:r>
            <a:endParaRPr/>
          </a:p>
        </p:txBody>
      </p:sp>
      <p:sp>
        <p:nvSpPr>
          <p:cNvPr id="171" name="Google Shape;171;p29"/>
          <p:cNvSpPr txBox="1"/>
          <p:nvPr>
            <p:ph idx="1" type="body"/>
          </p:nvPr>
        </p:nvSpPr>
        <p:spPr>
          <a:xfrm>
            <a:off x="223625" y="1211350"/>
            <a:ext cx="8498400" cy="35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Unsupervised Machine Learning</a:t>
            </a:r>
            <a:endParaRPr b="1" sz="2100">
              <a:solidFill>
                <a:schemeClr val="dk1"/>
              </a:solidFill>
            </a:endParaRPr>
          </a:p>
          <a:p>
            <a:pPr indent="-330200" lvl="0" marL="457200" rtl="0" algn="l">
              <a:spcBef>
                <a:spcPts val="1600"/>
              </a:spcBef>
              <a:spcAft>
                <a:spcPts val="0"/>
              </a:spcAft>
              <a:buSzPts val="1600"/>
              <a:buChar char="●"/>
            </a:pPr>
            <a:r>
              <a:rPr lang="en" sz="1600"/>
              <a:t>The complexity of analyzing different quantitative characteristics may be decreased by creation of several clusters or groups of similar neighborhoods. This way the nature of their similarities can be understood and the most promising one can be chosen</a:t>
            </a:r>
            <a:endParaRPr sz="1600"/>
          </a:p>
          <a:p>
            <a:pPr indent="-330200" lvl="0" marL="457200" rtl="0" algn="l">
              <a:spcBef>
                <a:spcPts val="1200"/>
              </a:spcBef>
              <a:spcAft>
                <a:spcPts val="0"/>
              </a:spcAft>
              <a:buSzPts val="1600"/>
              <a:buChar char="●"/>
            </a:pPr>
            <a:r>
              <a:rPr lang="en" sz="1600"/>
              <a:t>K-Means algorithm has been proven to be fairly effective in such setting. This method ss vector quantization, originally from signal processing, that aims to partition n observations into k clusters in which each observation belongs to the cluster with the nearest mean, serving as a prototype of the cluster. </a:t>
            </a:r>
            <a:endParaRPr sz="1600"/>
          </a:p>
          <a:p>
            <a:pPr indent="-330200" lvl="0" marL="457200" rtl="0" algn="l">
              <a:spcBef>
                <a:spcPts val="1200"/>
              </a:spcBef>
              <a:spcAft>
                <a:spcPts val="0"/>
              </a:spcAft>
              <a:buSzPts val="1600"/>
              <a:buChar char="●"/>
            </a:pPr>
            <a:r>
              <a:rPr lang="en" sz="1600"/>
              <a:t>Let’s assume that domain knowledge and expertise, it was decided that the most reasonable number of clusters in this case is five.</a:t>
            </a:r>
            <a:endParaRPr sz="1600"/>
          </a:p>
          <a:p>
            <a:pPr indent="-330200" lvl="0" marL="457200" rtl="0" algn="l">
              <a:spcBef>
                <a:spcPts val="1200"/>
              </a:spcBef>
              <a:spcAft>
                <a:spcPts val="1200"/>
              </a:spcAft>
              <a:buSzPts val="1600"/>
              <a:buChar char="●"/>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Five clusters - map</a:t>
            </a:r>
            <a:endParaRPr/>
          </a:p>
        </p:txBody>
      </p:sp>
      <p:pic>
        <p:nvPicPr>
          <p:cNvPr id="177" name="Google Shape;177;p30"/>
          <p:cNvPicPr preferRelativeResize="0"/>
          <p:nvPr/>
        </p:nvPicPr>
        <p:blipFill>
          <a:blip r:embed="rId3">
            <a:alphaModFix/>
          </a:blip>
          <a:stretch>
            <a:fillRect/>
          </a:stretch>
        </p:blipFill>
        <p:spPr>
          <a:xfrm>
            <a:off x="2719387" y="1211350"/>
            <a:ext cx="3705225" cy="3376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265500" y="1912650"/>
            <a:ext cx="42210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Recommendation</a:t>
            </a:r>
            <a:endParaRPr/>
          </a:p>
        </p:txBody>
      </p:sp>
      <p:sp>
        <p:nvSpPr>
          <p:cNvPr id="183" name="Google Shape;183;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61950" lvl="0" marL="457200" rtl="0" algn="l">
              <a:lnSpc>
                <a:spcPct val="130000"/>
              </a:lnSpc>
              <a:spcBef>
                <a:spcPts val="1000"/>
              </a:spcBef>
              <a:spcAft>
                <a:spcPts val="0"/>
              </a:spcAft>
              <a:buSzPts val="2100"/>
              <a:buAutoNum type="arabicPeriod"/>
            </a:pPr>
            <a:r>
              <a:rPr lang="en" sz="1400">
                <a:solidFill>
                  <a:srgbClr val="353744"/>
                </a:solidFill>
                <a:latin typeface="Proxima Nova"/>
                <a:ea typeface="Proxima Nova"/>
                <a:cs typeface="Proxima Nova"/>
                <a:sym typeface="Proxima Nova"/>
              </a:rPr>
              <a:t>Twin Peaks/Glen Parks and St. Francis Wood/Miraloma/West Portal from the first cluster looks like a good </a:t>
            </a:r>
            <a:r>
              <a:rPr lang="en" sz="1400">
                <a:solidFill>
                  <a:srgbClr val="353744"/>
                </a:solidFill>
                <a:latin typeface="Proxima Nova"/>
                <a:ea typeface="Proxima Nova"/>
                <a:cs typeface="Proxima Nova"/>
                <a:sym typeface="Proxima Nova"/>
              </a:rPr>
              <a:t>candidate</a:t>
            </a:r>
            <a:r>
              <a:rPr lang="en" sz="1400">
                <a:solidFill>
                  <a:srgbClr val="353744"/>
                </a:solidFill>
                <a:latin typeface="Proxima Nova"/>
                <a:ea typeface="Proxima Nova"/>
                <a:cs typeface="Proxima Nova"/>
                <a:sym typeface="Proxima Nova"/>
              </a:rPr>
              <a:t> in respect to population, number of schools, parks and safety </a:t>
            </a:r>
            <a:endParaRPr sz="1400">
              <a:solidFill>
                <a:srgbClr val="353744"/>
              </a:solidFill>
              <a:latin typeface="Proxima Nova"/>
              <a:ea typeface="Proxima Nova"/>
              <a:cs typeface="Proxima Nova"/>
              <a:sym typeface="Proxima Nova"/>
            </a:endParaRPr>
          </a:p>
          <a:p>
            <a:pPr indent="-361950" lvl="0" marL="457200" rtl="0" algn="l">
              <a:lnSpc>
                <a:spcPct val="130000"/>
              </a:lnSpc>
              <a:spcBef>
                <a:spcPts val="1000"/>
              </a:spcBef>
              <a:spcAft>
                <a:spcPts val="0"/>
              </a:spcAft>
              <a:buClr>
                <a:srgbClr val="353744"/>
              </a:buClr>
              <a:buSzPts val="2100"/>
              <a:buFont typeface="Proxima Nova"/>
              <a:buAutoNum type="arabicPeriod"/>
            </a:pPr>
            <a:r>
              <a:rPr lang="en" sz="1400">
                <a:solidFill>
                  <a:srgbClr val="353744"/>
                </a:solidFill>
                <a:latin typeface="Proxima Nova"/>
                <a:ea typeface="Proxima Nova"/>
                <a:cs typeface="Proxima Nova"/>
                <a:sym typeface="Proxima Nova"/>
              </a:rPr>
              <a:t>St. Francis Wood/Miraloma/West Portal also is a good option by itself, but being a part of a fourth cluster that doesn’t appear to serve as an appropriate location, makes it less favorable option.</a:t>
            </a:r>
            <a:endParaRPr sz="1400">
              <a:solidFill>
                <a:srgbClr val="353744"/>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Agenda</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Project goals:</a:t>
            </a:r>
            <a:endParaRPr b="1"/>
          </a:p>
          <a:p>
            <a:pPr indent="-342900" lvl="0" marL="457200" rtl="0" algn="l">
              <a:spcBef>
                <a:spcPts val="1600"/>
              </a:spcBef>
              <a:spcAft>
                <a:spcPts val="0"/>
              </a:spcAft>
              <a:buSzPts val="1800"/>
              <a:buAutoNum type="arabicPeriod"/>
            </a:pPr>
            <a:r>
              <a:rPr b="1" lang="en"/>
              <a:t>Implement skills taught in the frame of IBM Data Science specialization</a:t>
            </a:r>
            <a:endParaRPr b="1"/>
          </a:p>
          <a:p>
            <a:pPr indent="-342900" lvl="0" marL="457200" rtl="0" algn="l">
              <a:spcBef>
                <a:spcPts val="0"/>
              </a:spcBef>
              <a:spcAft>
                <a:spcPts val="0"/>
              </a:spcAft>
              <a:buSzPts val="1800"/>
              <a:buAutoNum type="arabicPeriod"/>
            </a:pPr>
            <a:r>
              <a:rPr b="1" lang="en"/>
              <a:t>Come up with a problem and find a solution usign Foursquare location data along with the other sources and tools.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problem to be solved</a:t>
            </a:r>
            <a:endParaRPr/>
          </a:p>
        </p:txBody>
      </p:sp>
      <p:sp>
        <p:nvSpPr>
          <p:cNvPr id="85" name="Google Shape;85;p1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Hypothetical client</a:t>
            </a:r>
            <a:endParaRPr b="1" sz="2100">
              <a:solidFill>
                <a:schemeClr val="dk1"/>
              </a:solidFill>
            </a:endParaRPr>
          </a:p>
          <a:p>
            <a:pPr indent="-330200" lvl="0" marL="457200" rtl="0" algn="l">
              <a:spcBef>
                <a:spcPts val="1600"/>
              </a:spcBef>
              <a:spcAft>
                <a:spcPts val="0"/>
              </a:spcAft>
              <a:buSzPts val="1600"/>
              <a:buChar char="●"/>
            </a:pPr>
            <a:r>
              <a:rPr lang="en" sz="1600"/>
              <a:t>A big chain of private schools looking to open a new branch in San Francisco, CA</a:t>
            </a:r>
            <a:endParaRPr sz="1600"/>
          </a:p>
          <a:p>
            <a:pPr indent="-330200" lvl="0" marL="457200" rtl="0" algn="l">
              <a:spcBef>
                <a:spcPts val="1200"/>
              </a:spcBef>
              <a:spcAft>
                <a:spcPts val="1200"/>
              </a:spcAft>
              <a:buSzPts val="1600"/>
              <a:buChar char="●"/>
            </a:pPr>
            <a:r>
              <a:rPr lang="en" sz="1600"/>
              <a:t>Every branch includes a preschools for ages 6 months - 5 years a school for grades K-8</a:t>
            </a:r>
            <a:endParaRPr sz="1600"/>
          </a:p>
        </p:txBody>
      </p:sp>
      <p:sp>
        <p:nvSpPr>
          <p:cNvPr id="86" name="Google Shape;86;p1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Solution required:</a:t>
            </a:r>
            <a:endParaRPr b="1" sz="2100">
              <a:solidFill>
                <a:schemeClr val="dk1"/>
              </a:solidFill>
            </a:endParaRPr>
          </a:p>
          <a:p>
            <a:pPr indent="-330200" lvl="0" marL="457200" rtl="0" algn="l">
              <a:spcBef>
                <a:spcPts val="1600"/>
              </a:spcBef>
              <a:spcAft>
                <a:spcPts val="0"/>
              </a:spcAft>
              <a:buSzPts val="1600"/>
              <a:buChar char="●"/>
            </a:pPr>
            <a:r>
              <a:rPr lang="en" sz="1600"/>
              <a:t>A </a:t>
            </a:r>
            <a:r>
              <a:rPr lang="en" sz="1600"/>
              <a:t>recommendation on a neighborhood to start with</a:t>
            </a:r>
            <a:endParaRPr sz="1600"/>
          </a:p>
          <a:p>
            <a:pPr indent="-330200" lvl="0" marL="457200" rtl="0" algn="l">
              <a:spcBef>
                <a:spcPts val="1200"/>
              </a:spcBef>
              <a:spcAft>
                <a:spcPts val="1200"/>
              </a:spcAft>
              <a:buSzPts val="1600"/>
              <a:buChar char="●"/>
            </a:pPr>
            <a:r>
              <a:rPr lang="en" sz="1600"/>
              <a:t>Desired characteristics: enough population, reasonable competition,  safe</a:t>
            </a:r>
            <a:r>
              <a:rPr lang="en" sz="1600"/>
              <a:t> </a:t>
            </a:r>
            <a:r>
              <a:rPr lang="en" sz="1600"/>
              <a:t>environment</a:t>
            </a:r>
            <a:r>
              <a:rPr lang="en" sz="1600"/>
              <a:t>, parks and family friendly venues around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92" name="Google Shape;92;p16"/>
          <p:cNvSpPr txBox="1"/>
          <p:nvPr>
            <p:ph idx="1" type="body"/>
          </p:nvPr>
        </p:nvSpPr>
        <p:spPr>
          <a:xfrm>
            <a:off x="740950" y="1211350"/>
            <a:ext cx="7980900" cy="35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Independent search</a:t>
            </a:r>
            <a:endParaRPr b="1" sz="2100">
              <a:solidFill>
                <a:schemeClr val="dk1"/>
              </a:solidFill>
            </a:endParaRPr>
          </a:p>
          <a:p>
            <a:pPr indent="-361950" lvl="0" marL="457200" rtl="0" algn="l">
              <a:lnSpc>
                <a:spcPct val="130000"/>
              </a:lnSpc>
              <a:spcBef>
                <a:spcPts val="1600"/>
              </a:spcBef>
              <a:spcAft>
                <a:spcPts val="0"/>
              </a:spcAft>
              <a:buSzPts val="2100"/>
              <a:buChar char="●"/>
            </a:pPr>
            <a:r>
              <a:rPr lang="en" sz="1600">
                <a:solidFill>
                  <a:srgbClr val="353744"/>
                </a:solidFill>
              </a:rPr>
              <a:t>Information on San Francisco, CA neighborhoods with their zip codes and population (can be found </a:t>
            </a:r>
            <a:r>
              <a:rPr lang="en" sz="1600" u="sng">
                <a:solidFill>
                  <a:schemeClr val="hlink"/>
                </a:solidFill>
                <a:hlinkClick r:id="rId3"/>
              </a:rPr>
              <a:t>here</a:t>
            </a:r>
            <a:r>
              <a:rPr lang="en" sz="1600">
                <a:solidFill>
                  <a:srgbClr val="353744"/>
                </a:solidFill>
              </a:rPr>
              <a:t> )</a:t>
            </a:r>
            <a:endParaRPr sz="1600">
              <a:solidFill>
                <a:srgbClr val="353744"/>
              </a:solidFill>
            </a:endParaRPr>
          </a:p>
          <a:p>
            <a:pPr indent="-330200" lvl="0" marL="457200" rtl="0" algn="l">
              <a:lnSpc>
                <a:spcPct val="130000"/>
              </a:lnSpc>
              <a:spcBef>
                <a:spcPts val="0"/>
              </a:spcBef>
              <a:spcAft>
                <a:spcPts val="0"/>
              </a:spcAft>
              <a:buSzPts val="1600"/>
              <a:buChar char="●"/>
            </a:pPr>
            <a:r>
              <a:rPr lang="en" sz="1600"/>
              <a:t>The information on San Francisco schools with their zip codes, public/private type and grade levels (can be found </a:t>
            </a:r>
            <a:r>
              <a:rPr lang="en" sz="1600" u="sng">
                <a:solidFill>
                  <a:schemeClr val="hlink"/>
                </a:solidFill>
                <a:hlinkClick r:id="rId4"/>
              </a:rPr>
              <a:t>here</a:t>
            </a:r>
            <a:r>
              <a:rPr lang="en" sz="1600"/>
              <a:t> )</a:t>
            </a:r>
            <a:endParaRPr sz="1600"/>
          </a:p>
          <a:p>
            <a:pPr indent="-330200" lvl="0" marL="457200" rtl="0" algn="l">
              <a:lnSpc>
                <a:spcPct val="130000"/>
              </a:lnSpc>
              <a:spcBef>
                <a:spcPts val="0"/>
              </a:spcBef>
              <a:spcAft>
                <a:spcPts val="0"/>
              </a:spcAft>
              <a:buSzPts val="1600"/>
              <a:buChar char="●"/>
            </a:pPr>
            <a:r>
              <a:rPr lang="en" sz="1600"/>
              <a:t>The information on the number of crimes committed in San Francisco along with their latitude and longitude to be converted into zip codes (can be found </a:t>
            </a:r>
            <a:r>
              <a:rPr lang="en" sz="1600" u="sng">
                <a:solidFill>
                  <a:schemeClr val="hlink"/>
                </a:solidFill>
                <a:hlinkClick r:id="rId5"/>
              </a:rPr>
              <a:t>here</a:t>
            </a:r>
            <a:r>
              <a:rPr lang="en" sz="1600"/>
              <a:t>) </a:t>
            </a:r>
            <a:endParaRPr sz="1600"/>
          </a:p>
          <a:p>
            <a:pPr indent="-361950" lvl="0" marL="457200" rtl="0" algn="l">
              <a:lnSpc>
                <a:spcPct val="130000"/>
              </a:lnSpc>
              <a:spcBef>
                <a:spcPts val="0"/>
              </a:spcBef>
              <a:spcAft>
                <a:spcPts val="0"/>
              </a:spcAft>
              <a:buSzPts val="2100"/>
              <a:buChar char="●"/>
            </a:pPr>
            <a:r>
              <a:rPr lang="en" sz="1600">
                <a:solidFill>
                  <a:srgbClr val="353744"/>
                </a:solidFill>
              </a:rPr>
              <a:t>The information on parks and playgrounds located in SF neighborhoods (can be found </a:t>
            </a:r>
            <a:r>
              <a:rPr lang="en" sz="1600" u="sng">
                <a:solidFill>
                  <a:schemeClr val="hlink"/>
                </a:solidFill>
                <a:hlinkClick r:id="rId6"/>
              </a:rPr>
              <a:t>here</a:t>
            </a:r>
            <a:r>
              <a:rPr lang="en" sz="1600">
                <a:solidFill>
                  <a:srgbClr val="353744"/>
                </a:solidFill>
              </a:rPr>
              <a:t>)</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98" name="Google Shape;98;p17"/>
          <p:cNvSpPr txBox="1"/>
          <p:nvPr>
            <p:ph idx="1" type="body"/>
          </p:nvPr>
        </p:nvSpPr>
        <p:spPr>
          <a:xfrm>
            <a:off x="740950" y="1211350"/>
            <a:ext cx="7980900" cy="35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Required - Foursquare</a:t>
            </a:r>
            <a:endParaRPr b="1" sz="2100">
              <a:solidFill>
                <a:schemeClr val="dk1"/>
              </a:solidFill>
            </a:endParaRPr>
          </a:p>
          <a:p>
            <a:pPr indent="-361950" lvl="0" marL="457200" rtl="0" algn="l">
              <a:lnSpc>
                <a:spcPct val="130000"/>
              </a:lnSpc>
              <a:spcBef>
                <a:spcPts val="1600"/>
              </a:spcBef>
              <a:spcAft>
                <a:spcPts val="0"/>
              </a:spcAft>
              <a:buSzPts val="2100"/>
              <a:buChar char="●"/>
            </a:pPr>
            <a:r>
              <a:rPr lang="en" sz="1600">
                <a:solidFill>
                  <a:srgbClr val="353744"/>
                </a:solidFill>
              </a:rPr>
              <a:t>Foursquare location data contains information on different venues located in each neighborhood. </a:t>
            </a:r>
            <a:endParaRPr sz="1600">
              <a:solidFill>
                <a:srgbClr val="353744"/>
              </a:solidFill>
            </a:endParaRPr>
          </a:p>
          <a:p>
            <a:pPr indent="-361950" lvl="0" marL="457200" rtl="0" algn="l">
              <a:lnSpc>
                <a:spcPct val="130000"/>
              </a:lnSpc>
              <a:spcBef>
                <a:spcPts val="0"/>
              </a:spcBef>
              <a:spcAft>
                <a:spcPts val="0"/>
              </a:spcAft>
              <a:buSzPts val="2100"/>
              <a:buChar char="●"/>
            </a:pPr>
            <a:r>
              <a:rPr lang="en" sz="1600">
                <a:solidFill>
                  <a:srgbClr val="353744"/>
                </a:solidFill>
              </a:rPr>
              <a:t>Using a free developer account their Places API offers real-time access to Foursquare’s global database of rich venue data and user content to power location-based experiences in an app or a website.</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a:t>
            </a:r>
            <a:r>
              <a:rPr lang="en"/>
              <a:t>analysis</a:t>
            </a:r>
            <a:endParaRPr/>
          </a:p>
        </p:txBody>
      </p:sp>
      <p:sp>
        <p:nvSpPr>
          <p:cNvPr id="104" name="Google Shape;104;p18"/>
          <p:cNvSpPr txBox="1"/>
          <p:nvPr>
            <p:ph idx="1" type="body"/>
          </p:nvPr>
        </p:nvSpPr>
        <p:spPr>
          <a:xfrm>
            <a:off x="2400300" y="1299850"/>
            <a:ext cx="3071400" cy="33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Exploratory analysis</a:t>
            </a:r>
            <a:endParaRPr b="1" sz="2100">
              <a:solidFill>
                <a:schemeClr val="dk1"/>
              </a:solidFill>
            </a:endParaRPr>
          </a:p>
          <a:p>
            <a:pPr indent="-330200" lvl="0" marL="457200" rtl="0" algn="l">
              <a:spcBef>
                <a:spcPts val="1600"/>
              </a:spcBef>
              <a:spcAft>
                <a:spcPts val="0"/>
              </a:spcAft>
              <a:buSzPts val="1600"/>
              <a:buChar char="●"/>
            </a:pPr>
            <a:r>
              <a:rPr lang="en" sz="1600"/>
              <a:t>Combined database showing population, number of schools, crimes level and parks figures was built</a:t>
            </a:r>
            <a:endParaRPr sz="1600"/>
          </a:p>
          <a:p>
            <a:pPr indent="-330200" lvl="0" marL="457200" rtl="0" algn="l">
              <a:spcBef>
                <a:spcPts val="1200"/>
              </a:spcBef>
              <a:spcAft>
                <a:spcPts val="1200"/>
              </a:spcAft>
              <a:buSzPts val="1600"/>
              <a:buChar char="●"/>
            </a:pPr>
            <a:r>
              <a:rPr lang="en" sz="1600"/>
              <a:t>Top and bottom five neighborhoods were presented for each parameter</a:t>
            </a:r>
            <a:endParaRPr sz="1600"/>
          </a:p>
        </p:txBody>
      </p:sp>
      <p:sp>
        <p:nvSpPr>
          <p:cNvPr id="105" name="Google Shape;105;p18"/>
          <p:cNvSpPr txBox="1"/>
          <p:nvPr>
            <p:ph idx="2" type="body"/>
          </p:nvPr>
        </p:nvSpPr>
        <p:spPr>
          <a:xfrm>
            <a:off x="5650575" y="1299850"/>
            <a:ext cx="3071400" cy="33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Descriptive statistics</a:t>
            </a:r>
            <a:endParaRPr b="1" sz="2100">
              <a:solidFill>
                <a:schemeClr val="dk1"/>
              </a:solidFill>
            </a:endParaRPr>
          </a:p>
          <a:p>
            <a:pPr indent="-330200" lvl="0" marL="457200" rtl="0" algn="l">
              <a:spcBef>
                <a:spcPts val="1600"/>
              </a:spcBef>
              <a:spcAft>
                <a:spcPts val="1200"/>
              </a:spcAft>
              <a:buSzPts val="1600"/>
              <a:buChar char="●"/>
            </a:pPr>
            <a:r>
              <a:rPr lang="en" sz="1600"/>
              <a:t>For each of population, number of preschools, number of schools, crime level and number of parks descriptive statistics (minimum, maximum, mean, 25th, 50th, 75th percentiles) were calculated</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152400" y="1102825"/>
            <a:ext cx="8839200" cy="3246883"/>
          </a:xfrm>
          <a:prstGeom prst="rect">
            <a:avLst/>
          </a:prstGeom>
          <a:noFill/>
          <a:ln>
            <a:noFill/>
          </a:ln>
        </p:spPr>
      </p:pic>
      <p:sp>
        <p:nvSpPr>
          <p:cNvPr id="111" name="Google Shape;111;p19"/>
          <p:cNvSpPr txBox="1"/>
          <p:nvPr>
            <p:ph type="title"/>
          </p:nvPr>
        </p:nvSpPr>
        <p:spPr>
          <a:xfrm>
            <a:off x="391350" y="575950"/>
            <a:ext cx="83304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Top and bottom 5 neighborhoods in terms of population</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1112100" y="575950"/>
            <a:ext cx="6920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Population</a:t>
            </a:r>
            <a:r>
              <a:rPr lang="en" sz="2100"/>
              <a:t> - descriptive statistics</a:t>
            </a:r>
            <a:endParaRPr sz="2100"/>
          </a:p>
        </p:txBody>
      </p:sp>
      <p:pic>
        <p:nvPicPr>
          <p:cNvPr id="117" name="Google Shape;117;p20"/>
          <p:cNvPicPr preferRelativeResize="0"/>
          <p:nvPr/>
        </p:nvPicPr>
        <p:blipFill>
          <a:blip r:embed="rId3">
            <a:alphaModFix/>
          </a:blip>
          <a:stretch>
            <a:fillRect/>
          </a:stretch>
        </p:blipFill>
        <p:spPr>
          <a:xfrm>
            <a:off x="1112037" y="1363750"/>
            <a:ext cx="6919925" cy="3109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91350" y="575950"/>
            <a:ext cx="83304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Top and bottom 5 neighborhoods in terms of number of preschools</a:t>
            </a:r>
            <a:endParaRPr sz="2000"/>
          </a:p>
        </p:txBody>
      </p:sp>
      <p:pic>
        <p:nvPicPr>
          <p:cNvPr id="123" name="Google Shape;123;p21"/>
          <p:cNvPicPr preferRelativeResize="0"/>
          <p:nvPr/>
        </p:nvPicPr>
        <p:blipFill>
          <a:blip r:embed="rId3">
            <a:alphaModFix/>
          </a:blip>
          <a:stretch>
            <a:fillRect/>
          </a:stretch>
        </p:blipFill>
        <p:spPr>
          <a:xfrm>
            <a:off x="152400" y="1363750"/>
            <a:ext cx="8839202" cy="31275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