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  <p:sldId id="26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5000/index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naPerfilyeva/VKR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Aft>
                <a:spcPts val="1200"/>
              </a:spcAft>
            </a:pP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Перфильева Анна Владимировна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E2535886-3476-4B40-9706-6797B77905C0}"/>
              </a:ext>
            </a:extLst>
          </p:cNvPr>
          <p:cNvSpPr/>
          <p:nvPr/>
        </p:nvSpPr>
        <p:spPr>
          <a:xfrm>
            <a:off x="2343948" y="352326"/>
            <a:ext cx="7504104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Этапы исследования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3183918" y="1460006"/>
            <a:ext cx="62891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Загрузка и обработка входящих</a:t>
            </a:r>
            <a:r>
              <a:rPr lang="ru-RU" sz="1800" dirty="0">
                <a:solidFill>
                  <a:srgbClr val="11111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данных,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Объединение датасетов по методу INNER</a:t>
            </a:r>
            <a:r>
              <a:rPr lang="ru-RU" sz="1800" dirty="0">
                <a:solidFill>
                  <a:srgbClr val="11111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2009947" y="2369744"/>
            <a:ext cx="621790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b="1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2180124" y="2723647"/>
            <a:ext cx="3471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3183918" y="3647613"/>
            <a:ext cx="62179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62626"/>
                </a:solidFill>
                <a:latin typeface="+mn-lt"/>
                <a:ea typeface="Open Sans"/>
                <a:cs typeface="Times New Roman" panose="02020603050405020304" pitchFamily="18" charset="0"/>
                <a:sym typeface="Open Sans"/>
              </a:rPr>
              <a:t>Построение и сравнение регрессионных моделей</a:t>
            </a: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2180124" y="3555335"/>
            <a:ext cx="55334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3182538" y="4111306"/>
            <a:ext cx="6217909" cy="98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>
              <a:lnSpc>
                <a:spcPct val="115000"/>
              </a:lnSpc>
              <a:spcBef>
                <a:spcPts val="450"/>
              </a:spcBef>
              <a:spcAft>
                <a:spcPts val="45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нейронной сети</a:t>
            </a:r>
          </a:p>
          <a:p>
            <a:pPr marR="0" lvl="0">
              <a:lnSpc>
                <a:spcPct val="115000"/>
              </a:lnSpc>
              <a:spcBef>
                <a:spcPts val="450"/>
              </a:spcBef>
              <a:spcAft>
                <a:spcPts val="45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Сохранение модели для приложения</a:t>
            </a: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2180124" y="4465892"/>
            <a:ext cx="4488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3182537" y="5158960"/>
            <a:ext cx="6217909" cy="113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  <a:p>
            <a:pPr marR="0" lv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Сохранение репозитория</a:t>
            </a:r>
          </a:p>
          <a:p>
            <a:r>
              <a:rPr lang="ru-RU" sz="1800" dirty="0">
                <a:solidFill>
                  <a:srgbClr val="111111"/>
                </a:solidFill>
                <a:effectLst/>
                <a:latin typeface="+mn-lt"/>
                <a:ea typeface="Times New Roman" panose="02020603050405020304" pitchFamily="18" charset="0"/>
              </a:rPr>
              <a:t>Выводы</a:t>
            </a:r>
            <a:endParaRPr lang="ru-RU" sz="16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2180124" y="5495462"/>
            <a:ext cx="4066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2180124" y="1813339"/>
            <a:ext cx="2792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5;p4">
            <a:extLst>
              <a:ext uri="{FF2B5EF4-FFF2-40B4-BE49-F238E27FC236}">
                <a16:creationId xmlns:a16="http://schemas.microsoft.com/office/drawing/2014/main" id="{54F6AAD5-AB1C-0C38-FFC1-A473C1EBA9BE}"/>
              </a:ext>
            </a:extLst>
          </p:cNvPr>
          <p:cNvSpPr/>
          <p:nvPr/>
        </p:nvSpPr>
        <p:spPr>
          <a:xfrm>
            <a:off x="3154106" y="2180182"/>
            <a:ext cx="5824163" cy="17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>
              <a:lnSpc>
                <a:spcPct val="115000"/>
              </a:lnSpc>
              <a:spcBef>
                <a:spcPts val="450"/>
              </a:spcBef>
              <a:spcAft>
                <a:spcPts val="45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Проведение разведочного анализа </a:t>
            </a:r>
          </a:p>
          <a:p>
            <a:pPr marR="0" lvl="0">
              <a:lnSpc>
                <a:spcPct val="115000"/>
              </a:lnSpc>
              <a:spcBef>
                <a:spcPts val="450"/>
              </a:spcBef>
              <a:spcAft>
                <a:spcPts val="45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11111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Нормализация данных, разделение на тестовые и обучающие выборки</a:t>
            </a:r>
          </a:p>
          <a:p>
            <a:pPr marR="0" lvl="0">
              <a:lnSpc>
                <a:spcPct val="115000"/>
              </a:lnSpc>
              <a:spcBef>
                <a:spcPts val="450"/>
              </a:spcBef>
              <a:spcAft>
                <a:spcPts val="450"/>
              </a:spcAft>
              <a:tabLst>
                <a:tab pos="457200" algn="l"/>
              </a:tabLst>
            </a:pPr>
            <a:endParaRPr lang="ru-RU" sz="1800" dirty="0">
              <a:solidFill>
                <a:srgbClr val="11111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80"/>
            <a:ext cx="11262417" cy="3067636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Исходя из результатов визуализации данных можно сделать выводы:</a:t>
            </a:r>
          </a:p>
          <a:p>
            <a:pPr marL="533400" indent="-457200" algn="just">
              <a:buAutoNum type="arabicPeriod"/>
            </a:pPr>
            <a:r>
              <a:rPr lang="ru-RU" sz="2200" dirty="0"/>
              <a:t>распределение данных близко к нормальным, 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2. корреляция между признаками близка к нулю, 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3. присутствуют аномальные значения, которые могут не являться ошибочными, </a:t>
            </a:r>
          </a:p>
          <a:p>
            <a:pPr marL="76200" indent="0" algn="just">
              <a:buNone/>
            </a:pPr>
            <a:r>
              <a:rPr lang="ru-RU" sz="2200" dirty="0"/>
              <a:t>учитывая плохо предсказуемую природу композитов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Аналитическая часть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08C17F-C4A9-45C8-85FF-C29DBCECDC7D}"/>
              </a:ext>
            </a:extLst>
          </p:cNvPr>
          <p:cNvSpPr/>
          <p:nvPr/>
        </p:nvSpPr>
        <p:spPr>
          <a:xfrm>
            <a:off x="2923004" y="269656"/>
            <a:ext cx="6345991" cy="1237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Данные: загрузка и объединение датасетов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61F10-FAF7-72E7-06C0-FB973C97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292" y="4577739"/>
            <a:ext cx="3654732" cy="19815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5F9A3C-F6EE-51DC-A085-5A306A06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17" y="4913033"/>
            <a:ext cx="3868078" cy="16462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0C5B50-6C5D-2EB6-3019-7A46E9CF5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67" y="2376850"/>
            <a:ext cx="3793177" cy="14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359596" y="1839074"/>
            <a:ext cx="11630346" cy="457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800" dirty="0">
                <a:solidFill>
                  <a:srgbClr val="272727"/>
                </a:solidFill>
                <a:latin typeface="+mn-lt"/>
                <a:ea typeface="Open Sans"/>
                <a:cs typeface="Times New Roman" panose="02020603050405020304" pitchFamily="18" charset="0"/>
                <a:sym typeface="Open Sans"/>
              </a:rPr>
              <a:t>Для признаков </a:t>
            </a:r>
            <a:r>
              <a:rPr lang="ru-RU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«Прочность при растяжении» и «Модуль упругости при растяжении» 5 моделей соответственно,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18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коэффициент детерминации во всех моделях – близок к нулю.</a:t>
            </a:r>
            <a:r>
              <a:rPr lang="ru-RU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262626"/>
              </a:solidFill>
              <a:latin typeface="+mn-lt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2868694" y="394468"/>
            <a:ext cx="6508615" cy="4181098"/>
            <a:chOff x="1476754" y="1304493"/>
            <a:chExt cx="5263496" cy="286117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642609" y="1304493"/>
              <a:ext cx="5097641" cy="868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данных, создание и сравнение регрессионных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288AA7-28B2-734D-46DB-0697D458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12" y="2553125"/>
            <a:ext cx="7431423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3057" y="1424479"/>
            <a:ext cx="10823324" cy="415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indent="2286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Далее предложено две полносвязных нейросети с одним и двумя скрытыми слоями соответственно и одним суммирующим слоем для прогнозирования показателя «Соотношение матрица-наполнитель». Количество слоев далее не стала повышать, т. к. для любой численной регрессии гладкой функции достаточно двух скрытых слоев при достаточном числе нейронов. </a:t>
            </a: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800" dirty="0">
                <a:latin typeface="+mn-lt"/>
                <a:cs typeface="Times New Roman" panose="02020603050405020304" pitchFamily="18" charset="0"/>
              </a:rPr>
              <a:t>Нейросети показывают показатели точности близкие к регрессионным моделям, представленным ранее.</a:t>
            </a: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Коэффициент детерминации также близок к нулю, но уже положительный, что говорит о том, что нейросеть предсказывает целевые значения чуть лучше, чем наивная линейная регрессия.</a:t>
            </a:r>
            <a:endParaRPr lang="ru-RU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1" y="1403930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1" y="1403930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524037" y="341896"/>
            <a:ext cx="4995898" cy="849906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54266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56224E-95CA-9705-FDDD-E8481A73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13" y="3751877"/>
            <a:ext cx="5050906" cy="2819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DA8438-467B-3A88-58A1-08168FDD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235" y="3807451"/>
            <a:ext cx="4804146" cy="27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0" y="1938304"/>
            <a:ext cx="6730661" cy="4657705"/>
          </a:xfrm>
        </p:spPr>
        <p:txBody>
          <a:bodyPr>
            <a:normAutofit/>
          </a:bodyPr>
          <a:lstStyle/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Создано пользовательское веб-приложение с на фреймворке Flask для вывода предсказанного нейросетью параметра «</a:t>
            </a:r>
            <a:r>
              <a:rPr lang="ru-RU" sz="1800" dirty="0">
                <a:solidFill>
                  <a:srgbClr val="21212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Соотношение матрица-наполнитель», которое </a:t>
            </a:r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из сохраненной модели </a:t>
            </a:r>
            <a:endParaRPr lang="ru-RU" sz="1800" dirty="0">
              <a:solidFill>
                <a:srgbClr val="21212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ru-RU" sz="18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u="sng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http://127.0.0.1:5000/index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0003C4-955E-467F-96F1-C68960CDA5F3}"/>
              </a:ext>
            </a:extLst>
          </p:cNvPr>
          <p:cNvSpPr/>
          <p:nvPr/>
        </p:nvSpPr>
        <p:spPr>
          <a:xfrm>
            <a:off x="4015016" y="412651"/>
            <a:ext cx="3760629" cy="66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rPr>
              <a:t>ПРИЛОЖЕНИЕ</a:t>
            </a:r>
            <a:endParaRPr lang="ru-RU" sz="2800" spc="180" dirty="0">
              <a:latin typeface="ALS Sector Bold" pitchFamily="2" charset="0"/>
              <a:cs typeface="ALS Sector Bold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7013A7-B098-1295-12C3-0173535C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76" y="557774"/>
            <a:ext cx="3148330" cy="3860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978CD4-F601-64B7-A8DB-A983A5BC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491" y="4527146"/>
            <a:ext cx="2247900" cy="19069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9D10E9-79C2-24CB-81B6-48BF7C54D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30" y="3243151"/>
            <a:ext cx="3877096" cy="15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C3D5B92D-1056-F7EA-DBD0-5CF4858DC4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00789" y="2064633"/>
            <a:ext cx="5508000" cy="4507045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Репозиторий был создан на github.com по адресу: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https://github.com/AnnaPerfilyeva/VKR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DEBEC-1984-4A26-A00D-66499D7EA675}"/>
              </a:ext>
            </a:extLst>
          </p:cNvPr>
          <p:cNvSpPr txBox="1"/>
          <p:nvPr/>
        </p:nvSpPr>
        <p:spPr>
          <a:xfrm>
            <a:off x="2319390" y="508370"/>
            <a:ext cx="7944492" cy="9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удалённого репозитория </a:t>
            </a:r>
            <a:r>
              <a:rPr lang="en-US" sz="1800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sz="1800" b="1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и загрузка документов</a:t>
            </a:r>
          </a:p>
          <a:p>
            <a:pPr marL="0" marR="0" indent="22860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1800" dirty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1398C9-CA34-0302-FB3B-BA98104C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7" y="3093314"/>
            <a:ext cx="4848156" cy="24685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92786F-68AF-ADE3-D9EE-0647BD8BB609}"/>
              </a:ext>
            </a:extLst>
          </p:cNvPr>
          <p:cNvSpPr txBox="1"/>
          <p:nvPr/>
        </p:nvSpPr>
        <p:spPr>
          <a:xfrm>
            <a:off x="5750797" y="1990196"/>
            <a:ext cx="6097712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Разработанные модели регрессии и нейронная сеть не позволили получить прогнозов желаемой достоверности: все модели показывают либо отрицательные, либо близкие к нулю значения коэффициента детерминации. Для более точного прогноза необходимо дальнейшее, более углубленное изучение связи между признаками, получение более полной информации о физических свойствах материалов, консультация с экспертами в данной области, а также желательна работа с более подробными датасетами, расширенными по признакам и количеству данных.</a:t>
            </a:r>
            <a:endParaRPr lang="ru-RU" sz="16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7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370</Words>
  <Application>Microsoft Office PowerPoint</Application>
  <PresentationFormat>Широкоэкранный</PresentationFormat>
  <Paragraphs>47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Open Sans</vt:lpstr>
      <vt:lpstr>Times New Roman</vt:lpstr>
      <vt:lpstr>Calibri</vt:lpstr>
      <vt:lpstr>Noto Sans Symbols</vt:lpstr>
      <vt:lpstr>ALS Sector Bold</vt:lpstr>
      <vt:lpstr>ALS Sector Regular</vt:lpstr>
      <vt:lpstr>Arial</vt:lpstr>
      <vt:lpstr>If,kjyVUNE_28012021</vt:lpstr>
      <vt:lpstr>ВЫПУСКНАЯ КВАЛИФИКАЦИОННАЯ РАБОТА по курсу  «Data Science»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Владимир Лапшин</cp:lastModifiedBy>
  <cp:revision>98</cp:revision>
  <dcterms:created xsi:type="dcterms:W3CDTF">2021-02-24T09:03:25Z</dcterms:created>
  <dcterms:modified xsi:type="dcterms:W3CDTF">2023-05-02T13:47:14Z</dcterms:modified>
</cp:coreProperties>
</file>