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84" r:id="rId3"/>
    <p:sldId id="257" r:id="rId4"/>
    <p:sldId id="289" r:id="rId5"/>
    <p:sldId id="280" r:id="rId6"/>
    <p:sldId id="267" r:id="rId7"/>
    <p:sldId id="290" r:id="rId8"/>
    <p:sldId id="291" r:id="rId9"/>
    <p:sldId id="292" r:id="rId10"/>
    <p:sldId id="285" r:id="rId11"/>
    <p:sldId id="293" r:id="rId12"/>
    <p:sldId id="294" r:id="rId13"/>
    <p:sldId id="295" r:id="rId14"/>
    <p:sldId id="296" r:id="rId15"/>
    <p:sldId id="297" r:id="rId16"/>
    <p:sldId id="269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53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255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852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2429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004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342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6253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645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2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5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57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5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14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87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4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05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3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6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11.vsd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122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Visio_Drawing233.vsd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2692398" y="1975634"/>
            <a:ext cx="6815669" cy="1515533"/>
          </a:xfrm>
        </p:spPr>
        <p:txBody>
          <a:bodyPr/>
          <a:lstStyle/>
          <a:p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Курсовая работа на тему: </a:t>
            </a:r>
            <a:b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«</a:t>
            </a:r>
            <a:r>
              <a:rPr lang="ru-RU" sz="2800" dirty="0"/>
              <a:t>Разработка мобильного приложения для Android 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ru-RU" sz="2800" dirty="0"/>
              <a:t>Записная книжка с функцией будильника»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2692398" y="4171949"/>
            <a:ext cx="6815669" cy="1000125"/>
          </a:xfrm>
        </p:spPr>
        <p:txBody>
          <a:bodyPr>
            <a:normAutofit/>
          </a:bodyPr>
          <a:lstStyle/>
          <a:p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2022г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7579360" y="3625571"/>
            <a:ext cx="214641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студентка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курса, 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ИСп 19-2к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Руденкова Анна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Александровна</a:t>
            </a:r>
          </a:p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Большакова-Стрекалова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Анна Викторовна, преподаватель ГБУ КО ПОО КИТиС</a:t>
            </a:r>
          </a:p>
          <a:p>
            <a:endParaRPr lang="ru-RU" sz="1400" dirty="0" smtClean="0"/>
          </a:p>
          <a:p>
            <a:endParaRPr lang="ru-RU" sz="1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8332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7239" y="1123405"/>
            <a:ext cx="3892144" cy="1371600"/>
          </a:xfrm>
        </p:spPr>
        <p:txBody>
          <a:bodyPr anchor="ctr">
            <a:normAutofit fontScale="90000"/>
          </a:bodyPr>
          <a:lstStyle/>
          <a:p>
            <a:r>
              <a:rPr lang="ru-RU" sz="48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Параметры виртуального устройства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CB64B3C8-72B9-443D-97D5-73EAF1AF6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EA1609B5-B4B4-43D4-9AED-C28BC2AFC3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83188" y="982131"/>
            <a:ext cx="6041573" cy="4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2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7239" y="1123405"/>
            <a:ext cx="3892144" cy="1371600"/>
          </a:xfrm>
        </p:spPr>
        <p:txBody>
          <a:bodyPr anchor="ctr">
            <a:normAutofit fontScale="90000"/>
          </a:bodyPr>
          <a:lstStyle/>
          <a:p>
            <a:r>
              <a:rPr lang="ru-RU" sz="48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Стартовая форма приложения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CB64B3C8-72B9-443D-97D5-73EAF1AF6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870DB0D0-D2EA-4E93-AD7C-96BB1B5F1C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22721" y="982131"/>
            <a:ext cx="3261360" cy="489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7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7239" y="1123405"/>
            <a:ext cx="3892144" cy="1371600"/>
          </a:xfrm>
        </p:spPr>
        <p:txBody>
          <a:bodyPr anchor="ctr">
            <a:normAutofit fontScale="90000"/>
          </a:bodyPr>
          <a:lstStyle/>
          <a:p>
            <a:r>
              <a:rPr lang="ru-RU" sz="48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Главное меню приложения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CB64B3C8-72B9-443D-97D5-73EAF1AF6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25429F70-438C-465C-BE60-53667663F4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90360" y="982131"/>
            <a:ext cx="3205480" cy="48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7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7239" y="1123405"/>
            <a:ext cx="3892144" cy="1371600"/>
          </a:xfrm>
        </p:spPr>
        <p:txBody>
          <a:bodyPr anchor="ctr">
            <a:normAutofit fontScale="90000"/>
          </a:bodyPr>
          <a:lstStyle/>
          <a:p>
            <a:r>
              <a:rPr lang="ru-RU" sz="48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 для работы с заметками 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CB64B3C8-72B9-443D-97D5-73EAF1AF6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84C11775-87F1-49EE-B278-9E130DF646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75094" y="982132"/>
            <a:ext cx="3187065" cy="48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0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7239" y="1123405"/>
            <a:ext cx="3892144" cy="1371600"/>
          </a:xfrm>
        </p:spPr>
        <p:txBody>
          <a:bodyPr anchor="ctr">
            <a:normAutofit fontScale="90000"/>
          </a:bodyPr>
          <a:lstStyle/>
          <a:p>
            <a:r>
              <a:rPr lang="ru-RU" sz="48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 добавления новой записи 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CB64B3C8-72B9-443D-97D5-73EAF1AF6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604AB69D-E39D-4685-A6EB-A898F4609D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52234" y="982131"/>
            <a:ext cx="3138805" cy="489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5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7239" y="1123405"/>
            <a:ext cx="3892144" cy="1371600"/>
          </a:xfrm>
        </p:spPr>
        <p:txBody>
          <a:bodyPr anchor="ctr">
            <a:normAutofit fontScale="90000"/>
          </a:bodyPr>
          <a:lstStyle/>
          <a:p>
            <a:r>
              <a:rPr lang="ru-RU" sz="48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 для установки будильника 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CB64B3C8-72B9-443D-97D5-73EAF1AF6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9DDE33C1-D6EB-47B0-B8CA-A9172E55C6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11302" y="982131"/>
            <a:ext cx="3264218" cy="489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7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8831" y="851504"/>
            <a:ext cx="9601196" cy="1303867"/>
          </a:xfrm>
        </p:spPr>
        <p:txBody>
          <a:bodyPr>
            <a:normAutofit/>
          </a:bodyPr>
          <a:lstStyle/>
          <a:p>
            <a:r>
              <a:rPr lang="ru-RU" sz="60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3885" y="2492147"/>
            <a:ext cx="10193235" cy="347787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000" dirty="0"/>
              <a:t>	В ходе выполнения представленной работы было разработано мобильное приложение под Android для </a:t>
            </a:r>
            <a:r>
              <a:rPr lang="ru-RU" sz="2000" dirty="0" smtClean="0"/>
              <a:t>работы</a:t>
            </a:r>
            <a:r>
              <a:rPr lang="ru-RU" sz="2000" dirty="0"/>
              <a:t> </a:t>
            </a:r>
            <a:r>
              <a:rPr lang="ru-RU" sz="2000" dirty="0" smtClean="0"/>
              <a:t>с датой, временем и заметками</a:t>
            </a:r>
            <a:r>
              <a:rPr lang="ru-RU" sz="2000" dirty="0" smtClean="0"/>
              <a:t>.</a:t>
            </a:r>
            <a:endParaRPr lang="ru-RU" sz="2000" dirty="0"/>
          </a:p>
          <a:p>
            <a:pPr algn="just"/>
            <a:r>
              <a:rPr lang="ru-RU" sz="2000" dirty="0"/>
              <a:t>	В ходе выполнения работы был проведен обзор и анализ существующих информационных ресурсов предметной области, определены требования к ресурсам, выбраны наиболее подходящие средства реализации, спроектирована и реализована структура приложения. Было произведено тестирование приложения, в ходе которого было подтверждено, что приложения работает на операционных системах Android. </a:t>
            </a:r>
          </a:p>
          <a:p>
            <a:pPr algn="just"/>
            <a:r>
              <a:rPr lang="ru-RU" sz="2000" dirty="0"/>
              <a:t>	Таким образом, задачи работы полностью решены, цели достигнуты. Разработанный проект – прост, и удобен в использовании, Данным программным продуктом могут пользоваться все, кто владеет элементарными навыками использования мобильным устройством.</a:t>
            </a:r>
          </a:p>
        </p:txBody>
      </p:sp>
    </p:spTree>
    <p:extLst>
      <p:ext uri="{BB962C8B-B14F-4D97-AF65-F5344CB8AC3E}">
        <p14:creationId xmlns:p14="http://schemas.microsoft.com/office/powerpoint/2010/main" val="272594386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4593" y="2766029"/>
            <a:ext cx="9601196" cy="1303867"/>
          </a:xfrm>
        </p:spPr>
        <p:txBody>
          <a:bodyPr>
            <a:normAutofit/>
          </a:bodyPr>
          <a:lstStyle/>
          <a:p>
            <a:r>
              <a:rPr lang="ru-RU" sz="60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72594386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Назначение и цели создания мобильного приложения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1" y="2458811"/>
            <a:ext cx="10506074" cy="341632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542925" algn="just"/>
            <a:r>
              <a:rPr lang="ru-RU" dirty="0"/>
              <a:t>Необходимо разработать мобильное приложение, которое выполняет функции записной книжки и будильника.</a:t>
            </a:r>
          </a:p>
          <a:p>
            <a:pPr indent="542925" algn="just"/>
            <a:r>
              <a:rPr lang="ru-RU" dirty="0"/>
              <a:t>В приложении должна быть реализована возможность установки будильника (часы и минуты). После установки будильник должен добавиться в будильники телефона. Когда будильник срабатывает – должен выполняется звуковой сигнал, который стоит на рингтоне телефона. </a:t>
            </a:r>
          </a:p>
          <a:p>
            <a:pPr indent="542925" algn="just"/>
            <a:r>
              <a:rPr lang="ru-RU" dirty="0"/>
              <a:t>Данные записной книжки должны хранится в базе данных. В базе данных хранится дата создания записи, тема, текст и дата выполнения дела (не обязательно для заполнения). </a:t>
            </a:r>
          </a:p>
          <a:p>
            <a:pPr indent="542925" algn="just"/>
            <a:r>
              <a:rPr lang="ru-RU" dirty="0"/>
              <a:t>В распоряжении пользователя должны быть: </a:t>
            </a:r>
          </a:p>
          <a:p>
            <a:pPr indent="542925" algn="just"/>
            <a:r>
              <a:rPr lang="ru-RU" dirty="0"/>
              <a:t>1.	Все записи записной книжки (все записи, отсортированные по дате с возможностью выбора записи для просмотра/редактирования и добавления новой записи).</a:t>
            </a:r>
          </a:p>
          <a:p>
            <a:pPr indent="542925" algn="just"/>
            <a:r>
              <a:rPr lang="ru-RU" dirty="0"/>
              <a:t>2.	Записи на сегодняшний день (дата выполнения равна текущей).</a:t>
            </a:r>
          </a:p>
          <a:p>
            <a:pPr indent="542925" algn="just"/>
            <a:r>
              <a:rPr lang="ru-RU" dirty="0"/>
              <a:t>3.	Записи на текущую неделю (по дате выполнения).</a:t>
            </a:r>
          </a:p>
        </p:txBody>
      </p:sp>
    </p:spTree>
    <p:extLst>
      <p:ext uri="{BB962C8B-B14F-4D97-AF65-F5344CB8AC3E}">
        <p14:creationId xmlns:p14="http://schemas.microsoft.com/office/powerpoint/2010/main" val="197564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Требования к программному обеспечению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14400" y="2677886"/>
            <a:ext cx="10366872" cy="230832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dirty="0"/>
              <a:t>1.	Интерфейс: мобильное приложение.</a:t>
            </a:r>
          </a:p>
          <a:p>
            <a:pPr algn="just"/>
            <a:r>
              <a:rPr lang="ru-RU" sz="2400" dirty="0"/>
              <a:t>2.	Язык программирования </a:t>
            </a:r>
            <a:r>
              <a:rPr lang="ru-RU" sz="2400" dirty="0" err="1"/>
              <a:t>Java</a:t>
            </a:r>
            <a:r>
              <a:rPr lang="ru-RU" sz="2400" dirty="0"/>
              <a:t>. Среда разработки Android </a:t>
            </a:r>
            <a:r>
              <a:rPr lang="ru-RU" sz="2400" dirty="0" err="1"/>
              <a:t>Studio</a:t>
            </a:r>
            <a:r>
              <a:rPr lang="ru-RU" sz="2400" dirty="0"/>
              <a:t>.</a:t>
            </a:r>
          </a:p>
          <a:p>
            <a:pPr algn="just"/>
            <a:r>
              <a:rPr lang="ru-RU" sz="2400" dirty="0"/>
              <a:t>3.	СУБД </a:t>
            </a:r>
            <a:r>
              <a:rPr lang="ru-RU" sz="2400" dirty="0" err="1"/>
              <a:t>SQLite</a:t>
            </a:r>
            <a:r>
              <a:rPr lang="ru-RU" sz="2400" dirty="0"/>
              <a:t>.</a:t>
            </a:r>
          </a:p>
          <a:p>
            <a:pPr algn="just"/>
            <a:r>
              <a:rPr lang="ru-RU" sz="2400" dirty="0"/>
              <a:t>4.	Проверка корректности входных данных.</a:t>
            </a:r>
          </a:p>
          <a:p>
            <a:pPr algn="just"/>
            <a:r>
              <a:rPr lang="ru-RU" sz="2400" dirty="0"/>
              <a:t>5.	Целостность данных. Каскадное удаление и каскадное обновление данных на уровне БД.</a:t>
            </a:r>
          </a:p>
        </p:txBody>
      </p:sp>
    </p:spTree>
    <p:extLst>
      <p:ext uri="{BB962C8B-B14F-4D97-AF65-F5344CB8AC3E}">
        <p14:creationId xmlns:p14="http://schemas.microsoft.com/office/powerpoint/2010/main" val="197564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Аналоги разрабатываемого приложения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="" xmlns:a16="http://schemas.microsoft.com/office/drawing/2014/main" id="{D5A9A1E3-B2E1-4888-9DF3-ECB48959E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17074"/>
              </p:ext>
            </p:extLst>
          </p:nvPr>
        </p:nvGraphicFramePr>
        <p:xfrm>
          <a:off x="902564" y="2511085"/>
          <a:ext cx="10386872" cy="3537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718">
                  <a:extLst>
                    <a:ext uri="{9D8B030D-6E8A-4147-A177-3AD203B41FA5}">
                      <a16:colId xmlns="" xmlns:a16="http://schemas.microsoft.com/office/drawing/2014/main" val="1338292714"/>
                    </a:ext>
                  </a:extLst>
                </a:gridCol>
                <a:gridCol w="2596718">
                  <a:extLst>
                    <a:ext uri="{9D8B030D-6E8A-4147-A177-3AD203B41FA5}">
                      <a16:colId xmlns="" xmlns:a16="http://schemas.microsoft.com/office/drawing/2014/main" val="1964230308"/>
                    </a:ext>
                  </a:extLst>
                </a:gridCol>
                <a:gridCol w="3101266">
                  <a:extLst>
                    <a:ext uri="{9D8B030D-6E8A-4147-A177-3AD203B41FA5}">
                      <a16:colId xmlns="" xmlns:a16="http://schemas.microsoft.com/office/drawing/2014/main" val="3716972080"/>
                    </a:ext>
                  </a:extLst>
                </a:gridCol>
                <a:gridCol w="2092170">
                  <a:extLst>
                    <a:ext uri="{9D8B030D-6E8A-4147-A177-3AD203B41FA5}">
                      <a16:colId xmlns="" xmlns:a16="http://schemas.microsoft.com/office/drawing/2014/main" val="848033669"/>
                    </a:ext>
                  </a:extLst>
                </a:gridCol>
              </a:tblGrid>
              <a:tr h="5343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FairNote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Omni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SomNote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2535748"/>
                  </a:ext>
                </a:extLst>
              </a:tr>
              <a:tr h="534356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Типы заметок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Текстовые записи, чек-листы, напоминания.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Текстовые записи с вложениями, изображения, чек-листы и напоминания.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Текстовые записи с вложениями и скетчи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4142601"/>
                  </a:ext>
                </a:extLst>
              </a:tr>
              <a:tr h="534356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Каталогизация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метке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категории и метке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папкам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72405987"/>
                  </a:ext>
                </a:extLst>
              </a:tr>
              <a:tr h="534356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Синхронизация между устройствами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Только сохранение заметок в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Dropbox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Только сохранение заметок в локальную память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5239984"/>
                  </a:ext>
                </a:extLst>
              </a:tr>
              <a:tr h="534356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Доступ через веб или компьютер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6458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87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7239" y="1123405"/>
            <a:ext cx="3892144" cy="1371600"/>
          </a:xfrm>
        </p:spPr>
        <p:txBody>
          <a:bodyPr anchor="ctr">
            <a:normAutofit fontScale="90000"/>
          </a:bodyPr>
          <a:lstStyle/>
          <a:p>
            <a:r>
              <a:rPr lang="ru-RU" sz="48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 вариантов использования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963885" y="982131"/>
            <a:ext cx="6413863" cy="489373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12">
            <a:extLst>
              <a:ext uri="{FF2B5EF4-FFF2-40B4-BE49-F238E27FC236}">
                <a16:creationId xmlns="" xmlns:a16="http://schemas.microsoft.com/office/drawing/2014/main" id="{A391A850-60D7-4716-A782-DFF1C6BC9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83" y="1123404"/>
            <a:ext cx="131777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81">
            <a:extLst>
              <a:ext uri="{FF2B5EF4-FFF2-40B4-BE49-F238E27FC236}">
                <a16:creationId xmlns="" xmlns:a16="http://schemas.microsoft.com/office/drawing/2014/main" id="{618F1256-CF78-41F6-B99F-BFB50C13C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343" y="1545335"/>
            <a:ext cx="127070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="" xmlns:a16="http://schemas.microsoft.com/office/drawing/2014/main" id="{6396F7E3-EBA2-448E-B83F-5419A70F0C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072851"/>
              </p:ext>
            </p:extLst>
          </p:nvPr>
        </p:nvGraphicFramePr>
        <p:xfrm>
          <a:off x="5060531" y="1645917"/>
          <a:ext cx="6257098" cy="3566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1" name="Visio" r:id="rId4" imgW="12439785" imgH="7096035" progId="Visio.Drawing.15">
                  <p:embed/>
                </p:oleObj>
              </mc:Choice>
              <mc:Fallback>
                <p:oleObj name="Visio" r:id="rId4" imgW="12439785" imgH="7096035" progId="Visio.Drawing.15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531" y="1645917"/>
                        <a:ext cx="6257098" cy="35661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01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 разработанных </a:t>
            </a:r>
            <a:r>
              <a:rPr lang="en-US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</a:t>
            </a:r>
            <a:endParaRPr lang="ru-RU" b="1" i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="" xmlns:a16="http://schemas.microsoft.com/office/drawing/2014/main" id="{1C4B6F78-462A-4C69-9F66-D3268829B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680157"/>
              </p:ext>
            </p:extLst>
          </p:nvPr>
        </p:nvGraphicFramePr>
        <p:xfrm>
          <a:off x="965200" y="2510868"/>
          <a:ext cx="10261599" cy="3758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0400">
                  <a:extLst>
                    <a:ext uri="{9D8B030D-6E8A-4147-A177-3AD203B41FA5}">
                      <a16:colId xmlns="" xmlns:a16="http://schemas.microsoft.com/office/drawing/2014/main" val="3961956685"/>
                    </a:ext>
                  </a:extLst>
                </a:gridCol>
                <a:gridCol w="7851199">
                  <a:extLst>
                    <a:ext uri="{9D8B030D-6E8A-4147-A177-3AD203B41FA5}">
                      <a16:colId xmlns="" xmlns:a16="http://schemas.microsoft.com/office/drawing/2014/main" val="214513092"/>
                    </a:ext>
                  </a:extLst>
                </a:gridCol>
              </a:tblGrid>
              <a:tr h="141566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Layout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8" marR="33968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Описание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8" marR="33968" marT="0" marB="0"/>
                </a:tc>
                <a:extLst>
                  <a:ext uri="{0D108BD9-81ED-4DB2-BD59-A6C34878D82A}">
                    <a16:rowId xmlns="" xmlns:a16="http://schemas.microsoft.com/office/drawing/2014/main" val="1831389243"/>
                  </a:ext>
                </a:extLst>
              </a:tr>
              <a:tr h="300084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main_layout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8" marR="33968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Layout </a:t>
                      </a:r>
                      <a:r>
                        <a:rPr lang="ru-RU" sz="1600" dirty="0">
                          <a:effectLst/>
                        </a:rPr>
                        <a:t>отвечает за отображение стартовой страницы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8" marR="33968" marT="0" marB="0"/>
                </a:tc>
                <a:extLst>
                  <a:ext uri="{0D108BD9-81ED-4DB2-BD59-A6C34878D82A}">
                    <a16:rowId xmlns="" xmlns:a16="http://schemas.microsoft.com/office/drawing/2014/main" val="95066959"/>
                  </a:ext>
                </a:extLst>
              </a:tr>
              <a:tr h="61712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menu_main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8" marR="33968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Layout </a:t>
                      </a:r>
                      <a:r>
                        <a:rPr lang="ru-RU" sz="1600" dirty="0">
                          <a:effectLst/>
                        </a:rPr>
                        <a:t>отвечает за отображение главного меню программы (пункты меню: «Редактирование записей», «Дела на сегодня», «Дела на неделю», «Установка будильника», «Выход»)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8" marR="33968" marT="0" marB="0"/>
                </a:tc>
                <a:extLst>
                  <a:ext uri="{0D108BD9-81ED-4DB2-BD59-A6C34878D82A}">
                    <a16:rowId xmlns="" xmlns:a16="http://schemas.microsoft.com/office/drawing/2014/main" val="1316376711"/>
                  </a:ext>
                </a:extLst>
              </a:tr>
              <a:tr h="458602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record_layout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8" marR="33968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Layout </a:t>
                      </a:r>
                      <a:r>
                        <a:rPr lang="ru-RU" sz="1600" dirty="0">
                          <a:effectLst/>
                        </a:rPr>
                        <a:t>отвечает за отображение данных таблицы «</a:t>
                      </a:r>
                      <a:r>
                        <a:rPr lang="en-US" sz="1600" dirty="0">
                          <a:effectLst/>
                        </a:rPr>
                        <a:t>record</a:t>
                      </a:r>
                      <a:r>
                        <a:rPr lang="ru-RU" sz="1600" dirty="0">
                          <a:effectLst/>
                        </a:rPr>
                        <a:t>» (номер заметки, дата создания, дата выполнения, тема, текст)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8" marR="33968" marT="0" marB="0"/>
                </a:tc>
                <a:extLst>
                  <a:ext uri="{0D108BD9-81ED-4DB2-BD59-A6C34878D82A}">
                    <a16:rowId xmlns="" xmlns:a16="http://schemas.microsoft.com/office/drawing/2014/main" val="2636186269"/>
                  </a:ext>
                </a:extLst>
              </a:tr>
              <a:tr h="300084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recordadd_layout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8" marR="33968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Layout </a:t>
                      </a:r>
                      <a:r>
                        <a:rPr lang="ru-RU" sz="1600" dirty="0">
                          <a:effectLst/>
                        </a:rPr>
                        <a:t>отвечает за добавление новой записи в таблицу «</a:t>
                      </a:r>
                      <a:r>
                        <a:rPr lang="en-US" sz="1600" dirty="0">
                          <a:effectLst/>
                        </a:rPr>
                        <a:t>record</a:t>
                      </a:r>
                      <a:r>
                        <a:rPr lang="ru-RU" sz="1600" dirty="0">
                          <a:effectLst/>
                        </a:rPr>
                        <a:t>»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8" marR="33968" marT="0" marB="0"/>
                </a:tc>
                <a:extLst>
                  <a:ext uri="{0D108BD9-81ED-4DB2-BD59-A6C34878D82A}">
                    <a16:rowId xmlns="" xmlns:a16="http://schemas.microsoft.com/office/drawing/2014/main" val="2486244110"/>
                  </a:ext>
                </a:extLst>
              </a:tr>
              <a:tr h="300084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recordedit_layout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8" marR="33968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Layout </a:t>
                      </a:r>
                      <a:r>
                        <a:rPr lang="ru-RU" sz="1600" dirty="0">
                          <a:effectLst/>
                        </a:rPr>
                        <a:t>отвечает за редактирование данных в таблице «</a:t>
                      </a:r>
                      <a:r>
                        <a:rPr lang="en-US" sz="1600" dirty="0">
                          <a:effectLst/>
                        </a:rPr>
                        <a:t>record</a:t>
                      </a:r>
                      <a:r>
                        <a:rPr lang="ru-RU" sz="1600" dirty="0">
                          <a:effectLst/>
                        </a:rPr>
                        <a:t>»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8" marR="33968" marT="0" marB="0"/>
                </a:tc>
                <a:extLst>
                  <a:ext uri="{0D108BD9-81ED-4DB2-BD59-A6C34878D82A}">
                    <a16:rowId xmlns="" xmlns:a16="http://schemas.microsoft.com/office/drawing/2014/main" val="677735843"/>
                  </a:ext>
                </a:extLst>
              </a:tr>
              <a:tr h="300084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alarm_layout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8" marR="33968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Layout </a:t>
                      </a:r>
                      <a:r>
                        <a:rPr lang="ru-RU" sz="1600" dirty="0">
                          <a:effectLst/>
                        </a:rPr>
                        <a:t>выводится на экран в момент срабатывания будильника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8" marR="33968" marT="0" marB="0"/>
                </a:tc>
                <a:extLst>
                  <a:ext uri="{0D108BD9-81ED-4DB2-BD59-A6C34878D82A}">
                    <a16:rowId xmlns="" xmlns:a16="http://schemas.microsoft.com/office/drawing/2014/main" val="1265863723"/>
                  </a:ext>
                </a:extLst>
              </a:tr>
              <a:tr h="300084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now_layout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8" marR="33968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Layout </a:t>
                      </a:r>
                      <a:r>
                        <a:rPr lang="ru-RU" sz="1600" dirty="0">
                          <a:effectLst/>
                        </a:rPr>
                        <a:t>отвечает за отображение данных таблицы «</a:t>
                      </a:r>
                      <a:r>
                        <a:rPr lang="en-US" sz="1600" dirty="0">
                          <a:effectLst/>
                        </a:rPr>
                        <a:t>record</a:t>
                      </a:r>
                      <a:r>
                        <a:rPr lang="ru-RU" sz="1600" dirty="0">
                          <a:effectLst/>
                        </a:rPr>
                        <a:t>» с фильтром заметок за сегодняшний день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8" marR="33968" marT="0" marB="0"/>
                </a:tc>
                <a:extLst>
                  <a:ext uri="{0D108BD9-81ED-4DB2-BD59-A6C34878D82A}">
                    <a16:rowId xmlns="" xmlns:a16="http://schemas.microsoft.com/office/drawing/2014/main" val="672031942"/>
                  </a:ext>
                </a:extLst>
              </a:tr>
              <a:tr h="300084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week_layout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8" marR="33968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Layout </a:t>
                      </a:r>
                      <a:r>
                        <a:rPr lang="ru-RU" sz="1600" dirty="0">
                          <a:effectLst/>
                        </a:rPr>
                        <a:t>отвечает за отображение данных таблицы «</a:t>
                      </a:r>
                      <a:r>
                        <a:rPr lang="en-US" sz="1600" dirty="0">
                          <a:effectLst/>
                        </a:rPr>
                        <a:t>record</a:t>
                      </a:r>
                      <a:r>
                        <a:rPr lang="ru-RU" sz="1600" dirty="0">
                          <a:effectLst/>
                        </a:rPr>
                        <a:t>» с фильтром заметок на неделю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8" marR="33968" marT="0" marB="0"/>
                </a:tc>
                <a:extLst>
                  <a:ext uri="{0D108BD9-81ED-4DB2-BD59-A6C34878D82A}">
                    <a16:rowId xmlns="" xmlns:a16="http://schemas.microsoft.com/office/drawing/2014/main" val="4008588352"/>
                  </a:ext>
                </a:extLst>
              </a:tr>
              <a:tr h="300084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setalarm_layout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8" marR="33968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Layout </a:t>
                      </a:r>
                      <a:r>
                        <a:rPr lang="ru-RU" sz="1600" dirty="0">
                          <a:effectLst/>
                        </a:rPr>
                        <a:t>отвечает за установку времени будильника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8" marR="33968" marT="0" marB="0"/>
                </a:tc>
                <a:extLst>
                  <a:ext uri="{0D108BD9-81ED-4DB2-BD59-A6C34878D82A}">
                    <a16:rowId xmlns="" xmlns:a16="http://schemas.microsoft.com/office/drawing/2014/main" val="3562065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64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7239" y="1123405"/>
            <a:ext cx="3892144" cy="1371600"/>
          </a:xfrm>
        </p:spPr>
        <p:txBody>
          <a:bodyPr anchor="ctr">
            <a:noAutofit/>
          </a:bodyPr>
          <a:lstStyle/>
          <a:p>
            <a:r>
              <a:rPr lang="ru-RU" sz="36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 деятельности для работы с заметками 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963885" y="982131"/>
            <a:ext cx="6413863" cy="489373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12">
            <a:extLst>
              <a:ext uri="{FF2B5EF4-FFF2-40B4-BE49-F238E27FC236}">
                <a16:creationId xmlns="" xmlns:a16="http://schemas.microsoft.com/office/drawing/2014/main" id="{A391A850-60D7-4716-A782-DFF1C6BC9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83" y="1123404"/>
            <a:ext cx="131777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81">
            <a:extLst>
              <a:ext uri="{FF2B5EF4-FFF2-40B4-BE49-F238E27FC236}">
                <a16:creationId xmlns="" xmlns:a16="http://schemas.microsoft.com/office/drawing/2014/main" id="{618F1256-CF78-41F6-B99F-BFB50C13C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343" y="1545335"/>
            <a:ext cx="127070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E8AF845E-A3F8-4AB6-9913-C94ED59F6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945" y="982130"/>
            <a:ext cx="148225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="" xmlns:a16="http://schemas.microsoft.com/office/drawing/2014/main" id="{1B391EE9-2A87-4E82-B40D-63A201BE4D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750074"/>
              </p:ext>
            </p:extLst>
          </p:nvPr>
        </p:nvGraphicFramePr>
        <p:xfrm>
          <a:off x="6450945" y="982131"/>
          <a:ext cx="3871615" cy="519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Visio" r:id="rId4" imgW="4267200" imgH="5734140" progId="Visio.Drawing.15">
                  <p:embed/>
                </p:oleObj>
              </mc:Choice>
              <mc:Fallback>
                <p:oleObj name="Visio" r:id="rId4" imgW="4267200" imgH="573414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945" y="982131"/>
                        <a:ext cx="3871615" cy="5197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220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7239" y="1123405"/>
            <a:ext cx="3892144" cy="1371600"/>
          </a:xfrm>
        </p:spPr>
        <p:txBody>
          <a:bodyPr anchor="ctr">
            <a:noAutofit/>
          </a:bodyPr>
          <a:lstStyle/>
          <a:p>
            <a:r>
              <a:rPr lang="ru-RU" sz="36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 деятельности для работы с будильником 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963885" y="982131"/>
            <a:ext cx="6413863" cy="489373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12">
            <a:extLst>
              <a:ext uri="{FF2B5EF4-FFF2-40B4-BE49-F238E27FC236}">
                <a16:creationId xmlns="" xmlns:a16="http://schemas.microsoft.com/office/drawing/2014/main" id="{A391A850-60D7-4716-A782-DFF1C6BC9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83" y="1123404"/>
            <a:ext cx="131777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81">
            <a:extLst>
              <a:ext uri="{FF2B5EF4-FFF2-40B4-BE49-F238E27FC236}">
                <a16:creationId xmlns="" xmlns:a16="http://schemas.microsoft.com/office/drawing/2014/main" id="{618F1256-CF78-41F6-B99F-BFB50C13C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343" y="1545335"/>
            <a:ext cx="127070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E8AF845E-A3F8-4AB6-9913-C94ED59F6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945" y="982130"/>
            <a:ext cx="148225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03B49C50-9AED-4A39-B3AB-03FAB9527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443" y="9990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="" xmlns:a16="http://schemas.microsoft.com/office/drawing/2014/main" id="{A908608F-38A6-4C95-9610-CBD8F9AEF6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180092"/>
              </p:ext>
            </p:extLst>
          </p:nvPr>
        </p:nvGraphicFramePr>
        <p:xfrm>
          <a:off x="6346443" y="999066"/>
          <a:ext cx="3863975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3" name="Visio" r:id="rId4" imgW="4838700" imgH="6115050" progId="Visio.Drawing.15">
                  <p:embed/>
                </p:oleObj>
              </mc:Choice>
              <mc:Fallback>
                <p:oleObj name="Visio" r:id="rId4" imgW="4838700" imgH="6115050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443" y="999066"/>
                        <a:ext cx="3863975" cy="487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660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 разработанных классов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="" xmlns:a16="http://schemas.microsoft.com/office/drawing/2014/main" id="{1C4B6F78-462A-4C69-9F66-D3268829B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740366"/>
              </p:ext>
            </p:extLst>
          </p:nvPr>
        </p:nvGraphicFramePr>
        <p:xfrm>
          <a:off x="965200" y="2461576"/>
          <a:ext cx="10261599" cy="35498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0400">
                  <a:extLst>
                    <a:ext uri="{9D8B030D-6E8A-4147-A177-3AD203B41FA5}">
                      <a16:colId xmlns="" xmlns:a16="http://schemas.microsoft.com/office/drawing/2014/main" val="3961956685"/>
                    </a:ext>
                  </a:extLst>
                </a:gridCol>
                <a:gridCol w="7851199">
                  <a:extLst>
                    <a:ext uri="{9D8B030D-6E8A-4147-A177-3AD203B41FA5}">
                      <a16:colId xmlns="" xmlns:a16="http://schemas.microsoft.com/office/drawing/2014/main" val="214513092"/>
                    </a:ext>
                  </a:extLst>
                </a:gridCol>
              </a:tblGrid>
              <a:tr h="141566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aramond (Основной текст)"/>
                        </a:rPr>
                        <a:t>Layout</a:t>
                      </a:r>
                      <a:endParaRPr lang="ru-RU" sz="1800" dirty="0">
                        <a:effectLst/>
                        <a:latin typeface="Garamond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8" marR="33968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Garamond (Основной текст)"/>
                        </a:rPr>
                        <a:t>Описание</a:t>
                      </a:r>
                      <a:endParaRPr lang="ru-RU" sz="1800" dirty="0">
                        <a:effectLst/>
                        <a:latin typeface="Garamond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68" marR="33968" marT="0" marB="0"/>
                </a:tc>
                <a:extLst>
                  <a:ext uri="{0D108BD9-81ED-4DB2-BD59-A6C34878D82A}">
                    <a16:rowId xmlns="" xmlns:a16="http://schemas.microsoft.com/office/drawing/2014/main" val="1831389243"/>
                  </a:ext>
                </a:extLst>
              </a:tr>
              <a:tr h="300084">
                <a:tc>
                  <a:txBody>
                    <a:bodyPr/>
                    <a:lstStyle/>
                    <a:p>
                      <a:pPr indent="1841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Garamond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database_handler</a:t>
                      </a:r>
                      <a:endParaRPr lang="ru-RU" sz="1800" dirty="0">
                        <a:effectLst/>
                        <a:latin typeface="Garamond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Garamond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 отвечает за работу с БД</a:t>
                      </a:r>
                      <a:endParaRPr lang="ru-RU" sz="1600" dirty="0">
                        <a:effectLst/>
                        <a:latin typeface="Garamond (Основной текст)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95066959"/>
                  </a:ext>
                </a:extLst>
              </a:tr>
              <a:tr h="31210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Garamond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main_activity</a:t>
                      </a:r>
                      <a:endParaRPr lang="ru-RU" sz="1800" dirty="0">
                        <a:effectLst/>
                        <a:latin typeface="Garamond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Garamond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 отвечает за отображение стартовой страницы</a:t>
                      </a:r>
                      <a:endParaRPr lang="ru-RU" sz="1600" dirty="0">
                        <a:effectLst/>
                        <a:latin typeface="Garamond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16376711"/>
                  </a:ext>
                </a:extLst>
              </a:tr>
              <a:tr h="458602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Garamond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record_activity</a:t>
                      </a:r>
                      <a:endParaRPr lang="ru-RU" sz="1800" dirty="0">
                        <a:effectLst/>
                        <a:latin typeface="Garamond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Garamond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 отвечает за отображение данных таблицы «</a:t>
                      </a:r>
                      <a:r>
                        <a:rPr lang="en-US" sz="1600" dirty="0">
                          <a:effectLst/>
                          <a:latin typeface="Garamond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record</a:t>
                      </a:r>
                      <a:r>
                        <a:rPr lang="ru-RU" sz="1600" dirty="0">
                          <a:effectLst/>
                          <a:latin typeface="Garamond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» (номер заметки, дата создания, дата выполнения, тема, текст)</a:t>
                      </a:r>
                      <a:endParaRPr lang="ru-RU" sz="1600" dirty="0">
                        <a:effectLst/>
                        <a:latin typeface="Garamond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36186269"/>
                  </a:ext>
                </a:extLst>
              </a:tr>
              <a:tr h="30008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Garamond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recordadd_activity</a:t>
                      </a:r>
                      <a:endParaRPr lang="ru-RU" sz="1800" dirty="0">
                        <a:effectLst/>
                        <a:latin typeface="Garamond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Garamond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 отвечает за добавление новой записи в таблицу «</a:t>
                      </a:r>
                      <a:r>
                        <a:rPr lang="en-US" sz="1600" dirty="0">
                          <a:effectLst/>
                          <a:latin typeface="Garamond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record</a:t>
                      </a:r>
                      <a:r>
                        <a:rPr lang="ru-RU" sz="1600" dirty="0">
                          <a:effectLst/>
                          <a:latin typeface="Garamond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600" dirty="0">
                        <a:effectLst/>
                        <a:latin typeface="Garamond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86244110"/>
                  </a:ext>
                </a:extLst>
              </a:tr>
              <a:tr h="30008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Garamond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recordedit_activity</a:t>
                      </a:r>
                      <a:endParaRPr lang="ru-RU" sz="1800" dirty="0">
                        <a:effectLst/>
                        <a:latin typeface="Garamond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Garamond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 отвечает за редактирование данных в таблице «</a:t>
                      </a:r>
                      <a:r>
                        <a:rPr lang="en-US" sz="1600" dirty="0">
                          <a:effectLst/>
                          <a:latin typeface="Garamond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record</a:t>
                      </a:r>
                      <a:r>
                        <a:rPr lang="ru-RU" sz="1600" dirty="0">
                          <a:effectLst/>
                          <a:latin typeface="Garamond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600" dirty="0">
                        <a:effectLst/>
                        <a:latin typeface="Garamond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677735843"/>
                  </a:ext>
                </a:extLst>
              </a:tr>
              <a:tr h="30008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Garamond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alarm_activity</a:t>
                      </a:r>
                      <a:endParaRPr lang="ru-RU" sz="1800" dirty="0">
                        <a:effectLst/>
                        <a:latin typeface="Garamond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Garamond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 отвечает за срабатывание будильника</a:t>
                      </a:r>
                      <a:endParaRPr lang="ru-RU" sz="1600" dirty="0">
                        <a:effectLst/>
                        <a:latin typeface="Garamond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65863723"/>
                  </a:ext>
                </a:extLst>
              </a:tr>
              <a:tr h="30008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Garamond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now</a:t>
                      </a:r>
                      <a:r>
                        <a:rPr lang="en-US" sz="1800" dirty="0" err="1">
                          <a:effectLst/>
                          <a:latin typeface="Garamond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_activity</a:t>
                      </a:r>
                      <a:endParaRPr lang="ru-RU" sz="1800" dirty="0">
                        <a:effectLst/>
                        <a:latin typeface="Garamond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Garamond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 отвечает за отображение данных таблицы «</a:t>
                      </a:r>
                      <a:r>
                        <a:rPr lang="en-US" sz="1600" dirty="0">
                          <a:effectLst/>
                          <a:latin typeface="Garamond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record</a:t>
                      </a:r>
                      <a:r>
                        <a:rPr lang="ru-RU" sz="1600" dirty="0">
                          <a:effectLst/>
                          <a:latin typeface="Garamond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» с фильтром заметок за сегодняшний день</a:t>
                      </a:r>
                      <a:endParaRPr lang="ru-RU" sz="1600" dirty="0">
                        <a:effectLst/>
                        <a:latin typeface="Garamond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672031942"/>
                  </a:ext>
                </a:extLst>
              </a:tr>
              <a:tr h="30008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Garamond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</a:t>
                      </a:r>
                      <a:r>
                        <a:rPr lang="en-US" sz="1800" dirty="0" err="1">
                          <a:effectLst/>
                          <a:latin typeface="Garamond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_activity</a:t>
                      </a:r>
                      <a:endParaRPr lang="ru-RU" sz="1800" dirty="0">
                        <a:effectLst/>
                        <a:latin typeface="Garamond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Garamond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 отвечает за отображение данных таблицы «</a:t>
                      </a:r>
                      <a:r>
                        <a:rPr lang="en-US" sz="1600" dirty="0">
                          <a:effectLst/>
                          <a:latin typeface="Garamond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record</a:t>
                      </a:r>
                      <a:r>
                        <a:rPr lang="ru-RU" sz="1600" dirty="0">
                          <a:effectLst/>
                          <a:latin typeface="Garamond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» с фильтром заметок на неделю</a:t>
                      </a:r>
                      <a:endParaRPr lang="ru-RU" sz="1600" dirty="0">
                        <a:effectLst/>
                        <a:latin typeface="Garamond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08588352"/>
                  </a:ext>
                </a:extLst>
              </a:tr>
              <a:tr h="30008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Garamond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setalarm</a:t>
                      </a:r>
                      <a:r>
                        <a:rPr lang="en-US" sz="1800" dirty="0" err="1">
                          <a:effectLst/>
                          <a:latin typeface="Garamond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_activity</a:t>
                      </a:r>
                      <a:endParaRPr lang="ru-RU" sz="1800" dirty="0">
                        <a:effectLst/>
                        <a:latin typeface="Garamond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Garamond (Основной текст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 отвечает за установку времени будильника</a:t>
                      </a:r>
                      <a:endParaRPr lang="ru-RU" sz="1600" dirty="0">
                        <a:effectLst/>
                        <a:latin typeface="Garamond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62065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92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563</TotalTime>
  <Words>487</Words>
  <Application>Microsoft Office PowerPoint</Application>
  <PresentationFormat>Широкоэкранный</PresentationFormat>
  <Paragraphs>98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Garamond</vt:lpstr>
      <vt:lpstr>Garamond (Основной текст)</vt:lpstr>
      <vt:lpstr>Times New Roman</vt:lpstr>
      <vt:lpstr>Натуральные материалы</vt:lpstr>
      <vt:lpstr>Visio</vt:lpstr>
      <vt:lpstr>Курсовая работа на тему:   «Разработка мобильного приложения для Android «Записная книжка с функцией будильника»</vt:lpstr>
      <vt:lpstr>Назначение и цели создания мобильного приложения</vt:lpstr>
      <vt:lpstr>Требования к программному обеспечению</vt:lpstr>
      <vt:lpstr>Аналоги разрабатываемого приложения</vt:lpstr>
      <vt:lpstr>Диаграмма вариантов использования</vt:lpstr>
      <vt:lpstr>Описание разработанных layout</vt:lpstr>
      <vt:lpstr>Диаграмма деятельности для работы с заметками </vt:lpstr>
      <vt:lpstr>Диаграмма деятельности для работы с будильником </vt:lpstr>
      <vt:lpstr>Описание разработанных классов</vt:lpstr>
      <vt:lpstr>Параметры виртуального устройства</vt:lpstr>
      <vt:lpstr>Стартовая форма приложения</vt:lpstr>
      <vt:lpstr>Главное меню приложения</vt:lpstr>
      <vt:lpstr>Форма для работы с заметками </vt:lpstr>
      <vt:lpstr>Форма добавления новой записи </vt:lpstr>
      <vt:lpstr>Форма для установки будильника </vt:lpstr>
      <vt:lpstr>Заключение</vt:lpstr>
      <vt:lpstr>Спасибо за внимание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на тему:   «Разработка web-приложения «Интернет магазин бытовой техники»</dc:title>
  <dc:creator>Руденко Аня</dc:creator>
  <cp:lastModifiedBy>Учетная запись Майкрософт</cp:lastModifiedBy>
  <cp:revision>193</cp:revision>
  <dcterms:created xsi:type="dcterms:W3CDTF">2016-05-16T20:40:31Z</dcterms:created>
  <dcterms:modified xsi:type="dcterms:W3CDTF">2022-05-22T22:49:30Z</dcterms:modified>
</cp:coreProperties>
</file>