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84" r:id="rId3"/>
    <p:sldId id="257" r:id="rId4"/>
    <p:sldId id="299" r:id="rId5"/>
    <p:sldId id="298" r:id="rId6"/>
    <p:sldId id="300" r:id="rId7"/>
    <p:sldId id="301" r:id="rId8"/>
    <p:sldId id="303" r:id="rId9"/>
    <p:sldId id="289" r:id="rId10"/>
    <p:sldId id="280" r:id="rId11"/>
    <p:sldId id="267" r:id="rId12"/>
    <p:sldId id="290" r:id="rId13"/>
    <p:sldId id="291" r:id="rId14"/>
    <p:sldId id="292" r:id="rId15"/>
    <p:sldId id="285" r:id="rId16"/>
    <p:sldId id="293" r:id="rId17"/>
    <p:sldId id="294" r:id="rId18"/>
    <p:sldId id="295" r:id="rId19"/>
    <p:sldId id="296" r:id="rId20"/>
    <p:sldId id="297" r:id="rId21"/>
    <p:sldId id="269"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84" autoAdjust="0"/>
    <p:restoredTop sz="94660"/>
  </p:normalViewPr>
  <p:slideViewPr>
    <p:cSldViewPr snapToGrid="0">
      <p:cViewPr varScale="1">
        <p:scale>
          <a:sx n="58" d="100"/>
          <a:sy n="58" d="100"/>
        </p:scale>
        <p:origin x="66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586B75A-687E-405C-8A0B-8D00578BA2C3}" type="datetimeFigureOut">
              <a:rPr lang="en-US" smtClean="0"/>
              <a:pPr/>
              <a:t>5/24/2022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53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586B75A-687E-405C-8A0B-8D00578BA2C3}"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1325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852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2429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0004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75342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6253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645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2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115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157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3354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214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87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354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F6E2C9B-5FA2-460D-9BE7-B0812FC2A6FF}"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05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586B75A-687E-405C-8A0B-8D00578BA2C3}"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963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86B75A-687E-405C-8A0B-8D00578BA2C3}" type="datetimeFigureOut">
              <a:rPr lang="en-US" smtClean="0"/>
              <a:pPr/>
              <a:t>5/24/2022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9386855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111.vsd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1222.vsdx"/><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2333.vsdx"/><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ctrTitle"/>
          </p:nvPr>
        </p:nvSpPr>
        <p:spPr>
          <a:xfrm>
            <a:off x="2692398" y="1975634"/>
            <a:ext cx="6815669" cy="1515533"/>
          </a:xfrm>
        </p:spPr>
        <p:txBody>
          <a:bodyPr/>
          <a:lstStyle/>
          <a:p>
            <a:r>
              <a:rPr lang="ru-RU" sz="2800" dirty="0">
                <a:effectLst>
                  <a:outerShdw blurRad="38100" dist="38100" dir="2700000" algn="tl">
                    <a:srgbClr val="000000">
                      <a:alpha val="43137"/>
                    </a:srgbClr>
                  </a:outerShdw>
                </a:effectLst>
              </a:rPr>
              <a:t>Курсовая работа на тему: </a:t>
            </a:r>
            <a:br>
              <a:rPr lang="ru-RU" sz="2800" dirty="0">
                <a:effectLst>
                  <a:outerShdw blurRad="38100" dist="38100" dir="2700000" algn="tl">
                    <a:srgbClr val="000000">
                      <a:alpha val="43137"/>
                    </a:srgbClr>
                  </a:outerShdw>
                </a:effectLst>
              </a:rPr>
            </a:br>
            <a:r>
              <a:rPr lang="ru-RU" sz="2800" dirty="0">
                <a:effectLst>
                  <a:outerShdw blurRad="38100" dist="38100" dir="2700000" algn="tl">
                    <a:srgbClr val="000000">
                      <a:alpha val="43137"/>
                    </a:srgbClr>
                  </a:outerShdw>
                </a:effectLst>
              </a:rPr>
              <a:t> «</a:t>
            </a:r>
            <a:r>
              <a:rPr lang="ru-RU" sz="2800" dirty="0"/>
              <a:t>Разработка мобильного приложения для Android </a:t>
            </a:r>
            <a:r>
              <a:rPr lang="ru-RU" sz="2800" dirty="0">
                <a:effectLst>
                  <a:outerShdw blurRad="38100" dist="38100" dir="2700000" algn="tl">
                    <a:srgbClr val="000000">
                      <a:alpha val="43137"/>
                    </a:srgbClr>
                  </a:outerShdw>
                </a:effectLst>
              </a:rPr>
              <a:t>«</a:t>
            </a:r>
            <a:r>
              <a:rPr lang="ru-RU" sz="2800" dirty="0"/>
              <a:t>Записная книжка с функцией будильника»</a:t>
            </a:r>
            <a:endParaRPr lang="ru-RU" sz="2800" dirty="0">
              <a:effectLst>
                <a:outerShdw blurRad="38100" dist="38100" dir="2700000" algn="tl">
                  <a:srgbClr val="000000">
                    <a:alpha val="43137"/>
                  </a:srgbClr>
                </a:outerShdw>
              </a:effectLst>
            </a:endParaRPr>
          </a:p>
        </p:txBody>
      </p:sp>
      <p:sp>
        <p:nvSpPr>
          <p:cNvPr id="7" name="Подзаголовок 6"/>
          <p:cNvSpPr>
            <a:spLocks noGrp="1"/>
          </p:cNvSpPr>
          <p:nvPr>
            <p:ph type="subTitle" idx="1"/>
          </p:nvPr>
        </p:nvSpPr>
        <p:spPr>
          <a:xfrm>
            <a:off x="2692398" y="4171949"/>
            <a:ext cx="6815669" cy="1000125"/>
          </a:xfrm>
        </p:spPr>
        <p:txBody>
          <a:bodyPr>
            <a:normAutofit/>
          </a:bodyPr>
          <a:lstStyle/>
          <a:p>
            <a:endParaRPr lang="ru-RU" dirty="0">
              <a:effectLst>
                <a:outerShdw blurRad="38100" dist="38100" dir="2700000" algn="tl">
                  <a:srgbClr val="000000">
                    <a:alpha val="43137"/>
                  </a:srgbClr>
                </a:outerShdw>
              </a:effectLst>
            </a:endParaRPr>
          </a:p>
          <a:p>
            <a:r>
              <a:rPr lang="ru-RU" dirty="0">
                <a:effectLst>
                  <a:outerShdw blurRad="38100" dist="38100" dir="2700000" algn="tl">
                    <a:srgbClr val="000000">
                      <a:alpha val="43137"/>
                    </a:srgbClr>
                  </a:outerShdw>
                </a:effectLst>
              </a:rPr>
              <a:t>2022г</a:t>
            </a:r>
            <a:endParaRPr lang="ru-RU" dirty="0"/>
          </a:p>
        </p:txBody>
      </p:sp>
      <p:sp>
        <p:nvSpPr>
          <p:cNvPr id="2" name="TextBox 1"/>
          <p:cNvSpPr txBox="1"/>
          <p:nvPr/>
        </p:nvSpPr>
        <p:spPr>
          <a:xfrm>
            <a:off x="7579360" y="3625571"/>
            <a:ext cx="2146410" cy="2462213"/>
          </a:xfrm>
          <a:prstGeom prst="rect">
            <a:avLst/>
          </a:prstGeom>
          <a:noFill/>
        </p:spPr>
        <p:txBody>
          <a:bodyPr wrap="square" rtlCol="0">
            <a:spAutoFit/>
          </a:bodyPr>
          <a:lstStyle/>
          <a:p>
            <a:r>
              <a:rPr lang="ru-RU" sz="1200" dirty="0" smtClean="0">
                <a:latin typeface="Times New Roman" panose="02020603050405020304" pitchFamily="18" charset="0"/>
                <a:cs typeface="Times New Roman" panose="02020603050405020304" pitchFamily="18" charset="0"/>
              </a:rPr>
              <a:t>Выполнила: студентка </a:t>
            </a:r>
            <a:r>
              <a:rPr lang="ru-RU" sz="1200" dirty="0">
                <a:latin typeface="Times New Roman" panose="02020603050405020304" pitchFamily="18" charset="0"/>
                <a:cs typeface="Times New Roman" panose="02020603050405020304" pitchFamily="18" charset="0"/>
              </a:rPr>
              <a:t>3 курса, </a:t>
            </a:r>
          </a:p>
          <a:p>
            <a:r>
              <a:rPr lang="ru-RU" sz="1200" dirty="0">
                <a:latin typeface="Times New Roman" panose="02020603050405020304" pitchFamily="18" charset="0"/>
                <a:cs typeface="Times New Roman" panose="02020603050405020304" pitchFamily="18" charset="0"/>
              </a:rPr>
              <a:t>группы ИСп 19-2к</a:t>
            </a:r>
          </a:p>
          <a:p>
            <a:r>
              <a:rPr lang="ru-RU" sz="1200" dirty="0">
                <a:latin typeface="Times New Roman" panose="02020603050405020304" pitchFamily="18" charset="0"/>
                <a:cs typeface="Times New Roman" panose="02020603050405020304" pitchFamily="18" charset="0"/>
              </a:rPr>
              <a:t>Руденкова Анна </a:t>
            </a:r>
            <a:r>
              <a:rPr lang="ru-RU" sz="1200" dirty="0" smtClean="0">
                <a:latin typeface="Times New Roman" panose="02020603050405020304" pitchFamily="18" charset="0"/>
                <a:cs typeface="Times New Roman" panose="02020603050405020304" pitchFamily="18" charset="0"/>
              </a:rPr>
              <a:t>Александровна</a:t>
            </a:r>
          </a:p>
          <a:p>
            <a:r>
              <a:rPr lang="ru-RU" sz="1200" dirty="0" smtClean="0">
                <a:latin typeface="Times New Roman" panose="02020603050405020304" pitchFamily="18" charset="0"/>
                <a:cs typeface="Times New Roman" panose="02020603050405020304" pitchFamily="18" charset="0"/>
              </a:rPr>
              <a:t>Руководитель: Большакова-Стрекалова </a:t>
            </a:r>
            <a:r>
              <a:rPr lang="ru-RU" sz="1200" dirty="0">
                <a:latin typeface="Times New Roman" panose="02020603050405020304" pitchFamily="18" charset="0"/>
                <a:cs typeface="Times New Roman" panose="02020603050405020304" pitchFamily="18" charset="0"/>
              </a:rPr>
              <a:t>Анна Викторовна, преподаватель ГБУ КО ПОО КИТиС</a:t>
            </a:r>
          </a:p>
          <a:p>
            <a:endParaRPr lang="ru-RU" sz="1400" dirty="0" smtClean="0"/>
          </a:p>
          <a:p>
            <a:endParaRPr lang="ru-RU" sz="1400" dirty="0"/>
          </a:p>
          <a:p>
            <a:endParaRPr lang="ru-RU" dirty="0"/>
          </a:p>
        </p:txBody>
      </p:sp>
    </p:spTree>
    <p:extLst>
      <p:ext uri="{BB962C8B-B14F-4D97-AF65-F5344CB8AC3E}">
        <p14:creationId xmlns:p14="http://schemas.microsoft.com/office/powerpoint/2010/main" val="14938332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7239" y="1123405"/>
            <a:ext cx="3892144" cy="1371600"/>
          </a:xfrm>
        </p:spPr>
        <p:txBody>
          <a:bodyPr anchor="ctr">
            <a:normAutofit fontScale="90000"/>
          </a:bodyPr>
          <a:lstStyle/>
          <a:p>
            <a:r>
              <a:rPr lang="ru-RU" sz="4800" b="1" i="1" dirty="0">
                <a:solidFill>
                  <a:schemeClr val="accent4"/>
                </a:solidFill>
                <a:effectLst>
                  <a:outerShdw blurRad="38100" dist="38100" dir="2700000" algn="tl">
                    <a:srgbClr val="000000">
                      <a:alpha val="43137"/>
                    </a:srgbClr>
                  </a:outerShdw>
                </a:effectLst>
              </a:rPr>
              <a:t>Диаграмма вариантов использования</a:t>
            </a:r>
          </a:p>
        </p:txBody>
      </p:sp>
      <p:sp>
        <p:nvSpPr>
          <p:cNvPr id="6" name="Содержимое 5"/>
          <p:cNvSpPr>
            <a:spLocks noGrp="1"/>
          </p:cNvSpPr>
          <p:nvPr>
            <p:ph idx="1"/>
          </p:nvPr>
        </p:nvSpPr>
        <p:spPr>
          <a:xfrm>
            <a:off x="4963885" y="982131"/>
            <a:ext cx="6413863" cy="4893735"/>
          </a:xfrm>
        </p:spPr>
        <p:txBody>
          <a:bodyPr/>
          <a:lstStyle/>
          <a:p>
            <a:endParaRPr lang="ru-RU" dirty="0"/>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65"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12">
            <a:extLst>
              <a:ext uri="{FF2B5EF4-FFF2-40B4-BE49-F238E27FC236}">
                <a16:creationId xmlns:a16="http://schemas.microsoft.com/office/drawing/2014/main" xmlns="" id="{A391A850-60D7-4716-A782-DFF1C6BC9C7D}"/>
              </a:ext>
            </a:extLst>
          </p:cNvPr>
          <p:cNvSpPr>
            <a:spLocks noChangeArrowheads="1"/>
          </p:cNvSpPr>
          <p:nvPr/>
        </p:nvSpPr>
        <p:spPr bwMode="auto">
          <a:xfrm>
            <a:off x="4859383" y="1123404"/>
            <a:ext cx="131777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81">
            <a:extLst>
              <a:ext uri="{FF2B5EF4-FFF2-40B4-BE49-F238E27FC236}">
                <a16:creationId xmlns:a16="http://schemas.microsoft.com/office/drawing/2014/main" xmlns="" id="{618F1256-CF78-41F6-B99F-BFB50C13C604}"/>
              </a:ext>
            </a:extLst>
          </p:cNvPr>
          <p:cNvSpPr>
            <a:spLocks noChangeArrowheads="1"/>
          </p:cNvSpPr>
          <p:nvPr/>
        </p:nvSpPr>
        <p:spPr bwMode="auto">
          <a:xfrm>
            <a:off x="5038343" y="1545335"/>
            <a:ext cx="12707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9" name="Объект 8">
            <a:extLst>
              <a:ext uri="{FF2B5EF4-FFF2-40B4-BE49-F238E27FC236}">
                <a16:creationId xmlns:a16="http://schemas.microsoft.com/office/drawing/2014/main" xmlns="" id="{6396F7E3-EBA2-448E-B83F-5419A70F0CFE}"/>
              </a:ext>
            </a:extLst>
          </p:cNvPr>
          <p:cNvGraphicFramePr>
            <a:graphicFrameLocks noChangeAspect="1"/>
          </p:cNvGraphicFramePr>
          <p:nvPr>
            <p:extLst>
              <p:ext uri="{D42A27DB-BD31-4B8C-83A1-F6EECF244321}">
                <p14:modId xmlns:p14="http://schemas.microsoft.com/office/powerpoint/2010/main" val="2279072851"/>
              </p:ext>
            </p:extLst>
          </p:nvPr>
        </p:nvGraphicFramePr>
        <p:xfrm>
          <a:off x="5060531" y="1645917"/>
          <a:ext cx="6257098" cy="3566161"/>
        </p:xfrm>
        <a:graphic>
          <a:graphicData uri="http://schemas.openxmlformats.org/presentationml/2006/ole">
            <mc:AlternateContent xmlns:mc="http://schemas.openxmlformats.org/markup-compatibility/2006">
              <mc:Choice xmlns:v="urn:schemas-microsoft-com:vml" Requires="v">
                <p:oleObj spid="_x0000_s41083" name="Visio" r:id="rId3" imgW="12439785" imgH="7096035" progId="Visio.Drawing.15">
                  <p:embed/>
                </p:oleObj>
              </mc:Choice>
              <mc:Fallback>
                <p:oleObj name="Visio" r:id="rId3" imgW="12439785" imgH="7096035" progId="Visio.Drawing.15">
                  <p:embed/>
                  <p:pic>
                    <p:nvPicPr>
                      <p:cNvPr id="0" name="Object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531" y="1645917"/>
                        <a:ext cx="6257098" cy="3566161"/>
                      </a:xfrm>
                      <a:prstGeom prst="rect">
                        <a:avLst/>
                      </a:prstGeom>
                      <a:noFill/>
                    </p:spPr>
                  </p:pic>
                </p:oleObj>
              </mc:Fallback>
            </mc:AlternateContent>
          </a:graphicData>
        </a:graphic>
      </p:graphicFrame>
    </p:spTree>
    <p:extLst>
      <p:ext uri="{BB962C8B-B14F-4D97-AF65-F5344CB8AC3E}">
        <p14:creationId xmlns:p14="http://schemas.microsoft.com/office/powerpoint/2010/main" val="9701130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solidFill>
                  <a:schemeClr val="accent4"/>
                </a:solidFill>
                <a:effectLst>
                  <a:outerShdw blurRad="38100" dist="38100" dir="2700000" algn="tl">
                    <a:srgbClr val="000000">
                      <a:alpha val="43137"/>
                    </a:srgbClr>
                  </a:outerShdw>
                </a:effectLst>
              </a:rPr>
              <a:t>Описание разработанных </a:t>
            </a:r>
            <a:r>
              <a:rPr lang="en-US" b="1" i="1" dirty="0">
                <a:solidFill>
                  <a:schemeClr val="accent4"/>
                </a:solidFill>
                <a:effectLst>
                  <a:outerShdw blurRad="38100" dist="38100" dir="2700000" algn="tl">
                    <a:srgbClr val="000000">
                      <a:alpha val="43137"/>
                    </a:srgbClr>
                  </a:outerShdw>
                </a:effectLst>
              </a:rPr>
              <a:t>layout</a:t>
            </a:r>
            <a:endParaRPr lang="ru-RU" b="1" i="1" dirty="0">
              <a:solidFill>
                <a:schemeClr val="accent4"/>
              </a:solidFill>
              <a:effectLst>
                <a:outerShdw blurRad="38100" dist="38100" dir="2700000" algn="tl">
                  <a:srgbClr val="000000">
                    <a:alpha val="43137"/>
                  </a:srgbClr>
                </a:outerShdw>
              </a:effectLst>
            </a:endParaRPr>
          </a:p>
        </p:txBody>
      </p:sp>
      <p:graphicFrame>
        <p:nvGraphicFramePr>
          <p:cNvPr id="4" name="Таблица 3">
            <a:extLst>
              <a:ext uri="{FF2B5EF4-FFF2-40B4-BE49-F238E27FC236}">
                <a16:creationId xmlns:a16="http://schemas.microsoft.com/office/drawing/2014/main" xmlns="" id="{1C4B6F78-462A-4C69-9F66-D3268829B2E4}"/>
              </a:ext>
            </a:extLst>
          </p:cNvPr>
          <p:cNvGraphicFramePr>
            <a:graphicFrameLocks noGrp="1"/>
          </p:cNvGraphicFramePr>
          <p:nvPr>
            <p:extLst>
              <p:ext uri="{D42A27DB-BD31-4B8C-83A1-F6EECF244321}">
                <p14:modId xmlns:p14="http://schemas.microsoft.com/office/powerpoint/2010/main" val="3739680157"/>
              </p:ext>
            </p:extLst>
          </p:nvPr>
        </p:nvGraphicFramePr>
        <p:xfrm>
          <a:off x="965200" y="2510868"/>
          <a:ext cx="10261599" cy="3758744"/>
        </p:xfrm>
        <a:graphic>
          <a:graphicData uri="http://schemas.openxmlformats.org/drawingml/2006/table">
            <a:tbl>
              <a:tblPr firstRow="1" firstCol="1" bandRow="1">
                <a:tableStyleId>{5C22544A-7EE6-4342-B048-85BDC9FD1C3A}</a:tableStyleId>
              </a:tblPr>
              <a:tblGrid>
                <a:gridCol w="2410400">
                  <a:extLst>
                    <a:ext uri="{9D8B030D-6E8A-4147-A177-3AD203B41FA5}">
                      <a16:colId xmlns:a16="http://schemas.microsoft.com/office/drawing/2014/main" xmlns="" val="3961956685"/>
                    </a:ext>
                  </a:extLst>
                </a:gridCol>
                <a:gridCol w="7851199">
                  <a:extLst>
                    <a:ext uri="{9D8B030D-6E8A-4147-A177-3AD203B41FA5}">
                      <a16:colId xmlns:a16="http://schemas.microsoft.com/office/drawing/2014/main" xmlns="" val="214513092"/>
                    </a:ext>
                  </a:extLst>
                </a:gridCol>
              </a:tblGrid>
              <a:tr h="141566">
                <a:tc>
                  <a:txBody>
                    <a:bodyPr/>
                    <a:lstStyle/>
                    <a:p>
                      <a:pPr marL="0" indent="0" algn="just">
                        <a:lnSpc>
                          <a:spcPct val="100000"/>
                        </a:lnSpc>
                        <a:spcAft>
                          <a:spcPts val="0"/>
                        </a:spcAft>
                      </a:pPr>
                      <a:r>
                        <a:rPr lang="en-US" sz="1800" dirty="0">
                          <a:effectLst/>
                        </a:rPr>
                        <a:t>Layout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ru-RU" sz="2400" dirty="0">
                          <a:effectLst/>
                        </a:rPr>
                        <a:t>Описание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1831389243"/>
                  </a:ext>
                </a:extLst>
              </a:tr>
              <a:tr h="300084">
                <a:tc>
                  <a:txBody>
                    <a:bodyPr/>
                    <a:lstStyle/>
                    <a:p>
                      <a:pPr marL="0" indent="0" algn="just">
                        <a:lnSpc>
                          <a:spcPct val="100000"/>
                        </a:lnSpc>
                        <a:spcAft>
                          <a:spcPts val="0"/>
                        </a:spcAft>
                      </a:pPr>
                      <a:r>
                        <a:rPr lang="en-US" sz="1800" dirty="0" err="1">
                          <a:effectLst/>
                        </a:rPr>
                        <a:t>main_layout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en-US" sz="1600" dirty="0">
                          <a:effectLst/>
                        </a:rPr>
                        <a:t>Layout </a:t>
                      </a:r>
                      <a:r>
                        <a:rPr lang="ru-RU" sz="1600" dirty="0">
                          <a:effectLst/>
                        </a:rPr>
                        <a:t>отвечает за отображение стартовой страницы</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95066959"/>
                  </a:ext>
                </a:extLst>
              </a:tr>
              <a:tr h="617120">
                <a:tc>
                  <a:txBody>
                    <a:bodyPr/>
                    <a:lstStyle/>
                    <a:p>
                      <a:pPr marL="0" indent="0" algn="just">
                        <a:lnSpc>
                          <a:spcPct val="100000"/>
                        </a:lnSpc>
                        <a:spcAft>
                          <a:spcPts val="0"/>
                        </a:spcAft>
                      </a:pPr>
                      <a:r>
                        <a:rPr lang="en-US" sz="1800" dirty="0" err="1">
                          <a:effectLst/>
                        </a:rPr>
                        <a:t>menu_main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en-US" sz="1600" dirty="0">
                          <a:effectLst/>
                        </a:rPr>
                        <a:t>Layout </a:t>
                      </a:r>
                      <a:r>
                        <a:rPr lang="ru-RU" sz="1600" dirty="0">
                          <a:effectLst/>
                        </a:rPr>
                        <a:t>отвечает за отображение главного меню программы (пункты меню: «Редактирование записей», «Дела на сегодня», «Дела на неделю», «Установка будильника», «Выход»)</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1316376711"/>
                  </a:ext>
                </a:extLst>
              </a:tr>
              <a:tr h="458602">
                <a:tc>
                  <a:txBody>
                    <a:bodyPr/>
                    <a:lstStyle/>
                    <a:p>
                      <a:pPr marL="0" indent="0" algn="just">
                        <a:lnSpc>
                          <a:spcPct val="100000"/>
                        </a:lnSpc>
                        <a:spcAft>
                          <a:spcPts val="0"/>
                        </a:spcAft>
                      </a:pPr>
                      <a:r>
                        <a:rPr lang="en-US" sz="1800" dirty="0" err="1">
                          <a:effectLst/>
                        </a:rPr>
                        <a:t>record_layout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en-US" sz="1600" dirty="0">
                          <a:effectLst/>
                        </a:rPr>
                        <a:t>Layout </a:t>
                      </a:r>
                      <a:r>
                        <a:rPr lang="ru-RU" sz="1600" dirty="0">
                          <a:effectLst/>
                        </a:rPr>
                        <a:t>отвечает за отображение данных таблицы «</a:t>
                      </a:r>
                      <a:r>
                        <a:rPr lang="en-US" sz="1600" dirty="0">
                          <a:effectLst/>
                        </a:rPr>
                        <a:t>record</a:t>
                      </a:r>
                      <a:r>
                        <a:rPr lang="ru-RU" sz="1600" dirty="0">
                          <a:effectLst/>
                        </a:rPr>
                        <a:t>» (номер заметки, дата создания, дата выполнения, тема, текст)</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2636186269"/>
                  </a:ext>
                </a:extLst>
              </a:tr>
              <a:tr h="300084">
                <a:tc>
                  <a:txBody>
                    <a:bodyPr/>
                    <a:lstStyle/>
                    <a:p>
                      <a:pPr marL="0" indent="0" algn="just">
                        <a:lnSpc>
                          <a:spcPct val="100000"/>
                        </a:lnSpc>
                        <a:spcAft>
                          <a:spcPts val="0"/>
                        </a:spcAft>
                      </a:pPr>
                      <a:r>
                        <a:rPr lang="en-US" sz="1800" dirty="0" err="1">
                          <a:effectLst/>
                        </a:rPr>
                        <a:t>recordadd_layout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en-US" sz="1600" dirty="0">
                          <a:effectLst/>
                        </a:rPr>
                        <a:t>Layout </a:t>
                      </a:r>
                      <a:r>
                        <a:rPr lang="ru-RU" sz="1600" dirty="0">
                          <a:effectLst/>
                        </a:rPr>
                        <a:t>отвечает за добавление новой записи в таблицу «</a:t>
                      </a:r>
                      <a:r>
                        <a:rPr lang="en-US" sz="1600" dirty="0">
                          <a:effectLst/>
                        </a:rPr>
                        <a:t>record</a:t>
                      </a:r>
                      <a:r>
                        <a:rPr lang="ru-RU" sz="1600" dirty="0">
                          <a:effectLst/>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2486244110"/>
                  </a:ext>
                </a:extLst>
              </a:tr>
              <a:tr h="300084">
                <a:tc>
                  <a:txBody>
                    <a:bodyPr/>
                    <a:lstStyle/>
                    <a:p>
                      <a:pPr marL="0" indent="0" algn="just">
                        <a:lnSpc>
                          <a:spcPct val="100000"/>
                        </a:lnSpc>
                        <a:spcAft>
                          <a:spcPts val="0"/>
                        </a:spcAft>
                      </a:pPr>
                      <a:r>
                        <a:rPr lang="en-US" sz="1800" dirty="0" err="1">
                          <a:effectLst/>
                        </a:rPr>
                        <a:t>recordedit_layout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en-US" sz="1600" dirty="0">
                          <a:effectLst/>
                        </a:rPr>
                        <a:t>Layout </a:t>
                      </a:r>
                      <a:r>
                        <a:rPr lang="ru-RU" sz="1600" dirty="0">
                          <a:effectLst/>
                        </a:rPr>
                        <a:t>отвечает за редактирование данных в таблице «</a:t>
                      </a:r>
                      <a:r>
                        <a:rPr lang="en-US" sz="1600" dirty="0">
                          <a:effectLst/>
                        </a:rPr>
                        <a:t>record</a:t>
                      </a:r>
                      <a:r>
                        <a:rPr lang="ru-RU" sz="1600" dirty="0">
                          <a:effectLst/>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677735843"/>
                  </a:ext>
                </a:extLst>
              </a:tr>
              <a:tr h="300084">
                <a:tc>
                  <a:txBody>
                    <a:bodyPr/>
                    <a:lstStyle/>
                    <a:p>
                      <a:pPr marL="0" indent="0" algn="just">
                        <a:lnSpc>
                          <a:spcPct val="100000"/>
                        </a:lnSpc>
                        <a:spcAft>
                          <a:spcPts val="0"/>
                        </a:spcAft>
                      </a:pPr>
                      <a:r>
                        <a:rPr lang="en-US" sz="1800" dirty="0" err="1">
                          <a:effectLst/>
                        </a:rPr>
                        <a:t>alarm_layout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en-US" sz="1600" dirty="0">
                          <a:effectLst/>
                        </a:rPr>
                        <a:t>Layout </a:t>
                      </a:r>
                      <a:r>
                        <a:rPr lang="ru-RU" sz="1600" dirty="0">
                          <a:effectLst/>
                        </a:rPr>
                        <a:t>выводится на экран в момент срабатывания будильника</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1265863723"/>
                  </a:ext>
                </a:extLst>
              </a:tr>
              <a:tr h="300084">
                <a:tc>
                  <a:txBody>
                    <a:bodyPr/>
                    <a:lstStyle/>
                    <a:p>
                      <a:pPr marL="0" indent="0" algn="just">
                        <a:lnSpc>
                          <a:spcPct val="100000"/>
                        </a:lnSpc>
                        <a:spcAft>
                          <a:spcPts val="0"/>
                        </a:spcAft>
                      </a:pPr>
                      <a:r>
                        <a:rPr lang="en-US" sz="1800" dirty="0" err="1">
                          <a:effectLst/>
                        </a:rPr>
                        <a:t>now_layout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en-US" sz="1600" dirty="0">
                          <a:effectLst/>
                        </a:rPr>
                        <a:t>Layout </a:t>
                      </a:r>
                      <a:r>
                        <a:rPr lang="ru-RU" sz="1600" dirty="0">
                          <a:effectLst/>
                        </a:rPr>
                        <a:t>отвечает за отображение данных таблицы «</a:t>
                      </a:r>
                      <a:r>
                        <a:rPr lang="en-US" sz="1600" dirty="0">
                          <a:effectLst/>
                        </a:rPr>
                        <a:t>record</a:t>
                      </a:r>
                      <a:r>
                        <a:rPr lang="ru-RU" sz="1600" dirty="0">
                          <a:effectLst/>
                        </a:rPr>
                        <a:t>» с фильтром заметок за сегодняшний день</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672031942"/>
                  </a:ext>
                </a:extLst>
              </a:tr>
              <a:tr h="300084">
                <a:tc>
                  <a:txBody>
                    <a:bodyPr/>
                    <a:lstStyle/>
                    <a:p>
                      <a:pPr marL="0" indent="0" algn="just">
                        <a:lnSpc>
                          <a:spcPct val="100000"/>
                        </a:lnSpc>
                        <a:spcAft>
                          <a:spcPts val="0"/>
                        </a:spcAft>
                      </a:pPr>
                      <a:r>
                        <a:rPr lang="en-US" sz="1800" dirty="0" err="1">
                          <a:effectLst/>
                        </a:rPr>
                        <a:t>week_layout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en-US" sz="1600" dirty="0">
                          <a:effectLst/>
                        </a:rPr>
                        <a:t>Layout </a:t>
                      </a:r>
                      <a:r>
                        <a:rPr lang="ru-RU" sz="1600" dirty="0">
                          <a:effectLst/>
                        </a:rPr>
                        <a:t>отвечает за отображение данных таблицы «</a:t>
                      </a:r>
                      <a:r>
                        <a:rPr lang="en-US" sz="1600" dirty="0">
                          <a:effectLst/>
                        </a:rPr>
                        <a:t>record</a:t>
                      </a:r>
                      <a:r>
                        <a:rPr lang="ru-RU" sz="1600" dirty="0">
                          <a:effectLst/>
                        </a:rPr>
                        <a:t>» с фильтром заметок на неделю</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4008588352"/>
                  </a:ext>
                </a:extLst>
              </a:tr>
              <a:tr h="300084">
                <a:tc>
                  <a:txBody>
                    <a:bodyPr/>
                    <a:lstStyle/>
                    <a:p>
                      <a:pPr marL="0" indent="0" algn="just">
                        <a:lnSpc>
                          <a:spcPct val="100000"/>
                        </a:lnSpc>
                        <a:spcAft>
                          <a:spcPts val="0"/>
                        </a:spcAft>
                      </a:pPr>
                      <a:r>
                        <a:rPr lang="en-US" sz="1800" dirty="0" err="1">
                          <a:effectLst/>
                        </a:rPr>
                        <a:t>setalarm_layout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en-US" sz="1600" dirty="0">
                          <a:effectLst/>
                        </a:rPr>
                        <a:t>Layout </a:t>
                      </a:r>
                      <a:r>
                        <a:rPr lang="ru-RU" sz="1600" dirty="0">
                          <a:effectLst/>
                        </a:rPr>
                        <a:t>отвечает за установку времени будильника</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3562065860"/>
                  </a:ext>
                </a:extLst>
              </a:tr>
            </a:tbl>
          </a:graphicData>
        </a:graphic>
      </p:graphicFrame>
    </p:spTree>
    <p:extLst>
      <p:ext uri="{BB962C8B-B14F-4D97-AF65-F5344CB8AC3E}">
        <p14:creationId xmlns:p14="http://schemas.microsoft.com/office/powerpoint/2010/main" val="1975644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7239" y="1123405"/>
            <a:ext cx="3892144" cy="1371600"/>
          </a:xfrm>
        </p:spPr>
        <p:txBody>
          <a:bodyPr anchor="ctr">
            <a:noAutofit/>
          </a:bodyPr>
          <a:lstStyle/>
          <a:p>
            <a:r>
              <a:rPr lang="ru-RU" sz="3600" b="1" i="1" dirty="0">
                <a:solidFill>
                  <a:schemeClr val="accent4"/>
                </a:solidFill>
                <a:effectLst>
                  <a:outerShdw blurRad="38100" dist="38100" dir="2700000" algn="tl">
                    <a:srgbClr val="000000">
                      <a:alpha val="43137"/>
                    </a:srgbClr>
                  </a:outerShdw>
                </a:effectLst>
              </a:rPr>
              <a:t>Диаграмма деятельности для работы с заметками </a:t>
            </a:r>
          </a:p>
        </p:txBody>
      </p:sp>
      <p:sp>
        <p:nvSpPr>
          <p:cNvPr id="6" name="Содержимое 5"/>
          <p:cNvSpPr>
            <a:spLocks noGrp="1"/>
          </p:cNvSpPr>
          <p:nvPr>
            <p:ph idx="1"/>
          </p:nvPr>
        </p:nvSpPr>
        <p:spPr>
          <a:xfrm>
            <a:off x="4963885" y="982131"/>
            <a:ext cx="6413863" cy="4893735"/>
          </a:xfrm>
        </p:spPr>
        <p:txBody>
          <a:bodyPr/>
          <a:lstStyle/>
          <a:p>
            <a:endParaRPr lang="ru-RU" dirty="0"/>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65"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12">
            <a:extLst>
              <a:ext uri="{FF2B5EF4-FFF2-40B4-BE49-F238E27FC236}">
                <a16:creationId xmlns:a16="http://schemas.microsoft.com/office/drawing/2014/main" xmlns="" id="{A391A850-60D7-4716-A782-DFF1C6BC9C7D}"/>
              </a:ext>
            </a:extLst>
          </p:cNvPr>
          <p:cNvSpPr>
            <a:spLocks noChangeArrowheads="1"/>
          </p:cNvSpPr>
          <p:nvPr/>
        </p:nvSpPr>
        <p:spPr bwMode="auto">
          <a:xfrm>
            <a:off x="4859383" y="1123404"/>
            <a:ext cx="131777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81">
            <a:extLst>
              <a:ext uri="{FF2B5EF4-FFF2-40B4-BE49-F238E27FC236}">
                <a16:creationId xmlns:a16="http://schemas.microsoft.com/office/drawing/2014/main" xmlns="" id="{618F1256-CF78-41F6-B99F-BFB50C13C604}"/>
              </a:ext>
            </a:extLst>
          </p:cNvPr>
          <p:cNvSpPr>
            <a:spLocks noChangeArrowheads="1"/>
          </p:cNvSpPr>
          <p:nvPr/>
        </p:nvSpPr>
        <p:spPr bwMode="auto">
          <a:xfrm>
            <a:off x="5038343" y="1545335"/>
            <a:ext cx="12707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4">
            <a:extLst>
              <a:ext uri="{FF2B5EF4-FFF2-40B4-BE49-F238E27FC236}">
                <a16:creationId xmlns:a16="http://schemas.microsoft.com/office/drawing/2014/main" xmlns="" id="{E8AF845E-A3F8-4AB6-9913-C94ED59F66A8}"/>
              </a:ext>
            </a:extLst>
          </p:cNvPr>
          <p:cNvSpPr>
            <a:spLocks noChangeArrowheads="1"/>
          </p:cNvSpPr>
          <p:nvPr/>
        </p:nvSpPr>
        <p:spPr bwMode="auto">
          <a:xfrm>
            <a:off x="6450945" y="982130"/>
            <a:ext cx="14822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5" name="Объект 4">
            <a:extLst>
              <a:ext uri="{FF2B5EF4-FFF2-40B4-BE49-F238E27FC236}">
                <a16:creationId xmlns:a16="http://schemas.microsoft.com/office/drawing/2014/main" xmlns="" id="{1B391EE9-2A87-4E82-B40D-63A201BE4D53}"/>
              </a:ext>
            </a:extLst>
          </p:cNvPr>
          <p:cNvGraphicFramePr>
            <a:graphicFrameLocks noChangeAspect="1"/>
          </p:cNvGraphicFramePr>
          <p:nvPr>
            <p:extLst>
              <p:ext uri="{D42A27DB-BD31-4B8C-83A1-F6EECF244321}">
                <p14:modId xmlns:p14="http://schemas.microsoft.com/office/powerpoint/2010/main" val="1449750074"/>
              </p:ext>
            </p:extLst>
          </p:nvPr>
        </p:nvGraphicFramePr>
        <p:xfrm>
          <a:off x="6450945" y="982131"/>
          <a:ext cx="3871615" cy="5197538"/>
        </p:xfrm>
        <a:graphic>
          <a:graphicData uri="http://schemas.openxmlformats.org/presentationml/2006/ole">
            <mc:AlternateContent xmlns:mc="http://schemas.openxmlformats.org/markup-compatibility/2006">
              <mc:Choice xmlns:v="urn:schemas-microsoft-com:vml" Requires="v">
                <p:oleObj spid="_x0000_s44073" name="Visio" r:id="rId3" imgW="4267200" imgH="5734140" progId="Visio.Drawing.15">
                  <p:embed/>
                </p:oleObj>
              </mc:Choice>
              <mc:Fallback>
                <p:oleObj name="Visio" r:id="rId3" imgW="4267200" imgH="573414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0945" y="982131"/>
                        <a:ext cx="3871615" cy="5197538"/>
                      </a:xfrm>
                      <a:prstGeom prst="rect">
                        <a:avLst/>
                      </a:prstGeom>
                      <a:noFill/>
                    </p:spPr>
                  </p:pic>
                </p:oleObj>
              </mc:Fallback>
            </mc:AlternateContent>
          </a:graphicData>
        </a:graphic>
      </p:graphicFrame>
    </p:spTree>
    <p:extLst>
      <p:ext uri="{BB962C8B-B14F-4D97-AF65-F5344CB8AC3E}">
        <p14:creationId xmlns:p14="http://schemas.microsoft.com/office/powerpoint/2010/main" val="29922006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7239" y="1123405"/>
            <a:ext cx="3892144" cy="1371600"/>
          </a:xfrm>
        </p:spPr>
        <p:txBody>
          <a:bodyPr anchor="ctr">
            <a:noAutofit/>
          </a:bodyPr>
          <a:lstStyle/>
          <a:p>
            <a:r>
              <a:rPr lang="ru-RU" sz="3600" b="1" i="1" dirty="0">
                <a:solidFill>
                  <a:schemeClr val="accent4"/>
                </a:solidFill>
                <a:effectLst>
                  <a:outerShdw blurRad="38100" dist="38100" dir="2700000" algn="tl">
                    <a:srgbClr val="000000">
                      <a:alpha val="43137"/>
                    </a:srgbClr>
                  </a:outerShdw>
                </a:effectLst>
              </a:rPr>
              <a:t>Диаграмма деятельности для работы с будильником </a:t>
            </a:r>
          </a:p>
        </p:txBody>
      </p:sp>
      <p:sp>
        <p:nvSpPr>
          <p:cNvPr id="6" name="Содержимое 5"/>
          <p:cNvSpPr>
            <a:spLocks noGrp="1"/>
          </p:cNvSpPr>
          <p:nvPr>
            <p:ph idx="1"/>
          </p:nvPr>
        </p:nvSpPr>
        <p:spPr>
          <a:xfrm>
            <a:off x="4963885" y="982131"/>
            <a:ext cx="6413863" cy="4893735"/>
          </a:xfrm>
        </p:spPr>
        <p:txBody>
          <a:bodyPr/>
          <a:lstStyle/>
          <a:p>
            <a:endParaRPr lang="ru-RU" dirty="0"/>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65"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12">
            <a:extLst>
              <a:ext uri="{FF2B5EF4-FFF2-40B4-BE49-F238E27FC236}">
                <a16:creationId xmlns:a16="http://schemas.microsoft.com/office/drawing/2014/main" xmlns="" id="{A391A850-60D7-4716-A782-DFF1C6BC9C7D}"/>
              </a:ext>
            </a:extLst>
          </p:cNvPr>
          <p:cNvSpPr>
            <a:spLocks noChangeArrowheads="1"/>
          </p:cNvSpPr>
          <p:nvPr/>
        </p:nvSpPr>
        <p:spPr bwMode="auto">
          <a:xfrm>
            <a:off x="4859383" y="1123404"/>
            <a:ext cx="131777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81">
            <a:extLst>
              <a:ext uri="{FF2B5EF4-FFF2-40B4-BE49-F238E27FC236}">
                <a16:creationId xmlns:a16="http://schemas.microsoft.com/office/drawing/2014/main" xmlns="" id="{618F1256-CF78-41F6-B99F-BFB50C13C604}"/>
              </a:ext>
            </a:extLst>
          </p:cNvPr>
          <p:cNvSpPr>
            <a:spLocks noChangeArrowheads="1"/>
          </p:cNvSpPr>
          <p:nvPr/>
        </p:nvSpPr>
        <p:spPr bwMode="auto">
          <a:xfrm>
            <a:off x="5038343" y="1545335"/>
            <a:ext cx="12707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4">
            <a:extLst>
              <a:ext uri="{FF2B5EF4-FFF2-40B4-BE49-F238E27FC236}">
                <a16:creationId xmlns:a16="http://schemas.microsoft.com/office/drawing/2014/main" xmlns="" id="{E8AF845E-A3F8-4AB6-9913-C94ED59F66A8}"/>
              </a:ext>
            </a:extLst>
          </p:cNvPr>
          <p:cNvSpPr>
            <a:spLocks noChangeArrowheads="1"/>
          </p:cNvSpPr>
          <p:nvPr/>
        </p:nvSpPr>
        <p:spPr bwMode="auto">
          <a:xfrm>
            <a:off x="6450945" y="982130"/>
            <a:ext cx="14822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5">
            <a:extLst>
              <a:ext uri="{FF2B5EF4-FFF2-40B4-BE49-F238E27FC236}">
                <a16:creationId xmlns:a16="http://schemas.microsoft.com/office/drawing/2014/main" xmlns="" id="{03B49C50-9AED-4A39-B3AB-03FAB952734D}"/>
              </a:ext>
            </a:extLst>
          </p:cNvPr>
          <p:cNvSpPr>
            <a:spLocks noChangeArrowheads="1"/>
          </p:cNvSpPr>
          <p:nvPr/>
        </p:nvSpPr>
        <p:spPr bwMode="auto">
          <a:xfrm>
            <a:off x="6346443" y="9990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a:extLst>
              <a:ext uri="{FF2B5EF4-FFF2-40B4-BE49-F238E27FC236}">
                <a16:creationId xmlns:a16="http://schemas.microsoft.com/office/drawing/2014/main" xmlns="" id="{A908608F-38A6-4C95-9610-CBD8F9AEF69C}"/>
              </a:ext>
            </a:extLst>
          </p:cNvPr>
          <p:cNvGraphicFramePr>
            <a:graphicFrameLocks noChangeAspect="1"/>
          </p:cNvGraphicFramePr>
          <p:nvPr>
            <p:extLst>
              <p:ext uri="{D42A27DB-BD31-4B8C-83A1-F6EECF244321}">
                <p14:modId xmlns:p14="http://schemas.microsoft.com/office/powerpoint/2010/main" val="506180092"/>
              </p:ext>
            </p:extLst>
          </p:nvPr>
        </p:nvGraphicFramePr>
        <p:xfrm>
          <a:off x="6346443" y="999066"/>
          <a:ext cx="3863975" cy="4876800"/>
        </p:xfrm>
        <a:graphic>
          <a:graphicData uri="http://schemas.openxmlformats.org/presentationml/2006/ole">
            <mc:AlternateContent xmlns:mc="http://schemas.openxmlformats.org/markup-compatibility/2006">
              <mc:Choice xmlns:v="urn:schemas-microsoft-com:vml" Requires="v">
                <p:oleObj spid="_x0000_s45095" name="Visio" r:id="rId3" imgW="4838700" imgH="6115050" progId="Visio.Drawing.15">
                  <p:embed/>
                </p:oleObj>
              </mc:Choice>
              <mc:Fallback>
                <p:oleObj name="Visio" r:id="rId3" imgW="4838700" imgH="6115050"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6443" y="999066"/>
                        <a:ext cx="3863975"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66061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solidFill>
                  <a:schemeClr val="accent4"/>
                </a:solidFill>
                <a:effectLst>
                  <a:outerShdw blurRad="38100" dist="38100" dir="2700000" algn="tl">
                    <a:srgbClr val="000000">
                      <a:alpha val="43137"/>
                    </a:srgbClr>
                  </a:outerShdw>
                </a:effectLst>
              </a:rPr>
              <a:t>Описание разработанных классов</a:t>
            </a:r>
          </a:p>
        </p:txBody>
      </p:sp>
      <p:graphicFrame>
        <p:nvGraphicFramePr>
          <p:cNvPr id="4" name="Таблица 3">
            <a:extLst>
              <a:ext uri="{FF2B5EF4-FFF2-40B4-BE49-F238E27FC236}">
                <a16:creationId xmlns:a16="http://schemas.microsoft.com/office/drawing/2014/main" xmlns="" id="{1C4B6F78-462A-4C69-9F66-D3268829B2E4}"/>
              </a:ext>
            </a:extLst>
          </p:cNvPr>
          <p:cNvGraphicFramePr>
            <a:graphicFrameLocks noGrp="1"/>
          </p:cNvGraphicFramePr>
          <p:nvPr>
            <p:extLst>
              <p:ext uri="{D42A27DB-BD31-4B8C-83A1-F6EECF244321}">
                <p14:modId xmlns:p14="http://schemas.microsoft.com/office/powerpoint/2010/main" val="1855740366"/>
              </p:ext>
            </p:extLst>
          </p:nvPr>
        </p:nvGraphicFramePr>
        <p:xfrm>
          <a:off x="965200" y="2461576"/>
          <a:ext cx="10261599" cy="3549884"/>
        </p:xfrm>
        <a:graphic>
          <a:graphicData uri="http://schemas.openxmlformats.org/drawingml/2006/table">
            <a:tbl>
              <a:tblPr firstRow="1" firstCol="1" bandRow="1">
                <a:tableStyleId>{5C22544A-7EE6-4342-B048-85BDC9FD1C3A}</a:tableStyleId>
              </a:tblPr>
              <a:tblGrid>
                <a:gridCol w="2410400">
                  <a:extLst>
                    <a:ext uri="{9D8B030D-6E8A-4147-A177-3AD203B41FA5}">
                      <a16:colId xmlns:a16="http://schemas.microsoft.com/office/drawing/2014/main" xmlns="" val="3961956685"/>
                    </a:ext>
                  </a:extLst>
                </a:gridCol>
                <a:gridCol w="7851199">
                  <a:extLst>
                    <a:ext uri="{9D8B030D-6E8A-4147-A177-3AD203B41FA5}">
                      <a16:colId xmlns:a16="http://schemas.microsoft.com/office/drawing/2014/main" xmlns="" val="214513092"/>
                    </a:ext>
                  </a:extLst>
                </a:gridCol>
              </a:tblGrid>
              <a:tr h="141566">
                <a:tc>
                  <a:txBody>
                    <a:bodyPr/>
                    <a:lstStyle/>
                    <a:p>
                      <a:pPr marL="0" indent="0" algn="just">
                        <a:lnSpc>
                          <a:spcPct val="100000"/>
                        </a:lnSpc>
                        <a:spcAft>
                          <a:spcPts val="0"/>
                        </a:spcAft>
                      </a:pPr>
                      <a:r>
                        <a:rPr lang="en-US" sz="1800" dirty="0">
                          <a:effectLst/>
                          <a:latin typeface="Garamond (Основной текст)"/>
                        </a:rPr>
                        <a:t>Layout</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33968" marR="33968" marT="0" marB="0"/>
                </a:tc>
                <a:tc>
                  <a:txBody>
                    <a:bodyPr/>
                    <a:lstStyle/>
                    <a:p>
                      <a:pPr marL="0" indent="0" algn="just">
                        <a:lnSpc>
                          <a:spcPct val="100000"/>
                        </a:lnSpc>
                        <a:spcAft>
                          <a:spcPts val="0"/>
                        </a:spcAft>
                      </a:pPr>
                      <a:r>
                        <a:rPr lang="ru-RU" sz="1800" dirty="0">
                          <a:effectLst/>
                          <a:latin typeface="Garamond (Основной текст)"/>
                        </a:rPr>
                        <a:t>Описание</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33968" marR="33968" marT="0" marB="0"/>
                </a:tc>
                <a:extLst>
                  <a:ext uri="{0D108BD9-81ED-4DB2-BD59-A6C34878D82A}">
                    <a16:rowId xmlns:a16="http://schemas.microsoft.com/office/drawing/2014/main" xmlns="" val="1831389243"/>
                  </a:ext>
                </a:extLst>
              </a:tr>
              <a:tr h="300084">
                <a:tc>
                  <a:txBody>
                    <a:bodyPr/>
                    <a:lstStyle/>
                    <a:p>
                      <a:pPr indent="18415" algn="just">
                        <a:lnSpc>
                          <a:spcPct val="100000"/>
                        </a:lnSpc>
                        <a:spcAft>
                          <a:spcPts val="0"/>
                        </a:spcAft>
                      </a:pPr>
                      <a:r>
                        <a:rPr lang="en-US" sz="1800" dirty="0" err="1">
                          <a:effectLst/>
                          <a:latin typeface="Garamond (Основной текст)"/>
                          <a:ea typeface="Calibri" panose="020F0502020204030204" pitchFamily="34" charset="0"/>
                          <a:cs typeface="Times New Roman" panose="02020603050405020304" pitchFamily="18" charset="0"/>
                        </a:rPr>
                        <a:t>database_handler</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Aft>
                          <a:spcPts val="0"/>
                        </a:spcAft>
                      </a:pPr>
                      <a:r>
                        <a:rPr lang="ru-RU" sz="1600" dirty="0">
                          <a:effectLst/>
                          <a:latin typeface="Garamond (Основной текст)"/>
                          <a:ea typeface="Times New Roman" panose="02020603050405020304" pitchFamily="18" charset="0"/>
                          <a:cs typeface="Times New Roman" panose="02020603050405020304" pitchFamily="18" charset="0"/>
                        </a:rPr>
                        <a:t>Класс отвечает за работу с БД</a:t>
                      </a:r>
                      <a:endParaRPr lang="ru-RU" sz="1600" dirty="0">
                        <a:effectLst/>
                        <a:latin typeface="Garamond (Основной текст)"/>
                        <a:cs typeface="Times New Roman" panose="02020603050405020304" pitchFamily="18" charset="0"/>
                      </a:endParaRPr>
                    </a:p>
                  </a:txBody>
                  <a:tcPr marL="68580" marR="68580" marT="0" marB="0"/>
                </a:tc>
                <a:extLst>
                  <a:ext uri="{0D108BD9-81ED-4DB2-BD59-A6C34878D82A}">
                    <a16:rowId xmlns:a16="http://schemas.microsoft.com/office/drawing/2014/main" xmlns="" val="95066959"/>
                  </a:ext>
                </a:extLst>
              </a:tr>
              <a:tr h="312104">
                <a:tc>
                  <a:txBody>
                    <a:bodyPr/>
                    <a:lstStyle/>
                    <a:p>
                      <a:pPr marL="0" indent="0">
                        <a:lnSpc>
                          <a:spcPct val="100000"/>
                        </a:lnSpc>
                        <a:spcAft>
                          <a:spcPts val="0"/>
                        </a:spcAft>
                      </a:pPr>
                      <a:r>
                        <a:rPr lang="en-US" sz="1800" dirty="0" err="1">
                          <a:effectLst/>
                          <a:latin typeface="Garamond (Основной текст)"/>
                          <a:ea typeface="Times New Roman" panose="02020603050405020304" pitchFamily="18" charset="0"/>
                          <a:cs typeface="Times New Roman" panose="02020603050405020304" pitchFamily="18" charset="0"/>
                        </a:rPr>
                        <a:t>main_activity</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Aft>
                          <a:spcPts val="0"/>
                        </a:spcAft>
                      </a:pPr>
                      <a:r>
                        <a:rPr lang="ru-RU" sz="1600" dirty="0">
                          <a:effectLst/>
                          <a:latin typeface="Garamond (Основной текст)"/>
                          <a:ea typeface="Times New Roman" panose="02020603050405020304" pitchFamily="18" charset="0"/>
                          <a:cs typeface="Times New Roman" panose="02020603050405020304" pitchFamily="18" charset="0"/>
                        </a:rPr>
                        <a:t>Класс отвечает за отображение стартовой страницы</a:t>
                      </a:r>
                      <a:endParaRPr lang="ru-RU" sz="16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16376711"/>
                  </a:ext>
                </a:extLst>
              </a:tr>
              <a:tr h="458602">
                <a:tc>
                  <a:txBody>
                    <a:bodyPr/>
                    <a:lstStyle/>
                    <a:p>
                      <a:pPr marL="0" indent="0">
                        <a:lnSpc>
                          <a:spcPct val="100000"/>
                        </a:lnSpc>
                        <a:spcAft>
                          <a:spcPts val="0"/>
                        </a:spcAft>
                      </a:pPr>
                      <a:r>
                        <a:rPr lang="en-US" sz="1800" dirty="0" err="1">
                          <a:effectLst/>
                          <a:latin typeface="Garamond (Основной текст)"/>
                          <a:ea typeface="Times New Roman" panose="02020603050405020304" pitchFamily="18" charset="0"/>
                          <a:cs typeface="Times New Roman" panose="02020603050405020304" pitchFamily="18" charset="0"/>
                        </a:rPr>
                        <a:t>record_activity</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Aft>
                          <a:spcPts val="0"/>
                        </a:spcAft>
                      </a:pPr>
                      <a:r>
                        <a:rPr lang="ru-RU" sz="1600" dirty="0">
                          <a:effectLst/>
                          <a:latin typeface="Garamond (Основной текст)"/>
                          <a:ea typeface="Times New Roman" panose="02020603050405020304" pitchFamily="18" charset="0"/>
                          <a:cs typeface="Times New Roman" panose="02020603050405020304" pitchFamily="18" charset="0"/>
                        </a:rPr>
                        <a:t>Класс отвечает за отображение данных таблицы «</a:t>
                      </a:r>
                      <a:r>
                        <a:rPr lang="en-US" sz="1600" dirty="0">
                          <a:effectLst/>
                          <a:latin typeface="Garamond (Основной текст)"/>
                          <a:ea typeface="Calibri" panose="020F0502020204030204" pitchFamily="34" charset="0"/>
                          <a:cs typeface="Times New Roman" panose="02020603050405020304" pitchFamily="18" charset="0"/>
                        </a:rPr>
                        <a:t>record</a:t>
                      </a:r>
                      <a:r>
                        <a:rPr lang="ru-RU" sz="1600" dirty="0">
                          <a:effectLst/>
                          <a:latin typeface="Garamond (Основной текст)"/>
                          <a:ea typeface="Times New Roman" panose="02020603050405020304" pitchFamily="18" charset="0"/>
                          <a:cs typeface="Times New Roman" panose="02020603050405020304" pitchFamily="18" charset="0"/>
                        </a:rPr>
                        <a:t>» (номер заметки, дата создания, дата выполнения, тема, текст)</a:t>
                      </a:r>
                      <a:endParaRPr lang="ru-RU" sz="16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36186269"/>
                  </a:ext>
                </a:extLst>
              </a:tr>
              <a:tr h="300084">
                <a:tc>
                  <a:txBody>
                    <a:bodyPr/>
                    <a:lstStyle/>
                    <a:p>
                      <a:pPr marL="0" indent="0">
                        <a:lnSpc>
                          <a:spcPct val="100000"/>
                        </a:lnSpc>
                        <a:spcAft>
                          <a:spcPts val="0"/>
                        </a:spcAft>
                      </a:pPr>
                      <a:r>
                        <a:rPr lang="en-US" sz="1800" dirty="0" err="1">
                          <a:effectLst/>
                          <a:latin typeface="Garamond (Основной текст)"/>
                          <a:ea typeface="Times New Roman" panose="02020603050405020304" pitchFamily="18" charset="0"/>
                          <a:cs typeface="Times New Roman" panose="02020603050405020304" pitchFamily="18" charset="0"/>
                        </a:rPr>
                        <a:t>recordadd_activity</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Aft>
                          <a:spcPts val="0"/>
                        </a:spcAft>
                      </a:pPr>
                      <a:r>
                        <a:rPr lang="ru-RU" sz="1600" dirty="0">
                          <a:effectLst/>
                          <a:latin typeface="Garamond (Основной текст)"/>
                          <a:ea typeface="Times New Roman" panose="02020603050405020304" pitchFamily="18" charset="0"/>
                          <a:cs typeface="Times New Roman" panose="02020603050405020304" pitchFamily="18" charset="0"/>
                        </a:rPr>
                        <a:t>Класс отвечает за добавление новой записи в таблицу «</a:t>
                      </a:r>
                      <a:r>
                        <a:rPr lang="en-US" sz="1600" dirty="0">
                          <a:effectLst/>
                          <a:latin typeface="Garamond (Основной текст)"/>
                          <a:ea typeface="Calibri" panose="020F0502020204030204" pitchFamily="34" charset="0"/>
                          <a:cs typeface="Times New Roman" panose="02020603050405020304" pitchFamily="18" charset="0"/>
                        </a:rPr>
                        <a:t>record</a:t>
                      </a:r>
                      <a:r>
                        <a:rPr lang="ru-RU" sz="1600" dirty="0">
                          <a:effectLst/>
                          <a:latin typeface="Garamond (Основной текст)"/>
                          <a:ea typeface="Times New Roman" panose="02020603050405020304" pitchFamily="18" charset="0"/>
                          <a:cs typeface="Times New Roman" panose="02020603050405020304" pitchFamily="18" charset="0"/>
                        </a:rPr>
                        <a:t>»</a:t>
                      </a:r>
                      <a:endParaRPr lang="ru-RU" sz="16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86244110"/>
                  </a:ext>
                </a:extLst>
              </a:tr>
              <a:tr h="300084">
                <a:tc>
                  <a:txBody>
                    <a:bodyPr/>
                    <a:lstStyle/>
                    <a:p>
                      <a:pPr marL="0" indent="0">
                        <a:lnSpc>
                          <a:spcPct val="100000"/>
                        </a:lnSpc>
                        <a:spcAft>
                          <a:spcPts val="0"/>
                        </a:spcAft>
                      </a:pPr>
                      <a:r>
                        <a:rPr lang="en-US" sz="1800" dirty="0" err="1">
                          <a:effectLst/>
                          <a:latin typeface="Garamond (Основной текст)"/>
                          <a:ea typeface="Times New Roman" panose="02020603050405020304" pitchFamily="18" charset="0"/>
                          <a:cs typeface="Times New Roman" panose="02020603050405020304" pitchFamily="18" charset="0"/>
                        </a:rPr>
                        <a:t>recordedit_activity</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Aft>
                          <a:spcPts val="0"/>
                        </a:spcAft>
                      </a:pPr>
                      <a:r>
                        <a:rPr lang="ru-RU" sz="1600" dirty="0">
                          <a:effectLst/>
                          <a:latin typeface="Garamond (Основной текст)"/>
                          <a:ea typeface="Times New Roman" panose="02020603050405020304" pitchFamily="18" charset="0"/>
                          <a:cs typeface="Times New Roman" panose="02020603050405020304" pitchFamily="18" charset="0"/>
                        </a:rPr>
                        <a:t>Класс отвечает за редактирование данных в таблице «</a:t>
                      </a:r>
                      <a:r>
                        <a:rPr lang="en-US" sz="1600" dirty="0">
                          <a:effectLst/>
                          <a:latin typeface="Garamond (Основной текст)"/>
                          <a:ea typeface="Calibri" panose="020F0502020204030204" pitchFamily="34" charset="0"/>
                          <a:cs typeface="Times New Roman" panose="02020603050405020304" pitchFamily="18" charset="0"/>
                        </a:rPr>
                        <a:t>record</a:t>
                      </a:r>
                      <a:r>
                        <a:rPr lang="ru-RU" sz="1600" dirty="0">
                          <a:effectLst/>
                          <a:latin typeface="Garamond (Основной текст)"/>
                          <a:ea typeface="Times New Roman" panose="02020603050405020304" pitchFamily="18" charset="0"/>
                          <a:cs typeface="Times New Roman" panose="02020603050405020304" pitchFamily="18" charset="0"/>
                        </a:rPr>
                        <a:t>»</a:t>
                      </a:r>
                      <a:endParaRPr lang="ru-RU" sz="16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77735843"/>
                  </a:ext>
                </a:extLst>
              </a:tr>
              <a:tr h="300084">
                <a:tc>
                  <a:txBody>
                    <a:bodyPr/>
                    <a:lstStyle/>
                    <a:p>
                      <a:pPr marL="0" indent="0">
                        <a:lnSpc>
                          <a:spcPct val="100000"/>
                        </a:lnSpc>
                        <a:spcAft>
                          <a:spcPts val="0"/>
                        </a:spcAft>
                      </a:pPr>
                      <a:r>
                        <a:rPr lang="en-US" sz="1800" dirty="0" err="1">
                          <a:effectLst/>
                          <a:latin typeface="Garamond (Основной текст)"/>
                          <a:ea typeface="Times New Roman" panose="02020603050405020304" pitchFamily="18" charset="0"/>
                          <a:cs typeface="Times New Roman" panose="02020603050405020304" pitchFamily="18" charset="0"/>
                        </a:rPr>
                        <a:t>alarm_activity</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Aft>
                          <a:spcPts val="0"/>
                        </a:spcAft>
                      </a:pPr>
                      <a:r>
                        <a:rPr lang="ru-RU" sz="1600" dirty="0">
                          <a:effectLst/>
                          <a:latin typeface="Garamond (Основной текст)"/>
                          <a:ea typeface="Times New Roman" panose="02020603050405020304" pitchFamily="18" charset="0"/>
                          <a:cs typeface="Times New Roman" panose="02020603050405020304" pitchFamily="18" charset="0"/>
                        </a:rPr>
                        <a:t>Класс отвечает за срабатывание будильника</a:t>
                      </a:r>
                      <a:endParaRPr lang="ru-RU" sz="16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65863723"/>
                  </a:ext>
                </a:extLst>
              </a:tr>
              <a:tr h="300084">
                <a:tc>
                  <a:txBody>
                    <a:bodyPr/>
                    <a:lstStyle/>
                    <a:p>
                      <a:pPr marL="0" indent="0">
                        <a:lnSpc>
                          <a:spcPct val="100000"/>
                        </a:lnSpc>
                        <a:spcAft>
                          <a:spcPts val="0"/>
                        </a:spcAft>
                      </a:pPr>
                      <a:r>
                        <a:rPr lang="en-US" sz="1800" dirty="0" err="1">
                          <a:effectLst/>
                          <a:latin typeface="Garamond (Основной текст)"/>
                          <a:ea typeface="Calibri" panose="020F0502020204030204" pitchFamily="34" charset="0"/>
                          <a:cs typeface="Times New Roman" panose="02020603050405020304" pitchFamily="18" charset="0"/>
                        </a:rPr>
                        <a:t>now</a:t>
                      </a:r>
                      <a:r>
                        <a:rPr lang="en-US" sz="1800" dirty="0" err="1">
                          <a:effectLst/>
                          <a:latin typeface="Garamond (Основной текст)"/>
                          <a:ea typeface="Times New Roman" panose="02020603050405020304" pitchFamily="18" charset="0"/>
                          <a:cs typeface="Times New Roman" panose="02020603050405020304" pitchFamily="18" charset="0"/>
                        </a:rPr>
                        <a:t>_activity</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Aft>
                          <a:spcPts val="0"/>
                        </a:spcAft>
                      </a:pPr>
                      <a:r>
                        <a:rPr lang="ru-RU" sz="1600" dirty="0">
                          <a:effectLst/>
                          <a:latin typeface="Garamond (Основной текст)"/>
                          <a:ea typeface="Times New Roman" panose="02020603050405020304" pitchFamily="18" charset="0"/>
                          <a:cs typeface="Times New Roman" panose="02020603050405020304" pitchFamily="18" charset="0"/>
                        </a:rPr>
                        <a:t>Класс отвечает за отображение данных таблицы «</a:t>
                      </a:r>
                      <a:r>
                        <a:rPr lang="en-US" sz="1600" dirty="0">
                          <a:effectLst/>
                          <a:latin typeface="Garamond (Основной текст)"/>
                          <a:ea typeface="Calibri" panose="020F0502020204030204" pitchFamily="34" charset="0"/>
                          <a:cs typeface="Times New Roman" panose="02020603050405020304" pitchFamily="18" charset="0"/>
                        </a:rPr>
                        <a:t>record</a:t>
                      </a:r>
                      <a:r>
                        <a:rPr lang="ru-RU" sz="1600" dirty="0">
                          <a:effectLst/>
                          <a:latin typeface="Garamond (Основной текст)"/>
                          <a:ea typeface="Times New Roman" panose="02020603050405020304" pitchFamily="18" charset="0"/>
                          <a:cs typeface="Times New Roman" panose="02020603050405020304" pitchFamily="18" charset="0"/>
                        </a:rPr>
                        <a:t>» с фильтром заметок за сегодняшний день</a:t>
                      </a:r>
                      <a:endParaRPr lang="ru-RU" sz="16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72031942"/>
                  </a:ext>
                </a:extLst>
              </a:tr>
              <a:tr h="300084">
                <a:tc>
                  <a:txBody>
                    <a:bodyPr/>
                    <a:lstStyle/>
                    <a:p>
                      <a:pPr marL="0" indent="0">
                        <a:lnSpc>
                          <a:spcPct val="100000"/>
                        </a:lnSpc>
                        <a:spcAft>
                          <a:spcPts val="0"/>
                        </a:spcAft>
                      </a:pPr>
                      <a:r>
                        <a:rPr lang="en-US" sz="1800" dirty="0" err="1">
                          <a:effectLst/>
                          <a:latin typeface="Garamond (Основной текст)"/>
                          <a:ea typeface="Calibri" panose="020F0502020204030204" pitchFamily="34" charset="0"/>
                          <a:cs typeface="Times New Roman" panose="02020603050405020304" pitchFamily="18" charset="0"/>
                        </a:rPr>
                        <a:t>week</a:t>
                      </a:r>
                      <a:r>
                        <a:rPr lang="en-US" sz="1800" dirty="0" err="1">
                          <a:effectLst/>
                          <a:latin typeface="Garamond (Основной текст)"/>
                          <a:ea typeface="Times New Roman" panose="02020603050405020304" pitchFamily="18" charset="0"/>
                          <a:cs typeface="Times New Roman" panose="02020603050405020304" pitchFamily="18" charset="0"/>
                        </a:rPr>
                        <a:t>_activity</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Aft>
                          <a:spcPts val="0"/>
                        </a:spcAft>
                      </a:pPr>
                      <a:r>
                        <a:rPr lang="ru-RU" sz="1600" dirty="0">
                          <a:effectLst/>
                          <a:latin typeface="Garamond (Основной текст)"/>
                          <a:ea typeface="Times New Roman" panose="02020603050405020304" pitchFamily="18" charset="0"/>
                          <a:cs typeface="Times New Roman" panose="02020603050405020304" pitchFamily="18" charset="0"/>
                        </a:rPr>
                        <a:t>Класс отвечает за отображение данных таблицы «</a:t>
                      </a:r>
                      <a:r>
                        <a:rPr lang="en-US" sz="1600" dirty="0">
                          <a:effectLst/>
                          <a:latin typeface="Garamond (Основной текст)"/>
                          <a:ea typeface="Calibri" panose="020F0502020204030204" pitchFamily="34" charset="0"/>
                          <a:cs typeface="Times New Roman" panose="02020603050405020304" pitchFamily="18" charset="0"/>
                        </a:rPr>
                        <a:t>record</a:t>
                      </a:r>
                      <a:r>
                        <a:rPr lang="ru-RU" sz="1600" dirty="0">
                          <a:effectLst/>
                          <a:latin typeface="Garamond (Основной текст)"/>
                          <a:ea typeface="Times New Roman" panose="02020603050405020304" pitchFamily="18" charset="0"/>
                          <a:cs typeface="Times New Roman" panose="02020603050405020304" pitchFamily="18" charset="0"/>
                        </a:rPr>
                        <a:t>» с фильтром заметок на неделю</a:t>
                      </a:r>
                      <a:endParaRPr lang="ru-RU" sz="16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08588352"/>
                  </a:ext>
                </a:extLst>
              </a:tr>
              <a:tr h="300084">
                <a:tc>
                  <a:txBody>
                    <a:bodyPr/>
                    <a:lstStyle/>
                    <a:p>
                      <a:pPr marL="0" indent="0">
                        <a:lnSpc>
                          <a:spcPct val="100000"/>
                        </a:lnSpc>
                        <a:spcAft>
                          <a:spcPts val="0"/>
                        </a:spcAft>
                      </a:pPr>
                      <a:r>
                        <a:rPr lang="en-US" sz="1800" dirty="0" err="1">
                          <a:effectLst/>
                          <a:latin typeface="Garamond (Основной текст)"/>
                          <a:ea typeface="Calibri" panose="020F0502020204030204" pitchFamily="34" charset="0"/>
                          <a:cs typeface="Times New Roman" panose="02020603050405020304" pitchFamily="18" charset="0"/>
                        </a:rPr>
                        <a:t>setalarm</a:t>
                      </a:r>
                      <a:r>
                        <a:rPr lang="en-US" sz="1800" dirty="0" err="1">
                          <a:effectLst/>
                          <a:latin typeface="Garamond (Основной текст)"/>
                          <a:ea typeface="Times New Roman" panose="02020603050405020304" pitchFamily="18" charset="0"/>
                          <a:cs typeface="Times New Roman" panose="02020603050405020304" pitchFamily="18" charset="0"/>
                        </a:rPr>
                        <a:t>_activity</a:t>
                      </a:r>
                      <a:endParaRPr lang="ru-RU" sz="18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Aft>
                          <a:spcPts val="0"/>
                        </a:spcAft>
                      </a:pPr>
                      <a:r>
                        <a:rPr lang="ru-RU" sz="1600" dirty="0">
                          <a:effectLst/>
                          <a:latin typeface="Garamond (Основной текст)"/>
                          <a:ea typeface="Times New Roman" panose="02020603050405020304" pitchFamily="18" charset="0"/>
                          <a:cs typeface="Times New Roman" panose="02020603050405020304" pitchFamily="18" charset="0"/>
                        </a:rPr>
                        <a:t>Класс отвечает за установку времени будильника</a:t>
                      </a:r>
                      <a:endParaRPr lang="ru-RU" sz="1600" dirty="0">
                        <a:effectLst/>
                        <a:latin typeface="Garamond (Основной текст)"/>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62065860"/>
                  </a:ext>
                </a:extLst>
              </a:tr>
            </a:tbl>
          </a:graphicData>
        </a:graphic>
      </p:graphicFrame>
    </p:spTree>
    <p:extLst>
      <p:ext uri="{BB962C8B-B14F-4D97-AF65-F5344CB8AC3E}">
        <p14:creationId xmlns:p14="http://schemas.microsoft.com/office/powerpoint/2010/main" val="14569220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7239" y="1123405"/>
            <a:ext cx="3892144" cy="1371600"/>
          </a:xfrm>
        </p:spPr>
        <p:txBody>
          <a:bodyPr anchor="ctr">
            <a:normAutofit fontScale="90000"/>
          </a:bodyPr>
          <a:lstStyle/>
          <a:p>
            <a:r>
              <a:rPr lang="ru-RU" sz="4800" b="1" i="1" dirty="0">
                <a:solidFill>
                  <a:schemeClr val="accent4"/>
                </a:solidFill>
                <a:effectLst>
                  <a:outerShdw blurRad="38100" dist="38100" dir="2700000" algn="tl">
                    <a:srgbClr val="000000">
                      <a:alpha val="43137"/>
                    </a:srgbClr>
                  </a:outerShdw>
                </a:effectLst>
              </a:rPr>
              <a:t>Параметры виртуального устройства</a:t>
            </a:r>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Объект 3">
            <a:extLst>
              <a:ext uri="{FF2B5EF4-FFF2-40B4-BE49-F238E27FC236}">
                <a16:creationId xmlns:a16="http://schemas.microsoft.com/office/drawing/2014/main" xmlns="" id="{CB64B3C8-72B9-443D-97D5-73EAF1AF66C5}"/>
              </a:ext>
            </a:extLst>
          </p:cNvPr>
          <p:cNvSpPr>
            <a:spLocks noGrp="1"/>
          </p:cNvSpPr>
          <p:nvPr>
            <p:ph idx="1"/>
          </p:nvPr>
        </p:nvSpPr>
        <p:spPr/>
        <p:txBody>
          <a:bodyPr/>
          <a:lstStyle/>
          <a:p>
            <a:endParaRPr lang="ru-RU" dirty="0"/>
          </a:p>
        </p:txBody>
      </p:sp>
      <p:pic>
        <p:nvPicPr>
          <p:cNvPr id="8" name="Рисунок 7">
            <a:extLst>
              <a:ext uri="{FF2B5EF4-FFF2-40B4-BE49-F238E27FC236}">
                <a16:creationId xmlns:a16="http://schemas.microsoft.com/office/drawing/2014/main" xmlns="" id="{EA1609B5-B4B4-43D4-9AED-C28BC2AFC39D}"/>
              </a:ext>
            </a:extLst>
          </p:cNvPr>
          <p:cNvPicPr/>
          <p:nvPr/>
        </p:nvPicPr>
        <p:blipFill>
          <a:blip r:embed="rId2"/>
          <a:stretch>
            <a:fillRect/>
          </a:stretch>
        </p:blipFill>
        <p:spPr>
          <a:xfrm>
            <a:off x="5183188" y="982131"/>
            <a:ext cx="6041573" cy="4809067"/>
          </a:xfrm>
          <a:prstGeom prst="rect">
            <a:avLst/>
          </a:prstGeom>
        </p:spPr>
      </p:pic>
    </p:spTree>
    <p:extLst>
      <p:ext uri="{BB962C8B-B14F-4D97-AF65-F5344CB8AC3E}">
        <p14:creationId xmlns:p14="http://schemas.microsoft.com/office/powerpoint/2010/main" val="16231290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7239" y="1123405"/>
            <a:ext cx="3892144" cy="1371600"/>
          </a:xfrm>
        </p:spPr>
        <p:txBody>
          <a:bodyPr anchor="ctr">
            <a:normAutofit fontScale="90000"/>
          </a:bodyPr>
          <a:lstStyle/>
          <a:p>
            <a:r>
              <a:rPr lang="ru-RU" sz="4800" b="1" i="1" dirty="0">
                <a:solidFill>
                  <a:schemeClr val="accent4"/>
                </a:solidFill>
                <a:effectLst>
                  <a:outerShdw blurRad="38100" dist="38100" dir="2700000" algn="tl">
                    <a:srgbClr val="000000">
                      <a:alpha val="43137"/>
                    </a:srgbClr>
                  </a:outerShdw>
                </a:effectLst>
              </a:rPr>
              <a:t>Стартовая форма приложения</a:t>
            </a:r>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Объект 3">
            <a:extLst>
              <a:ext uri="{FF2B5EF4-FFF2-40B4-BE49-F238E27FC236}">
                <a16:creationId xmlns:a16="http://schemas.microsoft.com/office/drawing/2014/main" xmlns="" id="{CB64B3C8-72B9-443D-97D5-73EAF1AF66C5}"/>
              </a:ext>
            </a:extLst>
          </p:cNvPr>
          <p:cNvSpPr>
            <a:spLocks noGrp="1"/>
          </p:cNvSpPr>
          <p:nvPr>
            <p:ph idx="1"/>
          </p:nvPr>
        </p:nvSpPr>
        <p:spPr/>
        <p:txBody>
          <a:bodyPr/>
          <a:lstStyle/>
          <a:p>
            <a:endParaRPr lang="ru-RU" dirty="0"/>
          </a:p>
        </p:txBody>
      </p:sp>
      <p:pic>
        <p:nvPicPr>
          <p:cNvPr id="7" name="Рисунок 6">
            <a:extLst>
              <a:ext uri="{FF2B5EF4-FFF2-40B4-BE49-F238E27FC236}">
                <a16:creationId xmlns:a16="http://schemas.microsoft.com/office/drawing/2014/main" xmlns="" id="{870DB0D0-D2EA-4E93-AD7C-96BB1B5F1C6A}"/>
              </a:ext>
            </a:extLst>
          </p:cNvPr>
          <p:cNvPicPr/>
          <p:nvPr/>
        </p:nvPicPr>
        <p:blipFill>
          <a:blip r:embed="rId2"/>
          <a:stretch>
            <a:fillRect/>
          </a:stretch>
        </p:blipFill>
        <p:spPr>
          <a:xfrm>
            <a:off x="6522721" y="982131"/>
            <a:ext cx="3261360" cy="4893682"/>
          </a:xfrm>
          <a:prstGeom prst="rect">
            <a:avLst/>
          </a:prstGeom>
        </p:spPr>
      </p:pic>
    </p:spTree>
    <p:extLst>
      <p:ext uri="{BB962C8B-B14F-4D97-AF65-F5344CB8AC3E}">
        <p14:creationId xmlns:p14="http://schemas.microsoft.com/office/powerpoint/2010/main" val="15862706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7239" y="1123405"/>
            <a:ext cx="3892144" cy="1371600"/>
          </a:xfrm>
        </p:spPr>
        <p:txBody>
          <a:bodyPr anchor="ctr">
            <a:normAutofit fontScale="90000"/>
          </a:bodyPr>
          <a:lstStyle/>
          <a:p>
            <a:r>
              <a:rPr lang="ru-RU" sz="4800" b="1" i="1" dirty="0">
                <a:solidFill>
                  <a:schemeClr val="accent4"/>
                </a:solidFill>
                <a:effectLst>
                  <a:outerShdw blurRad="38100" dist="38100" dir="2700000" algn="tl">
                    <a:srgbClr val="000000">
                      <a:alpha val="43137"/>
                    </a:srgbClr>
                  </a:outerShdw>
                </a:effectLst>
              </a:rPr>
              <a:t>Главное меню приложения</a:t>
            </a:r>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Объект 3">
            <a:extLst>
              <a:ext uri="{FF2B5EF4-FFF2-40B4-BE49-F238E27FC236}">
                <a16:creationId xmlns:a16="http://schemas.microsoft.com/office/drawing/2014/main" xmlns="" id="{CB64B3C8-72B9-443D-97D5-73EAF1AF66C5}"/>
              </a:ext>
            </a:extLst>
          </p:cNvPr>
          <p:cNvSpPr>
            <a:spLocks noGrp="1"/>
          </p:cNvSpPr>
          <p:nvPr>
            <p:ph idx="1"/>
          </p:nvPr>
        </p:nvSpPr>
        <p:spPr/>
        <p:txBody>
          <a:bodyPr/>
          <a:lstStyle/>
          <a:p>
            <a:endParaRPr lang="ru-RU" dirty="0"/>
          </a:p>
        </p:txBody>
      </p:sp>
      <p:pic>
        <p:nvPicPr>
          <p:cNvPr id="8" name="Рисунок 7">
            <a:extLst>
              <a:ext uri="{FF2B5EF4-FFF2-40B4-BE49-F238E27FC236}">
                <a16:creationId xmlns:a16="http://schemas.microsoft.com/office/drawing/2014/main" xmlns="" id="{25429F70-438C-465C-BE60-53667663F4A2}"/>
              </a:ext>
            </a:extLst>
          </p:cNvPr>
          <p:cNvPicPr/>
          <p:nvPr/>
        </p:nvPicPr>
        <p:blipFill>
          <a:blip r:embed="rId2"/>
          <a:stretch>
            <a:fillRect/>
          </a:stretch>
        </p:blipFill>
        <p:spPr>
          <a:xfrm>
            <a:off x="6690360" y="982131"/>
            <a:ext cx="3205480" cy="4893734"/>
          </a:xfrm>
          <a:prstGeom prst="rect">
            <a:avLst/>
          </a:prstGeom>
        </p:spPr>
      </p:pic>
    </p:spTree>
    <p:extLst>
      <p:ext uri="{BB962C8B-B14F-4D97-AF65-F5344CB8AC3E}">
        <p14:creationId xmlns:p14="http://schemas.microsoft.com/office/powerpoint/2010/main" val="5695710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7239" y="1123405"/>
            <a:ext cx="3892144" cy="1371600"/>
          </a:xfrm>
        </p:spPr>
        <p:txBody>
          <a:bodyPr anchor="ctr">
            <a:normAutofit fontScale="90000"/>
          </a:bodyPr>
          <a:lstStyle/>
          <a:p>
            <a:r>
              <a:rPr lang="ru-RU" sz="4800" b="1" i="1" dirty="0">
                <a:solidFill>
                  <a:schemeClr val="accent4"/>
                </a:solidFill>
                <a:effectLst>
                  <a:outerShdw blurRad="38100" dist="38100" dir="2700000" algn="tl">
                    <a:srgbClr val="000000">
                      <a:alpha val="43137"/>
                    </a:srgbClr>
                  </a:outerShdw>
                </a:effectLst>
              </a:rPr>
              <a:t>Форма для работы с заметками </a:t>
            </a:r>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Объект 3">
            <a:extLst>
              <a:ext uri="{FF2B5EF4-FFF2-40B4-BE49-F238E27FC236}">
                <a16:creationId xmlns:a16="http://schemas.microsoft.com/office/drawing/2014/main" xmlns="" id="{CB64B3C8-72B9-443D-97D5-73EAF1AF66C5}"/>
              </a:ext>
            </a:extLst>
          </p:cNvPr>
          <p:cNvSpPr>
            <a:spLocks noGrp="1"/>
          </p:cNvSpPr>
          <p:nvPr>
            <p:ph idx="1"/>
          </p:nvPr>
        </p:nvSpPr>
        <p:spPr/>
        <p:txBody>
          <a:bodyPr/>
          <a:lstStyle/>
          <a:p>
            <a:endParaRPr lang="ru-RU" dirty="0"/>
          </a:p>
        </p:txBody>
      </p:sp>
      <p:pic>
        <p:nvPicPr>
          <p:cNvPr id="7" name="Рисунок 6">
            <a:extLst>
              <a:ext uri="{FF2B5EF4-FFF2-40B4-BE49-F238E27FC236}">
                <a16:creationId xmlns:a16="http://schemas.microsoft.com/office/drawing/2014/main" xmlns="" id="{84C11775-87F1-49EE-B278-9E130DF64699}"/>
              </a:ext>
            </a:extLst>
          </p:cNvPr>
          <p:cNvPicPr/>
          <p:nvPr/>
        </p:nvPicPr>
        <p:blipFill>
          <a:blip r:embed="rId2"/>
          <a:stretch>
            <a:fillRect/>
          </a:stretch>
        </p:blipFill>
        <p:spPr>
          <a:xfrm>
            <a:off x="6475094" y="982132"/>
            <a:ext cx="3187065" cy="4893734"/>
          </a:xfrm>
          <a:prstGeom prst="rect">
            <a:avLst/>
          </a:prstGeom>
        </p:spPr>
      </p:pic>
    </p:spTree>
    <p:extLst>
      <p:ext uri="{BB962C8B-B14F-4D97-AF65-F5344CB8AC3E}">
        <p14:creationId xmlns:p14="http://schemas.microsoft.com/office/powerpoint/2010/main" val="16101008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7239" y="1123405"/>
            <a:ext cx="3892144" cy="1371600"/>
          </a:xfrm>
        </p:spPr>
        <p:txBody>
          <a:bodyPr anchor="ctr">
            <a:normAutofit fontScale="90000"/>
          </a:bodyPr>
          <a:lstStyle/>
          <a:p>
            <a:r>
              <a:rPr lang="ru-RU" sz="4800" b="1" i="1" dirty="0">
                <a:solidFill>
                  <a:schemeClr val="accent4"/>
                </a:solidFill>
                <a:effectLst>
                  <a:outerShdw blurRad="38100" dist="38100" dir="2700000" algn="tl">
                    <a:srgbClr val="000000">
                      <a:alpha val="43137"/>
                    </a:srgbClr>
                  </a:outerShdw>
                </a:effectLst>
              </a:rPr>
              <a:t>Форма добавления новой записи </a:t>
            </a:r>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Объект 3">
            <a:extLst>
              <a:ext uri="{FF2B5EF4-FFF2-40B4-BE49-F238E27FC236}">
                <a16:creationId xmlns:a16="http://schemas.microsoft.com/office/drawing/2014/main" xmlns="" id="{CB64B3C8-72B9-443D-97D5-73EAF1AF66C5}"/>
              </a:ext>
            </a:extLst>
          </p:cNvPr>
          <p:cNvSpPr>
            <a:spLocks noGrp="1"/>
          </p:cNvSpPr>
          <p:nvPr>
            <p:ph idx="1"/>
          </p:nvPr>
        </p:nvSpPr>
        <p:spPr/>
        <p:txBody>
          <a:bodyPr/>
          <a:lstStyle/>
          <a:p>
            <a:endParaRPr lang="ru-RU" dirty="0"/>
          </a:p>
        </p:txBody>
      </p:sp>
      <p:pic>
        <p:nvPicPr>
          <p:cNvPr id="8" name="Рисунок 7">
            <a:extLst>
              <a:ext uri="{FF2B5EF4-FFF2-40B4-BE49-F238E27FC236}">
                <a16:creationId xmlns:a16="http://schemas.microsoft.com/office/drawing/2014/main" xmlns="" id="{604AB69D-E39D-4685-A6EB-A898F4609D0A}"/>
              </a:ext>
            </a:extLst>
          </p:cNvPr>
          <p:cNvPicPr/>
          <p:nvPr/>
        </p:nvPicPr>
        <p:blipFill>
          <a:blip r:embed="rId2"/>
          <a:stretch>
            <a:fillRect/>
          </a:stretch>
        </p:blipFill>
        <p:spPr>
          <a:xfrm>
            <a:off x="6452234" y="982131"/>
            <a:ext cx="3138805" cy="4893712"/>
          </a:xfrm>
          <a:prstGeom prst="rect">
            <a:avLst/>
          </a:prstGeom>
        </p:spPr>
      </p:pic>
    </p:spTree>
    <p:extLst>
      <p:ext uri="{BB962C8B-B14F-4D97-AF65-F5344CB8AC3E}">
        <p14:creationId xmlns:p14="http://schemas.microsoft.com/office/powerpoint/2010/main" val="5103593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solidFill>
                  <a:schemeClr val="accent4"/>
                </a:solidFill>
                <a:effectLst>
                  <a:outerShdw blurRad="38100" dist="38100" dir="2700000" algn="tl">
                    <a:srgbClr val="000000">
                      <a:alpha val="43137"/>
                    </a:srgbClr>
                  </a:outerShdw>
                </a:effectLst>
              </a:rPr>
              <a:t>Назначение и цели создания мобильного приложения</a:t>
            </a:r>
          </a:p>
        </p:txBody>
      </p:sp>
      <p:sp>
        <p:nvSpPr>
          <p:cNvPr id="3" name="Прямоугольник 2"/>
          <p:cNvSpPr/>
          <p:nvPr/>
        </p:nvSpPr>
        <p:spPr>
          <a:xfrm>
            <a:off x="838201" y="2458811"/>
            <a:ext cx="10506074" cy="3416320"/>
          </a:xfrm>
          <a:prstGeom prst="rect">
            <a:avLst/>
          </a:prstGeom>
          <a:ln>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wrap="square">
            <a:spAutoFit/>
          </a:bodyPr>
          <a:lstStyle/>
          <a:p>
            <a:pPr indent="542925" algn="just"/>
            <a:r>
              <a:rPr lang="ru-RU" dirty="0"/>
              <a:t>Необходимо разработать мобильное приложение, которое выполняет функции записной книжки и будильника.</a:t>
            </a:r>
          </a:p>
          <a:p>
            <a:pPr indent="542925" algn="just"/>
            <a:r>
              <a:rPr lang="ru-RU" dirty="0"/>
              <a:t>В приложении должна быть реализована возможность установки будильника (часы и минуты). После установки будильник должен добавиться в будильники телефона. Когда будильник срабатывает – должен выполняется звуковой сигнал, который стоит на рингтоне телефона. </a:t>
            </a:r>
          </a:p>
          <a:p>
            <a:pPr indent="542925" algn="just"/>
            <a:r>
              <a:rPr lang="ru-RU" dirty="0"/>
              <a:t>Данные записной книжки должны хранится в базе данных. В базе данных хранится дата создания записи, тема, текст и дата выполнения дела (не обязательно для заполнения). </a:t>
            </a:r>
          </a:p>
          <a:p>
            <a:pPr indent="542925" algn="just"/>
            <a:r>
              <a:rPr lang="ru-RU" dirty="0"/>
              <a:t>В распоряжении пользователя должны быть: </a:t>
            </a:r>
          </a:p>
          <a:p>
            <a:pPr indent="542925" algn="just"/>
            <a:r>
              <a:rPr lang="ru-RU" dirty="0"/>
              <a:t>1.	Все записи записной книжки (все записи, отсортированные по дате с возможностью выбора записи для просмотра/редактирования и добавления новой записи).</a:t>
            </a:r>
          </a:p>
          <a:p>
            <a:pPr indent="542925" algn="just"/>
            <a:r>
              <a:rPr lang="ru-RU" dirty="0"/>
              <a:t>2.	Записи на сегодняшний день (дата выполнения равна текущей).</a:t>
            </a:r>
          </a:p>
          <a:p>
            <a:pPr indent="542925" algn="just"/>
            <a:r>
              <a:rPr lang="ru-RU" dirty="0"/>
              <a:t>3.	Записи на текущую неделю (по дате выполнения).</a:t>
            </a:r>
          </a:p>
        </p:txBody>
      </p:sp>
    </p:spTree>
    <p:extLst>
      <p:ext uri="{BB962C8B-B14F-4D97-AF65-F5344CB8AC3E}">
        <p14:creationId xmlns:p14="http://schemas.microsoft.com/office/powerpoint/2010/main" val="1975644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7239" y="1123405"/>
            <a:ext cx="3892144" cy="1371600"/>
          </a:xfrm>
        </p:spPr>
        <p:txBody>
          <a:bodyPr anchor="ctr">
            <a:normAutofit fontScale="90000"/>
          </a:bodyPr>
          <a:lstStyle/>
          <a:p>
            <a:r>
              <a:rPr lang="ru-RU" sz="4800" b="1" i="1" dirty="0">
                <a:solidFill>
                  <a:schemeClr val="accent4"/>
                </a:solidFill>
                <a:effectLst>
                  <a:outerShdw blurRad="38100" dist="38100" dir="2700000" algn="tl">
                    <a:srgbClr val="000000">
                      <a:alpha val="43137"/>
                    </a:srgbClr>
                  </a:outerShdw>
                </a:effectLst>
              </a:rPr>
              <a:t>Форма для установки будильника </a:t>
            </a:r>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Объект 3">
            <a:extLst>
              <a:ext uri="{FF2B5EF4-FFF2-40B4-BE49-F238E27FC236}">
                <a16:creationId xmlns:a16="http://schemas.microsoft.com/office/drawing/2014/main" xmlns="" id="{CB64B3C8-72B9-443D-97D5-73EAF1AF66C5}"/>
              </a:ext>
            </a:extLst>
          </p:cNvPr>
          <p:cNvSpPr>
            <a:spLocks noGrp="1"/>
          </p:cNvSpPr>
          <p:nvPr>
            <p:ph idx="1"/>
          </p:nvPr>
        </p:nvSpPr>
        <p:spPr/>
        <p:txBody>
          <a:bodyPr/>
          <a:lstStyle/>
          <a:p>
            <a:endParaRPr lang="ru-RU" dirty="0"/>
          </a:p>
        </p:txBody>
      </p:sp>
      <p:pic>
        <p:nvPicPr>
          <p:cNvPr id="7" name="Рисунок 6">
            <a:extLst>
              <a:ext uri="{FF2B5EF4-FFF2-40B4-BE49-F238E27FC236}">
                <a16:creationId xmlns:a16="http://schemas.microsoft.com/office/drawing/2014/main" xmlns="" id="{9DDE33C1-D6EB-47B0-B8CA-A9172E55C6ED}"/>
              </a:ext>
            </a:extLst>
          </p:cNvPr>
          <p:cNvPicPr/>
          <p:nvPr/>
        </p:nvPicPr>
        <p:blipFill>
          <a:blip r:embed="rId2"/>
          <a:stretch>
            <a:fillRect/>
          </a:stretch>
        </p:blipFill>
        <p:spPr>
          <a:xfrm>
            <a:off x="6611302" y="982131"/>
            <a:ext cx="3264218" cy="4893729"/>
          </a:xfrm>
          <a:prstGeom prst="rect">
            <a:avLst/>
          </a:prstGeom>
        </p:spPr>
      </p:pic>
    </p:spTree>
    <p:extLst>
      <p:ext uri="{BB962C8B-B14F-4D97-AF65-F5344CB8AC3E}">
        <p14:creationId xmlns:p14="http://schemas.microsoft.com/office/powerpoint/2010/main" val="41175738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8831" y="851504"/>
            <a:ext cx="9601196" cy="1303867"/>
          </a:xfrm>
        </p:spPr>
        <p:txBody>
          <a:bodyPr>
            <a:normAutofit/>
          </a:bodyPr>
          <a:lstStyle/>
          <a:p>
            <a:r>
              <a:rPr lang="ru-RU" sz="6000" b="1" i="1" dirty="0">
                <a:solidFill>
                  <a:schemeClr val="accent4"/>
                </a:solidFill>
                <a:effectLst>
                  <a:outerShdw blurRad="38100" dist="38100" dir="2700000" algn="tl">
                    <a:srgbClr val="000000">
                      <a:alpha val="43137"/>
                    </a:srgbClr>
                  </a:outerShdw>
                </a:effectLst>
              </a:rPr>
              <a:t>Заключение</a:t>
            </a:r>
          </a:p>
        </p:txBody>
      </p:sp>
      <p:sp>
        <p:nvSpPr>
          <p:cNvPr id="4" name="Прямоугольник 3"/>
          <p:cNvSpPr/>
          <p:nvPr/>
        </p:nvSpPr>
        <p:spPr>
          <a:xfrm>
            <a:off x="1053885" y="2492147"/>
            <a:ext cx="10193235" cy="3477875"/>
          </a:xfrm>
          <a:prstGeom prst="rect">
            <a:avLst/>
          </a:prstGeom>
          <a:ln>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000" dirty="0"/>
              <a:t>	В ходе выполнения представленной работы было разработано мобильное приложение под Android для </a:t>
            </a:r>
            <a:r>
              <a:rPr lang="ru-RU" sz="2000" dirty="0" smtClean="0"/>
              <a:t>работы</a:t>
            </a:r>
            <a:r>
              <a:rPr lang="ru-RU" sz="2000" dirty="0"/>
              <a:t> </a:t>
            </a:r>
            <a:r>
              <a:rPr lang="ru-RU" sz="2000" dirty="0" smtClean="0"/>
              <a:t>с датой, временем и заметками.</a:t>
            </a:r>
            <a:endParaRPr lang="ru-RU" sz="2000" dirty="0"/>
          </a:p>
          <a:p>
            <a:pPr algn="just"/>
            <a:r>
              <a:rPr lang="ru-RU" sz="2000" dirty="0"/>
              <a:t>	В ходе выполнения работы был проведен обзор и анализ существующих информационных ресурсов предметной области, определены требования к ресурсам, выбраны наиболее подходящие средства реализации, спроектирована и реализована структура приложения. Было произведено тестирование приложения, в ходе которого было подтверждено, что приложения работает на операционных системах Android. </a:t>
            </a:r>
          </a:p>
          <a:p>
            <a:pPr algn="just"/>
            <a:r>
              <a:rPr lang="ru-RU" sz="2000" dirty="0"/>
              <a:t>	Таким образом, задачи работы полностью решены, цели достигнуты. Разработанный проект – прост, и удобен в использовании, Данным программным продуктом могут пользоваться все, кто владеет элементарными навыками использования мобильным устройством.</a:t>
            </a:r>
          </a:p>
        </p:txBody>
      </p:sp>
    </p:spTree>
    <p:extLst>
      <p:ext uri="{BB962C8B-B14F-4D97-AF65-F5344CB8AC3E}">
        <p14:creationId xmlns:p14="http://schemas.microsoft.com/office/powerpoint/2010/main" val="272594386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4593" y="2766029"/>
            <a:ext cx="9601196" cy="1303867"/>
          </a:xfrm>
        </p:spPr>
        <p:txBody>
          <a:bodyPr>
            <a:normAutofit/>
          </a:bodyPr>
          <a:lstStyle/>
          <a:p>
            <a:r>
              <a:rPr lang="ru-RU" sz="6000" b="1" i="1" dirty="0">
                <a:solidFill>
                  <a:schemeClr val="accent4"/>
                </a:solidFill>
                <a:effectLst>
                  <a:outerShdw blurRad="38100" dist="38100" dir="2700000" algn="tl">
                    <a:srgbClr val="000000">
                      <a:alpha val="43137"/>
                    </a:srgbClr>
                  </a:outerShdw>
                </a:effectLst>
              </a:rPr>
              <a:t>Спасибо за внимание</a:t>
            </a:r>
          </a:p>
        </p:txBody>
      </p:sp>
    </p:spTree>
    <p:extLst>
      <p:ext uri="{BB962C8B-B14F-4D97-AF65-F5344CB8AC3E}">
        <p14:creationId xmlns:p14="http://schemas.microsoft.com/office/powerpoint/2010/main" val="272594386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solidFill>
                  <a:schemeClr val="accent4"/>
                </a:solidFill>
                <a:effectLst>
                  <a:outerShdw blurRad="38100" dist="38100" dir="2700000" algn="tl">
                    <a:srgbClr val="000000">
                      <a:alpha val="43137"/>
                    </a:srgbClr>
                  </a:outerShdw>
                </a:effectLst>
              </a:rPr>
              <a:t>Требования к программному обеспечению</a:t>
            </a:r>
          </a:p>
        </p:txBody>
      </p:sp>
      <p:sp>
        <p:nvSpPr>
          <p:cNvPr id="3" name="Прямоугольник 2"/>
          <p:cNvSpPr/>
          <p:nvPr/>
        </p:nvSpPr>
        <p:spPr>
          <a:xfrm>
            <a:off x="914400" y="2677886"/>
            <a:ext cx="10366872" cy="2308324"/>
          </a:xfrm>
          <a:prstGeom prst="rect">
            <a:avLst/>
          </a:prstGeom>
          <a:ln>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400" dirty="0"/>
              <a:t>1.	Интерфейс: мобильное приложение.</a:t>
            </a:r>
          </a:p>
          <a:p>
            <a:pPr algn="just"/>
            <a:r>
              <a:rPr lang="ru-RU" sz="2400" dirty="0"/>
              <a:t>2.	Язык программирования </a:t>
            </a:r>
            <a:r>
              <a:rPr lang="ru-RU" sz="2400" dirty="0" err="1"/>
              <a:t>Java</a:t>
            </a:r>
            <a:r>
              <a:rPr lang="ru-RU" sz="2400" dirty="0"/>
              <a:t>. Среда разработки Android Studio.</a:t>
            </a:r>
          </a:p>
          <a:p>
            <a:pPr algn="just"/>
            <a:r>
              <a:rPr lang="ru-RU" sz="2400" dirty="0"/>
              <a:t>3.	СУБД </a:t>
            </a:r>
            <a:r>
              <a:rPr lang="ru-RU" sz="2400" dirty="0" err="1"/>
              <a:t>SQLite</a:t>
            </a:r>
            <a:r>
              <a:rPr lang="ru-RU" sz="2400" dirty="0"/>
              <a:t>.</a:t>
            </a:r>
          </a:p>
          <a:p>
            <a:pPr algn="just"/>
            <a:r>
              <a:rPr lang="ru-RU" sz="2400" dirty="0"/>
              <a:t>4.	Проверка корректности входных данных.</a:t>
            </a:r>
          </a:p>
          <a:p>
            <a:pPr algn="just"/>
            <a:r>
              <a:rPr lang="ru-RU" sz="2400" dirty="0"/>
              <a:t>5.	Целостность данных. Каскадное удаление и каскадное обновление данных на уровне БД.</a:t>
            </a:r>
          </a:p>
        </p:txBody>
      </p:sp>
    </p:spTree>
    <p:extLst>
      <p:ext uri="{BB962C8B-B14F-4D97-AF65-F5344CB8AC3E}">
        <p14:creationId xmlns:p14="http://schemas.microsoft.com/office/powerpoint/2010/main" val="1975644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i="1" dirty="0" smtClean="0">
                <a:solidFill>
                  <a:schemeClr val="accent4"/>
                </a:solidFill>
                <a:effectLst>
                  <a:outerShdw blurRad="38100" dist="38100" dir="2700000" algn="tl">
                    <a:srgbClr val="000000">
                      <a:alpha val="43137"/>
                    </a:srgbClr>
                  </a:outerShdw>
                </a:effectLst>
              </a:rPr>
              <a:t>Выбор платформы</a:t>
            </a:r>
            <a:endParaRPr lang="ru-RU" b="1" i="1" dirty="0">
              <a:solidFill>
                <a:schemeClr val="accent4"/>
              </a:solidFill>
              <a:effectLst>
                <a:outerShdw blurRad="38100" dist="38100" dir="2700000" algn="tl">
                  <a:srgbClr val="000000">
                    <a:alpha val="43137"/>
                  </a:srgbClr>
                </a:outerShdw>
              </a:effectLst>
            </a:endParaRPr>
          </a:p>
        </p:txBody>
      </p:sp>
      <p:sp>
        <p:nvSpPr>
          <p:cNvPr id="3" name="Прямоугольник 2"/>
          <p:cNvSpPr/>
          <p:nvPr/>
        </p:nvSpPr>
        <p:spPr>
          <a:xfrm>
            <a:off x="838201" y="2458811"/>
            <a:ext cx="10506074" cy="3416320"/>
          </a:xfrm>
          <a:prstGeom prst="rect">
            <a:avLst/>
          </a:prstGeom>
          <a:ln>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wrap="square">
            <a:spAutoFit/>
          </a:bodyPr>
          <a:lstStyle/>
          <a:p>
            <a:r>
              <a:rPr lang="ru-RU" dirty="0" smtClean="0"/>
              <a:t>Android – </a:t>
            </a:r>
            <a:r>
              <a:rPr lang="ru-RU" dirty="0"/>
              <a:t>операционная система для смартфонов, планшетных компьютеров, электронных книг, цифровых проигрывателей, наручных часов, игровых приставок, нетбуков, смартфонов, очков </a:t>
            </a:r>
            <a:r>
              <a:rPr lang="ru-RU" dirty="0" err="1"/>
              <a:t>Google</a:t>
            </a:r>
            <a:r>
              <a:rPr lang="ru-RU" dirty="0"/>
              <a:t>, телевизоров, автомобилей и других устройств. В будущем планируется поддержка бытовых роботов. Основана на ядре </a:t>
            </a:r>
            <a:r>
              <a:rPr lang="ru-RU" dirty="0" err="1"/>
              <a:t>Linux</a:t>
            </a:r>
            <a:r>
              <a:rPr lang="ru-RU" dirty="0"/>
              <a:t> и собственной реализации виртуальной машины </a:t>
            </a:r>
            <a:r>
              <a:rPr lang="ru-RU" dirty="0" err="1"/>
              <a:t>Java</a:t>
            </a:r>
            <a:r>
              <a:rPr lang="ru-RU" dirty="0"/>
              <a:t> от </a:t>
            </a:r>
            <a:r>
              <a:rPr lang="ru-RU" dirty="0" err="1"/>
              <a:t>Google</a:t>
            </a:r>
            <a:r>
              <a:rPr lang="ru-RU" dirty="0"/>
              <a:t> [1]. </a:t>
            </a:r>
            <a:endParaRPr lang="ru-RU" dirty="0" smtClean="0"/>
          </a:p>
          <a:p>
            <a:r>
              <a:rPr lang="ru-RU" dirty="0" smtClean="0"/>
              <a:t>Приложения </a:t>
            </a:r>
            <a:r>
              <a:rPr lang="ru-RU" dirty="0"/>
              <a:t>под операционную систему Android являются программами в нестандартном байт-коде. Разработка приложений для Android ведется на языке </a:t>
            </a:r>
            <a:r>
              <a:rPr lang="ru-RU" dirty="0" err="1"/>
              <a:t>Java</a:t>
            </a:r>
            <a:r>
              <a:rPr lang="ru-RU" dirty="0"/>
              <a:t>. Так как все устройства работают с помощью виртуальной машины </a:t>
            </a:r>
            <a:r>
              <a:rPr lang="ru-RU" dirty="0" err="1"/>
              <a:t>Java</a:t>
            </a:r>
            <a:r>
              <a:rPr lang="ru-RU" dirty="0"/>
              <a:t>, то это позволяет без особых усилий переносить приложения на другие устройства с данной ОС [2].</a:t>
            </a:r>
            <a:endParaRPr lang="ru-RU" dirty="0"/>
          </a:p>
          <a:p>
            <a:r>
              <a:rPr lang="ru-RU" dirty="0"/>
              <a:t>В качестве инструментария для разработки приложения </a:t>
            </a:r>
            <a:r>
              <a:rPr lang="ru-RU" dirty="0" err="1"/>
              <a:t>Google</a:t>
            </a:r>
            <a:r>
              <a:rPr lang="ru-RU" dirty="0"/>
              <a:t> свободно распространяет свою собственную среду разработку – Android Studio. К другим современным средам мобильных приложений для платформы Android относятся: </a:t>
            </a:r>
            <a:r>
              <a:rPr lang="ru-RU" dirty="0" err="1"/>
              <a:t>EmbarcaderoRADStudio</a:t>
            </a:r>
            <a:r>
              <a:rPr lang="ru-RU" dirty="0"/>
              <a:t> – XE5, </a:t>
            </a:r>
            <a:r>
              <a:rPr lang="ru-RU" dirty="0" err="1"/>
              <a:t>NetBeansIDE</a:t>
            </a:r>
            <a:r>
              <a:rPr lang="ru-RU" dirty="0"/>
              <a:t>, </a:t>
            </a:r>
            <a:r>
              <a:rPr lang="ru-RU" dirty="0" err="1"/>
              <a:t>Eclipse</a:t>
            </a:r>
            <a:r>
              <a:rPr lang="ru-RU" dirty="0"/>
              <a:t>. </a:t>
            </a:r>
            <a:endParaRPr lang="ru-RU" dirty="0"/>
          </a:p>
          <a:p>
            <a:endParaRPr lang="ru-RU" dirty="0">
              <a:effectLst/>
            </a:endParaRPr>
          </a:p>
        </p:txBody>
      </p:sp>
    </p:spTree>
    <p:extLst>
      <p:ext uri="{BB962C8B-B14F-4D97-AF65-F5344CB8AC3E}">
        <p14:creationId xmlns:p14="http://schemas.microsoft.com/office/powerpoint/2010/main" val="3098943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i="1" dirty="0" smtClean="0">
                <a:solidFill>
                  <a:schemeClr val="accent4"/>
                </a:solidFill>
                <a:effectLst>
                  <a:outerShdw blurRad="38100" dist="38100" dir="2700000" algn="tl">
                    <a:srgbClr val="000000">
                      <a:alpha val="43137"/>
                    </a:srgbClr>
                  </a:outerShdw>
                </a:effectLst>
              </a:rPr>
              <a:t>Выбор платформы:</a:t>
            </a:r>
            <a:r>
              <a:rPr lang="en-US" dirty="0"/>
              <a:t> </a:t>
            </a:r>
            <a:r>
              <a:rPr lang="en-US" b="1" dirty="0">
                <a:solidFill>
                  <a:schemeClr val="accent4"/>
                </a:solidFill>
              </a:rPr>
              <a:t>R</a:t>
            </a:r>
            <a:r>
              <a:rPr lang="ru-RU" b="1" dirty="0">
                <a:solidFill>
                  <a:schemeClr val="accent4"/>
                </a:solidFill>
              </a:rPr>
              <a:t>AD Studio </a:t>
            </a:r>
            <a:endParaRPr lang="ru-RU" b="1" i="1" dirty="0">
              <a:solidFill>
                <a:schemeClr val="accent4"/>
              </a:solidFill>
              <a:effectLst>
                <a:outerShdw blurRad="38100" dist="38100" dir="2700000" algn="tl">
                  <a:srgbClr val="000000">
                    <a:alpha val="43137"/>
                  </a:srgbClr>
                </a:outerShdw>
              </a:effectLst>
            </a:endParaRPr>
          </a:p>
        </p:txBody>
      </p:sp>
      <p:sp>
        <p:nvSpPr>
          <p:cNvPr id="3" name="Прямоугольник 2"/>
          <p:cNvSpPr/>
          <p:nvPr/>
        </p:nvSpPr>
        <p:spPr>
          <a:xfrm>
            <a:off x="838201" y="2458811"/>
            <a:ext cx="10506074" cy="2585323"/>
          </a:xfrm>
          <a:prstGeom prst="rect">
            <a:avLst/>
          </a:prstGeom>
          <a:ln>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t>R</a:t>
            </a:r>
            <a:r>
              <a:rPr lang="ru-RU" dirty="0"/>
              <a:t>AD Studio является передовым инструментом разработки, когда речь идет о повышении производительности при создании приложений для мобильных устройств.</a:t>
            </a:r>
            <a:r>
              <a:rPr lang="ru-RU" dirty="0"/>
              <a:t> </a:t>
            </a:r>
            <a:r>
              <a:rPr lang="en-US" dirty="0"/>
              <a:t>R</a:t>
            </a:r>
            <a:r>
              <a:rPr lang="ru-RU" dirty="0"/>
              <a:t>AD Studio позволяет разрабатывать приложения быстрее при помощи единой базы исходного кода, которая обеспечивает перекрестную компиляцию для Windows, </a:t>
            </a:r>
            <a:r>
              <a:rPr lang="ru-RU" dirty="0" err="1"/>
              <a:t>macOS</a:t>
            </a:r>
            <a:r>
              <a:rPr lang="ru-RU" dirty="0"/>
              <a:t>, </a:t>
            </a:r>
            <a:r>
              <a:rPr lang="ru-RU" dirty="0" err="1"/>
              <a:t>iOS</a:t>
            </a:r>
            <a:r>
              <a:rPr lang="ru-RU" dirty="0"/>
              <a:t> и Android. Программный каркас FireMonkey позволяет активно осуществлять разработку современных пользовательских интерфейсов, которые распознают межплатформенные различия, предлагают единую базу исходного кода и, в случае необходимости, добавочные блоки для тонкой настройки исходных компонентов, а также позволяют связываться с современными пользовательскими интерфейсами.</a:t>
            </a:r>
            <a:endParaRPr lang="ru-RU" dirty="0"/>
          </a:p>
          <a:p>
            <a:endParaRPr lang="ru-RU" dirty="0">
              <a:effectLst/>
            </a:endParaRPr>
          </a:p>
        </p:txBody>
      </p:sp>
    </p:spTree>
    <p:extLst>
      <p:ext uri="{BB962C8B-B14F-4D97-AF65-F5344CB8AC3E}">
        <p14:creationId xmlns:p14="http://schemas.microsoft.com/office/powerpoint/2010/main" val="23256439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i="1" dirty="0" smtClean="0">
                <a:solidFill>
                  <a:schemeClr val="accent4"/>
                </a:solidFill>
                <a:effectLst>
                  <a:outerShdw blurRad="38100" dist="38100" dir="2700000" algn="tl">
                    <a:srgbClr val="000000">
                      <a:alpha val="43137"/>
                    </a:srgbClr>
                  </a:outerShdw>
                </a:effectLst>
              </a:rPr>
              <a:t>Выбор платформы:</a:t>
            </a:r>
            <a:r>
              <a:rPr lang="ru-RU" dirty="0"/>
              <a:t> </a:t>
            </a:r>
            <a:r>
              <a:rPr lang="ru-RU" b="1" dirty="0">
                <a:solidFill>
                  <a:schemeClr val="accent4"/>
                </a:solidFill>
              </a:rPr>
              <a:t>NetBeans IDE </a:t>
            </a:r>
            <a:endParaRPr lang="ru-RU" b="1" dirty="0">
              <a:solidFill>
                <a:schemeClr val="accent4"/>
              </a:solidFill>
              <a:effectLst>
                <a:outerShdw blurRad="38100" dist="38100" dir="2700000" algn="tl">
                  <a:srgbClr val="000000">
                    <a:alpha val="43137"/>
                  </a:srgbClr>
                </a:outerShdw>
              </a:effectLst>
            </a:endParaRPr>
          </a:p>
        </p:txBody>
      </p:sp>
      <p:sp>
        <p:nvSpPr>
          <p:cNvPr id="3" name="Прямоугольник 2"/>
          <p:cNvSpPr/>
          <p:nvPr/>
        </p:nvSpPr>
        <p:spPr>
          <a:xfrm>
            <a:off x="838201" y="2458811"/>
            <a:ext cx="10506074" cy="2585323"/>
          </a:xfrm>
          <a:prstGeom prst="rect">
            <a:avLst/>
          </a:prstGeom>
          <a:ln>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wrap="square">
            <a:spAutoFit/>
          </a:bodyPr>
          <a:lstStyle/>
          <a:p>
            <a:r>
              <a:rPr lang="ru-RU" dirty="0"/>
              <a:t>NetBeans IDE — свободная интегрированная среда разработки приложений (IDE) на языках программирования </a:t>
            </a:r>
            <a:r>
              <a:rPr lang="ru-RU" dirty="0" err="1"/>
              <a:t>Java</a:t>
            </a:r>
            <a:r>
              <a:rPr lang="ru-RU" dirty="0"/>
              <a:t>, Python, PHP, </a:t>
            </a:r>
            <a:r>
              <a:rPr lang="ru-RU" dirty="0" err="1"/>
              <a:t>JavaScript</a:t>
            </a:r>
            <a:r>
              <a:rPr lang="ru-RU" dirty="0"/>
              <a:t>, C, C++, Ада и ряда других. Проект NetBeans IDE поддерживается компанией </a:t>
            </a:r>
            <a:r>
              <a:rPr lang="ru-RU" dirty="0" err="1"/>
              <a:t>Oracle</a:t>
            </a:r>
            <a:r>
              <a:rPr lang="ru-RU" dirty="0"/>
              <a:t>, однако разработка NetBeans ведётся независимым сообществом разработчиков-энтузиастов (NetBeans </a:t>
            </a:r>
            <a:r>
              <a:rPr lang="ru-RU" dirty="0" err="1"/>
              <a:t>Community</a:t>
            </a:r>
            <a:r>
              <a:rPr lang="ru-RU" dirty="0"/>
              <a:t>) и компанией NetBeans </a:t>
            </a:r>
            <a:r>
              <a:rPr lang="ru-RU" dirty="0" err="1"/>
              <a:t>Org</a:t>
            </a:r>
            <a:r>
              <a:rPr lang="ru-RU" dirty="0"/>
              <a:t>. Последние версии NetBeans IDE поддерживают </a:t>
            </a:r>
            <a:r>
              <a:rPr lang="ru-RU" dirty="0" err="1"/>
              <a:t>рефакторинг</a:t>
            </a:r>
            <a:r>
              <a:rPr lang="ru-RU" dirty="0"/>
              <a:t>, профилирование, выделение синтаксических конструкций цветом, </a:t>
            </a:r>
            <a:r>
              <a:rPr lang="ru-RU" dirty="0" err="1"/>
              <a:t>автодополнение</a:t>
            </a:r>
            <a:r>
              <a:rPr lang="ru-RU" dirty="0"/>
              <a:t> набираемых конструкций на лету и множество предопределённых шаблонов кода. Среда разработки NetBeans </a:t>
            </a:r>
            <a:r>
              <a:rPr lang="ru-RU" dirty="0" err="1"/>
              <a:t>по-умолчанию</a:t>
            </a:r>
            <a:r>
              <a:rPr lang="ru-RU" dirty="0"/>
              <a:t> поддерживала разработку для платформ J2SE и J2EE. Начиная с версии 6.0 NetBeans поддерживает разработку для мобильных платформ J2ME [3].</a:t>
            </a:r>
            <a:endParaRPr lang="ru-RU" dirty="0"/>
          </a:p>
          <a:p>
            <a:endParaRPr lang="ru-RU" dirty="0">
              <a:effectLst/>
            </a:endParaRPr>
          </a:p>
        </p:txBody>
      </p:sp>
    </p:spTree>
    <p:extLst>
      <p:ext uri="{BB962C8B-B14F-4D97-AF65-F5344CB8AC3E}">
        <p14:creationId xmlns:p14="http://schemas.microsoft.com/office/powerpoint/2010/main" val="7654185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i="1" dirty="0" smtClean="0">
                <a:solidFill>
                  <a:schemeClr val="accent4"/>
                </a:solidFill>
                <a:effectLst>
                  <a:outerShdw blurRad="38100" dist="38100" dir="2700000" algn="tl">
                    <a:srgbClr val="000000">
                      <a:alpha val="43137"/>
                    </a:srgbClr>
                  </a:outerShdw>
                </a:effectLst>
              </a:rPr>
              <a:t>Выбор платформы:</a:t>
            </a:r>
            <a:r>
              <a:rPr lang="en-US" dirty="0"/>
              <a:t> </a:t>
            </a:r>
            <a:r>
              <a:rPr lang="en-US" b="1" dirty="0">
                <a:solidFill>
                  <a:schemeClr val="accent4"/>
                </a:solidFill>
              </a:rPr>
              <a:t>Eclipse</a:t>
            </a:r>
            <a:endParaRPr lang="ru-RU" b="1" dirty="0">
              <a:solidFill>
                <a:schemeClr val="accent4"/>
              </a:solidFill>
              <a:effectLst>
                <a:outerShdw blurRad="38100" dist="38100" dir="2700000" algn="tl">
                  <a:srgbClr val="000000">
                    <a:alpha val="43137"/>
                  </a:srgbClr>
                </a:outerShdw>
              </a:effectLst>
            </a:endParaRPr>
          </a:p>
        </p:txBody>
      </p:sp>
      <p:sp>
        <p:nvSpPr>
          <p:cNvPr id="3" name="Прямоугольник 2"/>
          <p:cNvSpPr/>
          <p:nvPr/>
        </p:nvSpPr>
        <p:spPr>
          <a:xfrm>
            <a:off x="838201" y="2458811"/>
            <a:ext cx="10506074" cy="2308324"/>
          </a:xfrm>
          <a:prstGeom prst="rect">
            <a:avLst/>
          </a:prstGeom>
          <a:ln>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t>Eclipse</a:t>
            </a:r>
            <a:r>
              <a:rPr lang="ru-RU" dirty="0"/>
              <a:t> - свободная интегрированная среда разработки модульных кроссплатформенных приложений. Развивается и поддерживается </a:t>
            </a:r>
            <a:r>
              <a:rPr lang="en-US" dirty="0"/>
              <a:t>Eclipse Foundation</a:t>
            </a:r>
            <a:r>
              <a:rPr lang="ru-RU" dirty="0"/>
              <a:t>. </a:t>
            </a:r>
            <a:r>
              <a:rPr lang="en-US" dirty="0"/>
              <a:t>Eclipse</a:t>
            </a:r>
            <a:r>
              <a:rPr lang="ru-RU" dirty="0"/>
              <a:t> служит в первую очередь платформой для разработки расширений, чем он и завоевал популярность: любой разработчик может расширить </a:t>
            </a:r>
            <a:r>
              <a:rPr lang="en-US" dirty="0"/>
              <a:t>Eclipse</a:t>
            </a:r>
            <a:r>
              <a:rPr lang="ru-RU" dirty="0"/>
              <a:t> своими модулями. Уже существуют </a:t>
            </a:r>
            <a:r>
              <a:rPr lang="en-US" dirty="0"/>
              <a:t>Java Development Tools</a:t>
            </a:r>
            <a:r>
              <a:rPr lang="ru-RU" dirty="0"/>
              <a:t> (</a:t>
            </a:r>
            <a:r>
              <a:rPr lang="en-US" dirty="0"/>
              <a:t>JDT</a:t>
            </a:r>
            <a:r>
              <a:rPr lang="ru-RU" dirty="0"/>
              <a:t>), </a:t>
            </a:r>
            <a:r>
              <a:rPr lang="en-US" dirty="0"/>
              <a:t>C</a:t>
            </a:r>
            <a:r>
              <a:rPr lang="ru-RU" dirty="0"/>
              <a:t>/</a:t>
            </a:r>
            <a:r>
              <a:rPr lang="en-US" dirty="0"/>
              <a:t>C</a:t>
            </a:r>
            <a:r>
              <a:rPr lang="ru-RU" dirty="0"/>
              <a:t>++ </a:t>
            </a:r>
            <a:r>
              <a:rPr lang="en-US" dirty="0"/>
              <a:t>Development Tools</a:t>
            </a:r>
            <a:r>
              <a:rPr lang="ru-RU" dirty="0"/>
              <a:t> (</a:t>
            </a:r>
            <a:r>
              <a:rPr lang="en-US" dirty="0"/>
              <a:t>CDT</a:t>
            </a:r>
            <a:r>
              <a:rPr lang="ru-RU" dirty="0"/>
              <a:t>), разрабатываемые инженерами </a:t>
            </a:r>
            <a:r>
              <a:rPr lang="en-US" dirty="0"/>
              <a:t>QNX</a:t>
            </a:r>
            <a:r>
              <a:rPr lang="ru-RU" dirty="0"/>
              <a:t> совместно с </a:t>
            </a:r>
            <a:r>
              <a:rPr lang="en-US" dirty="0"/>
              <a:t>IBM</a:t>
            </a:r>
            <a:r>
              <a:rPr lang="ru-RU" dirty="0"/>
              <a:t>, и средства для языков </a:t>
            </a:r>
            <a:r>
              <a:rPr lang="en-US" dirty="0"/>
              <a:t>Ada</a:t>
            </a:r>
            <a:r>
              <a:rPr lang="ru-RU" dirty="0"/>
              <a:t> (</a:t>
            </a:r>
            <a:r>
              <a:rPr lang="en-US" dirty="0" err="1"/>
              <a:t>GNATbench</a:t>
            </a:r>
            <a:r>
              <a:rPr lang="ru-RU" dirty="0"/>
              <a:t>, </a:t>
            </a:r>
            <a:r>
              <a:rPr lang="en-US" dirty="0"/>
              <a:t>Hibachi</a:t>
            </a:r>
            <a:r>
              <a:rPr lang="ru-RU" dirty="0"/>
              <a:t>), </a:t>
            </a:r>
            <a:r>
              <a:rPr lang="en-US" dirty="0"/>
              <a:t>COBOL</a:t>
            </a:r>
            <a:r>
              <a:rPr lang="ru-RU" dirty="0"/>
              <a:t>, </a:t>
            </a:r>
            <a:r>
              <a:rPr lang="en-US" dirty="0"/>
              <a:t>FORTRAN</a:t>
            </a:r>
            <a:r>
              <a:rPr lang="ru-RU" dirty="0"/>
              <a:t>, </a:t>
            </a:r>
            <a:r>
              <a:rPr lang="en-US" dirty="0"/>
              <a:t>PHP</a:t>
            </a:r>
            <a:r>
              <a:rPr lang="ru-RU" dirty="0"/>
              <a:t>, </a:t>
            </a:r>
            <a:r>
              <a:rPr lang="en-US" dirty="0"/>
              <a:t>X</a:t>
            </a:r>
            <a:r>
              <a:rPr lang="ru-RU" dirty="0"/>
              <a:t>10 (</a:t>
            </a:r>
            <a:r>
              <a:rPr lang="en-US" dirty="0"/>
              <a:t>X</a:t>
            </a:r>
            <a:r>
              <a:rPr lang="ru-RU" dirty="0"/>
              <a:t>10</a:t>
            </a:r>
            <a:r>
              <a:rPr lang="en-US" dirty="0"/>
              <a:t>DT</a:t>
            </a:r>
            <a:r>
              <a:rPr lang="ru-RU" dirty="0"/>
              <a:t>) и пр. от различных разработчиков. Множество расширений дополняет среду </a:t>
            </a:r>
            <a:r>
              <a:rPr lang="en-US" dirty="0"/>
              <a:t>Eclipse</a:t>
            </a:r>
            <a:r>
              <a:rPr lang="ru-RU" dirty="0"/>
              <a:t> диспетчерами для работы с базами данных, серверами приложений и др.</a:t>
            </a:r>
            <a:endParaRPr lang="ru-RU" dirty="0"/>
          </a:p>
          <a:p>
            <a:endParaRPr lang="ru-RU" dirty="0">
              <a:effectLst/>
            </a:endParaRPr>
          </a:p>
        </p:txBody>
      </p:sp>
    </p:spTree>
    <p:extLst>
      <p:ext uri="{BB962C8B-B14F-4D97-AF65-F5344CB8AC3E}">
        <p14:creationId xmlns:p14="http://schemas.microsoft.com/office/powerpoint/2010/main" val="41860761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i="1" dirty="0" smtClean="0">
                <a:solidFill>
                  <a:schemeClr val="accent4"/>
                </a:solidFill>
                <a:effectLst>
                  <a:outerShdw blurRad="38100" dist="38100" dir="2700000" algn="tl">
                    <a:srgbClr val="000000">
                      <a:alpha val="43137"/>
                    </a:srgbClr>
                  </a:outerShdw>
                </a:effectLst>
              </a:rPr>
              <a:t>Выбор платформы:</a:t>
            </a:r>
            <a:r>
              <a:rPr lang="ru-RU" dirty="0"/>
              <a:t> </a:t>
            </a:r>
            <a:r>
              <a:rPr lang="ru-RU" b="1" dirty="0">
                <a:solidFill>
                  <a:schemeClr val="accent4"/>
                </a:solidFill>
              </a:rPr>
              <a:t>Android Studio</a:t>
            </a:r>
            <a:endParaRPr lang="ru-RU" b="1" i="1" dirty="0">
              <a:solidFill>
                <a:schemeClr val="accent4"/>
              </a:solidFill>
              <a:effectLst>
                <a:outerShdw blurRad="38100" dist="38100" dir="2700000" algn="tl">
                  <a:srgbClr val="000000">
                    <a:alpha val="43137"/>
                  </a:srgbClr>
                </a:outerShdw>
              </a:effectLst>
            </a:endParaRPr>
          </a:p>
        </p:txBody>
      </p:sp>
      <p:sp>
        <p:nvSpPr>
          <p:cNvPr id="3" name="Прямоугольник 2"/>
          <p:cNvSpPr/>
          <p:nvPr/>
        </p:nvSpPr>
        <p:spPr>
          <a:xfrm>
            <a:off x="838201" y="2458811"/>
            <a:ext cx="10506074" cy="3693319"/>
          </a:xfrm>
          <a:prstGeom prst="rect">
            <a:avLst/>
          </a:prstGeom>
          <a:ln>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wrap="square">
            <a:spAutoFit/>
          </a:bodyPr>
          <a:lstStyle/>
          <a:p>
            <a:r>
              <a:rPr lang="ru-RU" dirty="0"/>
              <a:t>Преимущества среды разработки Android Studio:</a:t>
            </a:r>
          </a:p>
          <a:p>
            <a:pPr lvl="0"/>
            <a:r>
              <a:rPr lang="ru-RU" dirty="0"/>
              <a:t>Большие библиотеки для изучения и внедрения в свой проект.</a:t>
            </a:r>
            <a:endParaRPr lang="ru-RU" dirty="0"/>
          </a:p>
          <a:p>
            <a:pPr lvl="0"/>
            <a:r>
              <a:rPr lang="ru-RU" dirty="0"/>
              <a:t>Отличный анализ кода.</a:t>
            </a:r>
            <a:endParaRPr lang="ru-RU" dirty="0"/>
          </a:p>
          <a:p>
            <a:pPr lvl="0"/>
            <a:r>
              <a:rPr lang="ru-RU" dirty="0"/>
              <a:t>Отображение файлов </a:t>
            </a:r>
            <a:r>
              <a:rPr lang="ru-RU" dirty="0" err="1"/>
              <a:t>xml</a:t>
            </a:r>
            <a:r>
              <a:rPr lang="ru-RU" dirty="0"/>
              <a:t> при разработке.</a:t>
            </a:r>
            <a:endParaRPr lang="ru-RU" dirty="0"/>
          </a:p>
          <a:p>
            <a:pPr lvl="0"/>
            <a:r>
              <a:rPr lang="ru-RU" dirty="0"/>
              <a:t>Большой вариант выбора шаблонов, которые позволяют сделать фактически готовое приложение.</a:t>
            </a:r>
            <a:endParaRPr lang="ru-RU" dirty="0"/>
          </a:p>
          <a:p>
            <a:r>
              <a:rPr lang="ru-RU" dirty="0"/>
              <a:t>Принимая во внимание перечисленные преимущества, а также тот факт, что разрабатываемое приложение предназначено для мобильных устройств, использующих операционную систему Android, логичным будет выбрать данную среду разработки, поскольку она ориентирована на создание программ именно для системы Android и, к тому же, создана компанией производителем данной операционной системы.</a:t>
            </a:r>
          </a:p>
          <a:p>
            <a:r>
              <a:rPr lang="ru-RU" dirty="0"/>
              <a:t>В качестве СУБД выбрана </a:t>
            </a:r>
            <a:r>
              <a:rPr lang="ru-RU" dirty="0" err="1"/>
              <a:t>SQLite</a:t>
            </a:r>
            <a:r>
              <a:rPr lang="ru-RU" dirty="0"/>
              <a:t>. Компактная встраиваемая СУБД. Исходный код библиотеки передан в общественное достояние. </a:t>
            </a:r>
            <a:r>
              <a:rPr lang="ru-RU" dirty="0" err="1"/>
              <a:t>SQLite</a:t>
            </a:r>
            <a:r>
              <a:rPr lang="ru-RU" dirty="0"/>
              <a:t> не использует парадигму клиент-сервер, то есть движок </a:t>
            </a:r>
            <a:r>
              <a:rPr lang="ru-RU" dirty="0" err="1"/>
              <a:t>SQLite</a:t>
            </a:r>
            <a:r>
              <a:rPr lang="ru-RU" dirty="0"/>
              <a:t> не является отдельно работающим процессом, с которым взаимодействует программа, а представляет собой библиотеку, с которой программа компонуется, и движок становится составной частью программы. </a:t>
            </a:r>
            <a:endParaRPr lang="ru-RU" dirty="0">
              <a:effectLst/>
            </a:endParaRPr>
          </a:p>
        </p:txBody>
      </p:sp>
    </p:spTree>
    <p:extLst>
      <p:ext uri="{BB962C8B-B14F-4D97-AF65-F5344CB8AC3E}">
        <p14:creationId xmlns:p14="http://schemas.microsoft.com/office/powerpoint/2010/main" val="7191019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solidFill>
                  <a:schemeClr val="accent4"/>
                </a:solidFill>
                <a:effectLst>
                  <a:outerShdw blurRad="38100" dist="38100" dir="2700000" algn="tl">
                    <a:srgbClr val="000000">
                      <a:alpha val="43137"/>
                    </a:srgbClr>
                  </a:outerShdw>
                </a:effectLst>
              </a:rPr>
              <a:t>Аналоги разрабатываемого приложения</a:t>
            </a:r>
          </a:p>
        </p:txBody>
      </p:sp>
      <p:graphicFrame>
        <p:nvGraphicFramePr>
          <p:cNvPr id="4" name="Таблица 4">
            <a:extLst>
              <a:ext uri="{FF2B5EF4-FFF2-40B4-BE49-F238E27FC236}">
                <a16:creationId xmlns:a16="http://schemas.microsoft.com/office/drawing/2014/main" xmlns="" id="{D5A9A1E3-B2E1-4888-9DF3-ECB48959E1BC}"/>
              </a:ext>
            </a:extLst>
          </p:cNvPr>
          <p:cNvGraphicFramePr>
            <a:graphicFrameLocks noGrp="1"/>
          </p:cNvGraphicFramePr>
          <p:nvPr>
            <p:extLst>
              <p:ext uri="{D42A27DB-BD31-4B8C-83A1-F6EECF244321}">
                <p14:modId xmlns:p14="http://schemas.microsoft.com/office/powerpoint/2010/main" val="4043817074"/>
              </p:ext>
            </p:extLst>
          </p:nvPr>
        </p:nvGraphicFramePr>
        <p:xfrm>
          <a:off x="902564" y="2511085"/>
          <a:ext cx="10386872" cy="3537592"/>
        </p:xfrm>
        <a:graphic>
          <a:graphicData uri="http://schemas.openxmlformats.org/drawingml/2006/table">
            <a:tbl>
              <a:tblPr firstRow="1" bandRow="1">
                <a:tableStyleId>{5C22544A-7EE6-4342-B048-85BDC9FD1C3A}</a:tableStyleId>
              </a:tblPr>
              <a:tblGrid>
                <a:gridCol w="2596718">
                  <a:extLst>
                    <a:ext uri="{9D8B030D-6E8A-4147-A177-3AD203B41FA5}">
                      <a16:colId xmlns:a16="http://schemas.microsoft.com/office/drawing/2014/main" xmlns="" val="1338292714"/>
                    </a:ext>
                  </a:extLst>
                </a:gridCol>
                <a:gridCol w="2596718">
                  <a:extLst>
                    <a:ext uri="{9D8B030D-6E8A-4147-A177-3AD203B41FA5}">
                      <a16:colId xmlns:a16="http://schemas.microsoft.com/office/drawing/2014/main" xmlns="" val="1964230308"/>
                    </a:ext>
                  </a:extLst>
                </a:gridCol>
                <a:gridCol w="3101266">
                  <a:extLst>
                    <a:ext uri="{9D8B030D-6E8A-4147-A177-3AD203B41FA5}">
                      <a16:colId xmlns:a16="http://schemas.microsoft.com/office/drawing/2014/main" xmlns="" val="3716972080"/>
                    </a:ext>
                  </a:extLst>
                </a:gridCol>
                <a:gridCol w="2092170">
                  <a:extLst>
                    <a:ext uri="{9D8B030D-6E8A-4147-A177-3AD203B41FA5}">
                      <a16:colId xmlns:a16="http://schemas.microsoft.com/office/drawing/2014/main" xmlns="" val="848033669"/>
                    </a:ext>
                  </a:extLst>
                </a:gridCol>
              </a:tblGrid>
              <a:tr h="534356">
                <a:tc>
                  <a:txBody>
                    <a:bodyPr/>
                    <a:lstStyle/>
                    <a:p>
                      <a:endParaRPr lang="ru-RU" dirty="0"/>
                    </a:p>
                  </a:txBody>
                  <a:tcPr/>
                </a:tc>
                <a:tc>
                  <a:txBody>
                    <a:bodyPr/>
                    <a:lstStyle/>
                    <a:p>
                      <a:pPr algn="ctr"/>
                      <a:r>
                        <a:rPr lang="ru-RU" sz="1800" b="1" kern="1200" dirty="0" err="1">
                          <a:solidFill>
                            <a:schemeClr val="lt1"/>
                          </a:solidFill>
                          <a:effectLst/>
                          <a:latin typeface="+mn-lt"/>
                          <a:ea typeface="+mn-ea"/>
                          <a:cs typeface="+mn-cs"/>
                        </a:rPr>
                        <a:t>FairNote</a:t>
                      </a:r>
                      <a:endParaRPr lang="ru-RU" dirty="0"/>
                    </a:p>
                  </a:txBody>
                  <a:tcPr/>
                </a:tc>
                <a:tc>
                  <a:txBody>
                    <a:bodyPr/>
                    <a:lstStyle/>
                    <a:p>
                      <a:pPr algn="ctr"/>
                      <a:r>
                        <a:rPr lang="ru-RU" sz="1800" b="1" kern="1200" dirty="0" err="1">
                          <a:solidFill>
                            <a:schemeClr val="lt1"/>
                          </a:solidFill>
                          <a:effectLst/>
                          <a:latin typeface="+mn-lt"/>
                          <a:ea typeface="+mn-ea"/>
                          <a:cs typeface="+mn-cs"/>
                        </a:rPr>
                        <a:t>Omni</a:t>
                      </a:r>
                      <a:r>
                        <a:rPr lang="ru-RU" sz="1800" b="1" kern="1200" dirty="0">
                          <a:solidFill>
                            <a:schemeClr val="lt1"/>
                          </a:solidFill>
                          <a:effectLst/>
                          <a:latin typeface="+mn-lt"/>
                          <a:ea typeface="+mn-ea"/>
                          <a:cs typeface="+mn-cs"/>
                        </a:rPr>
                        <a:t> </a:t>
                      </a:r>
                      <a:r>
                        <a:rPr lang="ru-RU" sz="1800" b="1" kern="1200" dirty="0" err="1">
                          <a:solidFill>
                            <a:schemeClr val="lt1"/>
                          </a:solidFill>
                          <a:effectLst/>
                          <a:latin typeface="+mn-lt"/>
                          <a:ea typeface="+mn-ea"/>
                          <a:cs typeface="+mn-cs"/>
                        </a:rPr>
                        <a:t>Notes</a:t>
                      </a:r>
                      <a:endParaRPr lang="ru-RU" dirty="0"/>
                    </a:p>
                  </a:txBody>
                  <a:tcPr/>
                </a:tc>
                <a:tc>
                  <a:txBody>
                    <a:bodyPr/>
                    <a:lstStyle/>
                    <a:p>
                      <a:pPr algn="ctr"/>
                      <a:r>
                        <a:rPr lang="ru-RU" sz="1800" b="1" kern="1200" dirty="0" err="1">
                          <a:solidFill>
                            <a:schemeClr val="lt1"/>
                          </a:solidFill>
                          <a:effectLst/>
                          <a:latin typeface="+mn-lt"/>
                          <a:ea typeface="+mn-ea"/>
                          <a:cs typeface="+mn-cs"/>
                        </a:rPr>
                        <a:t>SomNote</a:t>
                      </a:r>
                      <a:endParaRPr lang="ru-RU" dirty="0"/>
                    </a:p>
                  </a:txBody>
                  <a:tcPr/>
                </a:tc>
                <a:extLst>
                  <a:ext uri="{0D108BD9-81ED-4DB2-BD59-A6C34878D82A}">
                    <a16:rowId xmlns:a16="http://schemas.microsoft.com/office/drawing/2014/main" xmlns="" val="1712535748"/>
                  </a:ext>
                </a:extLst>
              </a:tr>
              <a:tr h="534356">
                <a:tc>
                  <a:txBody>
                    <a:bodyPr/>
                    <a:lstStyle/>
                    <a:p>
                      <a:pPr algn="ctr"/>
                      <a:r>
                        <a:rPr lang="ru-RU" b="1" dirty="0"/>
                        <a:t>Типы заметок</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mn-lt"/>
                          <a:ea typeface="+mn-ea"/>
                          <a:cs typeface="+mn-cs"/>
                        </a:rPr>
                        <a:t>Текстовые записи, чек-листы, напоминания.</a:t>
                      </a:r>
                    </a:p>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mn-lt"/>
                          <a:ea typeface="+mn-ea"/>
                          <a:cs typeface="+mn-cs"/>
                        </a:rPr>
                        <a:t>Текстовые записи с вложениями, изображения, чек-листы и напоминания.</a:t>
                      </a:r>
                      <a:endParaRPr lang="ru-RU" dirty="0"/>
                    </a:p>
                  </a:txBody>
                  <a:tcPr/>
                </a:tc>
                <a:tc>
                  <a:txBody>
                    <a:bodyPr/>
                    <a:lstStyle/>
                    <a:p>
                      <a:pPr algn="ctr"/>
                      <a:r>
                        <a:rPr lang="ru-RU" sz="1800" kern="1200" dirty="0">
                          <a:solidFill>
                            <a:schemeClr val="dk1"/>
                          </a:solidFill>
                          <a:effectLst/>
                          <a:latin typeface="+mn-lt"/>
                          <a:ea typeface="+mn-ea"/>
                          <a:cs typeface="+mn-cs"/>
                        </a:rPr>
                        <a:t>Текстовые записи с вложениями и скетчи</a:t>
                      </a:r>
                      <a:endParaRPr lang="ru-RU" dirty="0"/>
                    </a:p>
                  </a:txBody>
                  <a:tcPr/>
                </a:tc>
                <a:extLst>
                  <a:ext uri="{0D108BD9-81ED-4DB2-BD59-A6C34878D82A}">
                    <a16:rowId xmlns:a16="http://schemas.microsoft.com/office/drawing/2014/main" xmlns="" val="2464142601"/>
                  </a:ext>
                </a:extLst>
              </a:tr>
              <a:tr h="534356">
                <a:tc>
                  <a:txBody>
                    <a:bodyPr/>
                    <a:lstStyle/>
                    <a:p>
                      <a:pPr algn="ctr"/>
                      <a:r>
                        <a:rPr lang="ru-RU" sz="1800" b="1" kern="1200" dirty="0">
                          <a:solidFill>
                            <a:schemeClr val="dk1"/>
                          </a:solidFill>
                          <a:effectLst/>
                          <a:latin typeface="+mn-lt"/>
                          <a:ea typeface="+mn-ea"/>
                          <a:cs typeface="+mn-cs"/>
                        </a:rPr>
                        <a:t>Каталогизация</a:t>
                      </a:r>
                      <a:endParaRPr lang="ru-RU" b="1" dirty="0"/>
                    </a:p>
                  </a:txBody>
                  <a:tcPr/>
                </a:tc>
                <a:tc>
                  <a:txBody>
                    <a:bodyPr/>
                    <a:lstStyle/>
                    <a:p>
                      <a:pPr algn="ctr"/>
                      <a:r>
                        <a:rPr lang="ru-RU" sz="1800" kern="1200" dirty="0">
                          <a:solidFill>
                            <a:schemeClr val="dk1"/>
                          </a:solidFill>
                          <a:effectLst/>
                          <a:latin typeface="+mn-lt"/>
                          <a:ea typeface="+mn-ea"/>
                          <a:cs typeface="+mn-cs"/>
                        </a:rPr>
                        <a:t>По метке</a:t>
                      </a:r>
                      <a:endParaRPr lang="ru-RU" dirty="0"/>
                    </a:p>
                  </a:txBody>
                  <a:tcPr/>
                </a:tc>
                <a:tc>
                  <a:txBody>
                    <a:bodyPr/>
                    <a:lstStyle/>
                    <a:p>
                      <a:pPr algn="ctr"/>
                      <a:r>
                        <a:rPr lang="ru-RU" sz="1800" kern="1200" dirty="0">
                          <a:solidFill>
                            <a:schemeClr val="dk1"/>
                          </a:solidFill>
                          <a:effectLst/>
                          <a:latin typeface="+mn-lt"/>
                          <a:ea typeface="+mn-ea"/>
                          <a:cs typeface="+mn-cs"/>
                        </a:rPr>
                        <a:t>По категории и метке</a:t>
                      </a:r>
                      <a:endParaRPr lang="ru-RU" dirty="0"/>
                    </a:p>
                  </a:txBody>
                  <a:tcPr/>
                </a:tc>
                <a:tc>
                  <a:txBody>
                    <a:bodyPr/>
                    <a:lstStyle/>
                    <a:p>
                      <a:pPr algn="ctr"/>
                      <a:r>
                        <a:rPr lang="ru-RU" sz="1800" kern="1200" dirty="0">
                          <a:solidFill>
                            <a:schemeClr val="dk1"/>
                          </a:solidFill>
                          <a:effectLst/>
                          <a:latin typeface="+mn-lt"/>
                          <a:ea typeface="+mn-ea"/>
                          <a:cs typeface="+mn-cs"/>
                        </a:rPr>
                        <a:t>По папкам</a:t>
                      </a:r>
                      <a:endParaRPr lang="ru-RU" dirty="0"/>
                    </a:p>
                  </a:txBody>
                  <a:tcPr/>
                </a:tc>
                <a:extLst>
                  <a:ext uri="{0D108BD9-81ED-4DB2-BD59-A6C34878D82A}">
                    <a16:rowId xmlns:a16="http://schemas.microsoft.com/office/drawing/2014/main" xmlns="" val="2372405987"/>
                  </a:ext>
                </a:extLst>
              </a:tr>
              <a:tr h="534356">
                <a:tc>
                  <a:txBody>
                    <a:bodyPr/>
                    <a:lstStyle/>
                    <a:p>
                      <a:pPr algn="ctr"/>
                      <a:r>
                        <a:rPr lang="ru-RU" sz="1800" b="1" kern="1200" dirty="0">
                          <a:solidFill>
                            <a:schemeClr val="dk1"/>
                          </a:solidFill>
                          <a:effectLst/>
                          <a:latin typeface="+mn-lt"/>
                          <a:ea typeface="+mn-ea"/>
                          <a:cs typeface="+mn-cs"/>
                        </a:rPr>
                        <a:t>Синхронизация между устройствами</a:t>
                      </a:r>
                      <a:endParaRPr lang="ru-RU" b="1" dirty="0"/>
                    </a:p>
                  </a:txBody>
                  <a:tcPr/>
                </a:tc>
                <a:tc>
                  <a:txBody>
                    <a:bodyPr/>
                    <a:lstStyle/>
                    <a:p>
                      <a:pPr algn="ctr"/>
                      <a:r>
                        <a:rPr lang="ru-RU" sz="1800" kern="1200" dirty="0">
                          <a:solidFill>
                            <a:schemeClr val="dk1"/>
                          </a:solidFill>
                          <a:effectLst/>
                          <a:latin typeface="+mn-lt"/>
                          <a:ea typeface="+mn-ea"/>
                          <a:cs typeface="+mn-cs"/>
                        </a:rPr>
                        <a:t>Только сохранение заметок в </a:t>
                      </a:r>
                      <a:r>
                        <a:rPr lang="ru-RU" sz="1800" kern="1200" dirty="0" err="1">
                          <a:solidFill>
                            <a:schemeClr val="dk1"/>
                          </a:solidFill>
                          <a:effectLst/>
                          <a:latin typeface="+mn-lt"/>
                          <a:ea typeface="+mn-ea"/>
                          <a:cs typeface="+mn-cs"/>
                        </a:rPr>
                        <a:t>Dropbox</a:t>
                      </a:r>
                      <a:r>
                        <a:rPr lang="ru-RU" sz="1800" kern="1200" dirty="0">
                          <a:solidFill>
                            <a:schemeClr val="dk1"/>
                          </a:solidFill>
                          <a:effectLst/>
                          <a:latin typeface="+mn-lt"/>
                          <a:ea typeface="+mn-ea"/>
                          <a:cs typeface="+mn-cs"/>
                        </a:rPr>
                        <a:t> или </a:t>
                      </a:r>
                      <a:r>
                        <a:rPr lang="ru-RU" sz="1800" kern="1200" dirty="0" err="1">
                          <a:solidFill>
                            <a:schemeClr val="dk1"/>
                          </a:solidFill>
                          <a:effectLst/>
                          <a:latin typeface="+mn-lt"/>
                          <a:ea typeface="+mn-ea"/>
                          <a:cs typeface="+mn-cs"/>
                        </a:rPr>
                        <a:t>Google</a:t>
                      </a:r>
                      <a:r>
                        <a:rPr lang="ru-RU" sz="1800" kern="1200" dirty="0">
                          <a:solidFill>
                            <a:schemeClr val="dk1"/>
                          </a:solidFill>
                          <a:effectLst/>
                          <a:latin typeface="+mn-lt"/>
                          <a:ea typeface="+mn-ea"/>
                          <a:cs typeface="+mn-cs"/>
                        </a:rPr>
                        <a:t> </a:t>
                      </a:r>
                      <a:r>
                        <a:rPr lang="ru-RU" sz="1800" kern="1200" dirty="0" err="1">
                          <a:solidFill>
                            <a:schemeClr val="dk1"/>
                          </a:solidFill>
                          <a:effectLst/>
                          <a:latin typeface="+mn-lt"/>
                          <a:ea typeface="+mn-ea"/>
                          <a:cs typeface="+mn-cs"/>
                        </a:rPr>
                        <a:t>Drive</a:t>
                      </a:r>
                      <a:endParaRPr lang="ru-RU" dirty="0"/>
                    </a:p>
                  </a:txBody>
                  <a:tcPr/>
                </a:tc>
                <a:tc>
                  <a:txBody>
                    <a:bodyPr/>
                    <a:lstStyle/>
                    <a:p>
                      <a:pPr algn="ctr"/>
                      <a:r>
                        <a:rPr lang="ru-RU" sz="1800" kern="1200" dirty="0">
                          <a:solidFill>
                            <a:schemeClr val="dk1"/>
                          </a:solidFill>
                          <a:effectLst/>
                          <a:latin typeface="+mn-lt"/>
                          <a:ea typeface="+mn-ea"/>
                          <a:cs typeface="+mn-cs"/>
                        </a:rPr>
                        <a:t>Только сохранение заметок в локальную память</a:t>
                      </a:r>
                      <a:endParaRPr lang="ru-RU" dirty="0"/>
                    </a:p>
                  </a:txBody>
                  <a:tcPr/>
                </a:tc>
                <a:tc>
                  <a:txBody>
                    <a:bodyPr/>
                    <a:lstStyle/>
                    <a:p>
                      <a:pPr algn="ctr"/>
                      <a:r>
                        <a:rPr lang="ru-RU" dirty="0"/>
                        <a:t>Да</a:t>
                      </a:r>
                    </a:p>
                  </a:txBody>
                  <a:tcPr/>
                </a:tc>
                <a:extLst>
                  <a:ext uri="{0D108BD9-81ED-4DB2-BD59-A6C34878D82A}">
                    <a16:rowId xmlns:a16="http://schemas.microsoft.com/office/drawing/2014/main" xmlns="" val="405239984"/>
                  </a:ext>
                </a:extLst>
              </a:tr>
              <a:tr h="534356">
                <a:tc>
                  <a:txBody>
                    <a:bodyPr/>
                    <a:lstStyle/>
                    <a:p>
                      <a:pPr algn="ctr"/>
                      <a:r>
                        <a:rPr lang="ru-RU" sz="1800" b="1" kern="1200" dirty="0">
                          <a:solidFill>
                            <a:schemeClr val="dk1"/>
                          </a:solidFill>
                          <a:effectLst/>
                          <a:latin typeface="+mn-lt"/>
                          <a:ea typeface="+mn-ea"/>
                          <a:cs typeface="+mn-cs"/>
                        </a:rPr>
                        <a:t>Доступ через веб или компьютер</a:t>
                      </a:r>
                      <a:endParaRPr lang="ru-RU" b="1" dirty="0"/>
                    </a:p>
                  </a:txBody>
                  <a:tcPr/>
                </a:tc>
                <a:tc>
                  <a:txBody>
                    <a:bodyPr/>
                    <a:lstStyle/>
                    <a:p>
                      <a:pPr algn="ctr"/>
                      <a:r>
                        <a:rPr lang="ru-RU" dirty="0"/>
                        <a:t>Нет</a:t>
                      </a:r>
                    </a:p>
                  </a:txBody>
                  <a:tcPr/>
                </a:tc>
                <a:tc>
                  <a:txBody>
                    <a:bodyPr/>
                    <a:lstStyle/>
                    <a:p>
                      <a:pPr algn="ctr"/>
                      <a:r>
                        <a:rPr lang="ru-RU" dirty="0"/>
                        <a:t>Нет</a:t>
                      </a:r>
                    </a:p>
                  </a:txBody>
                  <a:tcPr/>
                </a:tc>
                <a:tc>
                  <a:txBody>
                    <a:bodyPr/>
                    <a:lstStyle/>
                    <a:p>
                      <a:pPr algn="ctr"/>
                      <a:r>
                        <a:rPr lang="ru-RU" dirty="0"/>
                        <a:t>Да</a:t>
                      </a:r>
                    </a:p>
                  </a:txBody>
                  <a:tcPr/>
                </a:tc>
                <a:extLst>
                  <a:ext uri="{0D108BD9-81ED-4DB2-BD59-A6C34878D82A}">
                    <a16:rowId xmlns:a16="http://schemas.microsoft.com/office/drawing/2014/main" xmlns="" val="1976458403"/>
                  </a:ext>
                </a:extLst>
              </a:tr>
            </a:tbl>
          </a:graphicData>
        </a:graphic>
      </p:graphicFrame>
    </p:spTree>
    <p:extLst>
      <p:ext uri="{BB962C8B-B14F-4D97-AF65-F5344CB8AC3E}">
        <p14:creationId xmlns:p14="http://schemas.microsoft.com/office/powerpoint/2010/main" val="3704879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574</TotalTime>
  <Words>1107</Words>
  <Application>Microsoft Office PowerPoint</Application>
  <PresentationFormat>Широкоэкранный</PresentationFormat>
  <Paragraphs>116</Paragraphs>
  <Slides>22</Slides>
  <Notes>0</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22</vt:i4>
      </vt:variant>
    </vt:vector>
  </HeadingPairs>
  <TitlesOfParts>
    <vt:vector size="29" baseType="lpstr">
      <vt:lpstr>Arial</vt:lpstr>
      <vt:lpstr>Calibri</vt:lpstr>
      <vt:lpstr>Garamond</vt:lpstr>
      <vt:lpstr>Garamond (Основной текст)</vt:lpstr>
      <vt:lpstr>Times New Roman</vt:lpstr>
      <vt:lpstr>Натуральные материалы</vt:lpstr>
      <vt:lpstr>Visio</vt:lpstr>
      <vt:lpstr>Курсовая работа на тему:   «Разработка мобильного приложения для Android «Записная книжка с функцией будильника»</vt:lpstr>
      <vt:lpstr>Назначение и цели создания мобильного приложения</vt:lpstr>
      <vt:lpstr>Требования к программному обеспечению</vt:lpstr>
      <vt:lpstr>Выбор платформы</vt:lpstr>
      <vt:lpstr>Выбор платформы: RAD Studio </vt:lpstr>
      <vt:lpstr>Выбор платформы: NetBeans IDE </vt:lpstr>
      <vt:lpstr>Выбор платформы: Eclipse</vt:lpstr>
      <vt:lpstr>Выбор платформы: Android Studio</vt:lpstr>
      <vt:lpstr>Аналоги разрабатываемого приложения</vt:lpstr>
      <vt:lpstr>Диаграмма вариантов использования</vt:lpstr>
      <vt:lpstr>Описание разработанных layout</vt:lpstr>
      <vt:lpstr>Диаграмма деятельности для работы с заметками </vt:lpstr>
      <vt:lpstr>Диаграмма деятельности для работы с будильником </vt:lpstr>
      <vt:lpstr>Описание разработанных классов</vt:lpstr>
      <vt:lpstr>Параметры виртуального устройства</vt:lpstr>
      <vt:lpstr>Стартовая форма приложения</vt:lpstr>
      <vt:lpstr>Главное меню приложения</vt:lpstr>
      <vt:lpstr>Форма для работы с заметками </vt:lpstr>
      <vt:lpstr>Форма добавления новой записи </vt:lpstr>
      <vt:lpstr>Форма для установки будильника </vt:lpstr>
      <vt:lpstr>Заключение</vt:lpstr>
      <vt:lpstr>Спасибо за внимание</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Дипломная работа на тему:   «Разработка web-приложения «Интернет магазин бытовой техники»</dc:title>
  <dc:creator>Руденко Аня</dc:creator>
  <cp:lastModifiedBy>Учетная запись Майкрософт</cp:lastModifiedBy>
  <cp:revision>195</cp:revision>
  <dcterms:created xsi:type="dcterms:W3CDTF">2016-05-16T20:40:31Z</dcterms:created>
  <dcterms:modified xsi:type="dcterms:W3CDTF">2022-05-24T16:00:02Z</dcterms:modified>
</cp:coreProperties>
</file>