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3"/>
  </p:notesMasterIdLst>
  <p:handoutMasterIdLst>
    <p:handoutMasterId r:id="rId44"/>
  </p:handoutMasterIdLst>
  <p:sldIdLst>
    <p:sldId id="274" r:id="rId3"/>
    <p:sldId id="446" r:id="rId4"/>
    <p:sldId id="276" r:id="rId5"/>
    <p:sldId id="471" r:id="rId6"/>
    <p:sldId id="419" r:id="rId7"/>
    <p:sldId id="420" r:id="rId8"/>
    <p:sldId id="536" r:id="rId9"/>
    <p:sldId id="541" r:id="rId10"/>
    <p:sldId id="501" r:id="rId11"/>
    <p:sldId id="502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4" r:id="rId22"/>
    <p:sldId id="513" r:id="rId23"/>
    <p:sldId id="515" r:id="rId24"/>
    <p:sldId id="516" r:id="rId25"/>
    <p:sldId id="517" r:id="rId26"/>
    <p:sldId id="518" r:id="rId27"/>
    <p:sldId id="542" r:id="rId28"/>
    <p:sldId id="543" r:id="rId29"/>
    <p:sldId id="519" r:id="rId30"/>
    <p:sldId id="538" r:id="rId31"/>
    <p:sldId id="540" r:id="rId32"/>
    <p:sldId id="539" r:id="rId33"/>
    <p:sldId id="520" r:id="rId34"/>
    <p:sldId id="521" r:id="rId35"/>
    <p:sldId id="532" r:id="rId36"/>
    <p:sldId id="577" r:id="rId37"/>
    <p:sldId id="526" r:id="rId38"/>
    <p:sldId id="578" r:id="rId39"/>
    <p:sldId id="579" r:id="rId40"/>
    <p:sldId id="529" r:id="rId41"/>
    <p:sldId id="530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36"/>
            <p14:sldId id="541"/>
            <p14:sldId id="501"/>
            <p14:sldId id="502"/>
            <p14:sldId id="504"/>
            <p14:sldId id="505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4"/>
            <p14:sldId id="513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42"/>
          </p14:sldIdLst>
        </p14:section>
        <p14:section name="Преобразуване на типове" id="{2C2A2273-567A-4F3A-8AA2-32101AFCB7B7}">
          <p14:sldIdLst>
            <p14:sldId id="543"/>
            <p14:sldId id="519"/>
            <p14:sldId id="538"/>
            <p14:sldId id="540"/>
            <p14:sldId id="539"/>
            <p14:sldId id="520"/>
            <p14:sldId id="521"/>
            <p14:sldId id="532"/>
          </p14:sldIdLst>
        </p14:section>
        <p14:section name="Обобщение" id="{E8E89E94-E30E-41AC-AE57-78FE94567DF2}">
          <p14:sldIdLst>
            <p14:sldId id="577"/>
            <p14:sldId id="526"/>
            <p14:sldId id="578"/>
            <p14:sldId id="579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10-Sep-19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4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3" r:id="rId11"/>
    <p:sldLayoutId id="2147483690" r:id="rId12"/>
    <p:sldLayoutId id="2147483691" r:id="rId13"/>
    <p:sldLayoutId id="2147483692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412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7812" y="4191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83" y="3429000"/>
            <a:ext cx="5432530" cy="146690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38314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8" y="3276600"/>
            <a:ext cx="8107103" cy="14450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8" y="1901298"/>
            <a:ext cx="81071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0004" y="3438617"/>
            <a:ext cx="90660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{0:F2}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7536" y="1960711"/>
            <a:ext cx="906607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1676400"/>
            <a:ext cx="7086600" cy="166376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");</a:t>
            </a:r>
            <a:endParaRPr lang="bg-BG" sz="29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WriteLine</a:t>
            </a:r>
            <a:r>
              <a:rPr lang="it-IT" sz="2900" dirty="0">
                <a:solidFill>
                  <a:schemeClr val="tx1"/>
                </a:solidFill>
              </a:rPr>
              <a:t>(name);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2" y="3733800"/>
            <a:ext cx="7086600" cy="119991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string name = </a:t>
            </a:r>
            <a:r>
              <a:rPr lang="en-US" sz="2900" dirty="0">
                <a:solidFill>
                  <a:schemeClr val="tx1"/>
                </a:solidFill>
              </a:rPr>
              <a:t>Console.ReadLine()</a:t>
            </a:r>
            <a:r>
              <a:rPr lang="it-IT" sz="29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dirty="0">
                <a:solidFill>
                  <a:schemeClr val="tx1"/>
                </a:solidFill>
              </a:rPr>
              <a:t>Console.</a:t>
            </a:r>
            <a:r>
              <a:rPr lang="it-IT" sz="2900" dirty="0">
                <a:solidFill>
                  <a:schemeClr val="bg1"/>
                </a:solidFill>
              </a:rPr>
              <a:t>Write</a:t>
            </a:r>
            <a:r>
              <a:rPr lang="it-IT" sz="2900" dirty="0">
                <a:solidFill>
                  <a:schemeClr val="tx1"/>
                </a:solidFill>
              </a:rPr>
              <a:t>("Hello</a:t>
            </a:r>
            <a:r>
              <a:rPr lang="bg-BG" sz="2900" dirty="0">
                <a:solidFill>
                  <a:schemeClr val="tx1"/>
                </a:solidFill>
              </a:rPr>
              <a:t>,</a:t>
            </a:r>
            <a:r>
              <a:rPr lang="it-IT" sz="2900" dirty="0">
                <a:solidFill>
                  <a:schemeClr val="tx1"/>
                </a:solidFill>
              </a:rPr>
              <a:t> " + name);</a:t>
            </a:r>
            <a:endParaRPr lang="bg-BG" sz="2900" dirty="0">
              <a:solidFill>
                <a:schemeClr val="tx1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2" y="4800600"/>
            <a:ext cx="2156052" cy="754871"/>
          </a:xfrm>
          <a:prstGeom prst="wedgeRoundRectCallout">
            <a:avLst>
              <a:gd name="adj1" fmla="val -59549"/>
              <a:gd name="adj2" fmla="val -3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6978" y="2623149"/>
            <a:ext cx="3080068" cy="913832"/>
          </a:xfrm>
          <a:prstGeom prst="wedgeRoundRectCallout">
            <a:avLst>
              <a:gd name="adj1" fmla="val -59549"/>
              <a:gd name="adj2" fmla="val -3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957" y="3998901"/>
            <a:ext cx="4114799" cy="954847"/>
          </a:xfrm>
          <a:prstGeom prst="wedgeRoundRectCallout">
            <a:avLst>
              <a:gd name="adj1" fmla="val 53885"/>
              <a:gd name="adj2" fmla="val -38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5759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6705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1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4347575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04040" y="2586499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39699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</a:rPr>
              <a:t>// </a:t>
            </a:r>
            <a:r>
              <a:rPr lang="bg-BG" sz="2500" i="0" noProof="1">
                <a:solidFill>
                  <a:schemeClr val="accent2"/>
                </a:solidFill>
              </a:rPr>
              <a:t>6.25 </a:t>
            </a:r>
            <a:r>
              <a:rPr lang="en-US" sz="2500" i="0" noProof="1">
                <a:solidFill>
                  <a:schemeClr val="accent2"/>
                </a:solidFill>
              </a:rPr>
              <a:t>-</a:t>
            </a:r>
            <a:r>
              <a:rPr lang="bg-BG" sz="25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09536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</a:rPr>
              <a:t>// </a:t>
            </a:r>
            <a:r>
              <a:rPr lang="bg-BG" sz="2500" i="0" noProof="1">
                <a:solidFill>
                  <a:schemeClr val="accent2"/>
                </a:solidFill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66575" y="4694074"/>
            <a:ext cx="565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/>
              <a:t>#pb-sept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3766" y="2380653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6268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95517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en-GB" noProof="1">
                <a:solidFill>
                  <a:schemeClr val="accent2"/>
                </a:solidFill>
              </a:rPr>
              <a:t>1</a:t>
            </a:r>
            <a:endParaRPr lang="nn-NO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36" y="2362200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5867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89916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b1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b2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h = </a:t>
            </a:r>
            <a:r>
              <a:rPr lang="en-US" sz="2800" b="1" noProof="1">
                <a:latin typeface="Consolas" pitchFamily="49" charset="0"/>
              </a:rPr>
              <a:t>double.Parse</a:t>
            </a:r>
            <a:r>
              <a:rPr lang="it-IT" sz="2800" b="1" noProof="1">
                <a:latin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double area = (b1 + b2) * h / 2.0;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Console.WriteLine("{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0:F2</a:t>
            </a:r>
            <a:r>
              <a:rPr lang="it-IT" sz="2800" b="1" noProof="1">
                <a:latin typeface="Consolas" pitchFamily="49" charset="0"/>
              </a:rPr>
              <a:t>}", area);</a:t>
            </a:r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b="1" dirty="0"/>
              <a:t>шаблони</a:t>
            </a:r>
            <a:r>
              <a:rPr lang="en-US" sz="3200" dirty="0"/>
              <a:t> </a:t>
            </a:r>
            <a:r>
              <a:rPr lang="en-US" sz="3200" b="1" dirty="0"/>
              <a:t>{0}, {1}, {2} </a:t>
            </a:r>
            <a:r>
              <a:rPr lang="en-US" sz="3200" dirty="0"/>
              <a:t>…</a:t>
            </a: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2551523"/>
            <a:ext cx="97536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2193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Друг начин за форматиране на изхода е чрез </a:t>
            </a:r>
            <a:r>
              <a:rPr lang="bg-BG" sz="3200" b="1" dirty="0"/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br>
              <a:rPr lang="bg-BG" sz="3200" b="1" dirty="0"/>
            </a:br>
            <a:r>
              <a:rPr lang="bg-BG" sz="3200" dirty="0"/>
              <a:t>която се означава със символа '</a:t>
            </a:r>
            <a:r>
              <a:rPr lang="en-US" sz="3200" b="1" dirty="0"/>
              <a:t>$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3977" y="2453879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514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40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25132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3" y="25908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8862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1" y="5400265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316739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3724333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1865027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0632" y="5346217"/>
            <a:ext cx="101291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76700" y="179849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842287" y="30960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9066212" y="5346217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23906" y="5814956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  <a:p>
            <a:pPr marL="76153" indent="0">
              <a:buNone/>
            </a:pPr>
            <a:r>
              <a:rPr lang="bg-BG" sz="3000" dirty="0"/>
              <a:t>5. Преобразуване на типове</a:t>
            </a:r>
          </a:p>
          <a:p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към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sz="2000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bg-BG" b="1" dirty="0"/>
              <a:t> 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1952889"/>
            <a:ext cx="99441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"5";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rror!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int.Parse("5");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input = Console.ReadLine();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въвеждаме "5"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 = int.Parse(input);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144" y="1852149"/>
            <a:ext cx="3680359" cy="954107"/>
          </a:xfrm>
          <a:prstGeom prst="wedgeRoundRectCallout">
            <a:avLst>
              <a:gd name="adj1" fmla="val -55776"/>
              <a:gd name="adj2" fmla="val 31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Методът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dirty="0">
                <a:solidFill>
                  <a:srgbClr val="FFFFFF"/>
                </a:solidFill>
                <a:latin typeface="Consolas" panose="020B0609020204030204" pitchFamily="49" charset="0"/>
              </a:rPr>
              <a:t>Parse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bg-BG" sz="3000" b="1" dirty="0">
                <a:solidFill>
                  <a:srgbClr val="FFFFFF"/>
                </a:solidFill>
              </a:rPr>
              <a:t>приема </a:t>
            </a:r>
            <a:r>
              <a:rPr lang="en-US" sz="3000" b="1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bg-BG" sz="30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91E81B-EF2D-4D73-91BF-17D20C9C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5215599"/>
            <a:ext cx="99441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input = Console.ReadLine();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въвеждаме "5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.5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num = double.Parse(input);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5.5</a:t>
            </a:r>
          </a:p>
        </p:txBody>
      </p:sp>
    </p:spTree>
    <p:extLst>
      <p:ext uri="{BB962C8B-B14F-4D97-AF65-F5344CB8AC3E}">
        <p14:creationId xmlns:p14="http://schemas.microsoft.com/office/powerpoint/2010/main" val="8537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A4722-AC52-4928-887A-DD177B8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Манипулация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434E-D66F-46A9-86D8-579BFCF7B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BAA5D7-BABE-40AE-B919-BB5D5C73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282227"/>
            <a:ext cx="9927138" cy="5276048"/>
          </a:xfrm>
        </p:spPr>
        <p:txBody>
          <a:bodyPr/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малки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големи букви: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F6B817-F8AD-4226-B434-926E09C6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2100146"/>
            <a:ext cx="10791105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Console.ReadLine();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lower = text.ToLower();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AE7564-DA7B-4808-A3A8-FD3F9A21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4188457"/>
            <a:ext cx="10791105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Console.ReadLine();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SoftUni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upper = text.ToUpper();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</p:txBody>
      </p:sp>
    </p:spTree>
    <p:extLst>
      <p:ext uri="{BB962C8B-B14F-4D97-AF65-F5344CB8AC3E}">
        <p14:creationId xmlns:p14="http://schemas.microsoft.com/office/powerpoint/2010/main" val="36148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01668" y="4872969"/>
            <a:ext cx="2977296" cy="954107"/>
            <a:chOff x="982303" y="4800599"/>
            <a:chExt cx="2977296" cy="9541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</a:rPr>
                <a:t>5</a:t>
              </a:r>
              <a:endParaRPr lang="en-US" sz="2800" b="1" noProof="1">
                <a:latin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78.54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31.42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41731" y="4801757"/>
            <a:ext cx="2977296" cy="954107"/>
            <a:chOff x="982303" y="4800599"/>
            <a:chExt cx="2977296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452.39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75.40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5978593" y="517499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Успоредник 2"/>
          <p:cNvSpPr/>
          <p:nvPr/>
        </p:nvSpPr>
        <p:spPr bwMode="auto">
          <a:xfrm>
            <a:off x="1979612" y="9906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Read radius</a:t>
            </a:r>
          </a:p>
        </p:txBody>
      </p:sp>
      <p:cxnSp>
        <p:nvCxnSpPr>
          <p:cNvPr id="8" name="Съединител &quot;права стрелка&quot; 7"/>
          <p:cNvCxnSpPr>
            <a:stCxn id="3" idx="4"/>
          </p:cNvCxnSpPr>
          <p:nvPr/>
        </p:nvCxnSpPr>
        <p:spPr>
          <a:xfrm>
            <a:off x="3351212" y="19812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оъгълник 10"/>
          <p:cNvSpPr/>
          <p:nvPr/>
        </p:nvSpPr>
        <p:spPr bwMode="auto">
          <a:xfrm>
            <a:off x="2017712" y="25908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area</a:t>
            </a:r>
          </a:p>
        </p:txBody>
      </p:sp>
      <p:sp>
        <p:nvSpPr>
          <p:cNvPr id="16" name="Правоъгълник 15"/>
          <p:cNvSpPr/>
          <p:nvPr/>
        </p:nvSpPr>
        <p:spPr bwMode="auto">
          <a:xfrm>
            <a:off x="2017712" y="41910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perimeter</a:t>
            </a: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3351212" y="35814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споредник 18"/>
          <p:cNvSpPr/>
          <p:nvPr/>
        </p:nvSpPr>
        <p:spPr bwMode="auto">
          <a:xfrm>
            <a:off x="5311959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area</a:t>
            </a:r>
          </a:p>
        </p:txBody>
      </p:sp>
      <p:sp>
        <p:nvSpPr>
          <p:cNvPr id="20" name="Успоредник 19"/>
          <p:cNvSpPr/>
          <p:nvPr/>
        </p:nvSpPr>
        <p:spPr bwMode="auto">
          <a:xfrm>
            <a:off x="8561387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perimeter</a:t>
            </a:r>
          </a:p>
        </p:txBody>
      </p:sp>
      <p:cxnSp>
        <p:nvCxnSpPr>
          <p:cNvPr id="22" name="Съединител &quot;права стрелка&quot; 21"/>
          <p:cNvCxnSpPr>
            <a:cxnSpLocks/>
            <a:stCxn id="16" idx="3"/>
          </p:cNvCxnSpPr>
          <p:nvPr/>
        </p:nvCxnSpPr>
        <p:spPr>
          <a:xfrm flipV="1">
            <a:off x="4684712" y="4679642"/>
            <a:ext cx="723900" cy="6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cxnSpLocks/>
            <a:stCxn id="19" idx="2"/>
          </p:cNvCxnSpPr>
          <p:nvPr/>
        </p:nvCxnSpPr>
        <p:spPr>
          <a:xfrm>
            <a:off x="7931334" y="4686300"/>
            <a:ext cx="7538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4732166" y="557925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208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6012" y="4495800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5412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27822" y="3965464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4012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</a:t>
            </a:r>
            <a:endParaRPr lang="en-US" dirty="0"/>
          </a:p>
          <a:p>
            <a:pPr marL="609219" lvl="1" indent="0">
              <a:buNone/>
            </a:pPr>
            <a:r>
              <a:rPr lang="bg-BG" dirty="0"/>
              <a:t>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– </a:t>
            </a:r>
            <a:r>
              <a:rPr lang="bg-BG" dirty="0"/>
              <a:t>булев тип: 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latin typeface="Consolas" panose="020B0609020204030204" pitchFamily="49" charset="0"/>
              </a:rPr>
              <a:t>false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619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31217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9F7D-7C7B-471D-A5B1-39C847888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57962"/>
              </p:ext>
            </p:extLst>
          </p:nvPr>
        </p:nvGraphicFramePr>
        <p:xfrm>
          <a:off x="2381716" y="1621793"/>
          <a:ext cx="9181684" cy="316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264896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5988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 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67824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D314C3-3EA0-4F58-BEAB-015F76B33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достъпим минималните и </a:t>
            </a:r>
            <a:br>
              <a:rPr lang="bg-BG" dirty="0"/>
            </a:br>
            <a:r>
              <a:rPr lang="bg-BG" dirty="0"/>
              <a:t>максималните стойности на числовите типове с  </a:t>
            </a:r>
            <a:r>
              <a:rPr lang="en-US" b="1" dirty="0"/>
              <a:t>MinValue</a:t>
            </a:r>
            <a:r>
              <a:rPr lang="en-US" dirty="0"/>
              <a:t> / </a:t>
            </a:r>
            <a:r>
              <a:rPr lang="en-US" b="1" dirty="0"/>
              <a:t>MaxValue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EE2F3-9C3E-424B-AE71-F4D28A6CB2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AC53D0-A9B2-4068-8C57-E0FD54CA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895600"/>
            <a:ext cx="76200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int.MinValue;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-2147483648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max = double.MaxValue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125EA3-9232-4650-82B0-5D49DE187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6619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32548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2328</Words>
  <Application>Microsoft Office PowerPoint</Application>
  <PresentationFormat>Custom</PresentationFormat>
  <Paragraphs>424</Paragraphs>
  <Slides>40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Типове данни (2)</vt:lpstr>
      <vt:lpstr>Типове данни (3)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Числени изрази</vt:lpstr>
      <vt:lpstr>PowerPoint Presentation</vt:lpstr>
      <vt:lpstr>PowerPoint Presentation</vt:lpstr>
      <vt:lpstr>Съединяване на текст и числа</vt:lpstr>
      <vt:lpstr>Съединяване на текст и числа (2)</vt:lpstr>
      <vt:lpstr>PowerPoint Presentation</vt:lpstr>
      <vt:lpstr>Работа с числа</vt:lpstr>
      <vt:lpstr>Форматиране и Закръгляне</vt:lpstr>
      <vt:lpstr>Преобразуване на типове</vt:lpstr>
      <vt:lpstr>Манипулация на string</vt:lpstr>
      <vt:lpstr>PowerPoint Presentation</vt:lpstr>
      <vt:lpstr>Периметър и лице на кръг – пример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2019-09-10T13:22:59Z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