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5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p:restoredTop sz="84021" autoAdjust="0"/>
  </p:normalViewPr>
  <p:slideViewPr>
    <p:cSldViewPr>
      <p:cViewPr varScale="1">
        <p:scale>
          <a:sx n="109" d="100"/>
          <a:sy n="109" d="100"/>
        </p:scale>
        <p:origin x="2208" y="184"/>
      </p:cViewPr>
      <p:guideLst>
        <p:guide orient="horz" pos="2160"/>
        <p:guide pos="2880"/>
      </p:guideLst>
    </p:cSldViewPr>
  </p:slideViewPr>
  <p:notesTextViewPr>
    <p:cViewPr>
      <p:scale>
        <a:sx n="1" d="1"/>
        <a:sy n="1" d="1"/>
      </p:scale>
      <p:origin x="0" y="0"/>
    </p:cViewPr>
  </p:notesTextViewPr>
  <p:sorterViewPr>
    <p:cViewPr>
      <p:scale>
        <a:sx n="75" d="100"/>
        <a:sy n="75" d="100"/>
      </p:scale>
      <p:origin x="0" y="18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home-srv-004\homes-004\pssa1e\Windows_Data\Desktop\My%20paper\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6524865766657295"/>
          <c:y val="0.28264479548494698"/>
          <c:w val="0.26865316533475297"/>
          <c:h val="0.52244521039751601"/>
        </c:manualLayout>
      </c:layout>
      <c:lineChart>
        <c:grouping val="standard"/>
        <c:varyColors val="0"/>
        <c:ser>
          <c:idx val="0"/>
          <c:order val="0"/>
          <c:tx>
            <c:strRef>
              <c:f>'Figure 6'!$C$42</c:f>
              <c:strCache>
                <c:ptCount val="1"/>
                <c:pt idx="0">
                  <c:v>PC</c:v>
                </c:pt>
              </c:strCache>
            </c:strRef>
          </c:tx>
          <c:marker>
            <c:symbol val="diamond"/>
            <c:size val="6"/>
          </c:marker>
          <c:errBars>
            <c:errDir val="y"/>
            <c:errBarType val="both"/>
            <c:errValType val="cust"/>
            <c:noEndCap val="0"/>
            <c:plus>
              <c:numRef>
                <c:f>'Figure 6'!$J$43:$K$43</c:f>
                <c:numCache>
                  <c:formatCode>General</c:formatCode>
                  <c:ptCount val="2"/>
                  <c:pt idx="0">
                    <c:v>70.114025491078493</c:v>
                  </c:pt>
                  <c:pt idx="1">
                    <c:v>69.084069321057299</c:v>
                  </c:pt>
                </c:numCache>
              </c:numRef>
            </c:plus>
            <c:minus>
              <c:numRef>
                <c:f>'Figure 6'!$J$43:$K$43</c:f>
                <c:numCache>
                  <c:formatCode>General</c:formatCode>
                  <c:ptCount val="2"/>
                  <c:pt idx="0">
                    <c:v>70.114025491078493</c:v>
                  </c:pt>
                  <c:pt idx="1">
                    <c:v>69.084069321057299</c:v>
                  </c:pt>
                </c:numCache>
              </c:numRef>
            </c:minus>
          </c:errBars>
          <c:cat>
            <c:strRef>
              <c:f>'Figure 6'!$D$41:$E$41</c:f>
              <c:strCache>
                <c:ptCount val="2"/>
                <c:pt idx="0">
                  <c:v>Illegal</c:v>
                </c:pt>
                <c:pt idx="1">
                  <c:v>Legal</c:v>
                </c:pt>
              </c:strCache>
            </c:strRef>
          </c:cat>
          <c:val>
            <c:numRef>
              <c:f>'Figure 6'!$D$42:$E$42</c:f>
              <c:numCache>
                <c:formatCode>####.000</c:formatCode>
                <c:ptCount val="2"/>
                <c:pt idx="0">
                  <c:v>1325.1098275629699</c:v>
                </c:pt>
                <c:pt idx="1">
                  <c:v>1160.821420256849</c:v>
                </c:pt>
              </c:numCache>
            </c:numRef>
          </c:val>
          <c:smooth val="0"/>
          <c:extLst>
            <c:ext xmlns:c16="http://schemas.microsoft.com/office/drawing/2014/chart" uri="{C3380CC4-5D6E-409C-BE32-E72D297353CC}">
              <c16:uniqueId val="{00000000-124D-FB42-B6BC-05A9ED9D2F3B}"/>
            </c:ext>
          </c:extLst>
        </c:ser>
        <c:ser>
          <c:idx val="1"/>
          <c:order val="1"/>
          <c:tx>
            <c:strRef>
              <c:f>'Figure 6'!$C$43</c:f>
              <c:strCache>
                <c:ptCount val="1"/>
                <c:pt idx="0">
                  <c:v>CC</c:v>
                </c:pt>
              </c:strCache>
            </c:strRef>
          </c:tx>
          <c:spPr>
            <a:ln>
              <a:solidFill>
                <a:srgbClr val="FF0000"/>
              </a:solidFill>
            </a:ln>
          </c:spPr>
          <c:marker>
            <c:symbol val="square"/>
            <c:size val="5"/>
            <c:spPr>
              <a:solidFill>
                <a:srgbClr val="FF0000"/>
              </a:solidFill>
              <a:ln>
                <a:solidFill>
                  <a:srgbClr val="FF0000"/>
                </a:solidFill>
              </a:ln>
            </c:spPr>
          </c:marker>
          <c:errBars>
            <c:errDir val="y"/>
            <c:errBarType val="both"/>
            <c:errValType val="cust"/>
            <c:noEndCap val="0"/>
            <c:plus>
              <c:numRef>
                <c:f>'Figure 6'!$J$42:$K$42</c:f>
                <c:numCache>
                  <c:formatCode>General</c:formatCode>
                  <c:ptCount val="2"/>
                  <c:pt idx="0">
                    <c:v>70.73727353005988</c:v>
                  </c:pt>
                  <c:pt idx="1">
                    <c:v>69.69816201403296</c:v>
                  </c:pt>
                </c:numCache>
              </c:numRef>
            </c:plus>
            <c:minus>
              <c:numRef>
                <c:f>'Figure 6'!$J$42:$K$42</c:f>
                <c:numCache>
                  <c:formatCode>General</c:formatCode>
                  <c:ptCount val="2"/>
                  <c:pt idx="0">
                    <c:v>70.73727353005988</c:v>
                  </c:pt>
                  <c:pt idx="1">
                    <c:v>69.69816201403296</c:v>
                  </c:pt>
                </c:numCache>
              </c:numRef>
            </c:minus>
          </c:errBars>
          <c:cat>
            <c:strRef>
              <c:f>'Figure 6'!$D$41:$E$41</c:f>
              <c:strCache>
                <c:ptCount val="2"/>
                <c:pt idx="0">
                  <c:v>Illegal</c:v>
                </c:pt>
                <c:pt idx="1">
                  <c:v>Legal</c:v>
                </c:pt>
              </c:strCache>
            </c:strRef>
          </c:cat>
          <c:val>
            <c:numRef>
              <c:f>'Figure 6'!$D$43:$E$43</c:f>
              <c:numCache>
                <c:formatCode>####.000</c:formatCode>
                <c:ptCount val="2"/>
                <c:pt idx="0">
                  <c:v>1623.078212839639</c:v>
                </c:pt>
                <c:pt idx="1">
                  <c:v>1496.35133063734</c:v>
                </c:pt>
              </c:numCache>
            </c:numRef>
          </c:val>
          <c:smooth val="0"/>
          <c:extLst>
            <c:ext xmlns:c16="http://schemas.microsoft.com/office/drawing/2014/chart" uri="{C3380CC4-5D6E-409C-BE32-E72D297353CC}">
              <c16:uniqueId val="{00000001-124D-FB42-B6BC-05A9ED9D2F3B}"/>
            </c:ext>
          </c:extLst>
        </c:ser>
        <c:dLbls>
          <c:showLegendKey val="0"/>
          <c:showVal val="0"/>
          <c:showCatName val="0"/>
          <c:showSerName val="0"/>
          <c:showPercent val="0"/>
          <c:showBubbleSize val="0"/>
        </c:dLbls>
        <c:marker val="1"/>
        <c:smooth val="0"/>
        <c:axId val="645970432"/>
        <c:axId val="645957440"/>
      </c:lineChart>
      <c:catAx>
        <c:axId val="645970432"/>
        <c:scaling>
          <c:orientation val="minMax"/>
        </c:scaling>
        <c:delete val="0"/>
        <c:axPos val="b"/>
        <c:numFmt formatCode="General" sourceLinked="0"/>
        <c:majorTickMark val="out"/>
        <c:minorTickMark val="none"/>
        <c:tickLblPos val="nextTo"/>
        <c:txPr>
          <a:bodyPr/>
          <a:lstStyle/>
          <a:p>
            <a:pPr>
              <a:defRPr b="1"/>
            </a:pPr>
            <a:endParaRPr lang="en-US"/>
          </a:p>
        </c:txPr>
        <c:crossAx val="645957440"/>
        <c:crosses val="autoZero"/>
        <c:auto val="1"/>
        <c:lblAlgn val="ctr"/>
        <c:lblOffset val="100"/>
        <c:noMultiLvlLbl val="0"/>
      </c:catAx>
      <c:valAx>
        <c:axId val="645957440"/>
        <c:scaling>
          <c:orientation val="minMax"/>
          <c:max val="2000"/>
          <c:min val="800"/>
        </c:scaling>
        <c:delete val="0"/>
        <c:axPos val="l"/>
        <c:title>
          <c:tx>
            <c:rich>
              <a:bodyPr rot="-5400000" vert="horz"/>
              <a:lstStyle/>
              <a:p>
                <a:pPr>
                  <a:defRPr/>
                </a:pPr>
                <a:r>
                  <a:rPr lang="en-GB"/>
                  <a:t>Correct mean RTs (ms)</a:t>
                </a:r>
              </a:p>
            </c:rich>
          </c:tx>
          <c:layout>
            <c:manualLayout>
              <c:xMode val="edge"/>
              <c:yMode val="edge"/>
              <c:x val="0.39925265162205298"/>
              <c:y val="0.25627628529739899"/>
            </c:manualLayout>
          </c:layout>
          <c:overlay val="0"/>
        </c:title>
        <c:numFmt formatCode="#,##0" sourceLinked="0"/>
        <c:majorTickMark val="out"/>
        <c:minorTickMark val="none"/>
        <c:tickLblPos val="nextTo"/>
        <c:crossAx val="645970432"/>
        <c:crosses val="autoZero"/>
        <c:crossBetween val="between"/>
      </c:valAx>
    </c:plotArea>
    <c:legend>
      <c:legendPos val="r"/>
      <c:overlay val="0"/>
      <c:txPr>
        <a:bodyPr/>
        <a:lstStyle/>
        <a:p>
          <a:pPr>
            <a:defRPr sz="1800"/>
          </a:pPr>
          <a:endParaRPr lang="en-US"/>
        </a:p>
      </c:txPr>
    </c:legend>
    <c:plotVisOnly val="1"/>
    <c:dispBlanksAs val="gap"/>
    <c:showDLblsOverMax val="0"/>
  </c:chart>
  <c:spPr>
    <a:ln>
      <a:noFill/>
    </a:ln>
  </c:spPr>
  <c:txPr>
    <a:bodyPr/>
    <a:lstStyle/>
    <a:p>
      <a:pPr>
        <a:defRPr sz="1400">
          <a:latin typeface="Arial" panose="020B0604020202020204" pitchFamily="34" charset="0"/>
          <a:cs typeface="Arial" panose="020B060402020202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5180A3-CC82-488C-9217-6107287F9906}" type="datetimeFigureOut">
              <a:rPr lang="en-GB" smtClean="0"/>
              <a:t>24/01/2018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5F0CD1-568D-4485-8C7D-65B6EE2A110B}" type="slidenum">
              <a:rPr lang="en-GB" smtClean="0"/>
              <a:t>‹#›</a:t>
            </a:fld>
            <a:endParaRPr lang="en-GB"/>
          </a:p>
        </p:txBody>
      </p:sp>
    </p:spTree>
    <p:extLst>
      <p:ext uri="{BB962C8B-B14F-4D97-AF65-F5344CB8AC3E}">
        <p14:creationId xmlns:p14="http://schemas.microsoft.com/office/powerpoint/2010/main" val="393622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5BEEAD1-0F44-4A67-A32A-3C4687DA0600}" type="slidenum">
              <a:rPr lang="en-GB" smtClean="0"/>
              <a:pPr/>
              <a:t>1</a:t>
            </a:fld>
            <a:endParaRPr lang="en-GB"/>
          </a:p>
        </p:txBody>
      </p:sp>
    </p:spTree>
    <p:extLst>
      <p:ext uri="{BB962C8B-B14F-4D97-AF65-F5344CB8AC3E}">
        <p14:creationId xmlns:p14="http://schemas.microsoft.com/office/powerpoint/2010/main" val="14072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11</a:t>
            </a:fld>
            <a:endParaRPr lang="en-GB"/>
          </a:p>
        </p:txBody>
      </p:sp>
    </p:spTree>
    <p:extLst>
      <p:ext uri="{BB962C8B-B14F-4D97-AF65-F5344CB8AC3E}">
        <p14:creationId xmlns:p14="http://schemas.microsoft.com/office/powerpoint/2010/main" val="58036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By a one sample t test….</a:t>
            </a:r>
          </a:p>
        </p:txBody>
      </p:sp>
      <p:sp>
        <p:nvSpPr>
          <p:cNvPr id="4" name="Slide Number Placeholder 3"/>
          <p:cNvSpPr>
            <a:spLocks noGrp="1"/>
          </p:cNvSpPr>
          <p:nvPr>
            <p:ph type="sldNum" sz="quarter" idx="10"/>
          </p:nvPr>
        </p:nvSpPr>
        <p:spPr/>
        <p:txBody>
          <a:bodyPr/>
          <a:lstStyle/>
          <a:p>
            <a:fld id="{80CCAF1B-36B9-446A-84D8-78B271A80D43}" type="slidenum">
              <a:rPr lang="en-GB" smtClean="0"/>
              <a:pPr/>
              <a:t>16</a:t>
            </a:fld>
            <a:endParaRPr lang="en-GB"/>
          </a:p>
        </p:txBody>
      </p:sp>
    </p:spTree>
    <p:extLst>
      <p:ext uri="{BB962C8B-B14F-4D97-AF65-F5344CB8AC3E}">
        <p14:creationId xmlns:p14="http://schemas.microsoft.com/office/powerpoint/2010/main" val="50431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sz="2400" dirty="0">
              <a:latin typeface="Calibri" pitchFamily="34" charset="0"/>
              <a:cs typeface="Calibr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GB" sz="2400" dirty="0">
                <a:latin typeface="Calibri" pitchFamily="34" charset="0"/>
                <a:cs typeface="Calibri" pitchFamily="34" charset="0"/>
              </a:rPr>
              <a:t>Adults &gt; Children: Developmental effect in learning performance: pattern sensitivity strengthens as spellers progress towards more complete orthographic learning</a:t>
            </a:r>
          </a:p>
          <a:p>
            <a:endParaRPr lang="en-US" dirty="0"/>
          </a:p>
        </p:txBody>
      </p:sp>
      <p:sp>
        <p:nvSpPr>
          <p:cNvPr id="4" name="Slide Number Placeholder 3"/>
          <p:cNvSpPr>
            <a:spLocks noGrp="1"/>
          </p:cNvSpPr>
          <p:nvPr>
            <p:ph type="sldNum" sz="quarter" idx="10"/>
          </p:nvPr>
        </p:nvSpPr>
        <p:spPr/>
        <p:txBody>
          <a:bodyPr/>
          <a:lstStyle/>
          <a:p>
            <a:fld id="{80CCAF1B-36B9-446A-84D8-78B271A80D43}" type="slidenum">
              <a:rPr lang="en-GB" smtClean="0"/>
              <a:pPr/>
              <a:t>17</a:t>
            </a:fld>
            <a:endParaRPr lang="en-GB"/>
          </a:p>
        </p:txBody>
      </p:sp>
    </p:spTree>
    <p:extLst>
      <p:ext uri="{BB962C8B-B14F-4D97-AF65-F5344CB8AC3E}">
        <p14:creationId xmlns:p14="http://schemas.microsoft.com/office/powerpoint/2010/main" val="70295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Say something about lack of explicit</a:t>
            </a:r>
            <a:r>
              <a:rPr lang="en-GB" baseline="0" dirty="0"/>
              <a:t> instruction</a:t>
            </a:r>
          </a:p>
          <a:p>
            <a:r>
              <a:rPr lang="en-GB" baseline="0" dirty="0"/>
              <a:t>Elucidates the learning mechanisms by which some types of orthographic knowledge are acquired and shows that they operate among beginning spellers</a:t>
            </a:r>
            <a:endParaRPr lang="en-GB" dirty="0"/>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18</a:t>
            </a:fld>
            <a:endParaRPr lang="en-GB"/>
          </a:p>
        </p:txBody>
      </p:sp>
    </p:spTree>
    <p:extLst>
      <p:ext uri="{BB962C8B-B14F-4D97-AF65-F5344CB8AC3E}">
        <p14:creationId xmlns:p14="http://schemas.microsoft.com/office/powerpoint/2010/main" val="214574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Limitations on a separate slide</a:t>
            </a:r>
          </a:p>
        </p:txBody>
      </p:sp>
      <p:sp>
        <p:nvSpPr>
          <p:cNvPr id="4" name="Slide Number Placeholder 3"/>
          <p:cNvSpPr>
            <a:spLocks noGrp="1"/>
          </p:cNvSpPr>
          <p:nvPr>
            <p:ph type="sldNum" sz="quarter" idx="10"/>
          </p:nvPr>
        </p:nvSpPr>
        <p:spPr/>
        <p:txBody>
          <a:bodyPr/>
          <a:lstStyle/>
          <a:p>
            <a:fld id="{535F0CD1-568D-4485-8C7D-65B6EE2A110B}" type="slidenum">
              <a:rPr lang="en-GB" smtClean="0"/>
              <a:t>19</a:t>
            </a:fld>
            <a:endParaRPr lang="en-GB"/>
          </a:p>
        </p:txBody>
      </p:sp>
    </p:spTree>
    <p:extLst>
      <p:ext uri="{BB962C8B-B14F-4D97-AF65-F5344CB8AC3E}">
        <p14:creationId xmlns:p14="http://schemas.microsoft.com/office/powerpoint/2010/main" val="106455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cap="none" baseline="0" dirty="0"/>
          </a:p>
        </p:txBody>
      </p:sp>
      <p:sp>
        <p:nvSpPr>
          <p:cNvPr id="4" name="Slide Number Placeholder 3"/>
          <p:cNvSpPr>
            <a:spLocks noGrp="1"/>
          </p:cNvSpPr>
          <p:nvPr>
            <p:ph type="sldNum" sz="quarter" idx="10"/>
          </p:nvPr>
        </p:nvSpPr>
        <p:spPr/>
        <p:txBody>
          <a:bodyPr/>
          <a:lstStyle/>
          <a:p>
            <a:fld id="{80CCAF1B-36B9-446A-84D8-78B271A80D43}" type="slidenum">
              <a:rPr lang="en-GB" smtClean="0"/>
              <a:pPr/>
              <a:t>20</a:t>
            </a:fld>
            <a:endParaRPr lang="en-GB"/>
          </a:p>
        </p:txBody>
      </p:sp>
    </p:spTree>
    <p:extLst>
      <p:ext uri="{BB962C8B-B14F-4D97-AF65-F5344CB8AC3E}">
        <p14:creationId xmlns:p14="http://schemas.microsoft.com/office/powerpoint/2010/main" val="121670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21</a:t>
            </a:fld>
            <a:endParaRPr lang="en-GB"/>
          </a:p>
        </p:txBody>
      </p:sp>
    </p:spTree>
    <p:extLst>
      <p:ext uri="{BB962C8B-B14F-4D97-AF65-F5344CB8AC3E}">
        <p14:creationId xmlns:p14="http://schemas.microsoft.com/office/powerpoint/2010/main" val="106290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22</a:t>
            </a:fld>
            <a:endParaRPr lang="en-GB"/>
          </a:p>
        </p:txBody>
      </p:sp>
    </p:spTree>
    <p:extLst>
      <p:ext uri="{BB962C8B-B14F-4D97-AF65-F5344CB8AC3E}">
        <p14:creationId xmlns:p14="http://schemas.microsoft.com/office/powerpoint/2010/main" val="763075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methods, won’t go into details</a:t>
            </a:r>
            <a:r>
              <a:rPr lang="mr-IN" baseline="0" dirty="0"/>
              <a:t>…</a:t>
            </a:r>
            <a:r>
              <a:rPr lang="en-US" baseline="0"/>
              <a:t>.. </a:t>
            </a:r>
            <a:endParaRPr lang="en-US"/>
          </a:p>
        </p:txBody>
      </p:sp>
      <p:sp>
        <p:nvSpPr>
          <p:cNvPr id="4" name="Slide Number Placeholder 3"/>
          <p:cNvSpPr>
            <a:spLocks noGrp="1"/>
          </p:cNvSpPr>
          <p:nvPr>
            <p:ph type="sldNum" sz="quarter" idx="10"/>
          </p:nvPr>
        </p:nvSpPr>
        <p:spPr/>
        <p:txBody>
          <a:bodyPr/>
          <a:lstStyle/>
          <a:p>
            <a:fld id="{535F0CD1-568D-4485-8C7D-65B6EE2A110B}" type="slidenum">
              <a:rPr lang="en-GB" smtClean="0"/>
              <a:t>23</a:t>
            </a:fld>
            <a:endParaRPr lang="en-GB"/>
          </a:p>
        </p:txBody>
      </p:sp>
    </p:spTree>
    <p:extLst>
      <p:ext uri="{BB962C8B-B14F-4D97-AF65-F5344CB8AC3E}">
        <p14:creationId xmlns:p14="http://schemas.microsoft.com/office/powerpoint/2010/main" val="133687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r>
              <a:rPr lang="en-US" baseline="0" dirty="0"/>
              <a:t> THE LETTERS SO THAT THEY MATCH WHAT DANIELA USED</a:t>
            </a:r>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24</a:t>
            </a:fld>
            <a:endParaRPr lang="en-GB"/>
          </a:p>
        </p:txBody>
      </p:sp>
    </p:spTree>
    <p:extLst>
      <p:ext uri="{BB962C8B-B14F-4D97-AF65-F5344CB8AC3E}">
        <p14:creationId xmlns:p14="http://schemas.microsoft.com/office/powerpoint/2010/main" val="38209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Morphological relationships among words (e.g., /</a:t>
            </a:r>
            <a:r>
              <a:rPr lang="en-US" sz="1200" kern="1200" dirty="0" err="1">
                <a:solidFill>
                  <a:schemeClr val="tx1"/>
                </a:solidFill>
                <a:effectLst/>
                <a:latin typeface="+mn-lt"/>
                <a:ea typeface="+mn-ea"/>
                <a:cs typeface="+mn-cs"/>
              </a:rPr>
              <a:t>ε</a:t>
            </a:r>
            <a:r>
              <a:rPr lang="en-US" sz="1200" kern="1200" dirty="0">
                <a:solidFill>
                  <a:schemeClr val="tx1"/>
                </a:solidFill>
                <a:effectLst/>
                <a:latin typeface="+mn-lt"/>
                <a:ea typeface="+mn-ea"/>
                <a:cs typeface="+mn-cs"/>
              </a:rPr>
              <a:t>/ in health may not be spelt with e, but </a:t>
            </a:r>
            <a:r>
              <a:rPr lang="en-US" sz="1200" kern="1200" dirty="0" err="1">
                <a:solidFill>
                  <a:schemeClr val="tx1"/>
                </a:solidFill>
                <a:effectLst/>
                <a:latin typeface="+mn-lt"/>
                <a:ea typeface="+mn-ea"/>
                <a:cs typeface="+mn-cs"/>
              </a:rPr>
              <a:t>ea</a:t>
            </a:r>
            <a:r>
              <a:rPr lang="en-US" sz="1200" kern="1200" dirty="0">
                <a:solidFill>
                  <a:schemeClr val="tx1"/>
                </a:solidFill>
                <a:effectLst/>
                <a:latin typeface="+mn-lt"/>
                <a:ea typeface="+mn-ea"/>
                <a:cs typeface="+mn-cs"/>
              </a:rPr>
              <a:t> is somewhat more expected considering that health is a derivative of the verb heal) provide one such cue. </a:t>
            </a:r>
            <a:endParaRPr lang="en-US" dirty="0"/>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2</a:t>
            </a:fld>
            <a:endParaRPr lang="en-GB"/>
          </a:p>
        </p:txBody>
      </p:sp>
    </p:spTree>
    <p:extLst>
      <p:ext uri="{BB962C8B-B14F-4D97-AF65-F5344CB8AC3E}">
        <p14:creationId xmlns:p14="http://schemas.microsoft.com/office/powerpoint/2010/main" val="1337320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25</a:t>
            </a:fld>
            <a:endParaRPr lang="en-GB"/>
          </a:p>
        </p:txBody>
      </p:sp>
    </p:spTree>
    <p:extLst>
      <p:ext uri="{BB962C8B-B14F-4D97-AF65-F5344CB8AC3E}">
        <p14:creationId xmlns:p14="http://schemas.microsoft.com/office/powerpoint/2010/main" val="1974024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26</a:t>
            </a:fld>
            <a:endParaRPr lang="en-GB"/>
          </a:p>
        </p:txBody>
      </p:sp>
    </p:spTree>
    <p:extLst>
      <p:ext uri="{BB962C8B-B14F-4D97-AF65-F5344CB8AC3E}">
        <p14:creationId xmlns:p14="http://schemas.microsoft.com/office/powerpoint/2010/main" val="164980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kern="1200" dirty="0">
                <a:solidFill>
                  <a:schemeClr val="tx1"/>
                </a:solidFill>
                <a:effectLst/>
                <a:latin typeface="+mn-lt"/>
                <a:ea typeface="+mn-ea"/>
                <a:cs typeface="+mn-cs"/>
              </a:rPr>
              <a:t>SAY:</a:t>
            </a:r>
            <a:r>
              <a:rPr lang="en-GB" sz="1200" b="1" u="sng"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we don’t use defaults for priors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kern="1200" dirty="0">
                <a:solidFill>
                  <a:schemeClr val="tx1"/>
                </a:solidFill>
                <a:effectLst/>
                <a:latin typeface="+mn-lt"/>
                <a:ea typeface="+mn-ea"/>
                <a:cs typeface="+mn-cs"/>
              </a:rPr>
              <a:t>won’t go into details but we use a half normal following </a:t>
            </a:r>
            <a:r>
              <a:rPr lang="en-GB" sz="1200" b="1" u="sng" kern="1200" dirty="0" err="1">
                <a:solidFill>
                  <a:schemeClr val="tx1"/>
                </a:solidFill>
                <a:effectLst/>
                <a:latin typeface="+mn-lt"/>
                <a:ea typeface="+mn-ea"/>
                <a:cs typeface="+mn-cs"/>
              </a:rPr>
              <a:t>bayes</a:t>
            </a:r>
            <a:r>
              <a:rPr lang="en-GB" sz="1200" b="1" u="sng" kern="1200" dirty="0">
                <a:solidFill>
                  <a:schemeClr val="tx1"/>
                </a:solidFill>
                <a:effectLst/>
                <a:latin typeface="+mn-lt"/>
                <a:ea typeface="+mn-ea"/>
                <a:cs typeface="+mn-cs"/>
              </a:rPr>
              <a:t> which biases small values</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model H1 for models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and (ii), we specified a rough estimate of</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 predicted effect size on the basis of the contextual constraints learning effect in Samara and </a:t>
            </a:r>
            <a:r>
              <a:rPr lang="en-GB" sz="1200" kern="1200" dirty="0" err="1">
                <a:solidFill>
                  <a:schemeClr val="tx1"/>
                </a:solidFill>
                <a:effectLst/>
                <a:latin typeface="+mn-lt"/>
                <a:ea typeface="+mn-ea"/>
                <a:cs typeface="+mn-cs"/>
              </a:rPr>
              <a:t>Caravolas</a:t>
            </a:r>
            <a:r>
              <a:rPr lang="en-GB" sz="1200" kern="1200" dirty="0">
                <a:solidFill>
                  <a:schemeClr val="tx1"/>
                </a:solidFill>
                <a:effectLst/>
                <a:latin typeface="+mn-lt"/>
                <a:ea typeface="+mn-ea"/>
                <a:cs typeface="+mn-cs"/>
              </a:rPr>
              <a:t> (2014) (reanalysed using logistic mixed effect model analyses; see Appendix A) and used this value (0.19) to scale the size of the effect that could be expected. For these models, B</a:t>
            </a:r>
            <a:r>
              <a:rPr lang="en-GB" sz="1200" kern="1200" baseline="-25000" dirty="0">
                <a:solidFill>
                  <a:schemeClr val="tx1"/>
                </a:solidFill>
                <a:effectLst/>
                <a:latin typeface="+mn-lt"/>
                <a:ea typeface="+mn-ea"/>
                <a:cs typeface="+mn-cs"/>
              </a:rPr>
              <a:t>N(0,x)</a:t>
            </a:r>
            <a:r>
              <a:rPr lang="en-GB" sz="1200" kern="1200" dirty="0">
                <a:solidFill>
                  <a:schemeClr val="tx1"/>
                </a:solidFill>
                <a:effectLst/>
                <a:latin typeface="+mn-lt"/>
                <a:ea typeface="+mn-ea"/>
                <a:cs typeface="+mn-cs"/>
              </a:rPr>
              <a:t> refers to a BF in which the predictions of H1 were </a:t>
            </a:r>
            <a:r>
              <a:rPr lang="en-GB" sz="1200" kern="1200" dirty="0" err="1">
                <a:solidFill>
                  <a:schemeClr val="tx1"/>
                </a:solidFill>
                <a:effectLst/>
                <a:latin typeface="+mn-lt"/>
                <a:ea typeface="+mn-ea"/>
                <a:cs typeface="+mn-cs"/>
              </a:rPr>
              <a:t>modeled</a:t>
            </a:r>
            <a:r>
              <a:rPr lang="en-GB" sz="1200" kern="1200" dirty="0">
                <a:solidFill>
                  <a:schemeClr val="tx1"/>
                </a:solidFill>
                <a:effectLst/>
                <a:latin typeface="+mn-lt"/>
                <a:ea typeface="+mn-ea"/>
                <a:cs typeface="+mn-cs"/>
              </a:rPr>
              <a:t> as a half-normal distribution with a </a:t>
            </a:r>
            <a:r>
              <a:rPr lang="en-GB" sz="1200" i="1" kern="1200" dirty="0">
                <a:solidFill>
                  <a:schemeClr val="tx1"/>
                </a:solidFill>
                <a:effectLst/>
                <a:latin typeface="+mn-lt"/>
                <a:ea typeface="+mn-ea"/>
                <a:cs typeface="+mn-cs"/>
              </a:rPr>
              <a:t>SD</a:t>
            </a:r>
            <a:r>
              <a:rPr lang="en-GB" sz="1200" kern="1200" dirty="0">
                <a:solidFill>
                  <a:schemeClr val="tx1"/>
                </a:solidFill>
                <a:effectLst/>
                <a:latin typeface="+mn-lt"/>
                <a:ea typeface="+mn-ea"/>
                <a:cs typeface="+mn-cs"/>
              </a:rPr>
              <a:t> of x (Dienes, 2014). H1 for model (iii) was modelled by estimating that a rough maximum predicted effect size would be a difference score capturing chance performance in the word-initial (CV) learning and learning equivalent to that reported in Samara and </a:t>
            </a:r>
            <a:r>
              <a:rPr lang="en-GB" sz="1200" kern="1200" dirty="0" err="1">
                <a:solidFill>
                  <a:schemeClr val="tx1"/>
                </a:solidFill>
                <a:effectLst/>
                <a:latin typeface="+mn-lt"/>
                <a:ea typeface="+mn-ea"/>
                <a:cs typeface="+mn-cs"/>
              </a:rPr>
              <a:t>Caravolas</a:t>
            </a:r>
            <a:r>
              <a:rPr lang="en-GB" sz="1200" kern="1200" dirty="0">
                <a:solidFill>
                  <a:schemeClr val="tx1"/>
                </a:solidFill>
                <a:effectLst/>
                <a:latin typeface="+mn-lt"/>
                <a:ea typeface="+mn-ea"/>
                <a:cs typeface="+mn-cs"/>
              </a:rPr>
              <a:t> (2014) in the word-final (VC) condition (</a:t>
            </a:r>
            <a:r>
              <a:rPr lang="en-GB" sz="1200" kern="1200" dirty="0">
                <a:solidFill>
                  <a:schemeClr val="tx1"/>
                </a:solidFill>
                <a:effectLst/>
                <a:latin typeface="+mn-lt"/>
                <a:ea typeface="+mn-ea"/>
                <a:cs typeface="+mn-cs"/>
                <a:sym typeface="Symbol" charset="2"/>
              </a:rPr>
              <a:t></a:t>
            </a:r>
            <a:r>
              <a:rPr lang="en-GB" sz="1200" kern="1200" dirty="0">
                <a:solidFill>
                  <a:schemeClr val="tx1"/>
                </a:solidFill>
                <a:effectLst/>
                <a:latin typeface="+mn-lt"/>
                <a:ea typeface="+mn-ea"/>
                <a:cs typeface="+mn-cs"/>
              </a:rPr>
              <a:t>0-0.19</a:t>
            </a:r>
            <a:r>
              <a:rPr lang="en-GB" sz="1200" kern="1200" dirty="0">
                <a:solidFill>
                  <a:schemeClr val="tx1"/>
                </a:solidFill>
                <a:effectLst/>
                <a:latin typeface="+mn-lt"/>
                <a:ea typeface="+mn-ea"/>
                <a:cs typeface="+mn-cs"/>
                <a:sym typeface="Symbol" charset="2"/>
              </a:rPr>
              <a:t></a:t>
            </a:r>
            <a:r>
              <a:rPr lang="en-GB" sz="1200" kern="1200" dirty="0">
                <a:solidFill>
                  <a:schemeClr val="tx1"/>
                </a:solidFill>
                <a:effectLst/>
                <a:latin typeface="+mn-lt"/>
                <a:ea typeface="+mn-ea"/>
                <a:cs typeface="+mn-cs"/>
              </a:rPr>
              <a:t> =0.19). As recommended by Dienes (2014), for this model, B</a:t>
            </a:r>
            <a:r>
              <a:rPr lang="en-GB" sz="1200" kern="1200" baseline="-25000" dirty="0">
                <a:solidFill>
                  <a:schemeClr val="tx1"/>
                </a:solidFill>
                <a:effectLst/>
                <a:latin typeface="+mn-lt"/>
                <a:ea typeface="+mn-ea"/>
                <a:cs typeface="+mn-cs"/>
              </a:rPr>
              <a:t>N(0,x)</a:t>
            </a:r>
            <a:r>
              <a:rPr lang="en-GB" sz="1200" kern="1200" dirty="0">
                <a:solidFill>
                  <a:schemeClr val="tx1"/>
                </a:solidFill>
                <a:effectLst/>
                <a:latin typeface="+mn-lt"/>
                <a:ea typeface="+mn-ea"/>
                <a:cs typeface="+mn-cs"/>
              </a:rPr>
              <a:t> refers to a BF in which the predictions of H1 were </a:t>
            </a:r>
            <a:r>
              <a:rPr lang="en-GB" sz="1200" kern="1200" dirty="0" err="1">
                <a:solidFill>
                  <a:schemeClr val="tx1"/>
                </a:solidFill>
                <a:effectLst/>
                <a:latin typeface="+mn-lt"/>
                <a:ea typeface="+mn-ea"/>
                <a:cs typeface="+mn-cs"/>
              </a:rPr>
              <a:t>modeled</a:t>
            </a:r>
            <a:r>
              <a:rPr lang="en-GB" sz="1200" kern="1200" dirty="0">
                <a:solidFill>
                  <a:schemeClr val="tx1"/>
                </a:solidFill>
                <a:effectLst/>
                <a:latin typeface="+mn-lt"/>
                <a:ea typeface="+mn-ea"/>
                <a:cs typeface="+mn-cs"/>
              </a:rPr>
              <a:t> as a half-normal distribution with a </a:t>
            </a:r>
            <a:r>
              <a:rPr lang="en-GB" sz="1200" i="1" kern="1200" dirty="0">
                <a:solidFill>
                  <a:schemeClr val="tx1"/>
                </a:solidFill>
                <a:effectLst/>
                <a:latin typeface="+mn-lt"/>
                <a:ea typeface="+mn-ea"/>
                <a:cs typeface="+mn-cs"/>
              </a:rPr>
              <a:t>SD</a:t>
            </a:r>
            <a:r>
              <a:rPr lang="en-GB" sz="1200" kern="1200" dirty="0">
                <a:solidFill>
                  <a:schemeClr val="tx1"/>
                </a:solidFill>
                <a:effectLst/>
                <a:latin typeface="+mn-lt"/>
                <a:ea typeface="+mn-ea"/>
                <a:cs typeface="+mn-cs"/>
              </a:rPr>
              <a:t> that has set as half the value of x (Dienes, 2014). </a:t>
            </a:r>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28</a:t>
            </a:fld>
            <a:endParaRPr lang="en-GB"/>
          </a:p>
        </p:txBody>
      </p:sp>
    </p:spTree>
    <p:extLst>
      <p:ext uri="{BB962C8B-B14F-4D97-AF65-F5344CB8AC3E}">
        <p14:creationId xmlns:p14="http://schemas.microsoft.com/office/powerpoint/2010/main" val="638209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-Explain</a:t>
            </a:r>
            <a:r>
              <a:rPr lang="en-GB" baseline="0" dirty="0"/>
              <a:t> what error bars are</a:t>
            </a:r>
          </a:p>
        </p:txBody>
      </p:sp>
      <p:sp>
        <p:nvSpPr>
          <p:cNvPr id="4" name="Slide Number Placeholder 3"/>
          <p:cNvSpPr>
            <a:spLocks noGrp="1"/>
          </p:cNvSpPr>
          <p:nvPr>
            <p:ph type="sldNum" sz="quarter" idx="10"/>
          </p:nvPr>
        </p:nvSpPr>
        <p:spPr/>
        <p:txBody>
          <a:bodyPr/>
          <a:lstStyle/>
          <a:p>
            <a:fld id="{98C2BD01-DF65-462F-ABD5-B7A56FA9A22B}" type="slidenum">
              <a:rPr lang="en-GB" smtClean="0"/>
              <a:pPr/>
              <a:t>29</a:t>
            </a:fld>
            <a:endParaRPr lang="en-GB"/>
          </a:p>
        </p:txBody>
      </p:sp>
    </p:spTree>
    <p:extLst>
      <p:ext uri="{BB962C8B-B14F-4D97-AF65-F5344CB8AC3E}">
        <p14:creationId xmlns:p14="http://schemas.microsoft.com/office/powerpoint/2010/main" val="967303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Graphotactics</a:t>
            </a:r>
            <a:r>
              <a:rPr lang="en-US" dirty="0"/>
              <a:t>, </a:t>
            </a:r>
            <a:r>
              <a:rPr lang="en-US" dirty="0" err="1"/>
              <a:t>phonotactics</a:t>
            </a:r>
            <a:r>
              <a:rPr lang="en-US" dirty="0"/>
              <a:t>, or both?</a:t>
            </a:r>
          </a:p>
        </p:txBody>
      </p:sp>
      <p:sp>
        <p:nvSpPr>
          <p:cNvPr id="4" name="Slide Number Placeholder 3"/>
          <p:cNvSpPr>
            <a:spLocks noGrp="1"/>
          </p:cNvSpPr>
          <p:nvPr>
            <p:ph type="sldNum" sz="quarter" idx="10"/>
          </p:nvPr>
        </p:nvSpPr>
        <p:spPr/>
        <p:txBody>
          <a:bodyPr/>
          <a:lstStyle/>
          <a:p>
            <a:fld id="{535F0CD1-568D-4485-8C7D-65B6EE2A110B}" type="slidenum">
              <a:rPr lang="en-GB" smtClean="0"/>
              <a:t>30</a:t>
            </a:fld>
            <a:endParaRPr lang="en-GB"/>
          </a:p>
        </p:txBody>
      </p:sp>
    </p:spTree>
    <p:extLst>
      <p:ext uri="{BB962C8B-B14F-4D97-AF65-F5344CB8AC3E}">
        <p14:creationId xmlns:p14="http://schemas.microsoft.com/office/powerpoint/2010/main" val="2117945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always in a separate slide</a:t>
            </a:r>
          </a:p>
        </p:txBody>
      </p:sp>
      <p:sp>
        <p:nvSpPr>
          <p:cNvPr id="4" name="Slide Number Placeholder 3"/>
          <p:cNvSpPr>
            <a:spLocks noGrp="1"/>
          </p:cNvSpPr>
          <p:nvPr>
            <p:ph type="sldNum" sz="quarter" idx="10"/>
          </p:nvPr>
        </p:nvSpPr>
        <p:spPr/>
        <p:txBody>
          <a:bodyPr/>
          <a:lstStyle/>
          <a:p>
            <a:fld id="{535F0CD1-568D-4485-8C7D-65B6EE2A110B}" type="slidenum">
              <a:rPr lang="en-GB" smtClean="0"/>
              <a:t>31</a:t>
            </a:fld>
            <a:endParaRPr lang="en-GB"/>
          </a:p>
        </p:txBody>
      </p:sp>
    </p:spTree>
    <p:extLst>
      <p:ext uri="{BB962C8B-B14F-4D97-AF65-F5344CB8AC3E}">
        <p14:creationId xmlns:p14="http://schemas.microsoft.com/office/powerpoint/2010/main" val="1964860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cap="none" baseline="0" dirty="0"/>
          </a:p>
        </p:txBody>
      </p:sp>
      <p:sp>
        <p:nvSpPr>
          <p:cNvPr id="4" name="Slide Number Placeholder 3"/>
          <p:cNvSpPr>
            <a:spLocks noGrp="1"/>
          </p:cNvSpPr>
          <p:nvPr>
            <p:ph type="sldNum" sz="quarter" idx="10"/>
          </p:nvPr>
        </p:nvSpPr>
        <p:spPr/>
        <p:txBody>
          <a:bodyPr/>
          <a:lstStyle/>
          <a:p>
            <a:fld id="{80CCAF1B-36B9-446A-84D8-78B271A80D43}" type="slidenum">
              <a:rPr lang="en-GB" smtClean="0"/>
              <a:pPr/>
              <a:t>32</a:t>
            </a:fld>
            <a:endParaRPr lang="en-GB"/>
          </a:p>
        </p:txBody>
      </p:sp>
    </p:spTree>
    <p:extLst>
      <p:ext uri="{BB962C8B-B14F-4D97-AF65-F5344CB8AC3E}">
        <p14:creationId xmlns:p14="http://schemas.microsoft.com/office/powerpoint/2010/main" val="409791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doublet should be used if the vowel that precedes the medial consonant is short and a singleton should be used if the vowel is long or diphthongized”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gz</a:t>
            </a:r>
            <a:r>
              <a:rPr lang="en-GB" sz="1200" kern="1200" dirty="0">
                <a:solidFill>
                  <a:schemeClr val="tx1"/>
                </a:solidFill>
                <a:effectLst/>
                <a:latin typeface="+mn-lt"/>
                <a:ea typeface="+mn-ea"/>
                <a:cs typeface="+mn-cs"/>
              </a:rPr>
              <a:t> wouldn’t get it anywhere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35F0CD1-568D-4485-8C7D-65B6EE2A110B}" type="slidenum">
              <a:rPr lang="en-GB" smtClean="0"/>
              <a:t>33</a:t>
            </a:fld>
            <a:endParaRPr lang="en-GB"/>
          </a:p>
        </p:txBody>
      </p:sp>
    </p:spTree>
    <p:extLst>
      <p:ext uri="{BB962C8B-B14F-4D97-AF65-F5344CB8AC3E}">
        <p14:creationId xmlns:p14="http://schemas.microsoft.com/office/powerpoint/2010/main" val="1149417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Homophones</a:t>
            </a:r>
            <a:r>
              <a:rPr lang="en-GB" baseline="0" dirty="0"/>
              <a:t> </a:t>
            </a:r>
            <a:r>
              <a:rPr lang="en-US" baseline="0" dirty="0"/>
              <a:t>HARD  </a:t>
            </a:r>
            <a:r>
              <a:rPr lang="en-GB" baseline="0" dirty="0"/>
              <a:t>BF BASED ON BODY RIME ACROSS CONDITIONS (AND IS NOT HALFED)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a:t>THESE ARE DANIELA’S BF FACTORS IN THIS AND ALL SUBSEQUENT HOMOPHONE EXPERIMENTS</a:t>
            </a:r>
            <a:endParaRPr lang="en-GB" dirty="0"/>
          </a:p>
          <a:p>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35</a:t>
            </a:fld>
            <a:endParaRPr lang="en-GB"/>
          </a:p>
        </p:txBody>
      </p:sp>
    </p:spTree>
    <p:extLst>
      <p:ext uri="{BB962C8B-B14F-4D97-AF65-F5344CB8AC3E}">
        <p14:creationId xmlns:p14="http://schemas.microsoft.com/office/powerpoint/2010/main" val="1339246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Fill</a:t>
            </a:r>
            <a:r>
              <a:rPr lang="en-GB" baseline="0" dirty="0"/>
              <a:t>-in the blanks</a:t>
            </a:r>
            <a:endParaRPr lang="en-GB" sz="1200" dirty="0"/>
          </a:p>
          <a:p>
            <a:endParaRPr lang="en-GB" dirty="0"/>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BF BASED ON A PILOT STUDY WHERE PPL LEARN CONTEXT BASED PATTERNS IDENTICAL TO MY ORIGINAL STUDY BUT THEY ALSO HEAR THE WORDS</a:t>
            </a:r>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36</a:t>
            </a:fld>
            <a:endParaRPr lang="en-GB"/>
          </a:p>
        </p:txBody>
      </p:sp>
    </p:spTree>
    <p:extLst>
      <p:ext uri="{BB962C8B-B14F-4D97-AF65-F5344CB8AC3E}">
        <p14:creationId xmlns:p14="http://schemas.microsoft.com/office/powerpoint/2010/main" val="199175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give ‘bed’ example:</a:t>
            </a:r>
            <a:r>
              <a:rPr lang="en-US" baseline="0" dirty="0"/>
              <a:t> beg works fine. </a:t>
            </a:r>
            <a:r>
              <a:rPr lang="en-US" dirty="0"/>
              <a:t>Find exact stats of how frequent</a:t>
            </a:r>
            <a:r>
              <a:rPr lang="en-US" baseline="0" dirty="0"/>
              <a:t> </a:t>
            </a:r>
            <a:r>
              <a:rPr lang="en-GB" dirty="0"/>
              <a:t>/</a:t>
            </a:r>
            <a:r>
              <a:rPr lang="en-GB" dirty="0" err="1">
                <a:solidFill>
                  <a:srgbClr val="000000"/>
                </a:solidFill>
                <a:latin typeface="Charis SIL" charset="0"/>
              </a:rPr>
              <a:t>ɛ</a:t>
            </a:r>
            <a:r>
              <a:rPr lang="en-GB" dirty="0"/>
              <a:t>/  is e when followed</a:t>
            </a:r>
            <a:r>
              <a:rPr lang="en-GB" baseline="0" dirty="0"/>
              <a:t> by d</a:t>
            </a:r>
          </a:p>
          <a:p>
            <a:endParaRPr lang="en-GB" baseline="0" dirty="0"/>
          </a:p>
          <a:p>
            <a:endParaRPr lang="en-GB" baseline="0" dirty="0"/>
          </a:p>
          <a:p>
            <a:r>
              <a:rPr lang="en-GB" baseline="0" dirty="0"/>
              <a:t>43% of the time word ends in /d/, it’s an </a:t>
            </a:r>
            <a:r>
              <a:rPr lang="en-GB" baseline="0" dirty="0" err="1"/>
              <a:t>ea</a:t>
            </a:r>
            <a:endParaRPr lang="en-GB" baseline="0" dirty="0"/>
          </a:p>
          <a:p>
            <a:r>
              <a:rPr lang="en-GB" baseline="0" dirty="0"/>
              <a:t>0% of the word ends in /g/ it’s an </a:t>
            </a:r>
            <a:r>
              <a:rPr lang="en-GB" baseline="0" dirty="0" err="1"/>
              <a:t>ea</a:t>
            </a:r>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3</a:t>
            </a:fld>
            <a:endParaRPr lang="en-GB"/>
          </a:p>
        </p:txBody>
      </p:sp>
    </p:spTree>
    <p:extLst>
      <p:ext uri="{BB962C8B-B14F-4D97-AF65-F5344CB8AC3E}">
        <p14:creationId xmlns:p14="http://schemas.microsoft.com/office/powerpoint/2010/main" val="979893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Hom</a:t>
            </a:r>
            <a:r>
              <a:rPr lang="en-GB" baseline="0" dirty="0"/>
              <a:t>ophones easy BF IDENTICAL TO HARD VERSION</a:t>
            </a:r>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38</a:t>
            </a:fld>
            <a:endParaRPr lang="en-GB"/>
          </a:p>
        </p:txBody>
      </p:sp>
    </p:spTree>
    <p:extLst>
      <p:ext uri="{BB962C8B-B14F-4D97-AF65-F5344CB8AC3E}">
        <p14:creationId xmlns:p14="http://schemas.microsoft.com/office/powerpoint/2010/main" val="783557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Fill</a:t>
            </a:r>
            <a:r>
              <a:rPr lang="en-GB" baseline="0" dirty="0"/>
              <a:t>-in the blanks BF IDENTICAL TO HARD VERSION</a:t>
            </a:r>
            <a:endParaRPr lang="en-GB" sz="1200" dirty="0"/>
          </a:p>
          <a:p>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39</a:t>
            </a:fld>
            <a:endParaRPr lang="en-GB"/>
          </a:p>
        </p:txBody>
      </p:sp>
    </p:spTree>
    <p:extLst>
      <p:ext uri="{BB962C8B-B14F-4D97-AF65-F5344CB8AC3E}">
        <p14:creationId xmlns:p14="http://schemas.microsoft.com/office/powerpoint/2010/main" val="388397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1-back task</a:t>
            </a:r>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40</a:t>
            </a:fld>
            <a:endParaRPr lang="en-GB"/>
          </a:p>
        </p:txBody>
      </p:sp>
    </p:spTree>
    <p:extLst>
      <p:ext uri="{BB962C8B-B14F-4D97-AF65-F5344CB8AC3E}">
        <p14:creationId xmlns:p14="http://schemas.microsoft.com/office/powerpoint/2010/main" val="177462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Hom</a:t>
            </a:r>
            <a:r>
              <a:rPr lang="en-GB" baseline="0" dirty="0"/>
              <a:t>ophones explicit same body-rime average as estimate of learning for legality</a:t>
            </a:r>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41</a:t>
            </a:fld>
            <a:endParaRPr lang="en-GB"/>
          </a:p>
        </p:txBody>
      </p:sp>
    </p:spTree>
    <p:extLst>
      <p:ext uri="{BB962C8B-B14F-4D97-AF65-F5344CB8AC3E}">
        <p14:creationId xmlns:p14="http://schemas.microsoft.com/office/powerpoint/2010/main" val="2062036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Fill</a:t>
            </a:r>
            <a:r>
              <a:rPr lang="en-GB" baseline="0" dirty="0"/>
              <a:t>-in the blanks</a:t>
            </a: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Hom</a:t>
            </a:r>
            <a:r>
              <a:rPr lang="en-GB" baseline="0" dirty="0"/>
              <a:t>ophones explicit pilot data as estimate of learning for fill in the gap</a:t>
            </a:r>
            <a:endParaRPr lang="en-GB" dirty="0"/>
          </a:p>
          <a:p>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42</a:t>
            </a:fld>
            <a:endParaRPr lang="en-GB"/>
          </a:p>
        </p:txBody>
      </p:sp>
    </p:spTree>
    <p:extLst>
      <p:ext uri="{BB962C8B-B14F-4D97-AF65-F5344CB8AC3E}">
        <p14:creationId xmlns:p14="http://schemas.microsoft.com/office/powerpoint/2010/main" val="970241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SLIDE NEEDS MORE WORK TO REFLECT NEWEST</a:t>
            </a:r>
            <a:r>
              <a:rPr lang="en-GB" baseline="0" dirty="0"/>
              <a:t> FINDINGS…</a:t>
            </a:r>
            <a:endParaRPr lang="en-GB" dirty="0"/>
          </a:p>
        </p:txBody>
      </p:sp>
      <p:sp>
        <p:nvSpPr>
          <p:cNvPr id="4" name="Slide Number Placeholder 3"/>
          <p:cNvSpPr>
            <a:spLocks noGrp="1"/>
          </p:cNvSpPr>
          <p:nvPr>
            <p:ph type="sldNum" sz="quarter" idx="10"/>
          </p:nvPr>
        </p:nvSpPr>
        <p:spPr/>
        <p:txBody>
          <a:bodyPr/>
          <a:lstStyle/>
          <a:p>
            <a:fld id="{98C2BD01-DF65-462F-ABD5-B7A56FA9A22B}" type="slidenum">
              <a:rPr lang="en-GB" smtClean="0"/>
              <a:pPr/>
              <a:t>43</a:t>
            </a:fld>
            <a:endParaRPr lang="en-GB"/>
          </a:p>
        </p:txBody>
      </p:sp>
    </p:spTree>
    <p:extLst>
      <p:ext uri="{BB962C8B-B14F-4D97-AF65-F5344CB8AC3E}">
        <p14:creationId xmlns:p14="http://schemas.microsoft.com/office/powerpoint/2010/main" val="67314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3000" dirty="0"/>
              <a:t>Three studies following well-established methods in spoken language acquisition research</a:t>
            </a:r>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44</a:t>
            </a:fld>
            <a:endParaRPr lang="en-GB"/>
          </a:p>
        </p:txBody>
      </p:sp>
    </p:spTree>
    <p:extLst>
      <p:ext uri="{BB962C8B-B14F-4D97-AF65-F5344CB8AC3E}">
        <p14:creationId xmlns:p14="http://schemas.microsoft.com/office/powerpoint/2010/main" val="1617159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5F0CD1-568D-4485-8C7D-65B6EE2A110B}" type="slidenum">
              <a:rPr lang="en-GB" smtClean="0"/>
              <a:t>48</a:t>
            </a:fld>
            <a:endParaRPr lang="en-GB"/>
          </a:p>
        </p:txBody>
      </p:sp>
    </p:spTree>
    <p:extLst>
      <p:ext uri="{BB962C8B-B14F-4D97-AF65-F5344CB8AC3E}">
        <p14:creationId xmlns:p14="http://schemas.microsoft.com/office/powerpoint/2010/main" val="1387422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a:t>E.g. they comply with them in </a:t>
            </a:r>
            <a:r>
              <a:rPr lang="en-AU" dirty="0" err="1"/>
              <a:t>pseudoword</a:t>
            </a:r>
            <a:r>
              <a:rPr lang="en-AU" dirty="0"/>
              <a:t> spelling tasks</a:t>
            </a:r>
            <a:endParaRPr lang="en-GB" dirty="0"/>
          </a:p>
          <a:p>
            <a:endParaRPr lang="en-GB" dirty="0"/>
          </a:p>
          <a:p>
            <a:endParaRPr lang="en-GB" dirty="0"/>
          </a:p>
          <a:p>
            <a:r>
              <a:rPr lang="en-GB" dirty="0"/>
              <a:t>Written language</a:t>
            </a:r>
            <a:r>
              <a:rPr lang="en-GB" baseline="0" dirty="0"/>
              <a:t> is no exception, it also shows a high degree of statistical structure.</a:t>
            </a:r>
          </a:p>
          <a:p>
            <a:r>
              <a:rPr lang="en-GB" baseline="0" dirty="0"/>
              <a:t>In fact there is some evidence showing that even beginning spellers, </a:t>
            </a:r>
          </a:p>
          <a:p>
            <a:r>
              <a:rPr lang="en-GB" baseline="0" dirty="0"/>
              <a:t>Early naturalistic work by </a:t>
            </a:r>
            <a:r>
              <a:rPr lang="en-GB" baseline="0" dirty="0" err="1"/>
              <a:t>Treiman</a:t>
            </a:r>
            <a:r>
              <a:rPr lang="en-GB" baseline="0" dirty="0"/>
              <a:t> … as young as kindergarten do not produce words where </a:t>
            </a:r>
            <a:r>
              <a:rPr lang="en-GB" baseline="0" dirty="0" err="1"/>
              <a:t>ck</a:t>
            </a:r>
            <a:r>
              <a:rPr lang="en-GB" baseline="0" dirty="0"/>
              <a:t> is an onset</a:t>
            </a:r>
          </a:p>
          <a:p>
            <a:r>
              <a:rPr lang="en-GB" baseline="0" dirty="0"/>
              <a:t>More recent psycholinguistic work by Kessler and </a:t>
            </a:r>
            <a:r>
              <a:rPr lang="en-GB" baseline="0" dirty="0" err="1"/>
              <a:t>Treiman</a:t>
            </a:r>
            <a:r>
              <a:rPr lang="en-GB" baseline="0" dirty="0"/>
              <a:t> further suggests that the statistics are there. E.g.,  </a:t>
            </a:r>
          </a:p>
          <a:p>
            <a:r>
              <a:rPr lang="en-GB" dirty="0"/>
              <a:t>Given that</a:t>
            </a:r>
            <a:r>
              <a:rPr lang="en-GB" baseline="0" dirty="0"/>
              <a:t> these statistics are either too complex to be explicitly taught or simply not taught through explicit instruction, it has been recently assumed that children’s sensitivity to general properties of their orthography reflects…</a:t>
            </a:r>
          </a:p>
          <a:p>
            <a:r>
              <a:rPr lang="en-GB" baseline="0" dirty="0"/>
              <a:t>However,</a:t>
            </a:r>
            <a:endParaRPr lang="en-GB" dirty="0"/>
          </a:p>
        </p:txBody>
      </p:sp>
      <p:sp>
        <p:nvSpPr>
          <p:cNvPr id="4" name="Slide Number Placeholder 3"/>
          <p:cNvSpPr>
            <a:spLocks noGrp="1"/>
          </p:cNvSpPr>
          <p:nvPr>
            <p:ph type="sldNum" sz="quarter" idx="10"/>
          </p:nvPr>
        </p:nvSpPr>
        <p:spPr/>
        <p:txBody>
          <a:bodyPr/>
          <a:lstStyle/>
          <a:p>
            <a:fld id="{535F0CD1-568D-4485-8C7D-65B6EE2A110B}" type="slidenum">
              <a:rPr lang="en-GB" smtClean="0"/>
              <a:t>4</a:t>
            </a:fld>
            <a:endParaRPr lang="en-GB"/>
          </a:p>
        </p:txBody>
      </p:sp>
    </p:spTree>
    <p:extLst>
      <p:ext uri="{BB962C8B-B14F-4D97-AF65-F5344CB8AC3E}">
        <p14:creationId xmlns:p14="http://schemas.microsoft.com/office/powerpoint/2010/main" val="97756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Statistical learning is general learning mechanism that forms the basis of … These can be relatively simple such patterns, e.g.,  </a:t>
            </a:r>
            <a:r>
              <a:rPr lang="en-US" dirty="0"/>
              <a:t>pair frequencies or much more complicated, e.g., conditional probabilistic patterns.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Statistical learning occurs incidentally, so people are not instructed to compute these statistics and they receive no feedback on how well they do. in fact most people would probably report that they are not aware of the fact that they are engaged in any form of computation.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Statistical learning is highly efficient in highly complex but patterned domains of knowledge, a prime example of which is language.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GB" dirty="0"/>
          </a:p>
          <a:p>
            <a:r>
              <a:rPr lang="en-GB" sz="1200" kern="1200" dirty="0" err="1">
                <a:solidFill>
                  <a:schemeClr val="tx1"/>
                </a:solidFill>
                <a:effectLst/>
                <a:latin typeface="+mn-lt"/>
                <a:ea typeface="+mn-ea"/>
                <a:cs typeface="+mn-cs"/>
              </a:rPr>
              <a:t>zb</a:t>
            </a:r>
            <a:r>
              <a:rPr lang="en-GB" sz="1200" kern="1200" dirty="0">
                <a:solidFill>
                  <a:schemeClr val="tx1"/>
                </a:solidFill>
                <a:effectLst/>
                <a:latin typeface="+mn-lt"/>
                <a:ea typeface="+mn-ea"/>
                <a:cs typeface="+mn-cs"/>
              </a:rPr>
              <a:t> is an illegal sound combination in English; </a:t>
            </a:r>
            <a:r>
              <a:rPr lang="en-GB" sz="1200" kern="1200" dirty="0" err="1">
                <a:solidFill>
                  <a:schemeClr val="tx1"/>
                </a:solidFill>
                <a:effectLst/>
                <a:latin typeface="+mn-lt"/>
                <a:ea typeface="+mn-ea"/>
                <a:cs typeface="+mn-cs"/>
              </a:rPr>
              <a:t>str</a:t>
            </a:r>
            <a:r>
              <a:rPr lang="en-GB" sz="1200" kern="1200" dirty="0">
                <a:solidFill>
                  <a:schemeClr val="tx1"/>
                </a:solidFill>
                <a:effectLst/>
                <a:latin typeface="+mn-lt"/>
                <a:ea typeface="+mn-ea"/>
                <a:cs typeface="+mn-cs"/>
              </a:rPr>
              <a:t> is allowed in English, but not in word endings). In a series of well-documented experiments, </a:t>
            </a:r>
            <a:r>
              <a:rPr lang="en-GB" sz="1200" kern="1200" dirty="0" err="1">
                <a:solidFill>
                  <a:schemeClr val="tx1"/>
                </a:solidFill>
                <a:effectLst/>
                <a:latin typeface="+mn-lt"/>
                <a:ea typeface="+mn-ea"/>
                <a:cs typeface="+mn-cs"/>
              </a:rPr>
              <a:t>Jusczyk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Friederici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Wessels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Svenkerud</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Jusczyk</a:t>
            </a:r>
            <a:r>
              <a:rPr lang="en-GB" sz="1200" kern="1200" dirty="0">
                <a:solidFill>
                  <a:schemeClr val="tx1"/>
                </a:solidFill>
                <a:effectLst/>
                <a:latin typeface="+mn-lt"/>
                <a:ea typeface="+mn-ea"/>
                <a:cs typeface="+mn-cs"/>
              </a:rPr>
              <a:t> (1993) provided evidence of 9-month-old infants’ listening preference for unfamiliar words that complied with </a:t>
            </a:r>
            <a:r>
              <a:rPr lang="en-GB" sz="1200" kern="1200" dirty="0" err="1">
                <a:solidFill>
                  <a:schemeClr val="tx1"/>
                </a:solidFill>
                <a:effectLst/>
                <a:latin typeface="+mn-lt"/>
                <a:ea typeface="+mn-ea"/>
                <a:cs typeface="+mn-cs"/>
              </a:rPr>
              <a:t>phonotactic</a:t>
            </a:r>
            <a:r>
              <a:rPr lang="en-GB" sz="1200" kern="1200" dirty="0">
                <a:solidFill>
                  <a:schemeClr val="tx1"/>
                </a:solidFill>
                <a:effectLst/>
                <a:latin typeface="+mn-lt"/>
                <a:ea typeface="+mn-ea"/>
                <a:cs typeface="+mn-cs"/>
              </a:rPr>
              <a:t> constraints in their native language over words that were legal in another language to which they had never been exposed. For example, American infants </a:t>
            </a:r>
            <a:r>
              <a:rPr lang="en-GB" sz="1200" kern="1200" dirty="0" err="1">
                <a:solidFill>
                  <a:schemeClr val="tx1"/>
                </a:solidFill>
                <a:effectLst/>
                <a:latin typeface="+mn-lt"/>
                <a:ea typeface="+mn-ea"/>
                <a:cs typeface="+mn-cs"/>
              </a:rPr>
              <a:t>favored</a:t>
            </a:r>
            <a:r>
              <a:rPr lang="en-GB" sz="1200" kern="1200" dirty="0">
                <a:solidFill>
                  <a:schemeClr val="tx1"/>
                </a:solidFill>
                <a:effectLst/>
                <a:latin typeface="+mn-lt"/>
                <a:ea typeface="+mn-ea"/>
                <a:cs typeface="+mn-cs"/>
              </a:rPr>
              <a:t> words that complied with English </a:t>
            </a:r>
            <a:r>
              <a:rPr lang="en-GB" sz="1200" kern="1200" dirty="0" err="1">
                <a:solidFill>
                  <a:schemeClr val="tx1"/>
                </a:solidFill>
                <a:effectLst/>
                <a:latin typeface="+mn-lt"/>
                <a:ea typeface="+mn-ea"/>
                <a:cs typeface="+mn-cs"/>
              </a:rPr>
              <a:t>phonotactics</a:t>
            </a:r>
            <a:r>
              <a:rPr lang="en-GB" sz="1200" kern="1200" dirty="0">
                <a:solidFill>
                  <a:schemeClr val="tx1"/>
                </a:solidFill>
                <a:effectLst/>
                <a:latin typeface="+mn-lt"/>
                <a:ea typeface="+mn-ea"/>
                <a:cs typeface="+mn-cs"/>
              </a:rPr>
              <a:t> (e.g., /</a:t>
            </a:r>
            <a:r>
              <a:rPr lang="en-GB" sz="1200" kern="1200" dirty="0" err="1">
                <a:solidFill>
                  <a:schemeClr val="tx1"/>
                </a:solidFill>
                <a:effectLst/>
                <a:latin typeface="+mn-lt"/>
                <a:ea typeface="+mn-ea"/>
                <a:cs typeface="+mn-cs"/>
              </a:rPr>
              <a:t>pɪtʃɪz</a:t>
            </a:r>
            <a:r>
              <a:rPr lang="en-GB" sz="1200" kern="1200" dirty="0">
                <a:solidFill>
                  <a:schemeClr val="tx1"/>
                </a:solidFill>
                <a:effectLst/>
                <a:latin typeface="+mn-lt"/>
                <a:ea typeface="+mn-ea"/>
                <a:cs typeface="+mn-cs"/>
              </a:rPr>
              <a:t>/), yet are illegal in Dutch. Conversely, Dutch infants listened longer to words embedding legal Dutch phoneme sequences (e.g., /</a:t>
            </a:r>
            <a:r>
              <a:rPr lang="en-GB" sz="1200" kern="1200" dirty="0" err="1">
                <a:solidFill>
                  <a:schemeClr val="tx1"/>
                </a:solidFill>
                <a:effectLst/>
                <a:latin typeface="+mn-lt"/>
                <a:ea typeface="+mn-ea"/>
                <a:cs typeface="+mn-cs"/>
              </a:rPr>
              <a:t>opkomst</a:t>
            </a:r>
            <a:r>
              <a:rPr lang="en-GB" sz="1200" kern="1200" dirty="0">
                <a:solidFill>
                  <a:schemeClr val="tx1"/>
                </a:solidFill>
                <a:effectLst/>
                <a:latin typeface="+mn-lt"/>
                <a:ea typeface="+mn-ea"/>
                <a:cs typeface="+mn-cs"/>
              </a:rPr>
              <a:t>/) which are not permitted in English. </a:t>
            </a:r>
            <a:endParaRPr lang="en-GB" dirty="0"/>
          </a:p>
          <a:p>
            <a:endParaRPr lang="en-GB" dirty="0"/>
          </a:p>
          <a:p>
            <a:r>
              <a:rPr lang="en-GB" sz="1200" kern="1200" dirty="0">
                <a:solidFill>
                  <a:schemeClr val="tx1"/>
                </a:solidFill>
                <a:effectLst/>
                <a:latin typeface="+mn-lt"/>
                <a:ea typeface="+mn-ea"/>
                <a:cs typeface="+mn-cs"/>
              </a:rPr>
              <a:t>By 10 months of age, they have become sensitive to how the individual speech sounds are combined to form the words of their input language (</a:t>
            </a:r>
            <a:r>
              <a:rPr lang="en-GB" sz="1200" kern="1200" dirty="0" err="1">
                <a:solidFill>
                  <a:schemeClr val="tx1"/>
                </a:solidFill>
                <a:effectLst/>
                <a:latin typeface="+mn-lt"/>
                <a:ea typeface="+mn-ea"/>
                <a:cs typeface="+mn-cs"/>
              </a:rPr>
              <a:t>Friederici</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Wessels</a:t>
            </a:r>
            <a:r>
              <a:rPr lang="en-GB" sz="1200" kern="1200" dirty="0">
                <a:solidFill>
                  <a:schemeClr val="tx1"/>
                </a:solidFill>
                <a:effectLst/>
                <a:latin typeface="+mn-lt"/>
                <a:ea typeface="+mn-ea"/>
                <a:cs typeface="+mn-cs"/>
              </a:rPr>
              <a:t>, 1993; </a:t>
            </a:r>
            <a:r>
              <a:rPr lang="en-GB" sz="1200" kern="1200" dirty="0" err="1">
                <a:solidFill>
                  <a:schemeClr val="tx1"/>
                </a:solidFill>
                <a:effectLst/>
                <a:latin typeface="+mn-lt"/>
                <a:ea typeface="+mn-ea"/>
                <a:cs typeface="+mn-cs"/>
              </a:rPr>
              <a:t>Jusczyk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Friederici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Wessels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Svenkerud</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Jusczyk</a:t>
            </a:r>
            <a:r>
              <a:rPr lang="en-GB" sz="1200" kern="1200" dirty="0">
                <a:solidFill>
                  <a:schemeClr val="tx1"/>
                </a:solidFill>
                <a:effectLst/>
                <a:latin typeface="+mn-lt"/>
                <a:ea typeface="+mn-ea"/>
                <a:cs typeface="+mn-cs"/>
              </a:rPr>
              <a:t>, 1993), the relative </a:t>
            </a:r>
            <a:r>
              <a:rPr lang="en-GB" sz="1200" kern="1200" dirty="0" err="1">
                <a:solidFill>
                  <a:schemeClr val="tx1"/>
                </a:solidFill>
                <a:effectLst/>
                <a:latin typeface="+mn-lt"/>
                <a:ea typeface="+mn-ea"/>
                <a:cs typeface="+mn-cs"/>
              </a:rPr>
              <a:t>frequen</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cies</a:t>
            </a:r>
            <a:r>
              <a:rPr lang="en-GB" sz="1200" kern="1200" dirty="0">
                <a:solidFill>
                  <a:schemeClr val="tx1"/>
                </a:solidFill>
                <a:effectLst/>
                <a:latin typeface="+mn-lt"/>
                <a:ea typeface="+mn-ea"/>
                <a:cs typeface="+mn-cs"/>
              </a:rPr>
              <a:t> with which the various speech sounds occur and co-occur (</a:t>
            </a:r>
            <a:r>
              <a:rPr lang="en-GB" sz="1200" kern="1200" dirty="0" err="1">
                <a:solidFill>
                  <a:schemeClr val="tx1"/>
                </a:solidFill>
                <a:effectLst/>
                <a:latin typeface="+mn-lt"/>
                <a:ea typeface="+mn-ea"/>
                <a:cs typeface="+mn-cs"/>
              </a:rPr>
              <a:t>Jusczyk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Luce</a:t>
            </a:r>
            <a:r>
              <a:rPr lang="en-GB" sz="1200" kern="1200" dirty="0">
                <a:solidFill>
                  <a:schemeClr val="tx1"/>
                </a:solidFill>
                <a:effectLst/>
                <a:latin typeface="+mn-lt"/>
                <a:ea typeface="+mn-ea"/>
                <a:cs typeface="+mn-cs"/>
              </a:rPr>
              <a:t>, &amp; Charles-</a:t>
            </a:r>
            <a:r>
              <a:rPr lang="en-GB" sz="1200" kern="1200" dirty="0" err="1">
                <a:solidFill>
                  <a:schemeClr val="tx1"/>
                </a:solidFill>
                <a:effectLst/>
                <a:latin typeface="+mn-lt"/>
                <a:ea typeface="+mn-ea"/>
                <a:cs typeface="+mn-cs"/>
              </a:rPr>
              <a:t>Luce</a:t>
            </a:r>
            <a:r>
              <a:rPr lang="en-GB" sz="1200" kern="1200" dirty="0">
                <a:solidFill>
                  <a:schemeClr val="tx1"/>
                </a:solidFill>
                <a:effectLst/>
                <a:latin typeface="+mn-lt"/>
                <a:ea typeface="+mn-ea"/>
                <a:cs typeface="+mn-cs"/>
              </a:rPr>
              <a:t>, 1994), </a:t>
            </a:r>
          </a:p>
          <a:p>
            <a:endParaRPr lang="en-GB" sz="120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GB" sz="2600" dirty="0"/>
              <a:t>Importantly, they can incidentally learn novel restrictions of this sort in an artificial system (e.g., /b/ cannot be an onset) (</a:t>
            </a:r>
            <a:r>
              <a:rPr lang="en-GB" sz="2600" dirty="0" err="1"/>
              <a:t>Onishi</a:t>
            </a:r>
            <a:r>
              <a:rPr lang="en-GB" sz="2600" dirty="0"/>
              <a:t> et al., 2002, 2010)</a:t>
            </a:r>
            <a:endParaRPr lang="en-GB" dirty="0">
              <a:solidFill>
                <a:srgbClr val="FF0000"/>
              </a:solidFill>
            </a:endParaRPr>
          </a:p>
          <a:p>
            <a:endParaRPr lang="en-GB" dirty="0"/>
          </a:p>
        </p:txBody>
      </p:sp>
      <p:sp>
        <p:nvSpPr>
          <p:cNvPr id="4" name="Slide Number Placeholder 3"/>
          <p:cNvSpPr>
            <a:spLocks noGrp="1"/>
          </p:cNvSpPr>
          <p:nvPr>
            <p:ph type="sldNum" sz="quarter" idx="10"/>
          </p:nvPr>
        </p:nvSpPr>
        <p:spPr/>
        <p:txBody>
          <a:bodyPr/>
          <a:lstStyle/>
          <a:p>
            <a:fld id="{535F0CD1-568D-4485-8C7D-65B6EE2A110B}" type="slidenum">
              <a:rPr lang="en-GB" smtClean="0"/>
              <a:t>5</a:t>
            </a:fld>
            <a:endParaRPr lang="en-GB"/>
          </a:p>
        </p:txBody>
      </p:sp>
    </p:spTree>
    <p:extLst>
      <p:ext uri="{BB962C8B-B14F-4D97-AF65-F5344CB8AC3E}">
        <p14:creationId xmlns:p14="http://schemas.microsoft.com/office/powerpoint/2010/main" val="69472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Acquisition of a natural language requires the extraction of a variety of types of distributional information from the ambient linguistic environment. </a:t>
            </a:r>
            <a:endParaRPr lang="en-US" dirty="0"/>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6</a:t>
            </a:fld>
            <a:endParaRPr lang="en-GB"/>
          </a:p>
        </p:txBody>
      </p:sp>
    </p:spTree>
    <p:extLst>
      <p:ext uri="{BB962C8B-B14F-4D97-AF65-F5344CB8AC3E}">
        <p14:creationId xmlns:p14="http://schemas.microsoft.com/office/powerpoint/2010/main" val="195714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rPr>
              <a:t>Surprisingly little with work with children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the sequence /pf/ does not occur in Dutch words. Therefore, when /pf/ occurs in the speech stream, listeners know that /p/ and /f/ belong to separate words. </a:t>
            </a:r>
            <a:endParaRPr lang="en-US" dirty="0"/>
          </a:p>
          <a:p>
            <a:endParaRPr lang="en-US" dirty="0"/>
          </a:p>
        </p:txBody>
      </p:sp>
      <p:sp>
        <p:nvSpPr>
          <p:cNvPr id="4" name="Slide Number Placeholder 3"/>
          <p:cNvSpPr>
            <a:spLocks noGrp="1"/>
          </p:cNvSpPr>
          <p:nvPr>
            <p:ph type="sldNum" sz="quarter" idx="10"/>
          </p:nvPr>
        </p:nvSpPr>
        <p:spPr/>
        <p:txBody>
          <a:bodyPr/>
          <a:lstStyle/>
          <a:p>
            <a:fld id="{535F0CD1-568D-4485-8C7D-65B6EE2A110B}" type="slidenum">
              <a:rPr lang="en-GB" smtClean="0"/>
              <a:t>7</a:t>
            </a:fld>
            <a:endParaRPr lang="en-GB"/>
          </a:p>
        </p:txBody>
      </p:sp>
    </p:spTree>
    <p:extLst>
      <p:ext uri="{BB962C8B-B14F-4D97-AF65-F5344CB8AC3E}">
        <p14:creationId xmlns:p14="http://schemas.microsoft.com/office/powerpoint/2010/main" val="205818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aseline="0" dirty="0">
                <a:solidFill>
                  <a:srgbClr val="FF0000"/>
                </a:solidFill>
              </a:rPr>
              <a:t>In </a:t>
            </a:r>
            <a:r>
              <a:rPr lang="en-GB" sz="1200" dirty="0">
                <a:solidFill>
                  <a:srgbClr val="FF0000"/>
                </a:solidFill>
              </a:rPr>
              <a:t>the first part of my talk</a:t>
            </a:r>
            <a:r>
              <a:rPr lang="en-GB" sz="1200" baseline="0" dirty="0">
                <a:solidFill>
                  <a:srgbClr val="FF0000"/>
                </a:solidFill>
              </a:rPr>
              <a:t> I will present on a series of experiments investigating the contribution of statistical learning processes in the development of reading and spelling skill and in the second part, I will present two experiments addressing whether impaired statistical learning skill can account for some of the difficulties that frequently occur among dyslexic individuals. </a:t>
            </a:r>
            <a:r>
              <a:rPr lang="en-GB" sz="1200" dirty="0">
                <a:solidFill>
                  <a:srgbClr val="FF0000"/>
                </a:solidFill>
              </a:rPr>
              <a:t>I will give</a:t>
            </a:r>
            <a:r>
              <a:rPr lang="en-GB" sz="1200" baseline="0" dirty="0">
                <a:solidFill>
                  <a:srgbClr val="FF0000"/>
                </a:solidFill>
              </a:rPr>
              <a:t> you the neat version of the story, so I won’t present absolutely everything. </a:t>
            </a:r>
          </a:p>
          <a:p>
            <a:endParaRPr lang="en-GB" sz="1200" dirty="0">
              <a:solidFill>
                <a:srgbClr val="FF0000"/>
              </a:solidFill>
            </a:endParaRPr>
          </a:p>
          <a:p>
            <a:r>
              <a:rPr lang="en-GB" sz="1200" dirty="0">
                <a:solidFill>
                  <a:srgbClr val="FF0000"/>
                </a:solidFill>
              </a:rPr>
              <a:t>I will not talk about</a:t>
            </a:r>
            <a:r>
              <a:rPr lang="en-GB" sz="1200" baseline="0" dirty="0">
                <a:solidFill>
                  <a:srgbClr val="FF0000"/>
                </a:solidFill>
              </a:rPr>
              <a:t> the relationship between learning performance and literacy skill</a:t>
            </a:r>
            <a:endParaRPr lang="en-GB" sz="1200" dirty="0">
              <a:solidFill>
                <a:srgbClr val="FF0000"/>
              </a:solidFill>
            </a:endParaRPr>
          </a:p>
        </p:txBody>
      </p:sp>
      <p:sp>
        <p:nvSpPr>
          <p:cNvPr id="4" name="Slide Number Placeholder 3"/>
          <p:cNvSpPr>
            <a:spLocks noGrp="1"/>
          </p:cNvSpPr>
          <p:nvPr>
            <p:ph type="sldNum" sz="quarter" idx="10"/>
          </p:nvPr>
        </p:nvSpPr>
        <p:spPr/>
        <p:txBody>
          <a:bodyPr/>
          <a:lstStyle/>
          <a:p>
            <a:fld id="{535F0CD1-568D-4485-8C7D-65B6EE2A110B}" type="slidenum">
              <a:rPr lang="en-GB" smtClean="0"/>
              <a:t>8</a:t>
            </a:fld>
            <a:endParaRPr lang="en-GB"/>
          </a:p>
        </p:txBody>
      </p:sp>
    </p:spTree>
    <p:extLst>
      <p:ext uri="{BB962C8B-B14F-4D97-AF65-F5344CB8AC3E}">
        <p14:creationId xmlns:p14="http://schemas.microsoft.com/office/powerpoint/2010/main" val="155186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GB" sz="1100" b="1" cap="small" dirty="0"/>
          </a:p>
          <a:p>
            <a:pPr algn="l"/>
            <a:r>
              <a:rPr lang="en-GB" sz="1200" b="1" cap="small" dirty="0"/>
              <a:t>Incidental </a:t>
            </a:r>
            <a:r>
              <a:rPr lang="en-GB" sz="1200" b="1" cap="small" dirty="0" err="1"/>
              <a:t>Graphotactic</a:t>
            </a:r>
            <a:r>
              <a:rPr lang="en-GB" sz="1200" b="1" cap="small" dirty="0"/>
              <a:t> Learning In Children And Adults</a:t>
            </a:r>
          </a:p>
          <a:p>
            <a:endParaRPr lang="en-GB" cap="none" baseline="0" dirty="0"/>
          </a:p>
        </p:txBody>
      </p:sp>
      <p:sp>
        <p:nvSpPr>
          <p:cNvPr id="4" name="Slide Number Placeholder 3"/>
          <p:cNvSpPr>
            <a:spLocks noGrp="1"/>
          </p:cNvSpPr>
          <p:nvPr>
            <p:ph type="sldNum" sz="quarter" idx="10"/>
          </p:nvPr>
        </p:nvSpPr>
        <p:spPr/>
        <p:txBody>
          <a:bodyPr/>
          <a:lstStyle/>
          <a:p>
            <a:fld id="{80CCAF1B-36B9-446A-84D8-78B271A80D43}" type="slidenum">
              <a:rPr lang="en-GB" smtClean="0"/>
              <a:pPr/>
              <a:t>9</a:t>
            </a:fld>
            <a:endParaRPr lang="en-GB"/>
          </a:p>
        </p:txBody>
      </p:sp>
    </p:spTree>
    <p:extLst>
      <p:ext uri="{BB962C8B-B14F-4D97-AF65-F5344CB8AC3E}">
        <p14:creationId xmlns:p14="http://schemas.microsoft.com/office/powerpoint/2010/main" val="78531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57DD3DB-3867-4D98-B18E-2EB82980BA3C}"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71859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57DD3DB-3867-4D98-B18E-2EB82980BA3C}"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255016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57DD3DB-3867-4D98-B18E-2EB82980BA3C}"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65995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57DD3DB-3867-4D98-B18E-2EB82980BA3C}"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210267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DD3DB-3867-4D98-B18E-2EB82980BA3C}"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321518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57DD3DB-3867-4D98-B18E-2EB82980BA3C}"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173038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57DD3DB-3867-4D98-B18E-2EB82980BA3C}" type="datetimeFigureOut">
              <a:rPr lang="en-GB" smtClean="0"/>
              <a:t>24/01/2018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348512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57DD3DB-3867-4D98-B18E-2EB82980BA3C}" type="datetimeFigureOut">
              <a:rPr lang="en-GB" smtClean="0"/>
              <a:t>24/01/2018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299067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DD3DB-3867-4D98-B18E-2EB82980BA3C}" type="datetimeFigureOut">
              <a:rPr lang="en-GB" smtClean="0"/>
              <a:t>24/01/2018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272147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DD3DB-3867-4D98-B18E-2EB82980BA3C}"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237538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DD3DB-3867-4D98-B18E-2EB82980BA3C}"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6F3331-07A6-4974-B879-A5A142D8E0D4}" type="slidenum">
              <a:rPr lang="en-GB" smtClean="0"/>
              <a:t>‹#›</a:t>
            </a:fld>
            <a:endParaRPr lang="en-GB"/>
          </a:p>
        </p:txBody>
      </p:sp>
    </p:spTree>
    <p:extLst>
      <p:ext uri="{BB962C8B-B14F-4D97-AF65-F5344CB8AC3E}">
        <p14:creationId xmlns:p14="http://schemas.microsoft.com/office/powerpoint/2010/main" val="385458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DD3DB-3867-4D98-B18E-2EB82980BA3C}" type="datetimeFigureOut">
              <a:rPr lang="en-GB" smtClean="0"/>
              <a:t>24/01/2018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3331-07A6-4974-B879-A5A142D8E0D4}" type="slidenum">
              <a:rPr lang="en-GB" smtClean="0"/>
              <a:t>‹#›</a:t>
            </a:fld>
            <a:endParaRPr lang="en-GB"/>
          </a:p>
        </p:txBody>
      </p:sp>
    </p:spTree>
    <p:extLst>
      <p:ext uri="{BB962C8B-B14F-4D97-AF65-F5344CB8AC3E}">
        <p14:creationId xmlns:p14="http://schemas.microsoft.com/office/powerpoint/2010/main" val="121136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276" y="2535039"/>
            <a:ext cx="8223448" cy="1470025"/>
          </a:xfrm>
        </p:spPr>
        <p:txBody>
          <a:bodyPr>
            <a:noAutofit/>
          </a:bodyPr>
          <a:lstStyle/>
          <a:p>
            <a:pPr algn="l">
              <a:lnSpc>
                <a:spcPts val="4600"/>
              </a:lnSpc>
            </a:pPr>
            <a:r>
              <a:rPr lang="en-GB" sz="3200" dirty="0">
                <a:solidFill>
                  <a:schemeClr val="accent4">
                    <a:lumMod val="50000"/>
                  </a:schemeClr>
                </a:solidFill>
              </a:rPr>
              <a:t>Spelling as statistical learning: evidence from artificial lexicon experiments with typically developing children</a:t>
            </a:r>
          </a:p>
        </p:txBody>
      </p:sp>
      <p:sp>
        <p:nvSpPr>
          <p:cNvPr id="3" name="Subtitle 2"/>
          <p:cNvSpPr>
            <a:spLocks noGrp="1"/>
          </p:cNvSpPr>
          <p:nvPr>
            <p:ph type="subTitle" idx="1"/>
          </p:nvPr>
        </p:nvSpPr>
        <p:spPr>
          <a:xfrm>
            <a:off x="467544" y="4616251"/>
            <a:ext cx="7630616" cy="1623665"/>
          </a:xfrm>
        </p:spPr>
        <p:txBody>
          <a:bodyPr>
            <a:normAutofit/>
          </a:bodyPr>
          <a:lstStyle/>
          <a:p>
            <a:pPr algn="l"/>
            <a:r>
              <a:rPr lang="en-GB" b="1" dirty="0">
                <a:solidFill>
                  <a:schemeClr val="tx1"/>
                </a:solidFill>
              </a:rPr>
              <a:t>Anna Samara</a:t>
            </a:r>
          </a:p>
          <a:p>
            <a:pPr algn="l"/>
            <a:r>
              <a:rPr lang="en-GB" sz="2800" dirty="0">
                <a:solidFill>
                  <a:schemeClr val="tx1"/>
                </a:solidFill>
              </a:rPr>
              <a:t>University of Liverpool; University College London</a:t>
            </a:r>
          </a:p>
        </p:txBody>
      </p:sp>
      <p:sp>
        <p:nvSpPr>
          <p:cNvPr id="7" name="Rectangle 4"/>
          <p:cNvSpPr>
            <a:spLocks noChangeArrowheads="1"/>
          </p:cNvSpPr>
          <p:nvPr/>
        </p:nvSpPr>
        <p:spPr bwMode="auto">
          <a:xfrm>
            <a:off x="467544" y="6156012"/>
            <a:ext cx="316835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dirty="0">
                <a:solidFill>
                  <a:schemeClr val="tx1">
                    <a:lumMod val="50000"/>
                    <a:lumOff val="50000"/>
                  </a:schemeClr>
                </a:solidFill>
              </a:rPr>
              <a:t>Oxford University, 21/11/2017</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10" y="16416"/>
            <a:ext cx="4910142" cy="20044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517930" cy="1005731"/>
          </a:xfrm>
          <a:prstGeom prst="rect">
            <a:avLst/>
          </a:prstGeom>
        </p:spPr>
      </p:pic>
    </p:spTree>
    <p:extLst>
      <p:ext uri="{BB962C8B-B14F-4D97-AF65-F5344CB8AC3E}">
        <p14:creationId xmlns:p14="http://schemas.microsoft.com/office/powerpoint/2010/main" val="143132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Design</a:t>
            </a:r>
          </a:p>
        </p:txBody>
      </p:sp>
      <p:sp>
        <p:nvSpPr>
          <p:cNvPr id="3" name="Content Placeholder 2"/>
          <p:cNvSpPr>
            <a:spLocks noGrp="1"/>
          </p:cNvSpPr>
          <p:nvPr>
            <p:ph idx="1"/>
          </p:nvPr>
        </p:nvSpPr>
        <p:spPr/>
        <p:txBody>
          <a:bodyPr>
            <a:normAutofit lnSpcReduction="10000"/>
          </a:bodyPr>
          <a:lstStyle/>
          <a:p>
            <a:r>
              <a:rPr lang="en-GB" dirty="0"/>
              <a:t>7-year-olds (Year 2) vs. adults</a:t>
            </a:r>
          </a:p>
          <a:p>
            <a:r>
              <a:rPr lang="en-GB" dirty="0"/>
              <a:t>Two types of constraints</a:t>
            </a:r>
          </a:p>
          <a:p>
            <a:pPr lvl="1"/>
            <a:r>
              <a:rPr lang="en-GB" dirty="0"/>
              <a:t>Positional constraints: e.g., words do not begin with </a:t>
            </a:r>
            <a:r>
              <a:rPr lang="en-GB" dirty="0" err="1"/>
              <a:t>ll</a:t>
            </a:r>
            <a:endParaRPr lang="en-GB" dirty="0"/>
          </a:p>
          <a:p>
            <a:pPr lvl="1"/>
            <a:r>
              <a:rPr lang="en-GB" dirty="0"/>
              <a:t>Context-based patterns: e.g., </a:t>
            </a:r>
            <a:r>
              <a:rPr lang="en-GB" dirty="0" err="1"/>
              <a:t>gz</a:t>
            </a:r>
            <a:r>
              <a:rPr lang="en-GB" dirty="0"/>
              <a:t> and </a:t>
            </a:r>
            <a:r>
              <a:rPr lang="en-GB" dirty="0" err="1"/>
              <a:t>dz</a:t>
            </a:r>
            <a:r>
              <a:rPr lang="en-GB" dirty="0"/>
              <a:t> are illegal spellings of frequent word-final sound combinations in English; *</a:t>
            </a:r>
            <a:r>
              <a:rPr lang="en-GB" dirty="0" err="1"/>
              <a:t>bagz</a:t>
            </a:r>
            <a:r>
              <a:rPr lang="en-GB" dirty="0"/>
              <a:t>, *</a:t>
            </a:r>
            <a:r>
              <a:rPr lang="en-GB" dirty="0" err="1"/>
              <a:t>padz</a:t>
            </a:r>
            <a:r>
              <a:rPr lang="en-GB" dirty="0"/>
              <a:t>) </a:t>
            </a:r>
          </a:p>
          <a:p>
            <a:r>
              <a:rPr lang="en-GB" dirty="0"/>
              <a:t>Can these be learnt through incidental brief exposure to visual stimuli that embed them?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2243001"/>
            <a:ext cx="4320480" cy="3240360"/>
          </a:xfrm>
          <a:prstGeom prst="rect">
            <a:avLst/>
          </a:prstGeom>
        </p:spPr>
      </p:pic>
    </p:spTree>
    <p:extLst>
      <p:ext uri="{BB962C8B-B14F-4D97-AF65-F5344CB8AC3E}">
        <p14:creationId xmlns:p14="http://schemas.microsoft.com/office/powerpoint/2010/main" val="2810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normAutofit/>
          </a:bodyPr>
          <a:lstStyle/>
          <a:p>
            <a:pPr algn="l"/>
            <a:r>
              <a:rPr lang="en-GB" sz="3600" dirty="0"/>
              <a:t>The Incidental </a:t>
            </a:r>
            <a:r>
              <a:rPr lang="en-GB" sz="3600" dirty="0" err="1"/>
              <a:t>Graphotactic</a:t>
            </a:r>
            <a:r>
              <a:rPr lang="en-GB" sz="3600" dirty="0"/>
              <a:t> Learning task</a:t>
            </a:r>
          </a:p>
        </p:txBody>
      </p:sp>
      <p:sp>
        <p:nvSpPr>
          <p:cNvPr id="33" name="Rectangle 32"/>
          <p:cNvSpPr>
            <a:spLocks noChangeAspect="1" noChangeArrowheads="1"/>
          </p:cNvSpPr>
          <p:nvPr/>
        </p:nvSpPr>
        <p:spPr bwMode="auto">
          <a:xfrm>
            <a:off x="1200150" y="3228975"/>
            <a:ext cx="1101725" cy="104775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sp>
        <p:nvSpPr>
          <p:cNvPr id="36" name="Rectangle 35"/>
          <p:cNvSpPr>
            <a:spLocks noChangeAspect="1" noChangeArrowheads="1"/>
          </p:cNvSpPr>
          <p:nvPr/>
        </p:nvSpPr>
        <p:spPr bwMode="auto">
          <a:xfrm>
            <a:off x="2111375" y="3884613"/>
            <a:ext cx="1103313" cy="1046162"/>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sp>
        <p:nvSpPr>
          <p:cNvPr id="38" name="Rectangle 37"/>
          <p:cNvSpPr>
            <a:spLocks noChangeAspect="1" noChangeArrowheads="1"/>
          </p:cNvSpPr>
          <p:nvPr/>
        </p:nvSpPr>
        <p:spPr bwMode="auto">
          <a:xfrm>
            <a:off x="2917825" y="4573588"/>
            <a:ext cx="1103313" cy="104775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sp>
        <p:nvSpPr>
          <p:cNvPr id="46" name="Rectangle 45"/>
          <p:cNvSpPr>
            <a:spLocks noChangeAspect="1" noChangeArrowheads="1"/>
          </p:cNvSpPr>
          <p:nvPr/>
        </p:nvSpPr>
        <p:spPr bwMode="auto">
          <a:xfrm>
            <a:off x="5561013" y="3271838"/>
            <a:ext cx="1101725" cy="104775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sp>
        <p:nvSpPr>
          <p:cNvPr id="47" name="Rectangle 46"/>
          <p:cNvSpPr>
            <a:spLocks noChangeAspect="1" noChangeArrowheads="1"/>
          </p:cNvSpPr>
          <p:nvPr/>
        </p:nvSpPr>
        <p:spPr bwMode="auto">
          <a:xfrm>
            <a:off x="6472238" y="3927475"/>
            <a:ext cx="1103312" cy="1046163"/>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sp>
        <p:nvSpPr>
          <p:cNvPr id="48" name="Rectangle 47"/>
          <p:cNvSpPr>
            <a:spLocks noChangeAspect="1" noChangeArrowheads="1"/>
          </p:cNvSpPr>
          <p:nvPr/>
        </p:nvSpPr>
        <p:spPr bwMode="auto">
          <a:xfrm>
            <a:off x="7278688" y="4616450"/>
            <a:ext cx="1103312" cy="104775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n-US">
              <a:solidFill>
                <a:schemeClr val="tx1"/>
              </a:solidFill>
              <a:latin typeface="Arial" pitchFamily="34" charset="0"/>
            </a:endParaRPr>
          </a:p>
        </p:txBody>
      </p:sp>
      <p:cxnSp>
        <p:nvCxnSpPr>
          <p:cNvPr id="53" name="Straight Arrow Connector 52"/>
          <p:cNvCxnSpPr/>
          <p:nvPr/>
        </p:nvCxnSpPr>
        <p:spPr>
          <a:xfrm>
            <a:off x="893763" y="4335463"/>
            <a:ext cx="2200275" cy="16668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287963" y="4295775"/>
            <a:ext cx="2201862" cy="16652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38" name="AutoShape 36"/>
          <p:cNvCxnSpPr>
            <a:cxnSpLocks noChangeShapeType="1"/>
          </p:cNvCxnSpPr>
          <p:nvPr/>
        </p:nvCxnSpPr>
        <p:spPr bwMode="auto">
          <a:xfrm rot="5400000">
            <a:off x="1436688" y="3463925"/>
            <a:ext cx="350838" cy="1587"/>
          </a:xfrm>
          <a:prstGeom prst="straightConnector1">
            <a:avLst/>
          </a:prstGeom>
          <a:noFill/>
          <a:ln w="9525">
            <a:solidFill>
              <a:schemeClr val="tx1"/>
            </a:solidFill>
            <a:round/>
            <a:headEnd/>
            <a:tailEnd type="triangle" w="med" len="med"/>
          </a:ln>
        </p:spPr>
      </p:cxnSp>
      <p:sp>
        <p:nvSpPr>
          <p:cNvPr id="22539" name="TextBox 66"/>
          <p:cNvSpPr txBox="1">
            <a:spLocks noChangeArrowheads="1"/>
          </p:cNvSpPr>
          <p:nvPr/>
        </p:nvSpPr>
        <p:spPr bwMode="auto">
          <a:xfrm>
            <a:off x="1447800" y="3563938"/>
            <a:ext cx="557213" cy="492125"/>
          </a:xfrm>
          <a:prstGeom prst="rect">
            <a:avLst/>
          </a:prstGeom>
          <a:noFill/>
          <a:ln w="9525">
            <a:noFill/>
            <a:miter lim="800000"/>
            <a:headEnd/>
            <a:tailEnd/>
          </a:ln>
        </p:spPr>
        <p:txBody>
          <a:bodyPr wrap="none">
            <a:spAutoFit/>
          </a:bodyPr>
          <a:lstStyle/>
          <a:p>
            <a:r>
              <a:rPr lang="en-GB" sz="2600">
                <a:solidFill>
                  <a:srgbClr val="FF0000"/>
                </a:solidFill>
              </a:rPr>
              <a:t>f</a:t>
            </a:r>
            <a:r>
              <a:rPr lang="en-GB" sz="2600"/>
              <a:t>et</a:t>
            </a:r>
            <a:endParaRPr lang="en-US" sz="2600"/>
          </a:p>
        </p:txBody>
      </p:sp>
      <p:sp>
        <p:nvSpPr>
          <p:cNvPr id="22540" name="TextBox 64"/>
          <p:cNvSpPr txBox="1">
            <a:spLocks noChangeArrowheads="1"/>
          </p:cNvSpPr>
          <p:nvPr/>
        </p:nvSpPr>
        <p:spPr bwMode="auto">
          <a:xfrm>
            <a:off x="2495550" y="4214813"/>
            <a:ext cx="379413" cy="492125"/>
          </a:xfrm>
          <a:prstGeom prst="rect">
            <a:avLst/>
          </a:prstGeom>
          <a:noFill/>
          <a:ln w="9525">
            <a:noFill/>
            <a:miter lim="800000"/>
            <a:headEnd/>
            <a:tailEnd/>
          </a:ln>
        </p:spPr>
        <p:txBody>
          <a:bodyPr wrap="none">
            <a:spAutoFit/>
          </a:bodyPr>
          <a:lstStyle/>
          <a:p>
            <a:r>
              <a:rPr lang="en-GB" sz="2600"/>
              <a:t>+</a:t>
            </a:r>
            <a:endParaRPr lang="en-US" sz="2600"/>
          </a:p>
        </p:txBody>
      </p:sp>
      <p:sp>
        <p:nvSpPr>
          <p:cNvPr id="22541" name="TextBox 64"/>
          <p:cNvSpPr txBox="1">
            <a:spLocks noChangeArrowheads="1"/>
          </p:cNvSpPr>
          <p:nvPr/>
        </p:nvSpPr>
        <p:spPr bwMode="auto">
          <a:xfrm>
            <a:off x="6886575" y="4233863"/>
            <a:ext cx="377825" cy="492125"/>
          </a:xfrm>
          <a:prstGeom prst="rect">
            <a:avLst/>
          </a:prstGeom>
          <a:noFill/>
          <a:ln w="9525">
            <a:noFill/>
            <a:miter lim="800000"/>
            <a:headEnd/>
            <a:tailEnd/>
          </a:ln>
        </p:spPr>
        <p:txBody>
          <a:bodyPr wrap="none">
            <a:spAutoFit/>
          </a:bodyPr>
          <a:lstStyle/>
          <a:p>
            <a:r>
              <a:rPr lang="en-GB" sz="2600"/>
              <a:t>+</a:t>
            </a:r>
            <a:endParaRPr lang="en-US" sz="2600"/>
          </a:p>
        </p:txBody>
      </p:sp>
      <p:sp>
        <p:nvSpPr>
          <p:cNvPr id="22542" name="TextBox 66"/>
          <p:cNvSpPr txBox="1">
            <a:spLocks noChangeArrowheads="1"/>
          </p:cNvSpPr>
          <p:nvPr/>
        </p:nvSpPr>
        <p:spPr bwMode="auto">
          <a:xfrm>
            <a:off x="5829300" y="3582988"/>
            <a:ext cx="647700" cy="492125"/>
          </a:xfrm>
          <a:prstGeom prst="rect">
            <a:avLst/>
          </a:prstGeom>
          <a:noFill/>
          <a:ln w="9525">
            <a:noFill/>
            <a:miter lim="800000"/>
            <a:headEnd/>
            <a:tailEnd/>
          </a:ln>
        </p:spPr>
        <p:txBody>
          <a:bodyPr wrap="none">
            <a:spAutoFit/>
          </a:bodyPr>
          <a:lstStyle/>
          <a:p>
            <a:r>
              <a:rPr lang="en-GB" sz="2600"/>
              <a:t>fon</a:t>
            </a:r>
            <a:endParaRPr lang="en-US" sz="2600"/>
          </a:p>
        </p:txBody>
      </p:sp>
      <p:sp>
        <p:nvSpPr>
          <p:cNvPr id="22543" name="TextBox 65"/>
          <p:cNvSpPr txBox="1">
            <a:spLocks noChangeArrowheads="1"/>
          </p:cNvSpPr>
          <p:nvPr/>
        </p:nvSpPr>
        <p:spPr bwMode="auto">
          <a:xfrm>
            <a:off x="3200400" y="4873625"/>
            <a:ext cx="647700" cy="492125"/>
          </a:xfrm>
          <a:prstGeom prst="rect">
            <a:avLst/>
          </a:prstGeom>
          <a:noFill/>
          <a:ln w="9525">
            <a:noFill/>
            <a:miter lim="800000"/>
            <a:headEnd/>
            <a:tailEnd/>
          </a:ln>
        </p:spPr>
        <p:txBody>
          <a:bodyPr wrap="none">
            <a:spAutoFit/>
          </a:bodyPr>
          <a:lstStyle/>
          <a:p>
            <a:r>
              <a:rPr lang="en-GB" sz="2600"/>
              <a:t>fo</a:t>
            </a:r>
            <a:r>
              <a:rPr lang="en-GB" sz="2600">
                <a:solidFill>
                  <a:srgbClr val="FF0000"/>
                </a:solidFill>
              </a:rPr>
              <a:t>s</a:t>
            </a:r>
            <a:endParaRPr lang="en-US" sz="2600"/>
          </a:p>
        </p:txBody>
      </p:sp>
      <p:cxnSp>
        <p:nvCxnSpPr>
          <p:cNvPr id="22544" name="AutoShape 36"/>
          <p:cNvCxnSpPr>
            <a:cxnSpLocks noChangeShapeType="1"/>
          </p:cNvCxnSpPr>
          <p:nvPr/>
        </p:nvCxnSpPr>
        <p:spPr bwMode="auto">
          <a:xfrm rot="5400000">
            <a:off x="3472657" y="4804569"/>
            <a:ext cx="349250" cy="1587"/>
          </a:xfrm>
          <a:prstGeom prst="straightConnector1">
            <a:avLst/>
          </a:prstGeom>
          <a:noFill/>
          <a:ln w="9525">
            <a:solidFill>
              <a:schemeClr val="tx1"/>
            </a:solidFill>
            <a:round/>
            <a:headEnd/>
            <a:tailEnd type="triangle" w="med" len="med"/>
          </a:ln>
        </p:spPr>
      </p:cxnSp>
      <p:sp>
        <p:nvSpPr>
          <p:cNvPr id="22545" name="Rectangle 55"/>
          <p:cNvSpPr>
            <a:spLocks noChangeArrowheads="1"/>
          </p:cNvSpPr>
          <p:nvPr/>
        </p:nvSpPr>
        <p:spPr bwMode="auto">
          <a:xfrm>
            <a:off x="1046163" y="2801938"/>
            <a:ext cx="1622425" cy="400050"/>
          </a:xfrm>
          <a:prstGeom prst="rect">
            <a:avLst/>
          </a:prstGeom>
          <a:noFill/>
          <a:ln w="9525">
            <a:noFill/>
            <a:miter lim="800000"/>
            <a:headEnd/>
            <a:tailEnd/>
          </a:ln>
        </p:spPr>
        <p:txBody>
          <a:bodyPr>
            <a:spAutoFit/>
          </a:bodyPr>
          <a:lstStyle/>
          <a:p>
            <a:pPr algn="ctr"/>
            <a:r>
              <a:rPr lang="it-IT" sz="1000"/>
              <a:t>“Which one of the letters is red?</a:t>
            </a:r>
            <a:endParaRPr lang="en-US"/>
          </a:p>
        </p:txBody>
      </p:sp>
      <p:sp>
        <p:nvSpPr>
          <p:cNvPr id="22546" name="Rectangle 61"/>
          <p:cNvSpPr>
            <a:spLocks noChangeArrowheads="1"/>
          </p:cNvSpPr>
          <p:nvPr/>
        </p:nvSpPr>
        <p:spPr bwMode="auto">
          <a:xfrm>
            <a:off x="1938338" y="3487738"/>
            <a:ext cx="1622425" cy="376237"/>
          </a:xfrm>
          <a:prstGeom prst="rect">
            <a:avLst/>
          </a:prstGeom>
          <a:noFill/>
          <a:ln w="9525">
            <a:noFill/>
            <a:miter lim="800000"/>
            <a:headEnd/>
            <a:tailEnd/>
          </a:ln>
        </p:spPr>
        <p:txBody>
          <a:bodyPr>
            <a:spAutoFit/>
          </a:bodyPr>
          <a:lstStyle/>
          <a:p>
            <a:pPr algn="ctr"/>
            <a:r>
              <a:rPr lang="it-IT" sz="1000"/>
              <a:t>Fixation</a:t>
            </a:r>
          </a:p>
          <a:p>
            <a:pPr algn="ctr"/>
            <a:r>
              <a:rPr lang="it-IT" sz="1000"/>
              <a:t>(1000ms)</a:t>
            </a:r>
            <a:endParaRPr lang="en-US"/>
          </a:p>
        </p:txBody>
      </p:sp>
      <p:sp>
        <p:nvSpPr>
          <p:cNvPr id="22547" name="Rectangle 62"/>
          <p:cNvSpPr>
            <a:spLocks noChangeArrowheads="1"/>
          </p:cNvSpPr>
          <p:nvPr/>
        </p:nvSpPr>
        <p:spPr bwMode="auto">
          <a:xfrm>
            <a:off x="6273800" y="3506788"/>
            <a:ext cx="1622425" cy="376237"/>
          </a:xfrm>
          <a:prstGeom prst="rect">
            <a:avLst/>
          </a:prstGeom>
          <a:noFill/>
          <a:ln w="9525">
            <a:noFill/>
            <a:miter lim="800000"/>
            <a:headEnd/>
            <a:tailEnd/>
          </a:ln>
        </p:spPr>
        <p:txBody>
          <a:bodyPr>
            <a:spAutoFit/>
          </a:bodyPr>
          <a:lstStyle/>
          <a:p>
            <a:pPr algn="ctr"/>
            <a:r>
              <a:rPr lang="it-IT" sz="1000"/>
              <a:t>Fixation</a:t>
            </a:r>
          </a:p>
          <a:p>
            <a:pPr algn="ctr"/>
            <a:r>
              <a:rPr lang="it-IT" sz="1000"/>
              <a:t>(1000ms)</a:t>
            </a:r>
            <a:endParaRPr lang="en-US"/>
          </a:p>
        </p:txBody>
      </p:sp>
      <p:sp>
        <p:nvSpPr>
          <p:cNvPr id="22548" name="Rectangle 55"/>
          <p:cNvSpPr>
            <a:spLocks noChangeArrowheads="1"/>
          </p:cNvSpPr>
          <p:nvPr/>
        </p:nvSpPr>
        <p:spPr bwMode="auto">
          <a:xfrm>
            <a:off x="5357818" y="2786058"/>
            <a:ext cx="1622425" cy="400050"/>
          </a:xfrm>
          <a:prstGeom prst="rect">
            <a:avLst/>
          </a:prstGeom>
          <a:noFill/>
          <a:ln w="9525">
            <a:noFill/>
            <a:miter lim="800000"/>
            <a:headEnd/>
            <a:tailEnd/>
          </a:ln>
        </p:spPr>
        <p:txBody>
          <a:bodyPr>
            <a:spAutoFit/>
          </a:bodyPr>
          <a:lstStyle/>
          <a:p>
            <a:pPr algn="ctr"/>
            <a:r>
              <a:rPr lang="it-IT" sz="1000" dirty="0"/>
              <a:t>“Consistent/Inconsistent with previous set?</a:t>
            </a:r>
            <a:endParaRPr lang="en-US" dirty="0"/>
          </a:p>
        </p:txBody>
      </p:sp>
      <p:sp>
        <p:nvSpPr>
          <p:cNvPr id="22549" name="Rectangle 64"/>
          <p:cNvSpPr>
            <a:spLocks noChangeArrowheads="1"/>
          </p:cNvSpPr>
          <p:nvPr/>
        </p:nvSpPr>
        <p:spPr bwMode="auto">
          <a:xfrm>
            <a:off x="3081338" y="4325938"/>
            <a:ext cx="1622425" cy="246062"/>
          </a:xfrm>
          <a:prstGeom prst="rect">
            <a:avLst/>
          </a:prstGeom>
          <a:noFill/>
          <a:ln w="9525">
            <a:noFill/>
            <a:miter lim="800000"/>
            <a:headEnd/>
            <a:tailEnd/>
          </a:ln>
        </p:spPr>
        <p:txBody>
          <a:bodyPr>
            <a:spAutoFit/>
          </a:bodyPr>
          <a:lstStyle/>
          <a:p>
            <a:pPr algn="ctr"/>
            <a:r>
              <a:rPr lang="it-IT" sz="1000"/>
              <a:t>Next stimulus appears</a:t>
            </a:r>
            <a:endParaRPr lang="en-US"/>
          </a:p>
        </p:txBody>
      </p:sp>
      <p:sp>
        <p:nvSpPr>
          <p:cNvPr id="22550" name="TextBox 65"/>
          <p:cNvSpPr txBox="1">
            <a:spLocks noChangeArrowheads="1"/>
          </p:cNvSpPr>
          <p:nvPr/>
        </p:nvSpPr>
        <p:spPr bwMode="auto">
          <a:xfrm>
            <a:off x="7507288" y="4892675"/>
            <a:ext cx="569912" cy="492125"/>
          </a:xfrm>
          <a:prstGeom prst="rect">
            <a:avLst/>
          </a:prstGeom>
          <a:noFill/>
          <a:ln w="9525">
            <a:noFill/>
            <a:miter lim="800000"/>
            <a:headEnd/>
            <a:tailEnd/>
          </a:ln>
        </p:spPr>
        <p:txBody>
          <a:bodyPr wrap="none">
            <a:spAutoFit/>
          </a:bodyPr>
          <a:lstStyle/>
          <a:p>
            <a:r>
              <a:rPr lang="en-GB" sz="2600"/>
              <a:t>tef</a:t>
            </a:r>
            <a:endParaRPr lang="en-US" sz="2600"/>
          </a:p>
        </p:txBody>
      </p:sp>
      <p:sp>
        <p:nvSpPr>
          <p:cNvPr id="22551" name="Rectangle 55"/>
          <p:cNvSpPr>
            <a:spLocks noChangeArrowheads="1"/>
          </p:cNvSpPr>
          <p:nvPr/>
        </p:nvSpPr>
        <p:spPr bwMode="auto">
          <a:xfrm rot="2306969">
            <a:off x="987425" y="5213350"/>
            <a:ext cx="1622425" cy="338138"/>
          </a:xfrm>
          <a:prstGeom prst="rect">
            <a:avLst/>
          </a:prstGeom>
          <a:noFill/>
          <a:ln w="9525">
            <a:noFill/>
            <a:miter lim="800000"/>
            <a:headEnd/>
            <a:tailEnd/>
          </a:ln>
        </p:spPr>
        <p:txBody>
          <a:bodyPr>
            <a:spAutoFit/>
          </a:bodyPr>
          <a:lstStyle/>
          <a:p>
            <a:pPr algn="ctr"/>
            <a:r>
              <a:rPr lang="it-IT" sz="1600"/>
              <a:t>time (ms</a:t>
            </a:r>
            <a:r>
              <a:rPr lang="it-IT" sz="1000"/>
              <a:t>)</a:t>
            </a:r>
            <a:endParaRPr lang="en-US"/>
          </a:p>
        </p:txBody>
      </p:sp>
      <p:sp>
        <p:nvSpPr>
          <p:cNvPr id="22552" name="Rectangle 55"/>
          <p:cNvSpPr>
            <a:spLocks noChangeArrowheads="1"/>
          </p:cNvSpPr>
          <p:nvPr/>
        </p:nvSpPr>
        <p:spPr bwMode="auto">
          <a:xfrm rot="2306969">
            <a:off x="5305425" y="5116513"/>
            <a:ext cx="1624013" cy="339725"/>
          </a:xfrm>
          <a:prstGeom prst="rect">
            <a:avLst/>
          </a:prstGeom>
          <a:noFill/>
          <a:ln w="9525">
            <a:noFill/>
            <a:miter lim="800000"/>
            <a:headEnd/>
            <a:tailEnd/>
          </a:ln>
        </p:spPr>
        <p:txBody>
          <a:bodyPr>
            <a:spAutoFit/>
          </a:bodyPr>
          <a:lstStyle/>
          <a:p>
            <a:pPr algn="ctr"/>
            <a:r>
              <a:rPr lang="it-IT" sz="1600"/>
              <a:t>time (ms</a:t>
            </a:r>
            <a:r>
              <a:rPr lang="it-IT" sz="1000"/>
              <a:t>)</a:t>
            </a:r>
            <a:endParaRPr lang="en-US"/>
          </a:p>
        </p:txBody>
      </p:sp>
      <p:sp>
        <p:nvSpPr>
          <p:cNvPr id="22553" name="TextBox 28"/>
          <p:cNvSpPr txBox="1">
            <a:spLocks noChangeArrowheads="1"/>
          </p:cNvSpPr>
          <p:nvPr/>
        </p:nvSpPr>
        <p:spPr bwMode="auto">
          <a:xfrm>
            <a:off x="471130" y="1484784"/>
            <a:ext cx="3812837" cy="461665"/>
          </a:xfrm>
          <a:prstGeom prst="rect">
            <a:avLst/>
          </a:prstGeom>
          <a:noFill/>
          <a:ln w="9525">
            <a:noFill/>
            <a:miter lim="800000"/>
            <a:headEnd/>
            <a:tailEnd/>
          </a:ln>
        </p:spPr>
        <p:txBody>
          <a:bodyPr wrap="square">
            <a:spAutoFit/>
          </a:bodyPr>
          <a:lstStyle/>
          <a:p>
            <a:pPr algn="ctr"/>
            <a:r>
              <a:rPr lang="en-US" sz="2400" b="1" dirty="0">
                <a:latin typeface="Calibri" pitchFamily="34" charset="0"/>
              </a:rPr>
              <a:t>Exposure phase</a:t>
            </a:r>
          </a:p>
        </p:txBody>
      </p:sp>
      <p:sp>
        <p:nvSpPr>
          <p:cNvPr id="22554" name="TextBox 34"/>
          <p:cNvSpPr txBox="1">
            <a:spLocks noChangeArrowheads="1"/>
          </p:cNvSpPr>
          <p:nvPr/>
        </p:nvSpPr>
        <p:spPr bwMode="auto">
          <a:xfrm>
            <a:off x="5781005" y="1484784"/>
            <a:ext cx="1523750" cy="461665"/>
          </a:xfrm>
          <a:prstGeom prst="rect">
            <a:avLst/>
          </a:prstGeom>
          <a:noFill/>
          <a:ln w="9525">
            <a:noFill/>
            <a:miter lim="800000"/>
            <a:headEnd/>
            <a:tailEnd/>
          </a:ln>
        </p:spPr>
        <p:txBody>
          <a:bodyPr wrap="none">
            <a:spAutoFit/>
          </a:bodyPr>
          <a:lstStyle/>
          <a:p>
            <a:pPr algn="ctr"/>
            <a:r>
              <a:rPr lang="en-US" sz="2400" b="1" dirty="0">
                <a:latin typeface="Calibri" pitchFamily="34" charset="0"/>
              </a:rPr>
              <a:t>Test phase</a:t>
            </a:r>
          </a:p>
        </p:txBody>
      </p:sp>
      <p:cxnSp>
        <p:nvCxnSpPr>
          <p:cNvPr id="40" name="Straight Connector 39"/>
          <p:cNvCxnSpPr/>
          <p:nvPr/>
        </p:nvCxnSpPr>
        <p:spPr>
          <a:xfrm rot="5400000">
            <a:off x="2683669" y="4001294"/>
            <a:ext cx="4191000" cy="1588"/>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50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Stimuli: positional patterns</a:t>
            </a:r>
          </a:p>
        </p:txBody>
      </p:sp>
      <p:sp>
        <p:nvSpPr>
          <p:cNvPr id="5" name="Rectangle 7"/>
          <p:cNvSpPr>
            <a:spLocks noChangeArrowheads="1"/>
          </p:cNvSpPr>
          <p:nvPr/>
        </p:nvSpPr>
        <p:spPr bwMode="auto">
          <a:xfrm>
            <a:off x="1008063" y="2852936"/>
            <a:ext cx="1954212" cy="22812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d, m, l ,f</a:t>
            </a:r>
          </a:p>
        </p:txBody>
      </p:sp>
      <p:sp>
        <p:nvSpPr>
          <p:cNvPr id="8" name="Right Arrow 7"/>
          <p:cNvSpPr/>
          <p:nvPr/>
        </p:nvSpPr>
        <p:spPr bwMode="auto">
          <a:xfrm>
            <a:off x="3125521" y="3813374"/>
            <a:ext cx="360362"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3" name="Rectangle 17"/>
          <p:cNvSpPr>
            <a:spLocks noChangeArrowheads="1"/>
          </p:cNvSpPr>
          <p:nvPr/>
        </p:nvSpPr>
        <p:spPr bwMode="auto">
          <a:xfrm>
            <a:off x="1008063" y="1988840"/>
            <a:ext cx="1954212"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4" name="Rectangle 18"/>
          <p:cNvSpPr>
            <a:spLocks noChangeArrowheads="1"/>
          </p:cNvSpPr>
          <p:nvPr/>
        </p:nvSpPr>
        <p:spPr bwMode="auto">
          <a:xfrm>
            <a:off x="6181725" y="1988840"/>
            <a:ext cx="1954213"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5" name="Rectangle 19"/>
          <p:cNvSpPr>
            <a:spLocks noChangeArrowheads="1"/>
          </p:cNvSpPr>
          <p:nvPr/>
        </p:nvSpPr>
        <p:spPr bwMode="auto">
          <a:xfrm>
            <a:off x="4000500" y="1988840"/>
            <a:ext cx="1171575" cy="82073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V</a:t>
            </a:r>
            <a:endParaRPr lang="en-GB" altLang="en-US" sz="3200" b="1" dirty="0">
              <a:latin typeface="Times" panose="02020603050405020304" pitchFamily="18" charset="0"/>
              <a:ea typeface="MS PGothic" panose="020B0600070205080204" pitchFamily="34" charset="-128"/>
              <a:cs typeface="Arial" panose="020B0604020202020204" pitchFamily="34" charset="0"/>
            </a:endParaRPr>
          </a:p>
        </p:txBody>
      </p:sp>
      <p:sp>
        <p:nvSpPr>
          <p:cNvPr id="24" name="Rectangle 7"/>
          <p:cNvSpPr>
            <a:spLocks noChangeArrowheads="1"/>
          </p:cNvSpPr>
          <p:nvPr/>
        </p:nvSpPr>
        <p:spPr bwMode="auto">
          <a:xfrm>
            <a:off x="6290196" y="2852936"/>
            <a:ext cx="1954212" cy="22812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t, n, p, s</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a:p>
            <a:pPr algn="ct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25" name="Rectangle 7"/>
          <p:cNvSpPr>
            <a:spLocks noChangeArrowheads="1"/>
          </p:cNvSpPr>
          <p:nvPr/>
        </p:nvSpPr>
        <p:spPr bwMode="auto">
          <a:xfrm>
            <a:off x="3649130" y="2852936"/>
            <a:ext cx="1954212" cy="22812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o, e</a:t>
            </a:r>
          </a:p>
        </p:txBody>
      </p:sp>
      <p:sp>
        <p:nvSpPr>
          <p:cNvPr id="26" name="Right Arrow 25"/>
          <p:cNvSpPr/>
          <p:nvPr/>
        </p:nvSpPr>
        <p:spPr bwMode="auto">
          <a:xfrm>
            <a:off x="5766588" y="3806598"/>
            <a:ext cx="360362"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4" name="Rectangle 3"/>
          <p:cNvSpPr/>
          <p:nvPr/>
        </p:nvSpPr>
        <p:spPr>
          <a:xfrm>
            <a:off x="-468560" y="5373216"/>
            <a:ext cx="9171384" cy="520463"/>
          </a:xfrm>
          <a:prstGeom prst="rect">
            <a:avLst/>
          </a:prstGeom>
        </p:spPr>
        <p:txBody>
          <a:bodyPr wrap="square">
            <a:spAutoFit/>
          </a:bodyPr>
          <a:lstStyle/>
          <a:p>
            <a:pPr marL="1371600" lvl="0" indent="457200">
              <a:lnSpc>
                <a:spcPct val="107000"/>
              </a:lnSpc>
              <a:spcAft>
                <a:spcPts val="800"/>
              </a:spcAft>
            </a:pPr>
            <a:r>
              <a:rPr lang="en-GB" sz="2600" dirty="0">
                <a:solidFill>
                  <a:prstClr val="black"/>
                </a:solidFill>
                <a:latin typeface="Calibri" charset="0"/>
                <a:ea typeface="Calibri" charset="0"/>
                <a:cs typeface="Times New Roman" charset="0"/>
              </a:rPr>
              <a:t>d, m, l, f only occur in C</a:t>
            </a:r>
            <a:r>
              <a:rPr lang="en-GB" sz="2600" baseline="-25000" dirty="0">
                <a:solidFill>
                  <a:prstClr val="black"/>
                </a:solidFill>
                <a:latin typeface="Calibri" charset="0"/>
                <a:ea typeface="Calibri" charset="0"/>
                <a:cs typeface="Times New Roman" charset="0"/>
              </a:rPr>
              <a:t>1</a:t>
            </a:r>
            <a:r>
              <a:rPr lang="en-GB" sz="2600" dirty="0">
                <a:solidFill>
                  <a:prstClr val="black"/>
                </a:solidFill>
                <a:latin typeface="Calibri" charset="0"/>
                <a:ea typeface="Calibri" charset="0"/>
                <a:cs typeface="Times New Roman" charset="0"/>
              </a:rPr>
              <a:t> position </a:t>
            </a:r>
            <a:r>
              <a:rPr lang="en-GB" sz="2600" dirty="0">
                <a:solidFill>
                  <a:srgbClr val="FF0000"/>
                </a:solidFill>
                <a:latin typeface="Calibri" charset="0"/>
                <a:ea typeface="Calibri" charset="0"/>
                <a:cs typeface="Times New Roman" charset="0"/>
              </a:rPr>
              <a:t>(t, n, p, s cannot)</a:t>
            </a:r>
          </a:p>
        </p:txBody>
      </p:sp>
      <p:sp>
        <p:nvSpPr>
          <p:cNvPr id="6" name="Rectangle 5"/>
          <p:cNvSpPr/>
          <p:nvPr/>
        </p:nvSpPr>
        <p:spPr>
          <a:xfrm>
            <a:off x="-468560" y="5874635"/>
            <a:ext cx="9171384" cy="520463"/>
          </a:xfrm>
          <a:prstGeom prst="rect">
            <a:avLst/>
          </a:prstGeom>
        </p:spPr>
        <p:txBody>
          <a:bodyPr wrap="square">
            <a:spAutoFit/>
          </a:bodyPr>
          <a:lstStyle/>
          <a:p>
            <a:pPr marL="1371600" lvl="0" indent="457200">
              <a:lnSpc>
                <a:spcPct val="107000"/>
              </a:lnSpc>
              <a:spcAft>
                <a:spcPts val="800"/>
              </a:spcAft>
            </a:pPr>
            <a:r>
              <a:rPr lang="en-GB" sz="2600">
                <a:solidFill>
                  <a:prstClr val="black"/>
                </a:solidFill>
                <a:latin typeface="Calibri" charset="0"/>
                <a:ea typeface="Calibri" charset="0"/>
                <a:cs typeface="Times New Roman" charset="0"/>
              </a:rPr>
              <a:t>t, n, p, s only occur in C</a:t>
            </a:r>
            <a:r>
              <a:rPr lang="en-GB" sz="2600" baseline="-25000">
                <a:solidFill>
                  <a:prstClr val="black"/>
                </a:solidFill>
                <a:latin typeface="Calibri" charset="0"/>
                <a:ea typeface="Calibri" charset="0"/>
                <a:cs typeface="Times New Roman" charset="0"/>
              </a:rPr>
              <a:t>2 </a:t>
            </a:r>
            <a:r>
              <a:rPr lang="en-GB" sz="2600">
                <a:solidFill>
                  <a:prstClr val="black"/>
                </a:solidFill>
                <a:latin typeface="Calibri" charset="0"/>
                <a:ea typeface="Calibri" charset="0"/>
                <a:cs typeface="Times New Roman" charset="0"/>
              </a:rPr>
              <a:t>position </a:t>
            </a:r>
            <a:r>
              <a:rPr lang="en-GB" sz="2600">
                <a:solidFill>
                  <a:srgbClr val="FF0000"/>
                </a:solidFill>
                <a:latin typeface="Calibri" charset="0"/>
                <a:ea typeface="Calibri" charset="0"/>
                <a:cs typeface="Times New Roman" charset="0"/>
              </a:rPr>
              <a:t>(d, m, l, f cannot)</a:t>
            </a:r>
            <a:endParaRPr lang="en-GB" sz="2600" dirty="0">
              <a:solidFill>
                <a:srgbClr val="FF0000"/>
              </a:solidFill>
              <a:latin typeface="Calibri" charset="0"/>
              <a:ea typeface="Calibri" charset="0"/>
              <a:cs typeface="Times New Roman" charset="0"/>
            </a:endParaRPr>
          </a:p>
        </p:txBody>
      </p:sp>
    </p:spTree>
    <p:extLst>
      <p:ext uri="{BB962C8B-B14F-4D97-AF65-F5344CB8AC3E}">
        <p14:creationId xmlns:p14="http://schemas.microsoft.com/office/powerpoint/2010/main" val="36643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684213" y="1557338"/>
            <a:ext cx="3743325" cy="4895850"/>
          </a:xfrm>
          <a:prstGeom prst="roundRect">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177" name="Rounded Rectangle 176"/>
          <p:cNvSpPr/>
          <p:nvPr/>
        </p:nvSpPr>
        <p:spPr>
          <a:xfrm>
            <a:off x="5435600" y="1700213"/>
            <a:ext cx="3097213" cy="1512887"/>
          </a:xfrm>
          <a:prstGeom prst="roundRect">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76" name="TextBox 15"/>
          <p:cNvSpPr txBox="1">
            <a:spLocks noChangeArrowheads="1"/>
          </p:cNvSpPr>
          <p:nvPr/>
        </p:nvSpPr>
        <p:spPr bwMode="auto">
          <a:xfrm>
            <a:off x="1152525" y="1735138"/>
            <a:ext cx="1187450" cy="522287"/>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d  o  t</a:t>
            </a:r>
          </a:p>
        </p:txBody>
      </p:sp>
      <p:sp>
        <p:nvSpPr>
          <p:cNvPr id="77" name="TextBox 15"/>
          <p:cNvSpPr txBox="1">
            <a:spLocks noChangeArrowheads="1"/>
          </p:cNvSpPr>
          <p:nvPr/>
        </p:nvSpPr>
        <p:spPr bwMode="auto">
          <a:xfrm>
            <a:off x="1152525" y="2322513"/>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d  e  n</a:t>
            </a:r>
          </a:p>
        </p:txBody>
      </p:sp>
      <p:sp>
        <p:nvSpPr>
          <p:cNvPr id="78" name="TextBox 15"/>
          <p:cNvSpPr txBox="1">
            <a:spLocks noChangeArrowheads="1"/>
          </p:cNvSpPr>
          <p:nvPr/>
        </p:nvSpPr>
        <p:spPr bwMode="auto">
          <a:xfrm>
            <a:off x="1152525" y="29051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d  o  p</a:t>
            </a:r>
          </a:p>
        </p:txBody>
      </p:sp>
      <p:sp>
        <p:nvSpPr>
          <p:cNvPr id="79" name="TextBox 15"/>
          <p:cNvSpPr txBox="1">
            <a:spLocks noChangeArrowheads="1"/>
          </p:cNvSpPr>
          <p:nvPr/>
        </p:nvSpPr>
        <p:spPr bwMode="auto">
          <a:xfrm>
            <a:off x="1152525" y="3481388"/>
            <a:ext cx="1187450" cy="523875"/>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d  e  s</a:t>
            </a:r>
          </a:p>
        </p:txBody>
      </p:sp>
      <p:sp>
        <p:nvSpPr>
          <p:cNvPr id="80" name="TextBox 15"/>
          <p:cNvSpPr txBox="1">
            <a:spLocks noChangeArrowheads="1"/>
          </p:cNvSpPr>
          <p:nvPr/>
        </p:nvSpPr>
        <p:spPr bwMode="auto">
          <a:xfrm>
            <a:off x="1152525" y="4057650"/>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m  e  t</a:t>
            </a:r>
          </a:p>
        </p:txBody>
      </p:sp>
      <p:sp>
        <p:nvSpPr>
          <p:cNvPr id="81" name="TextBox 15"/>
          <p:cNvSpPr txBox="1">
            <a:spLocks noChangeArrowheads="1"/>
          </p:cNvSpPr>
          <p:nvPr/>
        </p:nvSpPr>
        <p:spPr bwMode="auto">
          <a:xfrm>
            <a:off x="1152525" y="4633913"/>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m  o  n</a:t>
            </a:r>
          </a:p>
        </p:txBody>
      </p:sp>
      <p:sp>
        <p:nvSpPr>
          <p:cNvPr id="82" name="TextBox 15"/>
          <p:cNvSpPr txBox="1">
            <a:spLocks noChangeArrowheads="1"/>
          </p:cNvSpPr>
          <p:nvPr/>
        </p:nvSpPr>
        <p:spPr bwMode="auto">
          <a:xfrm>
            <a:off x="1152525" y="5210175"/>
            <a:ext cx="1187450" cy="5222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m  e  p</a:t>
            </a:r>
          </a:p>
        </p:txBody>
      </p:sp>
      <p:sp>
        <p:nvSpPr>
          <p:cNvPr id="83" name="TextBox 15"/>
          <p:cNvSpPr txBox="1">
            <a:spLocks noChangeArrowheads="1"/>
          </p:cNvSpPr>
          <p:nvPr/>
        </p:nvSpPr>
        <p:spPr bwMode="auto">
          <a:xfrm>
            <a:off x="1152525" y="5786438"/>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latin typeface="Corbel" pitchFamily="-65" charset="0"/>
              </a:rPr>
              <a:t>m  o  s</a:t>
            </a:r>
          </a:p>
        </p:txBody>
      </p:sp>
      <p:sp>
        <p:nvSpPr>
          <p:cNvPr id="166" name="TextBox 15"/>
          <p:cNvSpPr txBox="1">
            <a:spLocks noChangeArrowheads="1"/>
          </p:cNvSpPr>
          <p:nvPr/>
        </p:nvSpPr>
        <p:spPr bwMode="auto">
          <a:xfrm>
            <a:off x="5651500" y="2424113"/>
            <a:ext cx="1001713"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d  e  t</a:t>
            </a:r>
          </a:p>
        </p:txBody>
      </p:sp>
      <p:sp>
        <p:nvSpPr>
          <p:cNvPr id="171" name="TextBox 15"/>
          <p:cNvSpPr txBox="1">
            <a:spLocks noChangeArrowheads="1"/>
          </p:cNvSpPr>
          <p:nvPr/>
        </p:nvSpPr>
        <p:spPr bwMode="auto">
          <a:xfrm>
            <a:off x="7272338" y="2424113"/>
            <a:ext cx="10096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t  o  d</a:t>
            </a:r>
          </a:p>
        </p:txBody>
      </p:sp>
      <p:sp>
        <p:nvSpPr>
          <p:cNvPr id="178" name="TextBox 15"/>
          <p:cNvSpPr txBox="1">
            <a:spLocks noChangeArrowheads="1"/>
          </p:cNvSpPr>
          <p:nvPr/>
        </p:nvSpPr>
        <p:spPr bwMode="auto">
          <a:xfrm>
            <a:off x="5795963" y="1773238"/>
            <a:ext cx="64770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b="1" dirty="0">
                <a:solidFill>
                  <a:schemeClr val="tx1"/>
                </a:solidFill>
              </a:rPr>
              <a:t>LU</a:t>
            </a:r>
          </a:p>
        </p:txBody>
      </p:sp>
      <p:sp>
        <p:nvSpPr>
          <p:cNvPr id="179" name="TextBox 15"/>
          <p:cNvSpPr txBox="1">
            <a:spLocks noChangeArrowheads="1"/>
          </p:cNvSpPr>
          <p:nvPr/>
        </p:nvSpPr>
        <p:spPr bwMode="auto">
          <a:xfrm>
            <a:off x="7524750" y="1773238"/>
            <a:ext cx="64770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b="1" dirty="0">
                <a:solidFill>
                  <a:schemeClr val="tx1"/>
                </a:solidFill>
              </a:rPr>
              <a:t>IL</a:t>
            </a:r>
          </a:p>
        </p:txBody>
      </p:sp>
      <p:sp>
        <p:nvSpPr>
          <p:cNvPr id="50" name="TextBox 15"/>
          <p:cNvSpPr txBox="1">
            <a:spLocks noChangeArrowheads="1"/>
          </p:cNvSpPr>
          <p:nvPr/>
        </p:nvSpPr>
        <p:spPr bwMode="auto">
          <a:xfrm>
            <a:off x="2879725" y="1735138"/>
            <a:ext cx="1187450" cy="522287"/>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l  o  t</a:t>
            </a:r>
          </a:p>
        </p:txBody>
      </p:sp>
      <p:sp>
        <p:nvSpPr>
          <p:cNvPr id="51" name="TextBox 15"/>
          <p:cNvSpPr txBox="1">
            <a:spLocks noChangeArrowheads="1"/>
          </p:cNvSpPr>
          <p:nvPr/>
        </p:nvSpPr>
        <p:spPr bwMode="auto">
          <a:xfrm>
            <a:off x="2879725" y="2322513"/>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l  e  n</a:t>
            </a:r>
          </a:p>
        </p:txBody>
      </p:sp>
      <p:sp>
        <p:nvSpPr>
          <p:cNvPr id="52" name="TextBox 15"/>
          <p:cNvSpPr txBox="1">
            <a:spLocks noChangeArrowheads="1"/>
          </p:cNvSpPr>
          <p:nvPr/>
        </p:nvSpPr>
        <p:spPr bwMode="auto">
          <a:xfrm>
            <a:off x="2879725" y="29051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l  o  p</a:t>
            </a:r>
          </a:p>
        </p:txBody>
      </p:sp>
      <p:sp>
        <p:nvSpPr>
          <p:cNvPr id="53" name="TextBox 15"/>
          <p:cNvSpPr txBox="1">
            <a:spLocks noChangeArrowheads="1"/>
          </p:cNvSpPr>
          <p:nvPr/>
        </p:nvSpPr>
        <p:spPr bwMode="auto">
          <a:xfrm>
            <a:off x="2879725" y="3481388"/>
            <a:ext cx="1187450" cy="523875"/>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l  e  s</a:t>
            </a:r>
          </a:p>
        </p:txBody>
      </p:sp>
      <p:sp>
        <p:nvSpPr>
          <p:cNvPr id="54" name="TextBox 15"/>
          <p:cNvSpPr txBox="1">
            <a:spLocks noChangeArrowheads="1"/>
          </p:cNvSpPr>
          <p:nvPr/>
        </p:nvSpPr>
        <p:spPr bwMode="auto">
          <a:xfrm>
            <a:off x="2879725" y="4057650"/>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f  e  t</a:t>
            </a:r>
          </a:p>
        </p:txBody>
      </p:sp>
      <p:sp>
        <p:nvSpPr>
          <p:cNvPr id="55" name="TextBox 15"/>
          <p:cNvSpPr txBox="1">
            <a:spLocks noChangeArrowheads="1"/>
          </p:cNvSpPr>
          <p:nvPr/>
        </p:nvSpPr>
        <p:spPr bwMode="auto">
          <a:xfrm>
            <a:off x="2879725" y="4633913"/>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f  o  n</a:t>
            </a:r>
          </a:p>
        </p:txBody>
      </p:sp>
      <p:sp>
        <p:nvSpPr>
          <p:cNvPr id="56" name="TextBox 15"/>
          <p:cNvSpPr txBox="1">
            <a:spLocks noChangeArrowheads="1"/>
          </p:cNvSpPr>
          <p:nvPr/>
        </p:nvSpPr>
        <p:spPr bwMode="auto">
          <a:xfrm>
            <a:off x="2879725" y="5210175"/>
            <a:ext cx="1187450" cy="5222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f  e  p</a:t>
            </a:r>
          </a:p>
        </p:txBody>
      </p:sp>
      <p:sp>
        <p:nvSpPr>
          <p:cNvPr id="57" name="TextBox 15"/>
          <p:cNvSpPr txBox="1">
            <a:spLocks noChangeArrowheads="1"/>
          </p:cNvSpPr>
          <p:nvPr/>
        </p:nvSpPr>
        <p:spPr bwMode="auto">
          <a:xfrm>
            <a:off x="2879725" y="5786438"/>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latin typeface="Corbel" pitchFamily="-65" charset="0"/>
              </a:rPr>
              <a:t>f  o  s</a:t>
            </a:r>
          </a:p>
        </p:txBody>
      </p:sp>
      <p:sp>
        <p:nvSpPr>
          <p:cNvPr id="43" name="Rectangle 42"/>
          <p:cNvSpPr/>
          <p:nvPr/>
        </p:nvSpPr>
        <p:spPr>
          <a:xfrm>
            <a:off x="1860550" y="1844675"/>
            <a:ext cx="334963" cy="360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9" name="Rectangle 48"/>
          <p:cNvSpPr/>
          <p:nvPr/>
        </p:nvSpPr>
        <p:spPr>
          <a:xfrm>
            <a:off x="1908175" y="4149725"/>
            <a:ext cx="334963" cy="358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7" name="Rectangle 66"/>
          <p:cNvSpPr/>
          <p:nvPr/>
        </p:nvSpPr>
        <p:spPr>
          <a:xfrm>
            <a:off x="3444875" y="1844675"/>
            <a:ext cx="334963" cy="360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8" name="Rectangle 67"/>
          <p:cNvSpPr/>
          <p:nvPr/>
        </p:nvSpPr>
        <p:spPr>
          <a:xfrm>
            <a:off x="3444875" y="4149725"/>
            <a:ext cx="334963" cy="358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1" name="Rectangle 60"/>
          <p:cNvSpPr/>
          <p:nvPr/>
        </p:nvSpPr>
        <p:spPr>
          <a:xfrm>
            <a:off x="1187450" y="1700213"/>
            <a:ext cx="334963" cy="2376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8" name="Title 1"/>
          <p:cNvSpPr>
            <a:spLocks noGrp="1"/>
          </p:cNvSpPr>
          <p:nvPr>
            <p:ph type="title"/>
          </p:nvPr>
        </p:nvSpPr>
        <p:spPr>
          <a:xfrm>
            <a:off x="457200" y="274638"/>
            <a:ext cx="8229600" cy="1143000"/>
          </a:xfrm>
        </p:spPr>
        <p:txBody>
          <a:bodyPr/>
          <a:lstStyle/>
          <a:p>
            <a:pPr algn="l"/>
            <a:r>
              <a:rPr lang="en-US" dirty="0"/>
              <a:t>Stimuli: positional patterns</a:t>
            </a:r>
          </a:p>
        </p:txBody>
      </p:sp>
    </p:spTree>
    <p:extLst>
      <p:ext uri="{BB962C8B-B14F-4D97-AF65-F5344CB8AC3E}">
        <p14:creationId xmlns:p14="http://schemas.microsoft.com/office/powerpoint/2010/main" val="185542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Stimuli: context-based patterns</a:t>
            </a:r>
          </a:p>
        </p:txBody>
      </p:sp>
      <p:sp>
        <p:nvSpPr>
          <p:cNvPr id="4" name="Right Arrow 3"/>
          <p:cNvSpPr/>
          <p:nvPr/>
        </p:nvSpPr>
        <p:spPr bwMode="auto">
          <a:xfrm>
            <a:off x="3168650" y="3268489"/>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5" name="Rectangle 7"/>
          <p:cNvSpPr>
            <a:spLocks noChangeArrowheads="1"/>
          </p:cNvSpPr>
          <p:nvPr/>
        </p:nvSpPr>
        <p:spPr bwMode="auto">
          <a:xfrm>
            <a:off x="1008063" y="3035126"/>
            <a:ext cx="1954212"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d, m, l ,f</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6" name="Rectangle 8"/>
          <p:cNvSpPr>
            <a:spLocks noChangeArrowheads="1"/>
          </p:cNvSpPr>
          <p:nvPr/>
        </p:nvSpPr>
        <p:spPr bwMode="auto">
          <a:xfrm>
            <a:off x="6181725" y="3035126"/>
            <a:ext cx="1954213"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t, n, p, s</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7" name="Rectangle 9"/>
          <p:cNvSpPr>
            <a:spLocks noChangeArrowheads="1"/>
          </p:cNvSpPr>
          <p:nvPr/>
        </p:nvSpPr>
        <p:spPr bwMode="auto">
          <a:xfrm>
            <a:off x="4000500" y="3030364"/>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o</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8" name="Right Arrow 7"/>
          <p:cNvSpPr/>
          <p:nvPr/>
        </p:nvSpPr>
        <p:spPr bwMode="auto">
          <a:xfrm>
            <a:off x="5327650" y="3268489"/>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9" name="Rectangle 13"/>
          <p:cNvSpPr>
            <a:spLocks noChangeArrowheads="1"/>
          </p:cNvSpPr>
          <p:nvPr/>
        </p:nvSpPr>
        <p:spPr bwMode="auto">
          <a:xfrm>
            <a:off x="1008063" y="4501976"/>
            <a:ext cx="1954212"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t, n, p, s</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0" name="Rectangle 14"/>
          <p:cNvSpPr>
            <a:spLocks noChangeArrowheads="1"/>
          </p:cNvSpPr>
          <p:nvPr/>
        </p:nvSpPr>
        <p:spPr bwMode="auto">
          <a:xfrm>
            <a:off x="6181725" y="4501976"/>
            <a:ext cx="1954213"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d, m, l, f</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1" name="Rectangle 15"/>
          <p:cNvSpPr>
            <a:spLocks noChangeArrowheads="1"/>
          </p:cNvSpPr>
          <p:nvPr/>
        </p:nvSpPr>
        <p:spPr bwMode="auto">
          <a:xfrm>
            <a:off x="4000500" y="4497214"/>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e</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2" name="Right Arrow 11"/>
          <p:cNvSpPr/>
          <p:nvPr/>
        </p:nvSpPr>
        <p:spPr bwMode="auto">
          <a:xfrm>
            <a:off x="3168650" y="4735339"/>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3" name="Rectangle 17"/>
          <p:cNvSpPr>
            <a:spLocks noChangeArrowheads="1"/>
          </p:cNvSpPr>
          <p:nvPr/>
        </p:nvSpPr>
        <p:spPr bwMode="auto">
          <a:xfrm>
            <a:off x="1008063" y="2209626"/>
            <a:ext cx="1954212"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4" name="Rectangle 18"/>
          <p:cNvSpPr>
            <a:spLocks noChangeArrowheads="1"/>
          </p:cNvSpPr>
          <p:nvPr/>
        </p:nvSpPr>
        <p:spPr bwMode="auto">
          <a:xfrm>
            <a:off x="6181725" y="2209626"/>
            <a:ext cx="1954213"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5" name="Rectangle 19"/>
          <p:cNvSpPr>
            <a:spLocks noChangeArrowheads="1"/>
          </p:cNvSpPr>
          <p:nvPr/>
        </p:nvSpPr>
        <p:spPr bwMode="auto">
          <a:xfrm>
            <a:off x="4000500" y="2204864"/>
            <a:ext cx="1171575" cy="82073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a:ea typeface="MS PGothic" panose="020B0600070205080204" pitchFamily="34" charset="-128"/>
              <a:cs typeface="Arial" panose="020B0604020202020204" pitchFamily="34" charset="0"/>
            </a:endParaRPr>
          </a:p>
          <a:p>
            <a:pPr algn="ctr"/>
            <a:r>
              <a:rPr lang="en-GB" altLang="en-US" sz="3200" b="1">
                <a:ea typeface="MS PGothic" panose="020B0600070205080204" pitchFamily="34" charset="-128"/>
                <a:cs typeface="Arial" panose="020B0604020202020204" pitchFamily="34" charset="0"/>
              </a:rPr>
              <a:t>V</a:t>
            </a:r>
            <a:endParaRPr lang="en-GB" altLang="en-US" sz="3200" b="1">
              <a:latin typeface="Times" panose="02020603050405020304" pitchFamily="18" charset="0"/>
              <a:ea typeface="MS PGothic" panose="020B0600070205080204" pitchFamily="34" charset="-128"/>
              <a:cs typeface="Arial" panose="020B0604020202020204" pitchFamily="34" charset="0"/>
            </a:endParaRPr>
          </a:p>
        </p:txBody>
      </p:sp>
      <p:sp>
        <p:nvSpPr>
          <p:cNvPr id="16" name="Right Arrow 15"/>
          <p:cNvSpPr/>
          <p:nvPr/>
        </p:nvSpPr>
        <p:spPr bwMode="auto">
          <a:xfrm>
            <a:off x="5327650" y="4735339"/>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grpSp>
        <p:nvGrpSpPr>
          <p:cNvPr id="17" name="Group 16"/>
          <p:cNvGrpSpPr/>
          <p:nvPr/>
        </p:nvGrpSpPr>
        <p:grpSpPr>
          <a:xfrm>
            <a:off x="3051900" y="1782714"/>
            <a:ext cx="920025" cy="4310582"/>
            <a:chOff x="3051900" y="1782714"/>
            <a:chExt cx="920025" cy="4310582"/>
          </a:xfrm>
        </p:grpSpPr>
        <p:sp>
          <p:nvSpPr>
            <p:cNvPr id="18" name="TextBox 17"/>
            <p:cNvSpPr txBox="1"/>
            <p:nvPr/>
          </p:nvSpPr>
          <p:spPr>
            <a:xfrm>
              <a:off x="3099897" y="1782714"/>
              <a:ext cx="872028" cy="553998"/>
            </a:xfrm>
            <a:prstGeom prst="rect">
              <a:avLst/>
            </a:prstGeom>
            <a:noFill/>
          </p:spPr>
          <p:txBody>
            <a:bodyPr wrap="square" rtlCol="0">
              <a:spAutoFit/>
            </a:bodyPr>
            <a:lstStyle/>
            <a:p>
              <a:r>
                <a:rPr lang="en-GB" sz="3000" b="1" i="1" dirty="0" err="1"/>
                <a:t>mo</a:t>
              </a:r>
              <a:endParaRPr lang="en-GB" sz="3000" b="1" i="1" dirty="0"/>
            </a:p>
          </p:txBody>
        </p:sp>
        <p:sp>
          <p:nvSpPr>
            <p:cNvPr id="19" name="TextBox 18"/>
            <p:cNvSpPr txBox="1"/>
            <p:nvPr/>
          </p:nvSpPr>
          <p:spPr>
            <a:xfrm>
              <a:off x="3051900" y="5539298"/>
              <a:ext cx="872028" cy="553998"/>
            </a:xfrm>
            <a:prstGeom prst="rect">
              <a:avLst/>
            </a:prstGeom>
            <a:noFill/>
          </p:spPr>
          <p:txBody>
            <a:bodyPr wrap="square" rtlCol="0">
              <a:spAutoFit/>
            </a:bodyPr>
            <a:lstStyle/>
            <a:p>
              <a:r>
                <a:rPr lang="en-GB" sz="3000" b="1" i="1" dirty="0" err="1"/>
                <a:t>pe</a:t>
              </a:r>
              <a:endParaRPr lang="en-GB" sz="3000" b="1" i="1" dirty="0"/>
            </a:p>
          </p:txBody>
        </p:sp>
      </p:grpSp>
      <p:grpSp>
        <p:nvGrpSpPr>
          <p:cNvPr id="20" name="Group 19"/>
          <p:cNvGrpSpPr/>
          <p:nvPr/>
        </p:nvGrpSpPr>
        <p:grpSpPr>
          <a:xfrm>
            <a:off x="3851920" y="1772816"/>
            <a:ext cx="920025" cy="4310582"/>
            <a:chOff x="3851920" y="1772816"/>
            <a:chExt cx="920025" cy="4310582"/>
          </a:xfrm>
        </p:grpSpPr>
        <p:sp>
          <p:nvSpPr>
            <p:cNvPr id="21" name="TextBox 20"/>
            <p:cNvSpPr txBox="1"/>
            <p:nvPr/>
          </p:nvSpPr>
          <p:spPr>
            <a:xfrm>
              <a:off x="3899917" y="1772816"/>
              <a:ext cx="872028" cy="553998"/>
            </a:xfrm>
            <a:prstGeom prst="rect">
              <a:avLst/>
            </a:prstGeom>
            <a:noFill/>
          </p:spPr>
          <p:txBody>
            <a:bodyPr wrap="square" rtlCol="0">
              <a:spAutoFit/>
            </a:bodyPr>
            <a:lstStyle/>
            <a:p>
              <a:r>
                <a:rPr lang="en-GB" sz="3000" b="1" i="1" dirty="0">
                  <a:solidFill>
                    <a:srgbClr val="FF0000"/>
                  </a:solidFill>
                </a:rPr>
                <a:t>me</a:t>
              </a:r>
            </a:p>
          </p:txBody>
        </p:sp>
        <p:sp>
          <p:nvSpPr>
            <p:cNvPr id="22" name="TextBox 21"/>
            <p:cNvSpPr txBox="1"/>
            <p:nvPr/>
          </p:nvSpPr>
          <p:spPr>
            <a:xfrm>
              <a:off x="3851920" y="5529400"/>
              <a:ext cx="872028" cy="553998"/>
            </a:xfrm>
            <a:prstGeom prst="rect">
              <a:avLst/>
            </a:prstGeom>
            <a:noFill/>
          </p:spPr>
          <p:txBody>
            <a:bodyPr wrap="square" rtlCol="0">
              <a:spAutoFit/>
            </a:bodyPr>
            <a:lstStyle/>
            <a:p>
              <a:r>
                <a:rPr lang="en-GB" sz="3000" b="1" i="1" dirty="0" err="1">
                  <a:solidFill>
                    <a:srgbClr val="FF0000"/>
                  </a:solidFill>
                </a:rPr>
                <a:t>po</a:t>
              </a:r>
              <a:endParaRPr lang="en-GB" sz="3000" b="1" i="1" dirty="0">
                <a:solidFill>
                  <a:srgbClr val="FF0000"/>
                </a:solidFill>
              </a:endParaRPr>
            </a:p>
          </p:txBody>
        </p:sp>
      </p:grpSp>
      <p:grpSp>
        <p:nvGrpSpPr>
          <p:cNvPr id="23" name="Group 22"/>
          <p:cNvGrpSpPr/>
          <p:nvPr/>
        </p:nvGrpSpPr>
        <p:grpSpPr>
          <a:xfrm>
            <a:off x="5076056" y="1782714"/>
            <a:ext cx="920025" cy="4310582"/>
            <a:chOff x="3051900" y="1782714"/>
            <a:chExt cx="920025" cy="4310582"/>
          </a:xfrm>
        </p:grpSpPr>
        <p:sp>
          <p:nvSpPr>
            <p:cNvPr id="24" name="TextBox 23"/>
            <p:cNvSpPr txBox="1"/>
            <p:nvPr/>
          </p:nvSpPr>
          <p:spPr>
            <a:xfrm>
              <a:off x="3099897" y="1782714"/>
              <a:ext cx="872028" cy="553998"/>
            </a:xfrm>
            <a:prstGeom prst="rect">
              <a:avLst/>
            </a:prstGeom>
            <a:noFill/>
          </p:spPr>
          <p:txBody>
            <a:bodyPr wrap="square" rtlCol="0">
              <a:spAutoFit/>
            </a:bodyPr>
            <a:lstStyle/>
            <a:p>
              <a:r>
                <a:rPr lang="en-GB" sz="3000" b="1" i="1" dirty="0" err="1"/>
                <a:t>ot</a:t>
              </a:r>
              <a:endParaRPr lang="en-GB" sz="3000" b="1" i="1" dirty="0"/>
            </a:p>
          </p:txBody>
        </p:sp>
        <p:sp>
          <p:nvSpPr>
            <p:cNvPr id="25" name="TextBox 24"/>
            <p:cNvSpPr txBox="1"/>
            <p:nvPr/>
          </p:nvSpPr>
          <p:spPr>
            <a:xfrm>
              <a:off x="3051900" y="5539298"/>
              <a:ext cx="872028" cy="553998"/>
            </a:xfrm>
            <a:prstGeom prst="rect">
              <a:avLst/>
            </a:prstGeom>
            <a:noFill/>
          </p:spPr>
          <p:txBody>
            <a:bodyPr wrap="square" rtlCol="0">
              <a:spAutoFit/>
            </a:bodyPr>
            <a:lstStyle/>
            <a:p>
              <a:r>
                <a:rPr lang="en-GB" sz="3000" b="1" i="1" dirty="0"/>
                <a:t>el</a:t>
              </a:r>
            </a:p>
          </p:txBody>
        </p:sp>
      </p:grpSp>
      <p:grpSp>
        <p:nvGrpSpPr>
          <p:cNvPr id="26" name="Group 25"/>
          <p:cNvGrpSpPr/>
          <p:nvPr/>
        </p:nvGrpSpPr>
        <p:grpSpPr>
          <a:xfrm>
            <a:off x="5876076" y="1772816"/>
            <a:ext cx="920025" cy="4310582"/>
            <a:chOff x="3851920" y="1772816"/>
            <a:chExt cx="920025" cy="4310582"/>
          </a:xfrm>
        </p:grpSpPr>
        <p:sp>
          <p:nvSpPr>
            <p:cNvPr id="27" name="TextBox 26"/>
            <p:cNvSpPr txBox="1"/>
            <p:nvPr/>
          </p:nvSpPr>
          <p:spPr>
            <a:xfrm>
              <a:off x="3899917" y="1772816"/>
              <a:ext cx="872028" cy="553998"/>
            </a:xfrm>
            <a:prstGeom prst="rect">
              <a:avLst/>
            </a:prstGeom>
            <a:noFill/>
          </p:spPr>
          <p:txBody>
            <a:bodyPr wrap="square" rtlCol="0">
              <a:spAutoFit/>
            </a:bodyPr>
            <a:lstStyle/>
            <a:p>
              <a:r>
                <a:rPr lang="en-GB" sz="3000" b="1" i="1" dirty="0">
                  <a:solidFill>
                    <a:srgbClr val="FF0000"/>
                  </a:solidFill>
                </a:rPr>
                <a:t>et</a:t>
              </a:r>
            </a:p>
          </p:txBody>
        </p:sp>
        <p:sp>
          <p:nvSpPr>
            <p:cNvPr id="28" name="TextBox 27"/>
            <p:cNvSpPr txBox="1"/>
            <p:nvPr/>
          </p:nvSpPr>
          <p:spPr>
            <a:xfrm>
              <a:off x="3851920" y="5529400"/>
              <a:ext cx="872028" cy="553998"/>
            </a:xfrm>
            <a:prstGeom prst="rect">
              <a:avLst/>
            </a:prstGeom>
            <a:noFill/>
          </p:spPr>
          <p:txBody>
            <a:bodyPr wrap="square" rtlCol="0">
              <a:spAutoFit/>
            </a:bodyPr>
            <a:lstStyle/>
            <a:p>
              <a:r>
                <a:rPr lang="en-GB" sz="3000" b="1" i="1" dirty="0" err="1">
                  <a:solidFill>
                    <a:srgbClr val="FF0000"/>
                  </a:solidFill>
                </a:rPr>
                <a:t>ol</a:t>
              </a:r>
              <a:endParaRPr lang="en-GB" sz="3000" b="1" i="1" dirty="0">
                <a:solidFill>
                  <a:srgbClr val="FF0000"/>
                </a:solidFill>
              </a:endParaRPr>
            </a:p>
          </p:txBody>
        </p:sp>
      </p:grpSp>
    </p:spTree>
    <p:extLst>
      <p:ext uri="{BB962C8B-B14F-4D97-AF65-F5344CB8AC3E}">
        <p14:creationId xmlns:p14="http://schemas.microsoft.com/office/powerpoint/2010/main" val="59101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684213" y="1557338"/>
            <a:ext cx="3743325" cy="4895850"/>
          </a:xfrm>
          <a:prstGeom prst="roundRect">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177" name="Rounded Rectangle 176"/>
          <p:cNvSpPr/>
          <p:nvPr/>
        </p:nvSpPr>
        <p:spPr>
          <a:xfrm>
            <a:off x="5435600" y="1700213"/>
            <a:ext cx="3097213" cy="2233612"/>
          </a:xfrm>
          <a:prstGeom prst="roundRect">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76" name="TextBox 15"/>
          <p:cNvSpPr txBox="1">
            <a:spLocks noChangeArrowheads="1"/>
          </p:cNvSpPr>
          <p:nvPr/>
        </p:nvSpPr>
        <p:spPr bwMode="auto">
          <a:xfrm>
            <a:off x="1152525" y="1735138"/>
            <a:ext cx="1187450" cy="522287"/>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d  o  t</a:t>
            </a:r>
          </a:p>
        </p:txBody>
      </p:sp>
      <p:sp>
        <p:nvSpPr>
          <p:cNvPr id="77" name="TextBox 15"/>
          <p:cNvSpPr txBox="1">
            <a:spLocks noChangeArrowheads="1"/>
          </p:cNvSpPr>
          <p:nvPr/>
        </p:nvSpPr>
        <p:spPr bwMode="auto">
          <a:xfrm>
            <a:off x="1152525" y="2322513"/>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d  o  p</a:t>
            </a:r>
          </a:p>
        </p:txBody>
      </p:sp>
      <p:sp>
        <p:nvSpPr>
          <p:cNvPr id="78" name="TextBox 15"/>
          <p:cNvSpPr txBox="1">
            <a:spLocks noChangeArrowheads="1"/>
          </p:cNvSpPr>
          <p:nvPr/>
        </p:nvSpPr>
        <p:spPr bwMode="auto">
          <a:xfrm>
            <a:off x="1152525" y="29051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m  o  n</a:t>
            </a:r>
          </a:p>
        </p:txBody>
      </p:sp>
      <p:sp>
        <p:nvSpPr>
          <p:cNvPr id="79" name="TextBox 15"/>
          <p:cNvSpPr txBox="1">
            <a:spLocks noChangeArrowheads="1"/>
          </p:cNvSpPr>
          <p:nvPr/>
        </p:nvSpPr>
        <p:spPr bwMode="auto">
          <a:xfrm>
            <a:off x="1152525" y="3481388"/>
            <a:ext cx="1187450" cy="523875"/>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m  o  s</a:t>
            </a:r>
          </a:p>
        </p:txBody>
      </p:sp>
      <p:sp>
        <p:nvSpPr>
          <p:cNvPr id="80" name="TextBox 15"/>
          <p:cNvSpPr txBox="1">
            <a:spLocks noChangeArrowheads="1"/>
          </p:cNvSpPr>
          <p:nvPr/>
        </p:nvSpPr>
        <p:spPr bwMode="auto">
          <a:xfrm>
            <a:off x="1152525" y="4057650"/>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l  o  t</a:t>
            </a:r>
          </a:p>
        </p:txBody>
      </p:sp>
      <p:sp>
        <p:nvSpPr>
          <p:cNvPr id="81" name="TextBox 15"/>
          <p:cNvSpPr txBox="1">
            <a:spLocks noChangeArrowheads="1"/>
          </p:cNvSpPr>
          <p:nvPr/>
        </p:nvSpPr>
        <p:spPr bwMode="auto">
          <a:xfrm>
            <a:off x="1152525" y="4633913"/>
            <a:ext cx="9715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l  o  p</a:t>
            </a:r>
          </a:p>
        </p:txBody>
      </p:sp>
      <p:sp>
        <p:nvSpPr>
          <p:cNvPr id="82" name="TextBox 15"/>
          <p:cNvSpPr txBox="1">
            <a:spLocks noChangeArrowheads="1"/>
          </p:cNvSpPr>
          <p:nvPr/>
        </p:nvSpPr>
        <p:spPr bwMode="auto">
          <a:xfrm>
            <a:off x="1152525" y="5210175"/>
            <a:ext cx="1187450" cy="5222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f  o  n</a:t>
            </a:r>
          </a:p>
        </p:txBody>
      </p:sp>
      <p:sp>
        <p:nvSpPr>
          <p:cNvPr id="83" name="TextBox 15"/>
          <p:cNvSpPr txBox="1">
            <a:spLocks noChangeArrowheads="1"/>
          </p:cNvSpPr>
          <p:nvPr/>
        </p:nvSpPr>
        <p:spPr bwMode="auto">
          <a:xfrm>
            <a:off x="1152525" y="5786438"/>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latin typeface="Corbel" pitchFamily="-65" charset="0"/>
              </a:rPr>
              <a:t>f  o  s</a:t>
            </a:r>
          </a:p>
        </p:txBody>
      </p:sp>
      <p:sp>
        <p:nvSpPr>
          <p:cNvPr id="166" name="TextBox 15"/>
          <p:cNvSpPr txBox="1">
            <a:spLocks noChangeArrowheads="1"/>
          </p:cNvSpPr>
          <p:nvPr/>
        </p:nvSpPr>
        <p:spPr bwMode="auto">
          <a:xfrm>
            <a:off x="5651500" y="2424113"/>
            <a:ext cx="107950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d  o  n</a:t>
            </a:r>
          </a:p>
        </p:txBody>
      </p:sp>
      <p:sp>
        <p:nvSpPr>
          <p:cNvPr id="167" name="TextBox 15"/>
          <p:cNvSpPr txBox="1">
            <a:spLocks noChangeArrowheads="1"/>
          </p:cNvSpPr>
          <p:nvPr/>
        </p:nvSpPr>
        <p:spPr bwMode="auto">
          <a:xfrm>
            <a:off x="5688013" y="31210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n  e  f</a:t>
            </a:r>
          </a:p>
        </p:txBody>
      </p:sp>
      <p:sp>
        <p:nvSpPr>
          <p:cNvPr id="170" name="Rounded Rectangle 169"/>
          <p:cNvSpPr/>
          <p:nvPr/>
        </p:nvSpPr>
        <p:spPr>
          <a:xfrm>
            <a:off x="5688013" y="2478088"/>
            <a:ext cx="647700" cy="3603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1" name="TextBox 15"/>
          <p:cNvSpPr txBox="1">
            <a:spLocks noChangeArrowheads="1"/>
          </p:cNvSpPr>
          <p:nvPr/>
        </p:nvSpPr>
        <p:spPr bwMode="auto">
          <a:xfrm>
            <a:off x="7272338" y="2424113"/>
            <a:ext cx="998537"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nchor="ctr">
            <a:spAutoFit/>
          </a:bodyPr>
          <a:lstStyle/>
          <a:p>
            <a:pPr fontAlgn="auto">
              <a:spcBef>
                <a:spcPts val="0"/>
              </a:spcBef>
              <a:spcAft>
                <a:spcPts val="0"/>
              </a:spcAft>
              <a:defRPr/>
            </a:pPr>
            <a:r>
              <a:rPr lang="en-GB" sz="2800" dirty="0"/>
              <a:t>d  e  t</a:t>
            </a:r>
          </a:p>
        </p:txBody>
      </p:sp>
      <p:sp>
        <p:nvSpPr>
          <p:cNvPr id="172" name="TextBox 15"/>
          <p:cNvSpPr txBox="1">
            <a:spLocks noChangeArrowheads="1"/>
          </p:cNvSpPr>
          <p:nvPr/>
        </p:nvSpPr>
        <p:spPr bwMode="auto">
          <a:xfrm>
            <a:off x="7272338" y="31210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l  e  n</a:t>
            </a:r>
          </a:p>
        </p:txBody>
      </p:sp>
      <p:sp>
        <p:nvSpPr>
          <p:cNvPr id="178" name="TextBox 15"/>
          <p:cNvSpPr txBox="1">
            <a:spLocks noChangeArrowheads="1"/>
          </p:cNvSpPr>
          <p:nvPr/>
        </p:nvSpPr>
        <p:spPr bwMode="auto">
          <a:xfrm>
            <a:off x="5795963" y="1773238"/>
            <a:ext cx="64770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b="1" dirty="0">
                <a:solidFill>
                  <a:schemeClr val="tx1"/>
                </a:solidFill>
              </a:rPr>
              <a:t>LU</a:t>
            </a:r>
          </a:p>
        </p:txBody>
      </p:sp>
      <p:sp>
        <p:nvSpPr>
          <p:cNvPr id="179" name="TextBox 15"/>
          <p:cNvSpPr txBox="1">
            <a:spLocks noChangeArrowheads="1"/>
          </p:cNvSpPr>
          <p:nvPr/>
        </p:nvSpPr>
        <p:spPr bwMode="auto">
          <a:xfrm>
            <a:off x="7524750" y="1773238"/>
            <a:ext cx="64770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b="1" dirty="0">
                <a:solidFill>
                  <a:schemeClr val="tx1"/>
                </a:solidFill>
              </a:rPr>
              <a:t>IL</a:t>
            </a:r>
          </a:p>
        </p:txBody>
      </p:sp>
      <p:sp>
        <p:nvSpPr>
          <p:cNvPr id="182" name="Rounded Rectangle 181"/>
          <p:cNvSpPr/>
          <p:nvPr/>
        </p:nvSpPr>
        <p:spPr>
          <a:xfrm>
            <a:off x="6011863" y="2476500"/>
            <a:ext cx="647700" cy="360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0" name="TextBox 15"/>
          <p:cNvSpPr txBox="1">
            <a:spLocks noChangeArrowheads="1"/>
          </p:cNvSpPr>
          <p:nvPr/>
        </p:nvSpPr>
        <p:spPr bwMode="auto">
          <a:xfrm>
            <a:off x="2879725" y="1735138"/>
            <a:ext cx="1187450" cy="522287"/>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t  e  m</a:t>
            </a:r>
          </a:p>
        </p:txBody>
      </p:sp>
      <p:sp>
        <p:nvSpPr>
          <p:cNvPr id="51" name="TextBox 15"/>
          <p:cNvSpPr txBox="1">
            <a:spLocks noChangeArrowheads="1"/>
          </p:cNvSpPr>
          <p:nvPr/>
        </p:nvSpPr>
        <p:spPr bwMode="auto">
          <a:xfrm>
            <a:off x="2879725" y="2322513"/>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t  e  f</a:t>
            </a:r>
          </a:p>
        </p:txBody>
      </p:sp>
      <p:sp>
        <p:nvSpPr>
          <p:cNvPr id="52" name="TextBox 15"/>
          <p:cNvSpPr txBox="1">
            <a:spLocks noChangeArrowheads="1"/>
          </p:cNvSpPr>
          <p:nvPr/>
        </p:nvSpPr>
        <p:spPr bwMode="auto">
          <a:xfrm>
            <a:off x="2879725" y="2905125"/>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solidFill>
                  <a:schemeClr val="tx1"/>
                </a:solidFill>
              </a:rPr>
              <a:t>n  e  d</a:t>
            </a:r>
          </a:p>
        </p:txBody>
      </p:sp>
      <p:sp>
        <p:nvSpPr>
          <p:cNvPr id="53" name="TextBox 15"/>
          <p:cNvSpPr txBox="1">
            <a:spLocks noChangeArrowheads="1"/>
          </p:cNvSpPr>
          <p:nvPr/>
        </p:nvSpPr>
        <p:spPr bwMode="auto">
          <a:xfrm>
            <a:off x="2879725" y="3481388"/>
            <a:ext cx="1187450" cy="523875"/>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fontAlgn="auto">
              <a:spcBef>
                <a:spcPts val="0"/>
              </a:spcBef>
              <a:spcAft>
                <a:spcPts val="0"/>
              </a:spcAft>
              <a:defRPr/>
            </a:pPr>
            <a:r>
              <a:rPr lang="en-GB" sz="2800" dirty="0"/>
              <a:t>n  e  l</a:t>
            </a:r>
          </a:p>
        </p:txBody>
      </p:sp>
      <p:sp>
        <p:nvSpPr>
          <p:cNvPr id="54" name="TextBox 15"/>
          <p:cNvSpPr txBox="1">
            <a:spLocks noChangeArrowheads="1"/>
          </p:cNvSpPr>
          <p:nvPr/>
        </p:nvSpPr>
        <p:spPr bwMode="auto">
          <a:xfrm>
            <a:off x="2879725" y="4057650"/>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p  e  m</a:t>
            </a:r>
          </a:p>
        </p:txBody>
      </p:sp>
      <p:sp>
        <p:nvSpPr>
          <p:cNvPr id="55" name="TextBox 15"/>
          <p:cNvSpPr txBox="1">
            <a:spLocks noChangeArrowheads="1"/>
          </p:cNvSpPr>
          <p:nvPr/>
        </p:nvSpPr>
        <p:spPr bwMode="auto">
          <a:xfrm>
            <a:off x="2879725" y="4633913"/>
            <a:ext cx="1187450" cy="52387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p  e  f</a:t>
            </a:r>
          </a:p>
        </p:txBody>
      </p:sp>
      <p:sp>
        <p:nvSpPr>
          <p:cNvPr id="56" name="TextBox 15"/>
          <p:cNvSpPr txBox="1">
            <a:spLocks noChangeArrowheads="1"/>
          </p:cNvSpPr>
          <p:nvPr/>
        </p:nvSpPr>
        <p:spPr bwMode="auto">
          <a:xfrm>
            <a:off x="2879725" y="5210175"/>
            <a:ext cx="1187450" cy="52228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t>s  e  d</a:t>
            </a:r>
          </a:p>
        </p:txBody>
      </p:sp>
      <p:sp>
        <p:nvSpPr>
          <p:cNvPr id="57" name="TextBox 15"/>
          <p:cNvSpPr txBox="1">
            <a:spLocks noChangeArrowheads="1"/>
          </p:cNvSpPr>
          <p:nvPr/>
        </p:nvSpPr>
        <p:spPr bwMode="auto">
          <a:xfrm>
            <a:off x="2879725" y="5786438"/>
            <a:ext cx="1187450" cy="5222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nchor="ctr">
            <a:spAutoFit/>
          </a:bodyPr>
          <a:lstStyle/>
          <a:p>
            <a:pPr fontAlgn="auto">
              <a:spcBef>
                <a:spcPts val="0"/>
              </a:spcBef>
              <a:spcAft>
                <a:spcPts val="0"/>
              </a:spcAft>
              <a:defRPr/>
            </a:pPr>
            <a:r>
              <a:rPr lang="en-GB" sz="2800" dirty="0">
                <a:latin typeface="Corbel" pitchFamily="-65" charset="0"/>
              </a:rPr>
              <a:t>s  e  l</a:t>
            </a:r>
          </a:p>
        </p:txBody>
      </p:sp>
      <p:sp>
        <p:nvSpPr>
          <p:cNvPr id="62" name="Rounded Rectangle 61"/>
          <p:cNvSpPr/>
          <p:nvPr/>
        </p:nvSpPr>
        <p:spPr>
          <a:xfrm>
            <a:off x="1116013" y="2420938"/>
            <a:ext cx="719137" cy="3603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1116013" y="1844675"/>
            <a:ext cx="719137" cy="360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1619250" y="2997200"/>
            <a:ext cx="720725" cy="360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1403350" y="5300663"/>
            <a:ext cx="720725" cy="3603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1" name="Title 1"/>
          <p:cNvSpPr>
            <a:spLocks noGrp="1"/>
          </p:cNvSpPr>
          <p:nvPr>
            <p:ph type="title"/>
          </p:nvPr>
        </p:nvSpPr>
        <p:spPr>
          <a:xfrm>
            <a:off x="457200" y="274638"/>
            <a:ext cx="8229600" cy="1143000"/>
          </a:xfrm>
        </p:spPr>
        <p:txBody>
          <a:bodyPr/>
          <a:lstStyle/>
          <a:p>
            <a:pPr algn="l"/>
            <a:r>
              <a:rPr lang="en-US" dirty="0"/>
              <a:t>Stimuli: context-based patterns</a:t>
            </a:r>
          </a:p>
        </p:txBody>
      </p:sp>
    </p:spTree>
    <p:extLst>
      <p:ext uri="{BB962C8B-B14F-4D97-AF65-F5344CB8AC3E}">
        <p14:creationId xmlns:p14="http://schemas.microsoft.com/office/powerpoint/2010/main" val="105621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29600" cy="1143000"/>
          </a:xfrm>
        </p:spPr>
        <p:txBody>
          <a:bodyPr>
            <a:normAutofit/>
          </a:bodyPr>
          <a:lstStyle/>
          <a:p>
            <a:pPr algn="l"/>
            <a:r>
              <a:rPr lang="en-GB" dirty="0"/>
              <a:t>Results: Legality judgments</a:t>
            </a:r>
          </a:p>
        </p:txBody>
      </p:sp>
      <p:sp>
        <p:nvSpPr>
          <p:cNvPr id="3" name="TextBox 2"/>
          <p:cNvSpPr txBox="1"/>
          <p:nvPr/>
        </p:nvSpPr>
        <p:spPr>
          <a:xfrm>
            <a:off x="5292080" y="1700808"/>
            <a:ext cx="3446264" cy="800219"/>
          </a:xfrm>
          <a:prstGeom prst="rect">
            <a:avLst/>
          </a:prstGeom>
          <a:noFill/>
        </p:spPr>
        <p:txBody>
          <a:bodyPr wrap="none" rtlCol="0">
            <a:spAutoFit/>
          </a:bodyPr>
          <a:lstStyle/>
          <a:p>
            <a:r>
              <a:rPr lang="en-US" sz="2200" dirty="0"/>
              <a:t>n = 137</a:t>
            </a:r>
          </a:p>
          <a:p>
            <a:r>
              <a:rPr lang="en-US" sz="2200" dirty="0"/>
              <a:t>mean = </a:t>
            </a:r>
            <a:r>
              <a:rPr lang="en-US" sz="2400" dirty="0"/>
              <a:t>7;5 [</a:t>
            </a:r>
            <a:r>
              <a:rPr lang="en-US" sz="2400" dirty="0" err="1"/>
              <a:t>years;months</a:t>
            </a:r>
            <a:r>
              <a:rPr lang="en-US" sz="2400" dirty="0"/>
              <a:t>]</a:t>
            </a:r>
            <a:endParaRPr lang="en-US" sz="2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556792"/>
            <a:ext cx="4374917" cy="4374917"/>
          </a:xfrm>
          <a:prstGeom prst="rect">
            <a:avLst/>
          </a:prstGeom>
        </p:spPr>
      </p:pic>
      <p:sp>
        <p:nvSpPr>
          <p:cNvPr id="5" name="TextBox 4"/>
          <p:cNvSpPr txBox="1"/>
          <p:nvPr/>
        </p:nvSpPr>
        <p:spPr>
          <a:xfrm flipH="1">
            <a:off x="1403648" y="2389135"/>
            <a:ext cx="1364196" cy="461665"/>
          </a:xfrm>
          <a:prstGeom prst="rect">
            <a:avLst/>
          </a:prstGeom>
          <a:noFill/>
        </p:spPr>
        <p:txBody>
          <a:bodyPr wrap="square" rtlCol="0">
            <a:spAutoFit/>
          </a:bodyPr>
          <a:lstStyle/>
          <a:p>
            <a:r>
              <a:rPr lang="en-US" sz="2400" i="1" dirty="0">
                <a:solidFill>
                  <a:srgbClr val="00B050"/>
                </a:solidFill>
              </a:rPr>
              <a:t>p</a:t>
            </a:r>
            <a:r>
              <a:rPr lang="en-US" sz="2400" dirty="0">
                <a:solidFill>
                  <a:srgbClr val="00B050"/>
                </a:solidFill>
              </a:rPr>
              <a:t> &lt; .001</a:t>
            </a:r>
          </a:p>
        </p:txBody>
      </p:sp>
      <p:sp>
        <p:nvSpPr>
          <p:cNvPr id="6" name="TextBox 5"/>
          <p:cNvSpPr txBox="1"/>
          <p:nvPr/>
        </p:nvSpPr>
        <p:spPr>
          <a:xfrm flipH="1">
            <a:off x="2512406" y="2794501"/>
            <a:ext cx="1292746" cy="461665"/>
          </a:xfrm>
          <a:prstGeom prst="rect">
            <a:avLst/>
          </a:prstGeom>
          <a:noFill/>
        </p:spPr>
        <p:txBody>
          <a:bodyPr wrap="square" rtlCol="0">
            <a:spAutoFit/>
          </a:bodyPr>
          <a:lstStyle/>
          <a:p>
            <a:r>
              <a:rPr lang="is-IS" sz="2400" i="1" dirty="0">
                <a:solidFill>
                  <a:srgbClr val="00B050"/>
                </a:solidFill>
              </a:rPr>
              <a:t>p</a:t>
            </a:r>
            <a:r>
              <a:rPr lang="is-IS" sz="2400" dirty="0">
                <a:solidFill>
                  <a:srgbClr val="00B050"/>
                </a:solidFill>
              </a:rPr>
              <a:t> = .022</a:t>
            </a:r>
            <a:endParaRPr lang="en-US" sz="2400" dirty="0">
              <a:solidFill>
                <a:srgbClr val="00B050"/>
              </a:solidFill>
            </a:endParaRPr>
          </a:p>
        </p:txBody>
      </p:sp>
      <p:sp>
        <p:nvSpPr>
          <p:cNvPr id="7" name="TextBox 6"/>
          <p:cNvSpPr txBox="1"/>
          <p:nvPr/>
        </p:nvSpPr>
        <p:spPr>
          <a:xfrm>
            <a:off x="5148064" y="2784197"/>
            <a:ext cx="3744416" cy="2800767"/>
          </a:xfrm>
          <a:prstGeom prst="rect">
            <a:avLst/>
          </a:prstGeom>
          <a:noFill/>
        </p:spPr>
        <p:txBody>
          <a:bodyPr wrap="square" rtlCol="0">
            <a:spAutoFit/>
          </a:bodyPr>
          <a:lstStyle/>
          <a:p>
            <a:pPr marL="342900" indent="-342900">
              <a:buFont typeface="Arial" charset="0"/>
              <a:buChar char="•"/>
            </a:pPr>
            <a:r>
              <a:rPr lang="en-US" sz="2200" dirty="0"/>
              <a:t>Significant learning in both condition</a:t>
            </a:r>
          </a:p>
          <a:p>
            <a:pPr marL="342900" indent="-342900">
              <a:buFont typeface="Arial" charset="0"/>
              <a:buChar char="•"/>
            </a:pPr>
            <a:r>
              <a:rPr lang="en-GB" sz="2200" dirty="0">
                <a:solidFill>
                  <a:prstClr val="black"/>
                </a:solidFill>
                <a:latin typeface="Calibri" pitchFamily="34" charset="0"/>
                <a:cs typeface="Calibri" pitchFamily="34" charset="0"/>
              </a:rPr>
              <a:t>Learning moderated by pattern complexity (although detection of single letters, e.g., </a:t>
            </a:r>
            <a:r>
              <a:rPr lang="en-GB" sz="2200" dirty="0" err="1">
                <a:solidFill>
                  <a:prstClr val="black"/>
                </a:solidFill>
                <a:latin typeface="Calibri" pitchFamily="34" charset="0"/>
                <a:cs typeface="Calibri" pitchFamily="34" charset="0"/>
              </a:rPr>
              <a:t>de</a:t>
            </a:r>
            <a:r>
              <a:rPr lang="en-GB" sz="2200" dirty="0" err="1">
                <a:solidFill>
                  <a:srgbClr val="FF0000"/>
                </a:solidFill>
                <a:latin typeface="Calibri" pitchFamily="34" charset="0"/>
                <a:cs typeface="Calibri" pitchFamily="34" charset="0"/>
              </a:rPr>
              <a:t>t</a:t>
            </a:r>
            <a:r>
              <a:rPr lang="en-GB" sz="2200" dirty="0">
                <a:solidFill>
                  <a:prstClr val="black"/>
                </a:solidFill>
                <a:latin typeface="Calibri" pitchFamily="34" charset="0"/>
                <a:cs typeface="Calibri" pitchFamily="34" charset="0"/>
              </a:rPr>
              <a:t> might have accentuated the difference)</a:t>
            </a:r>
            <a:endParaRPr lang="en-US" sz="2200" dirty="0"/>
          </a:p>
        </p:txBody>
      </p:sp>
      <p:sp>
        <p:nvSpPr>
          <p:cNvPr id="4" name="Oval 3"/>
          <p:cNvSpPr/>
          <p:nvPr/>
        </p:nvSpPr>
        <p:spPr>
          <a:xfrm>
            <a:off x="7884368" y="4581128"/>
            <a:ext cx="216024"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40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Same pattern of results in adults</a:t>
            </a:r>
          </a:p>
        </p:txBody>
      </p:sp>
      <p:graphicFrame>
        <p:nvGraphicFramePr>
          <p:cNvPr id="5" name="Chart 4"/>
          <p:cNvGraphicFramePr/>
          <p:nvPr>
            <p:extLst/>
          </p:nvPr>
        </p:nvGraphicFramePr>
        <p:xfrm>
          <a:off x="2555776" y="1916832"/>
          <a:ext cx="5598460" cy="382152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8184" y="5827911"/>
            <a:ext cx="8720913" cy="769441"/>
          </a:xfrm>
          <a:prstGeom prst="rect">
            <a:avLst/>
          </a:prstGeom>
          <a:noFill/>
        </p:spPr>
        <p:txBody>
          <a:bodyPr wrap="square" rtlCol="0">
            <a:spAutoFit/>
          </a:bodyPr>
          <a:lstStyle/>
          <a:p>
            <a:pPr algn="ctr"/>
            <a:r>
              <a:rPr lang="en-US" sz="2200"/>
              <a:t>Note: </a:t>
            </a:r>
            <a:r>
              <a:rPr lang="en-US" sz="2200" dirty="0"/>
              <a:t>Positional patterns learned more reliably than </a:t>
            </a:r>
            <a:r>
              <a:rPr lang="en-US" sz="2200"/>
              <a:t>contextual patterns </a:t>
            </a:r>
            <a:r>
              <a:rPr lang="en-US" sz="2200" dirty="0"/>
              <a:t>(and adults are, overall, better learners </a:t>
            </a:r>
            <a:r>
              <a:rPr lang="en-US" sz="2200"/>
              <a:t>than children)</a:t>
            </a:r>
            <a:endParaRPr lang="en-US" sz="2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02" y="2204864"/>
            <a:ext cx="3116064" cy="3116064"/>
          </a:xfrm>
          <a:prstGeom prst="rect">
            <a:avLst/>
          </a:prstGeom>
        </p:spPr>
      </p:pic>
      <p:sp>
        <p:nvSpPr>
          <p:cNvPr id="7" name="TextBox 6"/>
          <p:cNvSpPr txBox="1"/>
          <p:nvPr/>
        </p:nvSpPr>
        <p:spPr>
          <a:xfrm flipH="1">
            <a:off x="2699792" y="2887989"/>
            <a:ext cx="1364196" cy="400110"/>
          </a:xfrm>
          <a:prstGeom prst="rect">
            <a:avLst/>
          </a:prstGeom>
          <a:noFill/>
        </p:spPr>
        <p:txBody>
          <a:bodyPr wrap="square" rtlCol="0">
            <a:spAutoFit/>
          </a:bodyPr>
          <a:lstStyle/>
          <a:p>
            <a:r>
              <a:rPr lang="en-US" sz="2000" i="1" dirty="0">
                <a:solidFill>
                  <a:srgbClr val="00B050"/>
                </a:solidFill>
              </a:rPr>
              <a:t>p</a:t>
            </a:r>
            <a:r>
              <a:rPr lang="en-US" sz="2000" dirty="0">
                <a:solidFill>
                  <a:srgbClr val="00B050"/>
                </a:solidFill>
              </a:rPr>
              <a:t> &lt; .001</a:t>
            </a:r>
          </a:p>
        </p:txBody>
      </p:sp>
      <p:sp>
        <p:nvSpPr>
          <p:cNvPr id="8" name="TextBox 7"/>
          <p:cNvSpPr txBox="1"/>
          <p:nvPr/>
        </p:nvSpPr>
        <p:spPr>
          <a:xfrm flipH="1">
            <a:off x="1873678" y="2564904"/>
            <a:ext cx="1364196" cy="400110"/>
          </a:xfrm>
          <a:prstGeom prst="rect">
            <a:avLst/>
          </a:prstGeom>
          <a:noFill/>
        </p:spPr>
        <p:txBody>
          <a:bodyPr wrap="square" rtlCol="0">
            <a:spAutoFit/>
          </a:bodyPr>
          <a:lstStyle/>
          <a:p>
            <a:r>
              <a:rPr lang="en-US" sz="2000" i="1" dirty="0">
                <a:solidFill>
                  <a:srgbClr val="00B050"/>
                </a:solidFill>
              </a:rPr>
              <a:t>p</a:t>
            </a:r>
            <a:r>
              <a:rPr lang="en-US" sz="2000" dirty="0">
                <a:solidFill>
                  <a:srgbClr val="00B050"/>
                </a:solidFill>
              </a:rPr>
              <a:t> &lt; .001</a:t>
            </a:r>
          </a:p>
        </p:txBody>
      </p:sp>
    </p:spTree>
    <p:extLst>
      <p:ext uri="{BB962C8B-B14F-4D97-AF65-F5344CB8AC3E}">
        <p14:creationId xmlns:p14="http://schemas.microsoft.com/office/powerpoint/2010/main" val="203457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In sum</a:t>
            </a:r>
            <a:r>
              <a:rPr lang="mr-IN" dirty="0"/>
              <a:t>…</a:t>
            </a:r>
            <a:endParaRPr lang="en-US" dirty="0"/>
          </a:p>
        </p:txBody>
      </p:sp>
      <p:sp>
        <p:nvSpPr>
          <p:cNvPr id="3" name="Content Placeholder 2"/>
          <p:cNvSpPr>
            <a:spLocks noGrp="1"/>
          </p:cNvSpPr>
          <p:nvPr>
            <p:ph idx="1"/>
          </p:nvPr>
        </p:nvSpPr>
        <p:spPr/>
        <p:txBody>
          <a:bodyPr/>
          <a:lstStyle/>
          <a:p>
            <a:r>
              <a:rPr lang="en-GB" dirty="0">
                <a:latin typeface="Calibri" pitchFamily="34" charset="0"/>
                <a:cs typeface="Calibri" pitchFamily="34" charset="0"/>
              </a:rPr>
              <a:t>Study 1 provides evidence that novel positional and context-based patterns can be learn under brief incidental experimental conditions</a:t>
            </a:r>
          </a:p>
          <a:p>
            <a:r>
              <a:rPr lang="en-GB" dirty="0">
                <a:latin typeface="Calibri" pitchFamily="34" charset="0"/>
                <a:cs typeface="Calibri" pitchFamily="34" charset="0"/>
              </a:rPr>
              <a:t>Suggests that statistical learning processes operate among 7-year-olds and underlie this ability</a:t>
            </a:r>
          </a:p>
          <a:p>
            <a:endParaRPr lang="en-US" dirty="0"/>
          </a:p>
        </p:txBody>
      </p:sp>
    </p:spTree>
    <p:extLst>
      <p:ext uri="{BB962C8B-B14F-4D97-AF65-F5344CB8AC3E}">
        <p14:creationId xmlns:p14="http://schemas.microsoft.com/office/powerpoint/2010/main" val="12664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Limitations</a:t>
            </a:r>
            <a:endParaRPr lang="en-GB" dirty="0"/>
          </a:p>
        </p:txBody>
      </p:sp>
      <p:sp>
        <p:nvSpPr>
          <p:cNvPr id="3" name="Content Placeholder 2"/>
          <p:cNvSpPr>
            <a:spLocks noGrp="1"/>
          </p:cNvSpPr>
          <p:nvPr>
            <p:ph idx="1"/>
          </p:nvPr>
        </p:nvSpPr>
        <p:spPr>
          <a:xfrm>
            <a:off x="457200" y="1268760"/>
            <a:ext cx="8229600" cy="4525963"/>
          </a:xfrm>
        </p:spPr>
        <p:txBody>
          <a:bodyPr/>
          <a:lstStyle/>
          <a:p>
            <a:r>
              <a:rPr lang="en-GB" sz="2800" dirty="0"/>
              <a:t>Redundancy of cues: Above chance learning under highly favourable conditions… </a:t>
            </a:r>
          </a:p>
          <a:p>
            <a:pPr lvl="1"/>
            <a:r>
              <a:rPr lang="en-GB" dirty="0"/>
              <a:t>PC learning: constraints on the position of single letters, as well as body (CV) and rime-level unit constraints</a:t>
            </a:r>
          </a:p>
          <a:p>
            <a:pPr lvl="1"/>
            <a:r>
              <a:rPr lang="en-GB" dirty="0"/>
              <a:t>CC learning: Constraints are exemplified both in word beginnings and ends</a:t>
            </a:r>
          </a:p>
          <a:p>
            <a:pPr lvl="0"/>
            <a:r>
              <a:rPr lang="en-GB" sz="2800" u="sng" dirty="0"/>
              <a:t>Are both word contexts necessary for learning to occur?</a:t>
            </a:r>
          </a:p>
          <a:p>
            <a:pPr lvl="0"/>
            <a:r>
              <a:rPr lang="en-GB" sz="2800" u="sng" dirty="0"/>
              <a:t>If not, are they equally beneficial to learners? </a:t>
            </a:r>
            <a:endParaRPr lang="en-US" sz="2800" u="sng" dirty="0"/>
          </a:p>
          <a:p>
            <a:endParaRPr lang="en-GB" sz="2600" dirty="0">
              <a:latin typeface="Calibri" pitchFamily="34" charset="0"/>
              <a:cs typeface="Calibri" pitchFamily="34" charset="0"/>
            </a:endParaRPr>
          </a:p>
        </p:txBody>
      </p:sp>
    </p:spTree>
    <p:extLst>
      <p:ext uri="{BB962C8B-B14F-4D97-AF65-F5344CB8AC3E}">
        <p14:creationId xmlns:p14="http://schemas.microsoft.com/office/powerpoint/2010/main" val="81640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56176" y="2310258"/>
            <a:ext cx="570990" cy="553998"/>
          </a:xfrm>
          <a:prstGeom prst="rect">
            <a:avLst/>
          </a:prstGeom>
          <a:noFill/>
        </p:spPr>
        <p:txBody>
          <a:bodyPr wrap="none" rtlCol="0">
            <a:spAutoFit/>
          </a:bodyPr>
          <a:lstStyle/>
          <a:p>
            <a:r>
              <a:rPr lang="en-GB" sz="3000" dirty="0">
                <a:latin typeface="Arial" panose="020B0604020202020204" pitchFamily="34" charset="0"/>
                <a:cs typeface="Arial" panose="020B0604020202020204" pitchFamily="34" charset="0"/>
              </a:rPr>
              <a:t>/</a:t>
            </a:r>
            <a:r>
              <a:rPr lang="el-GR" sz="3000" dirty="0">
                <a:latin typeface="Arial" panose="020B0604020202020204" pitchFamily="34" charset="0"/>
                <a:cs typeface="Arial" panose="020B0604020202020204" pitchFamily="34" charset="0"/>
              </a:rPr>
              <a:t>ε</a:t>
            </a:r>
            <a:r>
              <a:rPr lang="en-GB" sz="3000" dirty="0">
                <a:latin typeface="Arial" panose="020B0604020202020204" pitchFamily="34" charset="0"/>
                <a:cs typeface="Arial" panose="020B0604020202020204" pitchFamily="34" charset="0"/>
              </a:rPr>
              <a:t>/</a:t>
            </a:r>
          </a:p>
        </p:txBody>
      </p:sp>
      <p:grpSp>
        <p:nvGrpSpPr>
          <p:cNvPr id="5" name="Group 4"/>
          <p:cNvGrpSpPr/>
          <p:nvPr/>
        </p:nvGrpSpPr>
        <p:grpSpPr>
          <a:xfrm>
            <a:off x="4621392" y="2946717"/>
            <a:ext cx="1466873" cy="2088812"/>
            <a:chOff x="800871" y="2841323"/>
            <a:chExt cx="1466873" cy="2088812"/>
          </a:xfrm>
        </p:grpSpPr>
        <p:cxnSp>
          <p:nvCxnSpPr>
            <p:cNvPr id="6" name="Straight Arrow Connector 5"/>
            <p:cNvCxnSpPr/>
            <p:nvPr/>
          </p:nvCxnSpPr>
          <p:spPr>
            <a:xfrm flipH="1">
              <a:off x="971600" y="2841323"/>
              <a:ext cx="1296144" cy="123574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0871" y="4376137"/>
              <a:ext cx="375424" cy="553998"/>
            </a:xfrm>
            <a:prstGeom prst="rect">
              <a:avLst/>
            </a:prstGeom>
            <a:noFill/>
          </p:spPr>
          <p:txBody>
            <a:bodyPr wrap="none" rtlCol="0">
              <a:spAutoFit/>
            </a:bodyPr>
            <a:lstStyle/>
            <a:p>
              <a:r>
                <a:rPr lang="en-GB" sz="3000" dirty="0"/>
                <a:t>e</a:t>
              </a:r>
            </a:p>
          </p:txBody>
        </p:sp>
      </p:grpSp>
      <p:grpSp>
        <p:nvGrpSpPr>
          <p:cNvPr id="8" name="Group 7"/>
          <p:cNvGrpSpPr/>
          <p:nvPr/>
        </p:nvGrpSpPr>
        <p:grpSpPr>
          <a:xfrm>
            <a:off x="5626600" y="2976843"/>
            <a:ext cx="717885" cy="2396373"/>
            <a:chOff x="1806079" y="2871449"/>
            <a:chExt cx="717885" cy="2396373"/>
          </a:xfrm>
        </p:grpSpPr>
        <p:cxnSp>
          <p:nvCxnSpPr>
            <p:cNvPr id="9" name="Straight Arrow Connector 8"/>
            <p:cNvCxnSpPr/>
            <p:nvPr/>
          </p:nvCxnSpPr>
          <p:spPr>
            <a:xfrm flipH="1">
              <a:off x="2011524" y="2871449"/>
              <a:ext cx="512440" cy="16594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06079" y="4713824"/>
              <a:ext cx="457176" cy="553998"/>
            </a:xfrm>
            <a:prstGeom prst="rect">
              <a:avLst/>
            </a:prstGeom>
            <a:noFill/>
          </p:spPr>
          <p:txBody>
            <a:bodyPr wrap="none" rtlCol="0">
              <a:spAutoFit/>
            </a:bodyPr>
            <a:lstStyle/>
            <a:p>
              <a:r>
                <a:rPr lang="en-GB" sz="3000" dirty="0" err="1"/>
                <a:t>ai</a:t>
              </a:r>
              <a:endParaRPr lang="en-GB" sz="3000" dirty="0"/>
            </a:p>
          </p:txBody>
        </p:sp>
      </p:grpSp>
      <p:grpSp>
        <p:nvGrpSpPr>
          <p:cNvPr id="11" name="Group 10"/>
          <p:cNvGrpSpPr/>
          <p:nvPr/>
        </p:nvGrpSpPr>
        <p:grpSpPr>
          <a:xfrm>
            <a:off x="6592321" y="3035493"/>
            <a:ext cx="822865" cy="2337723"/>
            <a:chOff x="2771800" y="2930099"/>
            <a:chExt cx="822865" cy="2337723"/>
          </a:xfrm>
        </p:grpSpPr>
        <p:cxnSp>
          <p:nvCxnSpPr>
            <p:cNvPr id="12" name="Straight Arrow Connector 11"/>
            <p:cNvCxnSpPr/>
            <p:nvPr/>
          </p:nvCxnSpPr>
          <p:spPr>
            <a:xfrm>
              <a:off x="2771800" y="2930099"/>
              <a:ext cx="467787" cy="172303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34896" y="4713824"/>
              <a:ext cx="559769" cy="553998"/>
            </a:xfrm>
            <a:prstGeom prst="rect">
              <a:avLst/>
            </a:prstGeom>
            <a:noFill/>
          </p:spPr>
          <p:txBody>
            <a:bodyPr wrap="none" rtlCol="0">
              <a:spAutoFit/>
            </a:bodyPr>
            <a:lstStyle/>
            <a:p>
              <a:r>
                <a:rPr lang="en-GB" sz="3000" dirty="0" err="1"/>
                <a:t>ea</a:t>
              </a:r>
              <a:endParaRPr lang="en-GB" sz="3000" dirty="0"/>
            </a:p>
          </p:txBody>
        </p:sp>
      </p:grpSp>
      <p:grpSp>
        <p:nvGrpSpPr>
          <p:cNvPr id="14" name="Group 13"/>
          <p:cNvGrpSpPr/>
          <p:nvPr/>
        </p:nvGrpSpPr>
        <p:grpSpPr>
          <a:xfrm>
            <a:off x="6772606" y="2958330"/>
            <a:ext cx="1445216" cy="1910830"/>
            <a:chOff x="2952085" y="2852936"/>
            <a:chExt cx="1445216" cy="1910830"/>
          </a:xfrm>
        </p:grpSpPr>
        <p:sp>
          <p:nvSpPr>
            <p:cNvPr id="15" name="TextBox 14"/>
            <p:cNvSpPr txBox="1"/>
            <p:nvPr/>
          </p:nvSpPr>
          <p:spPr>
            <a:xfrm>
              <a:off x="3933713" y="4209768"/>
              <a:ext cx="463588" cy="553998"/>
            </a:xfrm>
            <a:prstGeom prst="rect">
              <a:avLst/>
            </a:prstGeom>
            <a:noFill/>
          </p:spPr>
          <p:txBody>
            <a:bodyPr wrap="none" rtlCol="0">
              <a:spAutoFit/>
            </a:bodyPr>
            <a:lstStyle/>
            <a:p>
              <a:r>
                <a:rPr lang="en-GB" sz="3000" dirty="0" err="1"/>
                <a:t>ie</a:t>
              </a:r>
              <a:endParaRPr lang="en-GB" sz="3000" dirty="0"/>
            </a:p>
          </p:txBody>
        </p:sp>
        <p:cxnSp>
          <p:nvCxnSpPr>
            <p:cNvPr id="16" name="Straight Arrow Connector 15"/>
            <p:cNvCxnSpPr/>
            <p:nvPr/>
          </p:nvCxnSpPr>
          <p:spPr>
            <a:xfrm>
              <a:off x="2952085" y="2852936"/>
              <a:ext cx="872215" cy="122413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75279" y="2864256"/>
            <a:ext cx="1945193" cy="1003848"/>
            <a:chOff x="2932441" y="2758862"/>
            <a:chExt cx="1945193" cy="1003848"/>
          </a:xfrm>
        </p:grpSpPr>
        <p:sp>
          <p:nvSpPr>
            <p:cNvPr id="18" name="TextBox 17"/>
            <p:cNvSpPr txBox="1"/>
            <p:nvPr/>
          </p:nvSpPr>
          <p:spPr>
            <a:xfrm>
              <a:off x="4298629" y="3208712"/>
              <a:ext cx="579005" cy="553998"/>
            </a:xfrm>
            <a:prstGeom prst="rect">
              <a:avLst/>
            </a:prstGeom>
            <a:noFill/>
          </p:spPr>
          <p:txBody>
            <a:bodyPr wrap="none" rtlCol="0">
              <a:spAutoFit/>
            </a:bodyPr>
            <a:lstStyle/>
            <a:p>
              <a:r>
                <a:rPr lang="en-GB" sz="3000" dirty="0" err="1"/>
                <a:t>eo</a:t>
              </a:r>
              <a:endParaRPr lang="en-GB" sz="3000" dirty="0"/>
            </a:p>
          </p:txBody>
        </p:sp>
        <p:cxnSp>
          <p:nvCxnSpPr>
            <p:cNvPr id="19" name="Straight Arrow Connector 18"/>
            <p:cNvCxnSpPr/>
            <p:nvPr/>
          </p:nvCxnSpPr>
          <p:spPr>
            <a:xfrm>
              <a:off x="2932441" y="2758862"/>
              <a:ext cx="1250016" cy="60950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55858" y="1687531"/>
            <a:ext cx="3600000" cy="3968685"/>
            <a:chOff x="555858" y="1687531"/>
            <a:chExt cx="3600000" cy="3968685"/>
          </a:xfrm>
        </p:grpSpPr>
        <p:grpSp>
          <p:nvGrpSpPr>
            <p:cNvPr id="21" name="Group 20"/>
            <p:cNvGrpSpPr/>
            <p:nvPr/>
          </p:nvGrpSpPr>
          <p:grpSpPr>
            <a:xfrm>
              <a:off x="555858" y="2132856"/>
              <a:ext cx="3512086" cy="3523360"/>
              <a:chOff x="395536" y="2437623"/>
              <a:chExt cx="3512086" cy="3523360"/>
            </a:xfrm>
          </p:grpSpPr>
          <p:pic>
            <p:nvPicPr>
              <p:cNvPr id="23" name="Picture 22"/>
              <p:cNvPicPr>
                <a:picLocks noChangeAspect="1"/>
              </p:cNvPicPr>
              <p:nvPr/>
            </p:nvPicPr>
            <p:blipFill>
              <a:blip r:embed="rId3"/>
              <a:stretch>
                <a:fillRect/>
              </a:stretch>
            </p:blipFill>
            <p:spPr>
              <a:xfrm>
                <a:off x="395536" y="2665772"/>
                <a:ext cx="3510382" cy="3295211"/>
              </a:xfrm>
              <a:prstGeom prst="rect">
                <a:avLst/>
              </a:prstGeom>
            </p:spPr>
          </p:pic>
          <p:sp>
            <p:nvSpPr>
              <p:cNvPr id="24" name="Rounded Rectangle 23"/>
              <p:cNvSpPr/>
              <p:nvPr/>
            </p:nvSpPr>
            <p:spPr>
              <a:xfrm>
                <a:off x="2358766" y="2437623"/>
                <a:ext cx="1548856" cy="1364467"/>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22" name="Oval Callout 21"/>
            <p:cNvSpPr/>
            <p:nvPr/>
          </p:nvSpPr>
          <p:spPr>
            <a:xfrm>
              <a:off x="2306266" y="1687531"/>
              <a:ext cx="1849592" cy="1009289"/>
            </a:xfrm>
            <a:prstGeom prst="wedgeEllipseCallou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GB" sz="2600" i="1" dirty="0"/>
                <a:t>health</a:t>
              </a:r>
            </a:p>
          </p:txBody>
        </p:sp>
      </p:grpSp>
      <p:sp>
        <p:nvSpPr>
          <p:cNvPr id="25" name="Title 1"/>
          <p:cNvSpPr>
            <a:spLocks noGrp="1"/>
          </p:cNvSpPr>
          <p:nvPr>
            <p:ph type="title"/>
          </p:nvPr>
        </p:nvSpPr>
        <p:spPr>
          <a:xfrm>
            <a:off x="457200" y="274638"/>
            <a:ext cx="8229600" cy="1143000"/>
          </a:xfrm>
        </p:spPr>
        <p:txBody>
          <a:bodyPr>
            <a:normAutofit/>
          </a:bodyPr>
          <a:lstStyle/>
          <a:p>
            <a:r>
              <a:rPr lang="en-US" sz="3300" dirty="0"/>
              <a:t>Learning to spell in inconsistent orthographies</a:t>
            </a:r>
          </a:p>
        </p:txBody>
      </p:sp>
      <p:sp>
        <p:nvSpPr>
          <p:cNvPr id="2" name="Rectangle 1"/>
          <p:cNvSpPr/>
          <p:nvPr/>
        </p:nvSpPr>
        <p:spPr>
          <a:xfrm>
            <a:off x="4050868" y="5768586"/>
            <a:ext cx="4572000" cy="830997"/>
          </a:xfrm>
          <a:prstGeom prst="rect">
            <a:avLst/>
          </a:prstGeom>
          <a:solidFill>
            <a:schemeClr val="accent2"/>
          </a:solidFill>
        </p:spPr>
        <p:txBody>
          <a:bodyPr>
            <a:spAutoFit/>
          </a:bodyPr>
          <a:lstStyle/>
          <a:p>
            <a:pPr algn="ctr"/>
            <a:r>
              <a:rPr lang="en-GB" sz="2400" dirty="0">
                <a:solidFill>
                  <a:schemeClr val="bg1"/>
                </a:solidFill>
              </a:rPr>
              <a:t>good spelling involves more than pure memorization</a:t>
            </a:r>
            <a:endParaRPr lang="en-US" sz="2400" dirty="0">
              <a:solidFill>
                <a:schemeClr val="bg1"/>
              </a:solidFill>
            </a:endParaRPr>
          </a:p>
        </p:txBody>
      </p:sp>
    </p:spTree>
    <p:extLst>
      <p:ext uri="{BB962C8B-B14F-4D97-AF65-F5344CB8AC3E}">
        <p14:creationId xmlns:p14="http://schemas.microsoft.com/office/powerpoint/2010/main" val="7245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0276" y="1196752"/>
            <a:ext cx="8223448" cy="2664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4000" dirty="0">
                <a:solidFill>
                  <a:schemeClr val="tx1">
                    <a:lumMod val="50000"/>
                    <a:lumOff val="50000"/>
                  </a:schemeClr>
                </a:solidFill>
              </a:rPr>
              <a:t>Study 2: Incidental learning of context-based patterns within word-initial (CV) vs. rime-level (VC) units: Evidence from English and Turkish</a:t>
            </a:r>
          </a:p>
        </p:txBody>
      </p:sp>
      <p:sp>
        <p:nvSpPr>
          <p:cNvPr id="7" name="Rectangle 4"/>
          <p:cNvSpPr>
            <a:spLocks noChangeArrowheads="1"/>
          </p:cNvSpPr>
          <p:nvPr/>
        </p:nvSpPr>
        <p:spPr bwMode="auto">
          <a:xfrm>
            <a:off x="3707905" y="6166465"/>
            <a:ext cx="5184576"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tx1">
                    <a:lumMod val="50000"/>
                    <a:lumOff val="50000"/>
                  </a:schemeClr>
                </a:solidFill>
              </a:rPr>
              <a:t>Samara, Singh, &amp; </a:t>
            </a:r>
            <a:r>
              <a:rPr lang="en-US" sz="2000" dirty="0" err="1">
                <a:solidFill>
                  <a:schemeClr val="tx1">
                    <a:lumMod val="50000"/>
                    <a:lumOff val="50000"/>
                  </a:schemeClr>
                </a:solidFill>
              </a:rPr>
              <a:t>Wonnacott</a:t>
            </a:r>
            <a:r>
              <a:rPr lang="en-US" sz="2000" dirty="0">
                <a:solidFill>
                  <a:schemeClr val="tx1">
                    <a:lumMod val="50000"/>
                    <a:lumOff val="50000"/>
                  </a:schemeClr>
                </a:solidFill>
              </a:rPr>
              <a:t> (in preparation)</a:t>
            </a:r>
          </a:p>
        </p:txBody>
      </p:sp>
    </p:spTree>
    <p:extLst>
      <p:ext uri="{BB962C8B-B14F-4D97-AF65-F5344CB8AC3E}">
        <p14:creationId xmlns:p14="http://schemas.microsoft.com/office/powerpoint/2010/main" val="127486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800" dirty="0"/>
              <a:t>Study 2: Rationale</a:t>
            </a:r>
          </a:p>
        </p:txBody>
      </p:sp>
      <p:sp>
        <p:nvSpPr>
          <p:cNvPr id="5" name="Content Placeholder 4"/>
          <p:cNvSpPr>
            <a:spLocks noGrp="1"/>
          </p:cNvSpPr>
          <p:nvPr>
            <p:ph idx="1"/>
          </p:nvPr>
        </p:nvSpPr>
        <p:spPr/>
        <p:txBody>
          <a:bodyPr>
            <a:normAutofit fontScale="85000" lnSpcReduction="20000"/>
          </a:bodyPr>
          <a:lstStyle/>
          <a:p>
            <a:r>
              <a:rPr lang="en-GB" dirty="0"/>
              <a:t>More naturalistic design: Can patterns </a:t>
            </a:r>
            <a:r>
              <a:rPr lang="en-GB" i="1" dirty="0"/>
              <a:t>in each position</a:t>
            </a:r>
            <a:r>
              <a:rPr lang="en-GB" dirty="0"/>
              <a:t> can be learned independently ?</a:t>
            </a:r>
          </a:p>
          <a:p>
            <a:r>
              <a:rPr lang="en-GB" dirty="0">
                <a:solidFill>
                  <a:prstClr val="black"/>
                </a:solidFill>
              </a:rPr>
              <a:t>Word-initial (CV) vs. rime-level (VC) comparison</a:t>
            </a:r>
            <a:endParaRPr lang="en-GB" dirty="0"/>
          </a:p>
          <a:p>
            <a:pPr lvl="1"/>
            <a:r>
              <a:rPr lang="en-GB" dirty="0"/>
              <a:t>Are rimes special?</a:t>
            </a:r>
          </a:p>
          <a:p>
            <a:pPr lvl="1"/>
            <a:r>
              <a:rPr lang="en-GB" dirty="0"/>
              <a:t>Linguistic and psycholinguistic work suggests that syllables consist of two “blocks”: </a:t>
            </a:r>
            <a:r>
              <a:rPr lang="en-GB" dirty="0" err="1"/>
              <a:t>i</a:t>
            </a:r>
            <a:r>
              <a:rPr lang="en-GB" dirty="0"/>
              <a:t>) the onset,  that contains the initial consonant(s), and ii) the rime, that contains the vowel and word-final consonant(s)</a:t>
            </a:r>
          </a:p>
          <a:p>
            <a:pPr lvl="1"/>
            <a:r>
              <a:rPr lang="en-GB" dirty="0"/>
              <a:t>Many studies in reading and oral language have shown these units have behavioural relevance for developing and skilled literacy performance</a:t>
            </a:r>
          </a:p>
          <a:p>
            <a:pPr lvl="1"/>
            <a:r>
              <a:rPr lang="en-GB" dirty="0"/>
              <a:t>If rimes are special, learning patterns from such units should be stronger than learning from CV units</a:t>
            </a:r>
          </a:p>
        </p:txBody>
      </p:sp>
    </p:spTree>
    <p:extLst>
      <p:ext uri="{BB962C8B-B14F-4D97-AF65-F5344CB8AC3E}">
        <p14:creationId xmlns:p14="http://schemas.microsoft.com/office/powerpoint/2010/main" val="7470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000" dirty="0"/>
              <a:t>Patterns in word-initial (CV) vs. rime (VC) units</a:t>
            </a:r>
          </a:p>
        </p:txBody>
      </p:sp>
      <p:sp>
        <p:nvSpPr>
          <p:cNvPr id="3" name="Content Placeholder 2"/>
          <p:cNvSpPr>
            <a:spLocks noGrp="1"/>
          </p:cNvSpPr>
          <p:nvPr>
            <p:ph idx="1"/>
          </p:nvPr>
        </p:nvSpPr>
        <p:spPr>
          <a:xfrm>
            <a:off x="457200" y="1916832"/>
            <a:ext cx="8229600" cy="3773015"/>
          </a:xfrm>
        </p:spPr>
        <p:txBody>
          <a:bodyPr>
            <a:noAutofit/>
          </a:bodyPr>
          <a:lstStyle/>
          <a:p>
            <a:pPr lvl="1"/>
            <a:r>
              <a:rPr lang="en-GB" sz="2700" dirty="0"/>
              <a:t>E.g. 1: medial /</a:t>
            </a:r>
            <a:r>
              <a:rPr lang="en-GB" sz="2700" dirty="0" err="1">
                <a:solidFill>
                  <a:srgbClr val="000000"/>
                </a:solidFill>
                <a:latin typeface="Charis SIL" charset="0"/>
              </a:rPr>
              <a:t>ɛ</a:t>
            </a:r>
            <a:r>
              <a:rPr lang="en-GB" sz="2700" dirty="0"/>
              <a:t>/ is commonly spelled with an e (e.g., beg) but less frequently before /d/ (e.g., head)</a:t>
            </a:r>
          </a:p>
          <a:p>
            <a:pPr lvl="1"/>
            <a:r>
              <a:rPr lang="en-GB" sz="2700" dirty="0"/>
              <a:t>E.g. 2: most common spelling of medial /</a:t>
            </a:r>
            <a:r>
              <a:rPr lang="en-GB" sz="2700" dirty="0" err="1"/>
              <a:t>i</a:t>
            </a:r>
            <a:r>
              <a:rPr lang="en-GB" sz="2700" dirty="0"/>
              <a:t>/ is </a:t>
            </a:r>
            <a:r>
              <a:rPr lang="en-GB" sz="2700" dirty="0" err="1"/>
              <a:t>ea</a:t>
            </a:r>
            <a:r>
              <a:rPr lang="en-GB" sz="2700" dirty="0"/>
              <a:t> (e.g., beam), but not before /p/ (e.g., d</a:t>
            </a:r>
            <a:r>
              <a:rPr lang="en-GB" sz="2700" b="1" dirty="0"/>
              <a:t>ee</a:t>
            </a:r>
            <a:r>
              <a:rPr lang="en-GB" sz="2700" dirty="0"/>
              <a:t>p)</a:t>
            </a:r>
          </a:p>
          <a:p>
            <a:pPr lvl="1"/>
            <a:r>
              <a:rPr lang="en-GB" sz="2700" dirty="0"/>
              <a:t>E.g. 3: </a:t>
            </a:r>
            <a:r>
              <a:rPr lang="en-US" sz="2700" dirty="0"/>
              <a:t>/</a:t>
            </a:r>
            <a:r>
              <a:rPr lang="mr-IN" sz="2700" dirty="0" err="1"/>
              <a:t>ɝ</a:t>
            </a:r>
            <a:r>
              <a:rPr lang="en-US" sz="2700" dirty="0"/>
              <a:t>/ is commonly spelled with </a:t>
            </a:r>
            <a:r>
              <a:rPr lang="en-US" sz="2700" dirty="0" err="1"/>
              <a:t>ur</a:t>
            </a:r>
            <a:r>
              <a:rPr lang="en-US" sz="2700" dirty="0"/>
              <a:t> (e.g., curd) but not after </a:t>
            </a:r>
            <a:r>
              <a:rPr lang="mr-IN" sz="2700" dirty="0"/>
              <a:t>/</a:t>
            </a:r>
            <a:r>
              <a:rPr lang="mr-IN" sz="2700" dirty="0" err="1"/>
              <a:t>w</a:t>
            </a:r>
            <a:r>
              <a:rPr lang="mr-IN" sz="2700" dirty="0"/>
              <a:t>/</a:t>
            </a:r>
            <a:r>
              <a:rPr lang="en-US" sz="2700" dirty="0"/>
              <a:t> (e.g., w</a:t>
            </a:r>
            <a:r>
              <a:rPr lang="en-US" sz="2700" b="1" dirty="0"/>
              <a:t>o</a:t>
            </a:r>
            <a:r>
              <a:rPr lang="en-US" sz="2700" dirty="0"/>
              <a:t>rk, w</a:t>
            </a:r>
            <a:r>
              <a:rPr lang="en-US" sz="2700" b="1" dirty="0"/>
              <a:t>o</a:t>
            </a:r>
            <a:r>
              <a:rPr lang="en-US" sz="2700" dirty="0"/>
              <a:t>rth) </a:t>
            </a:r>
            <a:endParaRPr lang="en-AU" sz="2700" dirty="0"/>
          </a:p>
        </p:txBody>
      </p:sp>
      <p:sp>
        <p:nvSpPr>
          <p:cNvPr id="4" name="Rectangle 3"/>
          <p:cNvSpPr/>
          <p:nvPr/>
        </p:nvSpPr>
        <p:spPr>
          <a:xfrm>
            <a:off x="4211960" y="5304690"/>
            <a:ext cx="4932040" cy="1292662"/>
          </a:xfrm>
          <a:prstGeom prst="rect">
            <a:avLst/>
          </a:prstGeom>
          <a:solidFill>
            <a:schemeClr val="accent2"/>
          </a:solidFill>
        </p:spPr>
        <p:txBody>
          <a:bodyPr wrap="square">
            <a:spAutoFit/>
          </a:bodyPr>
          <a:lstStyle/>
          <a:p>
            <a:pPr lvl="1">
              <a:spcBef>
                <a:spcPct val="20000"/>
              </a:spcBef>
            </a:pPr>
            <a:r>
              <a:rPr lang="en-GB" sz="2600" b="1" i="1" dirty="0">
                <a:solidFill>
                  <a:prstClr val="black"/>
                </a:solidFill>
              </a:rPr>
              <a:t>VC (rime) patterns are far more common in English than CV (word-initial) patterns</a:t>
            </a:r>
          </a:p>
        </p:txBody>
      </p:sp>
    </p:spTree>
    <p:extLst>
      <p:ext uri="{BB962C8B-B14F-4D97-AF65-F5344CB8AC3E}">
        <p14:creationId xmlns:p14="http://schemas.microsoft.com/office/powerpoint/2010/main" val="14037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Procedure</a:t>
            </a:r>
          </a:p>
        </p:txBody>
      </p:sp>
      <p:sp>
        <p:nvSpPr>
          <p:cNvPr id="3" name="Content Placeholder 2"/>
          <p:cNvSpPr>
            <a:spLocks noGrp="1"/>
          </p:cNvSpPr>
          <p:nvPr>
            <p:ph idx="1"/>
          </p:nvPr>
        </p:nvSpPr>
        <p:spPr/>
        <p:txBody>
          <a:bodyPr>
            <a:normAutofit/>
          </a:bodyPr>
          <a:lstStyle/>
          <a:p>
            <a:r>
              <a:rPr lang="en-US" sz="2800" dirty="0">
                <a:solidFill>
                  <a:schemeClr val="tx1">
                    <a:lumMod val="75000"/>
                    <a:lumOff val="25000"/>
                  </a:schemeClr>
                </a:solidFill>
              </a:rPr>
              <a:t>78 English-speaking </a:t>
            </a:r>
            <a:r>
              <a:rPr lang="en-US" sz="2800" dirty="0"/>
              <a:t>children</a:t>
            </a:r>
          </a:p>
          <a:p>
            <a:pPr lvl="1"/>
            <a:r>
              <a:rPr lang="en-US" sz="2400" dirty="0"/>
              <a:t>CV condition: n = 45 (mean age = 7.14 years)</a:t>
            </a:r>
          </a:p>
          <a:p>
            <a:pPr lvl="1"/>
            <a:r>
              <a:rPr lang="en-US" sz="2400" dirty="0"/>
              <a:t>VC condition: n = 33 (mean age = 7.37 years)</a:t>
            </a:r>
          </a:p>
          <a:p>
            <a:r>
              <a:rPr lang="en-US" sz="2800" dirty="0"/>
              <a:t>37 Turkish-speaking children</a:t>
            </a:r>
          </a:p>
          <a:p>
            <a:pPr lvl="1"/>
            <a:r>
              <a:rPr lang="en-US" sz="2400" dirty="0"/>
              <a:t>CV condition: n = 19 (mean age = 6.71 years)</a:t>
            </a:r>
          </a:p>
          <a:p>
            <a:pPr lvl="1"/>
            <a:r>
              <a:rPr lang="en-US" sz="2400" dirty="0"/>
              <a:t>VC condition: n = 18 (mean age = 6.75 years)</a:t>
            </a:r>
            <a:endParaRPr lang="en-US" dirty="0"/>
          </a:p>
          <a:p>
            <a:r>
              <a:rPr lang="en-US" dirty="0"/>
              <a:t>Variant of the IGL task introduced in study 1</a:t>
            </a:r>
          </a:p>
          <a:p>
            <a:pPr lvl="1"/>
            <a:r>
              <a:rPr lang="en-US" dirty="0"/>
              <a:t>Learning spread across 2 days; tested on day 2 </a:t>
            </a:r>
          </a:p>
          <a:p>
            <a:pPr lvl="1"/>
            <a:r>
              <a:rPr lang="en-US" dirty="0"/>
              <a:t>Exposure cover task: respond to the stimulus color</a:t>
            </a:r>
          </a:p>
          <a:p>
            <a:endParaRPr lang="en-US" dirty="0"/>
          </a:p>
        </p:txBody>
      </p:sp>
    </p:spTree>
    <p:extLst>
      <p:ext uri="{BB962C8B-B14F-4D97-AF65-F5344CB8AC3E}">
        <p14:creationId xmlns:p14="http://schemas.microsoft.com/office/powerpoint/2010/main" val="2341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90364" y="1965766"/>
            <a:ext cx="2890664" cy="9269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t>CV</a:t>
            </a:r>
          </a:p>
        </p:txBody>
      </p:sp>
      <p:sp>
        <p:nvSpPr>
          <p:cNvPr id="7" name="Title 1"/>
          <p:cNvSpPr>
            <a:spLocks noGrp="1"/>
          </p:cNvSpPr>
          <p:nvPr>
            <p:ph type="title"/>
          </p:nvPr>
        </p:nvSpPr>
        <p:spPr>
          <a:xfrm>
            <a:off x="457200" y="44624"/>
            <a:ext cx="8229600" cy="1143000"/>
          </a:xfrm>
        </p:spPr>
        <p:txBody>
          <a:bodyPr/>
          <a:lstStyle/>
          <a:p>
            <a:r>
              <a:rPr lang="en-US" dirty="0"/>
              <a:t>Stimuli</a:t>
            </a:r>
          </a:p>
        </p:txBody>
      </p:sp>
      <p:sp>
        <p:nvSpPr>
          <p:cNvPr id="8" name="Right Arrow 7"/>
          <p:cNvSpPr/>
          <p:nvPr/>
        </p:nvSpPr>
        <p:spPr bwMode="auto">
          <a:xfrm>
            <a:off x="3549948" y="2216944"/>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9" name="Rectangle 7"/>
          <p:cNvSpPr>
            <a:spLocks noChangeArrowheads="1"/>
          </p:cNvSpPr>
          <p:nvPr/>
        </p:nvSpPr>
        <p:spPr bwMode="auto">
          <a:xfrm>
            <a:off x="1403648" y="1955006"/>
            <a:ext cx="1954212"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d, m</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0" name="Rectangle 8"/>
          <p:cNvSpPr>
            <a:spLocks noChangeArrowheads="1"/>
          </p:cNvSpPr>
          <p:nvPr/>
        </p:nvSpPr>
        <p:spPr bwMode="auto">
          <a:xfrm>
            <a:off x="6577310" y="1945481"/>
            <a:ext cx="1954213" cy="1870621"/>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endParaRPr lang="en-GB" altLang="en-US" sz="32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t, n, p, s</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1" name="Rectangle 9"/>
          <p:cNvSpPr>
            <a:spLocks noChangeArrowheads="1"/>
          </p:cNvSpPr>
          <p:nvPr/>
        </p:nvSpPr>
        <p:spPr bwMode="auto">
          <a:xfrm>
            <a:off x="4397002" y="1950244"/>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o</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2" name="Right Arrow 11"/>
          <p:cNvSpPr/>
          <p:nvPr/>
        </p:nvSpPr>
        <p:spPr bwMode="auto">
          <a:xfrm>
            <a:off x="5724152" y="2636590"/>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3" name="Rectangle 13"/>
          <p:cNvSpPr>
            <a:spLocks noChangeArrowheads="1"/>
          </p:cNvSpPr>
          <p:nvPr/>
        </p:nvSpPr>
        <p:spPr bwMode="auto">
          <a:xfrm>
            <a:off x="1403648" y="3001007"/>
            <a:ext cx="1954212"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t, n</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5" name="Rectangle 15"/>
          <p:cNvSpPr>
            <a:spLocks noChangeArrowheads="1"/>
          </p:cNvSpPr>
          <p:nvPr/>
        </p:nvSpPr>
        <p:spPr bwMode="auto">
          <a:xfrm>
            <a:off x="4396085" y="2996952"/>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e</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6" name="Right Arrow 15"/>
          <p:cNvSpPr/>
          <p:nvPr/>
        </p:nvSpPr>
        <p:spPr bwMode="auto">
          <a:xfrm>
            <a:off x="3549948" y="3209683"/>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7" name="Rectangle 17"/>
          <p:cNvSpPr>
            <a:spLocks noChangeArrowheads="1"/>
          </p:cNvSpPr>
          <p:nvPr/>
        </p:nvSpPr>
        <p:spPr bwMode="auto">
          <a:xfrm>
            <a:off x="1403648" y="1024086"/>
            <a:ext cx="1954212"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i="1" dirty="0">
              <a:solidFill>
                <a:srgbClr val="0070C0"/>
              </a:solidFill>
              <a:ea typeface="MS PGothic" panose="020B0600070205080204" pitchFamily="34" charset="-128"/>
              <a:cs typeface="Arial" panose="020B0604020202020204" pitchFamily="34" charset="0"/>
            </a:endParaRPr>
          </a:p>
          <a:p>
            <a:pPr algn="ctr"/>
            <a:r>
              <a:rPr lang="en-GB" altLang="en-US" sz="3200" i="1" dirty="0">
                <a:solidFill>
                  <a:srgbClr val="0070C0"/>
                </a:solidFill>
                <a:ea typeface="MS PGothic" panose="020B0600070205080204" pitchFamily="34" charset="-128"/>
                <a:cs typeface="Arial" panose="020B0604020202020204" pitchFamily="34" charset="0"/>
              </a:rPr>
              <a:t>C</a:t>
            </a:r>
            <a:endParaRPr lang="en-GB" altLang="en-US" sz="3200" i="1" baseline="-25000" dirty="0">
              <a:solidFill>
                <a:srgbClr val="0070C0"/>
              </a:solidFill>
              <a:latin typeface="Times" panose="02020603050405020304" pitchFamily="18" charset="0"/>
              <a:ea typeface="MS PGothic" panose="020B0600070205080204" pitchFamily="34" charset="-128"/>
              <a:cs typeface="Arial" panose="020B0604020202020204" pitchFamily="34" charset="0"/>
            </a:endParaRPr>
          </a:p>
        </p:txBody>
      </p:sp>
      <p:sp>
        <p:nvSpPr>
          <p:cNvPr id="18" name="Rectangle 18"/>
          <p:cNvSpPr>
            <a:spLocks noChangeArrowheads="1"/>
          </p:cNvSpPr>
          <p:nvPr/>
        </p:nvSpPr>
        <p:spPr bwMode="auto">
          <a:xfrm>
            <a:off x="6577310" y="1024086"/>
            <a:ext cx="1954213"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i="1" dirty="0">
              <a:solidFill>
                <a:srgbClr val="0070C0"/>
              </a:solidFill>
              <a:ea typeface="MS PGothic" panose="020B0600070205080204" pitchFamily="34" charset="-128"/>
              <a:cs typeface="Arial" panose="020B0604020202020204" pitchFamily="34" charset="0"/>
            </a:endParaRPr>
          </a:p>
          <a:p>
            <a:pPr algn="ctr"/>
            <a:r>
              <a:rPr lang="en-GB" altLang="en-US" sz="3200" i="1" dirty="0">
                <a:solidFill>
                  <a:srgbClr val="0070C0"/>
                </a:solidFill>
                <a:ea typeface="MS PGothic" panose="020B0600070205080204" pitchFamily="34" charset="-128"/>
                <a:cs typeface="Arial" panose="020B0604020202020204" pitchFamily="34" charset="0"/>
              </a:rPr>
              <a:t>C</a:t>
            </a:r>
            <a:endParaRPr lang="en-GB" altLang="en-US" sz="3200" i="1" baseline="-25000" dirty="0">
              <a:solidFill>
                <a:srgbClr val="0070C0"/>
              </a:solidFill>
              <a:latin typeface="Times" panose="02020603050405020304" pitchFamily="18" charset="0"/>
              <a:ea typeface="MS PGothic" panose="020B0600070205080204" pitchFamily="34" charset="-128"/>
              <a:cs typeface="Arial" panose="020B0604020202020204" pitchFamily="34" charset="0"/>
            </a:endParaRPr>
          </a:p>
        </p:txBody>
      </p:sp>
      <p:sp>
        <p:nvSpPr>
          <p:cNvPr id="19" name="Rectangle 19"/>
          <p:cNvSpPr>
            <a:spLocks noChangeArrowheads="1"/>
          </p:cNvSpPr>
          <p:nvPr/>
        </p:nvSpPr>
        <p:spPr bwMode="auto">
          <a:xfrm>
            <a:off x="4396085" y="1019324"/>
            <a:ext cx="1171575" cy="82073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i="1">
              <a:solidFill>
                <a:srgbClr val="0070C0"/>
              </a:solidFill>
              <a:ea typeface="MS PGothic" panose="020B0600070205080204" pitchFamily="34" charset="-128"/>
              <a:cs typeface="Arial" panose="020B0604020202020204" pitchFamily="34" charset="0"/>
            </a:endParaRPr>
          </a:p>
          <a:p>
            <a:pPr algn="ctr"/>
            <a:r>
              <a:rPr lang="en-GB" altLang="en-US" sz="3200" i="1">
                <a:solidFill>
                  <a:srgbClr val="0070C0"/>
                </a:solidFill>
                <a:ea typeface="MS PGothic" panose="020B0600070205080204" pitchFamily="34" charset="-128"/>
                <a:cs typeface="Arial" panose="020B0604020202020204" pitchFamily="34" charset="0"/>
              </a:rPr>
              <a:t>V</a:t>
            </a:r>
            <a:endParaRPr lang="en-GB" altLang="en-US" sz="3200" i="1">
              <a:solidFill>
                <a:srgbClr val="0070C0"/>
              </a:solidFill>
              <a:latin typeface="Times" panose="02020603050405020304" pitchFamily="18" charset="0"/>
              <a:ea typeface="MS PGothic" panose="020B0600070205080204" pitchFamily="34" charset="-128"/>
              <a:cs typeface="Arial" panose="020B0604020202020204" pitchFamily="34" charset="0"/>
            </a:endParaRPr>
          </a:p>
        </p:txBody>
      </p:sp>
      <p:sp>
        <p:nvSpPr>
          <p:cNvPr id="33" name="Rectangle 8"/>
          <p:cNvSpPr>
            <a:spLocks noChangeArrowheads="1"/>
          </p:cNvSpPr>
          <p:nvPr/>
        </p:nvSpPr>
        <p:spPr bwMode="auto">
          <a:xfrm>
            <a:off x="1404564" y="4447057"/>
            <a:ext cx="1954213" cy="1819275"/>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endParaRPr lang="en-GB" altLang="en-US" sz="32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t, n, p, s</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34" name="Right Arrow 33"/>
          <p:cNvSpPr/>
          <p:nvPr/>
        </p:nvSpPr>
        <p:spPr bwMode="auto">
          <a:xfrm>
            <a:off x="3565152" y="5171356"/>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35" name="Rectangle 9"/>
          <p:cNvSpPr>
            <a:spLocks noChangeArrowheads="1"/>
          </p:cNvSpPr>
          <p:nvPr/>
        </p:nvSpPr>
        <p:spPr bwMode="auto">
          <a:xfrm>
            <a:off x="4417640" y="4448646"/>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o</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36" name="Rectangle 15"/>
          <p:cNvSpPr>
            <a:spLocks noChangeArrowheads="1"/>
          </p:cNvSpPr>
          <p:nvPr/>
        </p:nvSpPr>
        <p:spPr bwMode="auto">
          <a:xfrm>
            <a:off x="4391496" y="5447183"/>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e</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37" name="Right Arrow 36"/>
          <p:cNvSpPr/>
          <p:nvPr/>
        </p:nvSpPr>
        <p:spPr bwMode="auto">
          <a:xfrm>
            <a:off x="5725739" y="4653136"/>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38" name="Right Arrow 37"/>
          <p:cNvSpPr/>
          <p:nvPr/>
        </p:nvSpPr>
        <p:spPr bwMode="auto">
          <a:xfrm>
            <a:off x="5725739" y="5605735"/>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39" name="Rectangle 7"/>
          <p:cNvSpPr>
            <a:spLocks noChangeArrowheads="1"/>
          </p:cNvSpPr>
          <p:nvPr/>
        </p:nvSpPr>
        <p:spPr bwMode="auto">
          <a:xfrm>
            <a:off x="6578227" y="4447058"/>
            <a:ext cx="1954212"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d, m</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40" name="Rectangle 13"/>
          <p:cNvSpPr>
            <a:spLocks noChangeArrowheads="1"/>
          </p:cNvSpPr>
          <p:nvPr/>
        </p:nvSpPr>
        <p:spPr bwMode="auto">
          <a:xfrm>
            <a:off x="6578227" y="5447183"/>
            <a:ext cx="1954212"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t, n</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41" name="Title 1"/>
          <p:cNvSpPr txBox="1">
            <a:spLocks/>
          </p:cNvSpPr>
          <p:nvPr/>
        </p:nvSpPr>
        <p:spPr>
          <a:xfrm>
            <a:off x="395536" y="4806280"/>
            <a:ext cx="2890664" cy="9269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t>VC</a:t>
            </a:r>
          </a:p>
        </p:txBody>
      </p:sp>
      <p:cxnSp>
        <p:nvCxnSpPr>
          <p:cNvPr id="3" name="Straight Connector 2"/>
          <p:cNvCxnSpPr/>
          <p:nvPr/>
        </p:nvCxnSpPr>
        <p:spPr>
          <a:xfrm>
            <a:off x="457200" y="4149080"/>
            <a:ext cx="82296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025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Data analyses</a:t>
            </a:r>
          </a:p>
        </p:txBody>
      </p:sp>
      <p:sp>
        <p:nvSpPr>
          <p:cNvPr id="3" name="Content Placeholder 2"/>
          <p:cNvSpPr>
            <a:spLocks noGrp="1"/>
          </p:cNvSpPr>
          <p:nvPr>
            <p:ph idx="1"/>
          </p:nvPr>
        </p:nvSpPr>
        <p:spPr/>
        <p:txBody>
          <a:bodyPr>
            <a:normAutofit/>
          </a:bodyPr>
          <a:lstStyle/>
          <a:p>
            <a:pPr lvl="0"/>
            <a:r>
              <a:rPr lang="en-GB" sz="3000" dirty="0">
                <a:solidFill>
                  <a:prstClr val="black"/>
                </a:solidFill>
              </a:rPr>
              <a:t>Bayes Factor (BF) analyses</a:t>
            </a:r>
          </a:p>
          <a:p>
            <a:pPr lvl="1"/>
            <a:r>
              <a:rPr lang="en-GB" sz="2400" dirty="0">
                <a:latin typeface="Calibri" charset="0"/>
                <a:ea typeface="Calibri" charset="0"/>
                <a:cs typeface="Calibri" charset="0"/>
              </a:rPr>
              <a:t>Indicates the relative strength of evidence for two theories/models (e.g., H1 vs. H0)</a:t>
            </a:r>
          </a:p>
          <a:p>
            <a:pPr lvl="1"/>
            <a:r>
              <a:rPr lang="en-GB" sz="2400" b="1" dirty="0">
                <a:latin typeface="Calibri" charset="0"/>
                <a:ea typeface="Calibri" charset="0"/>
                <a:cs typeface="Calibri" charset="0"/>
              </a:rPr>
              <a:t>Allows for three type of conclusions:</a:t>
            </a:r>
            <a:endParaRPr lang="en-GB" sz="2400" dirty="0">
              <a:latin typeface="Calibri" charset="0"/>
              <a:ea typeface="Calibri" charset="0"/>
              <a:cs typeface="Calibri" charset="0"/>
            </a:endParaRPr>
          </a:p>
          <a:p>
            <a:pPr lvl="2"/>
            <a:r>
              <a:rPr lang="en-GB" dirty="0">
                <a:latin typeface="Calibri" charset="0"/>
                <a:ea typeface="Calibri" charset="0"/>
                <a:cs typeface="Calibri" charset="0"/>
              </a:rPr>
              <a:t>Strong evidence for the alternative [BF &gt; 3]</a:t>
            </a:r>
          </a:p>
          <a:p>
            <a:pPr lvl="2"/>
            <a:r>
              <a:rPr lang="en-GB" dirty="0">
                <a:latin typeface="Calibri" charset="0"/>
                <a:ea typeface="Calibri" charset="0"/>
                <a:cs typeface="Calibri" charset="0"/>
              </a:rPr>
              <a:t>Strong evidence for the null [BF &lt; 1/3]</a:t>
            </a:r>
          </a:p>
          <a:p>
            <a:pPr lvl="2"/>
            <a:r>
              <a:rPr lang="en-GB" dirty="0">
                <a:latin typeface="Calibri" charset="0"/>
                <a:ea typeface="Calibri" charset="0"/>
                <a:cs typeface="Calibri" charset="0"/>
              </a:rPr>
              <a:t>Data insensitivity (i.e., the data does not favour either theory) [</a:t>
            </a:r>
            <a:r>
              <a:rPr lang="en-US" dirty="0">
                <a:latin typeface="Calibri" charset="0"/>
                <a:ea typeface="Calibri" charset="0"/>
                <a:cs typeface="Calibri" charset="0"/>
              </a:rPr>
              <a:t>1/3</a:t>
            </a:r>
            <a:r>
              <a:rPr lang="mr-IN" dirty="0">
                <a:latin typeface="Calibri" charset="0"/>
                <a:ea typeface="Calibri" charset="0"/>
                <a:cs typeface="Calibri" charset="0"/>
              </a:rPr>
              <a:t> &lt; BF &lt; 3</a:t>
            </a:r>
            <a:r>
              <a:rPr lang="en-US" dirty="0">
                <a:latin typeface="Calibri" charset="0"/>
                <a:ea typeface="Calibri" charset="0"/>
                <a:cs typeface="Calibri" charset="0"/>
              </a:rPr>
              <a:t>]</a:t>
            </a:r>
            <a:endParaRPr lang="en-GB" dirty="0">
              <a:latin typeface="Calibri" charset="0"/>
              <a:ea typeface="Calibri" charset="0"/>
              <a:cs typeface="Calibri" charset="0"/>
            </a:endParaRPr>
          </a:p>
        </p:txBody>
      </p:sp>
    </p:spTree>
    <p:extLst>
      <p:ext uri="{BB962C8B-B14F-4D97-AF65-F5344CB8AC3E}">
        <p14:creationId xmlns:p14="http://schemas.microsoft.com/office/powerpoint/2010/main" val="8319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Data analyses</a:t>
            </a:r>
          </a:p>
        </p:txBody>
      </p:sp>
      <p:sp>
        <p:nvSpPr>
          <p:cNvPr id="3" name="Content Placeholder 2"/>
          <p:cNvSpPr>
            <a:spLocks noGrp="1"/>
          </p:cNvSpPr>
          <p:nvPr>
            <p:ph idx="1"/>
          </p:nvPr>
        </p:nvSpPr>
        <p:spPr/>
        <p:txBody>
          <a:bodyPr>
            <a:normAutofit/>
          </a:bodyPr>
          <a:lstStyle/>
          <a:p>
            <a:pPr lvl="1"/>
            <a:r>
              <a:rPr lang="en-GB" sz="2600" b="1" dirty="0"/>
              <a:t>Model1: </a:t>
            </a:r>
            <a:r>
              <a:rPr lang="en-GB" sz="2600" dirty="0"/>
              <a:t>Model predicting above chance learning performance vs. model predicting chance performance in  in CV condition</a:t>
            </a:r>
          </a:p>
          <a:p>
            <a:pPr lvl="1"/>
            <a:r>
              <a:rPr lang="en-GB" sz="2600" b="1" dirty="0"/>
              <a:t>Model2: </a:t>
            </a:r>
            <a:r>
              <a:rPr lang="en-GB" sz="2600" dirty="0"/>
              <a:t>Model predicting above chance learning performance vs. model predicting chance performance in VC condition</a:t>
            </a:r>
          </a:p>
          <a:p>
            <a:pPr lvl="1"/>
            <a:r>
              <a:rPr lang="en-GB" sz="2600" b="1" dirty="0"/>
              <a:t>Model3: </a:t>
            </a:r>
            <a:r>
              <a:rPr lang="en-GB" sz="2600" dirty="0"/>
              <a:t>Model predicting a performance advantage in the word-final (VC) relative to the word-initial (CV) condition vs. model predicting CV = VC performance</a:t>
            </a:r>
          </a:p>
          <a:p>
            <a:pPr lvl="1"/>
            <a:endParaRPr lang="en-GB" sz="2600" dirty="0"/>
          </a:p>
        </p:txBody>
      </p:sp>
    </p:spTree>
    <p:extLst>
      <p:ext uri="{BB962C8B-B14F-4D97-AF65-F5344CB8AC3E}">
        <p14:creationId xmlns:p14="http://schemas.microsoft.com/office/powerpoint/2010/main" val="9514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 analyses</a:t>
            </a:r>
          </a:p>
        </p:txBody>
      </p:sp>
      <p:sp>
        <p:nvSpPr>
          <p:cNvPr id="3" name="Content Placeholder 2"/>
          <p:cNvSpPr>
            <a:spLocks noGrp="1"/>
          </p:cNvSpPr>
          <p:nvPr>
            <p:ph idx="1"/>
          </p:nvPr>
        </p:nvSpPr>
        <p:spPr/>
        <p:txBody>
          <a:bodyPr>
            <a:normAutofit/>
          </a:bodyPr>
          <a:lstStyle/>
          <a:p>
            <a:r>
              <a:rPr lang="en-US" dirty="0"/>
              <a:t>The BF is based on the principle that evidence supports the theory that most strongly predicts it</a:t>
            </a:r>
          </a:p>
          <a:p>
            <a:r>
              <a:rPr lang="en-US" dirty="0"/>
              <a:t>We know what the null predicts but we also need to know what H1 predicts…</a:t>
            </a:r>
          </a:p>
        </p:txBody>
      </p:sp>
    </p:spTree>
    <p:extLst>
      <p:ext uri="{BB962C8B-B14F-4D97-AF65-F5344CB8AC3E}">
        <p14:creationId xmlns:p14="http://schemas.microsoft.com/office/powerpoint/2010/main" val="2051939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 analyses (cont.)</a:t>
            </a:r>
          </a:p>
        </p:txBody>
      </p:sp>
      <p:sp>
        <p:nvSpPr>
          <p:cNvPr id="3" name="Content Placeholder 2"/>
          <p:cNvSpPr>
            <a:spLocks noGrp="1"/>
          </p:cNvSpPr>
          <p:nvPr>
            <p:ph idx="1"/>
          </p:nvPr>
        </p:nvSpPr>
        <p:spPr/>
        <p:txBody>
          <a:bodyPr>
            <a:normAutofit fontScale="92500" lnSpcReduction="20000"/>
          </a:bodyPr>
          <a:lstStyle/>
          <a:p>
            <a:r>
              <a:rPr lang="en-GB" b="1" dirty="0"/>
              <a:t>Model1: </a:t>
            </a:r>
          </a:p>
          <a:p>
            <a:pPr lvl="1"/>
            <a:r>
              <a:rPr lang="en-GB" b="1" dirty="0"/>
              <a:t>H1:</a:t>
            </a:r>
            <a:r>
              <a:rPr lang="en-GB" dirty="0"/>
              <a:t> Predicted ES = learning equivalent to that reported for contextual learning in study 1 </a:t>
            </a:r>
            <a:endParaRPr lang="en-GB" b="1" dirty="0"/>
          </a:p>
          <a:p>
            <a:r>
              <a:rPr lang="en-GB" b="1" dirty="0"/>
              <a:t>Model2:</a:t>
            </a:r>
          </a:p>
          <a:p>
            <a:pPr lvl="1"/>
            <a:r>
              <a:rPr lang="en-GB" b="1" dirty="0"/>
              <a:t>H1: </a:t>
            </a:r>
            <a:r>
              <a:rPr lang="en-GB" dirty="0"/>
              <a:t>Predicted ES = learning equivalent to that reported for contextual learning in study 1 </a:t>
            </a:r>
            <a:endParaRPr lang="en-GB" b="1" dirty="0"/>
          </a:p>
          <a:p>
            <a:r>
              <a:rPr lang="en-GB" b="1" dirty="0"/>
              <a:t>Model3:</a:t>
            </a:r>
          </a:p>
          <a:p>
            <a:pPr lvl="1"/>
            <a:r>
              <a:rPr lang="en-GB" b="1" dirty="0"/>
              <a:t>H1: </a:t>
            </a:r>
            <a:r>
              <a:rPr lang="en-GB" dirty="0"/>
              <a:t>Rough </a:t>
            </a:r>
            <a:r>
              <a:rPr lang="en-GB" b="1" dirty="0"/>
              <a:t>maximum predicted ES =  </a:t>
            </a:r>
            <a:r>
              <a:rPr lang="en-GB" dirty="0"/>
              <a:t>learning equivalent to that reported for contextual learning in study 1 in the word-final (VC) condition </a:t>
            </a:r>
            <a:r>
              <a:rPr lang="en-GB" b="1" i="1" dirty="0"/>
              <a:t>MINUS</a:t>
            </a:r>
            <a:r>
              <a:rPr lang="en-GB" dirty="0"/>
              <a:t> chance performance in the word-initial (CV) learning </a:t>
            </a:r>
            <a:endParaRPr lang="en-GB" b="1" dirty="0"/>
          </a:p>
        </p:txBody>
      </p:sp>
    </p:spTree>
    <p:extLst>
      <p:ext uri="{BB962C8B-B14F-4D97-AF65-F5344CB8AC3E}">
        <p14:creationId xmlns:p14="http://schemas.microsoft.com/office/powerpoint/2010/main" val="51355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200" y="1196752"/>
            <a:ext cx="2890664" cy="9269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000" b="1" dirty="0"/>
              <a:t>English-speaking</a:t>
            </a:r>
          </a:p>
        </p:txBody>
      </p:sp>
      <p:sp>
        <p:nvSpPr>
          <p:cNvPr id="21" name="Title 1"/>
          <p:cNvSpPr>
            <a:spLocks noGrp="1"/>
          </p:cNvSpPr>
          <p:nvPr>
            <p:ph type="title"/>
          </p:nvPr>
        </p:nvSpPr>
        <p:spPr>
          <a:xfrm>
            <a:off x="457200" y="274638"/>
            <a:ext cx="8229600" cy="1143000"/>
          </a:xfrm>
        </p:spPr>
        <p:txBody>
          <a:bodyPr/>
          <a:lstStyle/>
          <a:p>
            <a:pPr algn="l"/>
            <a:r>
              <a:rPr lang="en-GB" dirty="0"/>
              <a:t>Results</a:t>
            </a:r>
          </a:p>
        </p:txBody>
      </p:sp>
      <p:sp>
        <p:nvSpPr>
          <p:cNvPr id="22" name="Title 1"/>
          <p:cNvSpPr txBox="1">
            <a:spLocks/>
          </p:cNvSpPr>
          <p:nvPr/>
        </p:nvSpPr>
        <p:spPr>
          <a:xfrm>
            <a:off x="5220072" y="1196752"/>
            <a:ext cx="2890664" cy="9269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000" b="1" dirty="0"/>
              <a:t>Turkish-speaking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88840"/>
            <a:ext cx="4133304" cy="41333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680" y="1989344"/>
            <a:ext cx="4132800" cy="4132800"/>
          </a:xfrm>
          <a:prstGeom prst="rect">
            <a:avLst/>
          </a:prstGeom>
        </p:spPr>
      </p:pic>
      <p:sp>
        <p:nvSpPr>
          <p:cNvPr id="4" name="TextBox 3"/>
          <p:cNvSpPr txBox="1"/>
          <p:nvPr/>
        </p:nvSpPr>
        <p:spPr>
          <a:xfrm>
            <a:off x="1259632" y="2492896"/>
            <a:ext cx="1053494" cy="646331"/>
          </a:xfrm>
          <a:prstGeom prst="rect">
            <a:avLst/>
          </a:prstGeom>
          <a:noFill/>
        </p:spPr>
        <p:txBody>
          <a:bodyPr wrap="none" rtlCol="0">
            <a:spAutoFit/>
          </a:bodyPr>
          <a:lstStyle/>
          <a:p>
            <a:r>
              <a:rPr lang="en-US" b="1" i="1" dirty="0">
                <a:solidFill>
                  <a:srgbClr val="00B050"/>
                </a:solidFill>
              </a:rPr>
              <a:t>p</a:t>
            </a:r>
            <a:r>
              <a:rPr lang="en-US" b="1" dirty="0">
                <a:solidFill>
                  <a:srgbClr val="00B050"/>
                </a:solidFill>
              </a:rPr>
              <a:t> = .031</a:t>
            </a:r>
          </a:p>
          <a:p>
            <a:r>
              <a:rPr lang="en-US" b="1" dirty="0">
                <a:solidFill>
                  <a:srgbClr val="00B050"/>
                </a:solidFill>
              </a:rPr>
              <a:t>BF = 4.36</a:t>
            </a:r>
          </a:p>
        </p:txBody>
      </p:sp>
      <p:sp>
        <p:nvSpPr>
          <p:cNvPr id="8" name="TextBox 7"/>
          <p:cNvSpPr txBox="1"/>
          <p:nvPr/>
        </p:nvSpPr>
        <p:spPr>
          <a:xfrm>
            <a:off x="2474287" y="2492896"/>
            <a:ext cx="1053494" cy="646331"/>
          </a:xfrm>
          <a:prstGeom prst="rect">
            <a:avLst/>
          </a:prstGeom>
          <a:noFill/>
        </p:spPr>
        <p:txBody>
          <a:bodyPr wrap="none" rtlCol="0">
            <a:spAutoFit/>
          </a:bodyPr>
          <a:lstStyle/>
          <a:p>
            <a:r>
              <a:rPr lang="en-US" b="1" i="1" dirty="0">
                <a:solidFill>
                  <a:srgbClr val="00B050"/>
                </a:solidFill>
              </a:rPr>
              <a:t>p</a:t>
            </a:r>
            <a:r>
              <a:rPr lang="en-US" b="1" dirty="0">
                <a:solidFill>
                  <a:srgbClr val="00B050"/>
                </a:solidFill>
              </a:rPr>
              <a:t> = .033</a:t>
            </a:r>
          </a:p>
          <a:p>
            <a:r>
              <a:rPr lang="en-US" b="1" dirty="0">
                <a:solidFill>
                  <a:srgbClr val="00B050"/>
                </a:solidFill>
              </a:rPr>
              <a:t>BF = </a:t>
            </a:r>
            <a:r>
              <a:rPr lang="hr-HR" b="1" dirty="0">
                <a:solidFill>
                  <a:srgbClr val="00B050"/>
                </a:solidFill>
              </a:rPr>
              <a:t>3.75</a:t>
            </a:r>
            <a:endParaRPr lang="en-US" b="1" dirty="0">
              <a:solidFill>
                <a:srgbClr val="00B050"/>
              </a:solidFill>
            </a:endParaRPr>
          </a:p>
        </p:txBody>
      </p:sp>
      <p:sp>
        <p:nvSpPr>
          <p:cNvPr id="9" name="TextBox 8"/>
          <p:cNvSpPr txBox="1"/>
          <p:nvPr/>
        </p:nvSpPr>
        <p:spPr>
          <a:xfrm>
            <a:off x="5724128" y="2348880"/>
            <a:ext cx="1053494" cy="646331"/>
          </a:xfrm>
          <a:prstGeom prst="rect">
            <a:avLst/>
          </a:prstGeom>
          <a:noFill/>
        </p:spPr>
        <p:txBody>
          <a:bodyPr wrap="none" rtlCol="0">
            <a:spAutoFit/>
          </a:bodyPr>
          <a:lstStyle/>
          <a:p>
            <a:r>
              <a:rPr lang="en-US" b="1" i="1" dirty="0">
                <a:solidFill>
                  <a:srgbClr val="00B050"/>
                </a:solidFill>
              </a:rPr>
              <a:t>p</a:t>
            </a:r>
            <a:r>
              <a:rPr lang="en-US" b="1" dirty="0">
                <a:solidFill>
                  <a:srgbClr val="00B050"/>
                </a:solidFill>
              </a:rPr>
              <a:t> = .047</a:t>
            </a:r>
          </a:p>
          <a:p>
            <a:r>
              <a:rPr lang="en-US" b="1" dirty="0">
                <a:solidFill>
                  <a:srgbClr val="00B050"/>
                </a:solidFill>
              </a:rPr>
              <a:t>BF = 4.13</a:t>
            </a:r>
          </a:p>
        </p:txBody>
      </p:sp>
      <p:sp>
        <p:nvSpPr>
          <p:cNvPr id="10" name="TextBox 9"/>
          <p:cNvSpPr txBox="1"/>
          <p:nvPr/>
        </p:nvSpPr>
        <p:spPr>
          <a:xfrm>
            <a:off x="6938783" y="2348880"/>
            <a:ext cx="1053494" cy="646331"/>
          </a:xfrm>
          <a:prstGeom prst="rect">
            <a:avLst/>
          </a:prstGeom>
          <a:noFill/>
        </p:spPr>
        <p:txBody>
          <a:bodyPr wrap="none" rtlCol="0">
            <a:spAutoFit/>
          </a:bodyPr>
          <a:lstStyle/>
          <a:p>
            <a:r>
              <a:rPr lang="en-US" b="1" i="1" dirty="0">
                <a:solidFill>
                  <a:srgbClr val="00B050"/>
                </a:solidFill>
              </a:rPr>
              <a:t>p</a:t>
            </a:r>
            <a:r>
              <a:rPr lang="en-US" b="1" dirty="0">
                <a:solidFill>
                  <a:srgbClr val="00B050"/>
                </a:solidFill>
              </a:rPr>
              <a:t> = .041</a:t>
            </a:r>
          </a:p>
          <a:p>
            <a:r>
              <a:rPr lang="en-US" b="1" dirty="0">
                <a:solidFill>
                  <a:srgbClr val="00B050"/>
                </a:solidFill>
              </a:rPr>
              <a:t>BF = </a:t>
            </a:r>
            <a:r>
              <a:rPr lang="hr-HR" b="1" dirty="0">
                <a:solidFill>
                  <a:srgbClr val="00B050"/>
                </a:solidFill>
              </a:rPr>
              <a:t>4.51</a:t>
            </a:r>
            <a:endParaRPr lang="en-US" b="1" dirty="0">
              <a:solidFill>
                <a:srgbClr val="00B050"/>
              </a:solidFill>
            </a:endParaRPr>
          </a:p>
        </p:txBody>
      </p:sp>
      <p:grpSp>
        <p:nvGrpSpPr>
          <p:cNvPr id="20" name="Group 19"/>
          <p:cNvGrpSpPr/>
          <p:nvPr/>
        </p:nvGrpSpPr>
        <p:grpSpPr>
          <a:xfrm>
            <a:off x="1838012" y="2064326"/>
            <a:ext cx="1973617" cy="935297"/>
            <a:chOff x="1902030" y="1880764"/>
            <a:chExt cx="1973617" cy="935297"/>
          </a:xfrm>
        </p:grpSpPr>
        <p:grpSp>
          <p:nvGrpSpPr>
            <p:cNvPr id="16" name="Group 15"/>
            <p:cNvGrpSpPr/>
            <p:nvPr/>
          </p:nvGrpSpPr>
          <p:grpSpPr>
            <a:xfrm>
              <a:off x="1993655" y="2239997"/>
              <a:ext cx="792088" cy="576064"/>
              <a:chOff x="4139952" y="1916832"/>
              <a:chExt cx="792088" cy="576064"/>
            </a:xfrm>
          </p:grpSpPr>
          <p:cxnSp>
            <p:nvCxnSpPr>
              <p:cNvPr id="12" name="Straight Connector 11"/>
              <p:cNvCxnSpPr/>
              <p:nvPr/>
            </p:nvCxnSpPr>
            <p:spPr>
              <a:xfrm>
                <a:off x="4139952" y="1916832"/>
                <a:ext cx="0" cy="576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39952" y="1916832"/>
                <a:ext cx="792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932040" y="1916832"/>
                <a:ext cx="0" cy="576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902030" y="1880764"/>
              <a:ext cx="1973617" cy="369332"/>
            </a:xfrm>
            <a:prstGeom prst="rect">
              <a:avLst/>
            </a:prstGeom>
            <a:noFill/>
          </p:spPr>
          <p:txBody>
            <a:bodyPr wrap="none" rtlCol="0">
              <a:spAutoFit/>
            </a:bodyPr>
            <a:lstStyle/>
            <a:p>
              <a:r>
                <a:rPr lang="en-US" b="1" i="1" dirty="0"/>
                <a:t>p</a:t>
              </a:r>
              <a:r>
                <a:rPr lang="en-US" b="1" dirty="0"/>
                <a:t> = .809, </a:t>
              </a:r>
              <a:r>
                <a:rPr lang="en-US" b="1"/>
                <a:t>BF = 0.97 </a:t>
              </a:r>
              <a:endParaRPr lang="en-US" b="1" dirty="0"/>
            </a:p>
          </p:txBody>
        </p:sp>
      </p:grpSp>
      <p:grpSp>
        <p:nvGrpSpPr>
          <p:cNvPr id="29" name="Group 28"/>
          <p:cNvGrpSpPr/>
          <p:nvPr/>
        </p:nvGrpSpPr>
        <p:grpSpPr>
          <a:xfrm>
            <a:off x="6113640" y="1916832"/>
            <a:ext cx="2076209" cy="936104"/>
            <a:chOff x="6113640" y="1916832"/>
            <a:chExt cx="2076209" cy="936104"/>
          </a:xfrm>
        </p:grpSpPr>
        <p:grpSp>
          <p:nvGrpSpPr>
            <p:cNvPr id="23" name="Group 22"/>
            <p:cNvGrpSpPr/>
            <p:nvPr/>
          </p:nvGrpSpPr>
          <p:grpSpPr>
            <a:xfrm>
              <a:off x="6214347" y="2276872"/>
              <a:ext cx="792088" cy="576064"/>
              <a:chOff x="4139952" y="1916832"/>
              <a:chExt cx="792088" cy="576064"/>
            </a:xfrm>
          </p:grpSpPr>
          <p:cxnSp>
            <p:nvCxnSpPr>
              <p:cNvPr id="24" name="Straight Connector 23"/>
              <p:cNvCxnSpPr/>
              <p:nvPr/>
            </p:nvCxnSpPr>
            <p:spPr>
              <a:xfrm>
                <a:off x="4139952" y="1916832"/>
                <a:ext cx="0" cy="576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39952" y="1916832"/>
                <a:ext cx="792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32040" y="1916832"/>
                <a:ext cx="0" cy="576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113640" y="1916832"/>
              <a:ext cx="2076209" cy="369332"/>
            </a:xfrm>
            <a:prstGeom prst="rect">
              <a:avLst/>
            </a:prstGeom>
            <a:noFill/>
          </p:spPr>
          <p:txBody>
            <a:bodyPr wrap="none" rtlCol="0">
              <a:spAutoFit/>
            </a:bodyPr>
            <a:lstStyle/>
            <a:p>
              <a:r>
                <a:rPr lang="en-US" b="1" i="1" dirty="0"/>
                <a:t>p</a:t>
              </a:r>
              <a:r>
                <a:rPr lang="en-US" b="1" dirty="0"/>
                <a:t>  = .913, BF =  </a:t>
              </a:r>
              <a:r>
                <a:rPr lang="en-GB" b="1" dirty="0"/>
                <a:t>0.85</a:t>
              </a:r>
              <a:endParaRPr lang="en-US" b="1" dirty="0"/>
            </a:p>
          </p:txBody>
        </p:sp>
      </p:grpSp>
    </p:spTree>
    <p:extLst>
      <p:ext uri="{BB962C8B-B14F-4D97-AF65-F5344CB8AC3E}">
        <p14:creationId xmlns:p14="http://schemas.microsoft.com/office/powerpoint/2010/main" val="18532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solidFill>
                  <a:prstClr val="black"/>
                </a:solidFill>
              </a:rPr>
              <a:t>Learning to spell in inconsistent orthographies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Spelling of inconsistent sound-letter correspondences is actually not that ‘chaotic’ if</a:t>
            </a:r>
            <a:r>
              <a:rPr lang="en-AU" dirty="0"/>
              <a:t> probabilistic orthographic patterns or ‘rules’ are taken into consideration</a:t>
            </a:r>
          </a:p>
          <a:p>
            <a:r>
              <a:rPr lang="en-GB" dirty="0"/>
              <a:t>For example:</a:t>
            </a:r>
          </a:p>
          <a:p>
            <a:pPr lvl="1"/>
            <a:r>
              <a:rPr lang="en-GB" dirty="0"/>
              <a:t>1) medial /</a:t>
            </a:r>
            <a:r>
              <a:rPr lang="en-GB" dirty="0" err="1">
                <a:solidFill>
                  <a:srgbClr val="000000"/>
                </a:solidFill>
                <a:latin typeface="Charis SIL" charset="0"/>
              </a:rPr>
              <a:t>ɛ</a:t>
            </a:r>
            <a:r>
              <a:rPr lang="en-GB" dirty="0"/>
              <a:t>/ is commonly spelled with an e (e.g., beg) but less frequently before /d/ (e.g., h</a:t>
            </a:r>
            <a:r>
              <a:rPr lang="en-GB" b="1" dirty="0"/>
              <a:t>ea</a:t>
            </a:r>
            <a:r>
              <a:rPr lang="en-GB" dirty="0"/>
              <a:t>d)</a:t>
            </a:r>
            <a:endParaRPr lang="en-US" dirty="0"/>
          </a:p>
          <a:p>
            <a:pPr lvl="1"/>
            <a:r>
              <a:rPr lang="en-GB" dirty="0"/>
              <a:t>2) most common spelling of medial /</a:t>
            </a:r>
            <a:r>
              <a:rPr lang="en-GB" dirty="0" err="1"/>
              <a:t>i</a:t>
            </a:r>
            <a:r>
              <a:rPr lang="en-GB" dirty="0"/>
              <a:t>/ is </a:t>
            </a:r>
            <a:r>
              <a:rPr lang="en-GB" dirty="0" err="1"/>
              <a:t>ea</a:t>
            </a:r>
            <a:r>
              <a:rPr lang="en-GB" dirty="0"/>
              <a:t> (e.g., beam), but not before /p/ (e.g., d</a:t>
            </a:r>
            <a:r>
              <a:rPr lang="en-GB" b="1" dirty="0"/>
              <a:t>ee</a:t>
            </a:r>
            <a:r>
              <a:rPr lang="en-GB" dirty="0"/>
              <a:t>p)</a:t>
            </a:r>
          </a:p>
          <a:p>
            <a:pPr lvl="1"/>
            <a:r>
              <a:rPr lang="en-GB" dirty="0"/>
              <a:t>3) </a:t>
            </a:r>
            <a:r>
              <a:rPr lang="en-US" dirty="0"/>
              <a:t>/</a:t>
            </a:r>
            <a:r>
              <a:rPr lang="mr-IN" dirty="0" err="1"/>
              <a:t>ɝ</a:t>
            </a:r>
            <a:r>
              <a:rPr lang="en-US" dirty="0"/>
              <a:t>/ is commonly spelled with </a:t>
            </a:r>
            <a:r>
              <a:rPr lang="en-US" dirty="0" err="1"/>
              <a:t>ur</a:t>
            </a:r>
            <a:r>
              <a:rPr lang="en-US" dirty="0"/>
              <a:t> (e.g., curd) but not after </a:t>
            </a:r>
            <a:r>
              <a:rPr lang="mr-IN" dirty="0"/>
              <a:t>/</a:t>
            </a:r>
            <a:r>
              <a:rPr lang="mr-IN" dirty="0" err="1"/>
              <a:t>w</a:t>
            </a:r>
            <a:r>
              <a:rPr lang="mr-IN" dirty="0"/>
              <a:t>/</a:t>
            </a:r>
            <a:r>
              <a:rPr lang="en-US" dirty="0"/>
              <a:t> (e.g., w</a:t>
            </a:r>
            <a:r>
              <a:rPr lang="en-US" b="1" dirty="0"/>
              <a:t>o</a:t>
            </a:r>
            <a:r>
              <a:rPr lang="en-US" dirty="0"/>
              <a:t>rk, w</a:t>
            </a:r>
            <a:r>
              <a:rPr lang="en-US" b="1" dirty="0"/>
              <a:t>o</a:t>
            </a:r>
            <a:r>
              <a:rPr lang="en-US" dirty="0"/>
              <a:t>rth) </a:t>
            </a:r>
            <a:endParaRPr lang="en-AU" dirty="0"/>
          </a:p>
        </p:txBody>
      </p:sp>
    </p:spTree>
    <p:extLst>
      <p:ext uri="{BB962C8B-B14F-4D97-AF65-F5344CB8AC3E}">
        <p14:creationId xmlns:p14="http://schemas.microsoft.com/office/powerpoint/2010/main" val="7794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378"/>
            <a:ext cx="8229600" cy="1143000"/>
          </a:xfrm>
        </p:spPr>
        <p:txBody>
          <a:bodyPr/>
          <a:lstStyle/>
          <a:p>
            <a:pPr algn="l"/>
            <a:r>
              <a:rPr lang="en-US" dirty="0"/>
              <a:t>In sum</a:t>
            </a:r>
            <a:r>
              <a:rPr lang="mr-IN" dirty="0"/>
              <a:t>…</a:t>
            </a:r>
            <a:endParaRPr lang="en-US" dirty="0"/>
          </a:p>
        </p:txBody>
      </p:sp>
      <p:sp>
        <p:nvSpPr>
          <p:cNvPr id="3" name="Content Placeholder 2"/>
          <p:cNvSpPr>
            <a:spLocks noGrp="1"/>
          </p:cNvSpPr>
          <p:nvPr>
            <p:ph idx="1"/>
          </p:nvPr>
        </p:nvSpPr>
        <p:spPr/>
        <p:txBody>
          <a:bodyPr>
            <a:normAutofit/>
          </a:bodyPr>
          <a:lstStyle/>
          <a:p>
            <a:r>
              <a:rPr lang="en-GB" dirty="0"/>
              <a:t>Substantial learning of novel context-based patterns both within CV (body) and VC (rime-level) units</a:t>
            </a:r>
          </a:p>
          <a:p>
            <a:r>
              <a:rPr lang="en-GB" dirty="0"/>
              <a:t>Findings replicate in two linguistic contexts (and hold when we collapse across the 2 datasets) </a:t>
            </a:r>
          </a:p>
        </p:txBody>
      </p:sp>
    </p:spTree>
    <p:extLst>
      <p:ext uri="{BB962C8B-B14F-4D97-AF65-F5344CB8AC3E}">
        <p14:creationId xmlns:p14="http://schemas.microsoft.com/office/powerpoint/2010/main" val="101809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 sum</a:t>
            </a:r>
            <a:r>
              <a:rPr lang="mr-IN" dirty="0"/>
              <a:t>…</a:t>
            </a:r>
            <a:endParaRPr lang="en-US" dirty="0"/>
          </a:p>
        </p:txBody>
      </p:sp>
      <p:sp>
        <p:nvSpPr>
          <p:cNvPr id="3" name="Content Placeholder 2"/>
          <p:cNvSpPr>
            <a:spLocks noGrp="1"/>
          </p:cNvSpPr>
          <p:nvPr>
            <p:ph idx="1"/>
          </p:nvPr>
        </p:nvSpPr>
        <p:spPr/>
        <p:txBody>
          <a:bodyPr/>
          <a:lstStyle/>
          <a:p>
            <a:r>
              <a:rPr lang="en-GB" dirty="0"/>
              <a:t>No evidence of the predicted word-final advantage</a:t>
            </a:r>
          </a:p>
          <a:p>
            <a:pPr lvl="1"/>
            <a:r>
              <a:rPr lang="en-GB" dirty="0"/>
              <a:t>Power analyses show that, based on our current level of variance, approximately 700 (!) participants are needed to provide evidence of no difference in performance between conditions (i.e., if the true mean difference between conditions was actually zero)</a:t>
            </a:r>
          </a:p>
          <a:p>
            <a:endParaRPr lang="en-US" dirty="0"/>
          </a:p>
        </p:txBody>
      </p:sp>
    </p:spTree>
    <p:extLst>
      <p:ext uri="{BB962C8B-B14F-4D97-AF65-F5344CB8AC3E}">
        <p14:creationId xmlns:p14="http://schemas.microsoft.com/office/powerpoint/2010/main" val="176198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0276" y="1196752"/>
            <a:ext cx="8223448" cy="2664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fontAlgn="base">
              <a:spcBef>
                <a:spcPct val="0"/>
              </a:spcBef>
              <a:spcAft>
                <a:spcPct val="0"/>
              </a:spcAft>
            </a:pPr>
            <a:r>
              <a:rPr lang="en-US" sz="4000" dirty="0">
                <a:solidFill>
                  <a:schemeClr val="tx1">
                    <a:lumMod val="50000"/>
                    <a:lumOff val="50000"/>
                  </a:schemeClr>
                </a:solidFill>
              </a:rPr>
              <a:t>Study 3: Incidental learning of written patterns with no phonological counterpart</a:t>
            </a:r>
          </a:p>
          <a:p>
            <a:pPr marL="0" lvl="1" algn="ctr" fontAlgn="base">
              <a:spcBef>
                <a:spcPct val="0"/>
              </a:spcBef>
              <a:spcAft>
                <a:spcPct val="0"/>
              </a:spcAft>
            </a:pPr>
            <a:endParaRPr lang="en-US" sz="4000" dirty="0">
              <a:solidFill>
                <a:schemeClr val="tx1">
                  <a:lumMod val="50000"/>
                  <a:lumOff val="50000"/>
                </a:schemeClr>
              </a:solidFill>
            </a:endParaRPr>
          </a:p>
        </p:txBody>
      </p:sp>
      <p:sp>
        <p:nvSpPr>
          <p:cNvPr id="7" name="Rectangle 4"/>
          <p:cNvSpPr>
            <a:spLocks noChangeArrowheads="1"/>
          </p:cNvSpPr>
          <p:nvPr/>
        </p:nvSpPr>
        <p:spPr bwMode="auto">
          <a:xfrm>
            <a:off x="1979713" y="6166465"/>
            <a:ext cx="6696743" cy="430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2200" dirty="0">
                <a:solidFill>
                  <a:schemeClr val="tx1">
                    <a:lumMod val="50000"/>
                    <a:lumOff val="50000"/>
                  </a:schemeClr>
                </a:solidFill>
              </a:rPr>
              <a:t>Samara, Singh, &amp; </a:t>
            </a:r>
            <a:r>
              <a:rPr lang="en-US" sz="2200" dirty="0" err="1">
                <a:solidFill>
                  <a:schemeClr val="tx1">
                    <a:lumMod val="50000"/>
                    <a:lumOff val="50000"/>
                  </a:schemeClr>
                </a:solidFill>
              </a:rPr>
              <a:t>Wonnacott</a:t>
            </a:r>
            <a:r>
              <a:rPr lang="en-US" sz="2200" dirty="0">
                <a:solidFill>
                  <a:schemeClr val="tx1">
                    <a:lumMod val="50000"/>
                    <a:lumOff val="50000"/>
                  </a:schemeClr>
                </a:solidFill>
              </a:rPr>
              <a:t> (in preparation)</a:t>
            </a:r>
          </a:p>
        </p:txBody>
      </p:sp>
    </p:spTree>
    <p:extLst>
      <p:ext uri="{BB962C8B-B14F-4D97-AF65-F5344CB8AC3E}">
        <p14:creationId xmlns:p14="http://schemas.microsoft.com/office/powerpoint/2010/main" val="1549912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3000" dirty="0"/>
              <a:t>Purely orthographic ‘rules’ that place </a:t>
            </a:r>
            <a:r>
              <a:rPr lang="en-GB" sz="3000" b="1" dirty="0"/>
              <a:t>constraints</a:t>
            </a:r>
            <a:r>
              <a:rPr lang="en-GB" sz="3000" dirty="0"/>
              <a:t> on </a:t>
            </a:r>
            <a:r>
              <a:rPr lang="en-GB" sz="3000" b="1" dirty="0"/>
              <a:t>where and when</a:t>
            </a:r>
            <a:r>
              <a:rPr lang="en-GB" sz="3000" dirty="0"/>
              <a:t> certain </a:t>
            </a:r>
            <a:r>
              <a:rPr lang="en-GB" sz="3000" b="1" dirty="0"/>
              <a:t>letters</a:t>
            </a:r>
            <a:r>
              <a:rPr lang="en-GB" sz="3000" dirty="0"/>
              <a:t> (or letter combinations) can </a:t>
            </a:r>
            <a:r>
              <a:rPr lang="en-GB" sz="3000" b="1" dirty="0"/>
              <a:t>occur</a:t>
            </a:r>
          </a:p>
          <a:p>
            <a:r>
              <a:rPr lang="en-GB" sz="2800" dirty="0"/>
              <a:t>Some of them may be easy to verbalize and may be explicitly taught</a:t>
            </a:r>
          </a:p>
          <a:p>
            <a:pPr lvl="1"/>
            <a:r>
              <a:rPr lang="en-GB" sz="2400" dirty="0"/>
              <a:t>e.g., </a:t>
            </a:r>
            <a:r>
              <a:rPr lang="en-GB" sz="2400" dirty="0" err="1">
                <a:solidFill>
                  <a:srgbClr val="FF0000"/>
                </a:solidFill>
              </a:rPr>
              <a:t>gz</a:t>
            </a:r>
            <a:r>
              <a:rPr lang="en-GB" sz="2400" dirty="0"/>
              <a:t> and </a:t>
            </a:r>
            <a:r>
              <a:rPr lang="en-GB" sz="2400" dirty="0" err="1">
                <a:solidFill>
                  <a:srgbClr val="FF0000"/>
                </a:solidFill>
              </a:rPr>
              <a:t>dz</a:t>
            </a:r>
            <a:r>
              <a:rPr lang="en-GB" sz="2400" dirty="0"/>
              <a:t> are illegal spellings of frequent word-final sound combinations in English; *</a:t>
            </a:r>
            <a:r>
              <a:rPr lang="en-GB" sz="2400" dirty="0" err="1"/>
              <a:t>bagz</a:t>
            </a:r>
            <a:r>
              <a:rPr lang="en-GB" sz="2400" dirty="0"/>
              <a:t>, *</a:t>
            </a:r>
            <a:r>
              <a:rPr lang="en-GB" sz="2400"/>
              <a:t>padz </a:t>
            </a:r>
            <a:endParaRPr lang="en-GB" sz="2400" dirty="0"/>
          </a:p>
          <a:p>
            <a:pPr lvl="0"/>
            <a:r>
              <a:rPr lang="en-GB" sz="2800" dirty="0">
                <a:solidFill>
                  <a:prstClr val="black"/>
                </a:solidFill>
              </a:rPr>
              <a:t>But others are not</a:t>
            </a:r>
            <a:r>
              <a:rPr lang="mr-IN" sz="2800" dirty="0">
                <a:solidFill>
                  <a:prstClr val="black"/>
                </a:solidFill>
              </a:rPr>
              <a:t>…</a:t>
            </a:r>
            <a:r>
              <a:rPr lang="en-US" sz="2800" dirty="0">
                <a:solidFill>
                  <a:prstClr val="black"/>
                </a:solidFill>
              </a:rPr>
              <a:t>.</a:t>
            </a:r>
            <a:endParaRPr lang="en-GB" sz="2400" dirty="0"/>
          </a:p>
          <a:p>
            <a:endParaRPr lang="en-GB" sz="2800" dirty="0"/>
          </a:p>
        </p:txBody>
      </p:sp>
      <p:sp>
        <p:nvSpPr>
          <p:cNvPr id="4" name="Title 3"/>
          <p:cNvSpPr>
            <a:spLocks noGrp="1"/>
          </p:cNvSpPr>
          <p:nvPr>
            <p:ph type="title"/>
          </p:nvPr>
        </p:nvSpPr>
        <p:spPr/>
        <p:txBody>
          <a:bodyPr>
            <a:normAutofit fontScale="90000"/>
          </a:bodyPr>
          <a:lstStyle/>
          <a:p>
            <a:r>
              <a:rPr lang="en-GB" dirty="0"/>
              <a:t>Incidental learning of written patterns with no phonological counterpart</a:t>
            </a:r>
            <a:endParaRPr lang="en-US" dirty="0"/>
          </a:p>
        </p:txBody>
      </p:sp>
    </p:spTree>
    <p:extLst>
      <p:ext uri="{BB962C8B-B14F-4D97-AF65-F5344CB8AC3E}">
        <p14:creationId xmlns:p14="http://schemas.microsoft.com/office/powerpoint/2010/main" val="386071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a:t>Incidental learning of </a:t>
            </a:r>
            <a:r>
              <a:rPr lang="en-GB" dirty="0" err="1"/>
              <a:t>graphotactics</a:t>
            </a:r>
            <a:r>
              <a:rPr lang="en-GB" dirty="0"/>
              <a:t> with no phonological counterpart</a:t>
            </a:r>
          </a:p>
        </p:txBody>
      </p:sp>
      <p:sp>
        <p:nvSpPr>
          <p:cNvPr id="7" name="Rectangle 8"/>
          <p:cNvSpPr>
            <a:spLocks noChangeArrowheads="1"/>
          </p:cNvSpPr>
          <p:nvPr/>
        </p:nvSpPr>
        <p:spPr bwMode="auto">
          <a:xfrm>
            <a:off x="6181725" y="3184326"/>
            <a:ext cx="1954213"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f, l, </a:t>
            </a:r>
            <a:r>
              <a:rPr lang="en-GB" altLang="en-US" sz="3200" dirty="0" err="1">
                <a:ea typeface="MS PGothic" panose="020B0600070205080204" pitchFamily="34" charset="-128"/>
                <a:cs typeface="Arial" panose="020B0604020202020204" pitchFamily="34" charset="0"/>
              </a:rPr>
              <a:t>ss</a:t>
            </a:r>
            <a:r>
              <a:rPr lang="en-GB" altLang="en-US" sz="3200" dirty="0">
                <a:ea typeface="MS PGothic" panose="020B0600070205080204" pitchFamily="34" charset="-128"/>
                <a:cs typeface="Arial" panose="020B0604020202020204" pitchFamily="34" charset="0"/>
              </a:rPr>
              <a:t>, </a:t>
            </a:r>
            <a:r>
              <a:rPr lang="en-GB" altLang="en-US" sz="3200" dirty="0" err="1">
                <a:ea typeface="MS PGothic" panose="020B0600070205080204" pitchFamily="34" charset="-128"/>
                <a:cs typeface="Arial" panose="020B0604020202020204" pitchFamily="34" charset="0"/>
              </a:rPr>
              <a:t>tt</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8" name="Rectangle 9"/>
          <p:cNvSpPr>
            <a:spLocks noChangeArrowheads="1"/>
          </p:cNvSpPr>
          <p:nvPr/>
        </p:nvSpPr>
        <p:spPr bwMode="auto">
          <a:xfrm>
            <a:off x="3976489" y="3185914"/>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u</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9" name="Right Arrow 8"/>
          <p:cNvSpPr/>
          <p:nvPr/>
        </p:nvSpPr>
        <p:spPr bwMode="auto">
          <a:xfrm>
            <a:off x="5327650" y="3428678"/>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1" name="Rectangle 14"/>
          <p:cNvSpPr>
            <a:spLocks noChangeArrowheads="1"/>
          </p:cNvSpPr>
          <p:nvPr/>
        </p:nvSpPr>
        <p:spPr bwMode="auto">
          <a:xfrm>
            <a:off x="6181725" y="4293096"/>
            <a:ext cx="1954213"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err="1">
                <a:ea typeface="MS PGothic" panose="020B0600070205080204" pitchFamily="34" charset="-128"/>
                <a:cs typeface="Arial" panose="020B0604020202020204" pitchFamily="34" charset="0"/>
              </a:rPr>
              <a:t>ff</a:t>
            </a:r>
            <a:r>
              <a:rPr lang="en-GB" altLang="en-US" sz="3200" dirty="0">
                <a:ea typeface="MS PGothic" panose="020B0600070205080204" pitchFamily="34" charset="-128"/>
                <a:cs typeface="Arial" panose="020B0604020202020204" pitchFamily="34" charset="0"/>
              </a:rPr>
              <a:t>, </a:t>
            </a:r>
            <a:r>
              <a:rPr lang="en-GB" altLang="en-US" sz="3200" dirty="0" err="1">
                <a:ea typeface="MS PGothic" panose="020B0600070205080204" pitchFamily="34" charset="-128"/>
                <a:cs typeface="Arial" panose="020B0604020202020204" pitchFamily="34" charset="0"/>
              </a:rPr>
              <a:t>ll</a:t>
            </a:r>
            <a:r>
              <a:rPr lang="en-GB" altLang="en-US" sz="3200" dirty="0">
                <a:ea typeface="MS PGothic" panose="020B0600070205080204" pitchFamily="34" charset="-128"/>
                <a:cs typeface="Arial" panose="020B0604020202020204" pitchFamily="34" charset="0"/>
              </a:rPr>
              <a:t>, s, t</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2" name="Rectangle 15"/>
          <p:cNvSpPr>
            <a:spLocks noChangeArrowheads="1"/>
          </p:cNvSpPr>
          <p:nvPr/>
        </p:nvSpPr>
        <p:spPr bwMode="auto">
          <a:xfrm>
            <a:off x="4000500" y="4293096"/>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e</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3" name="Right Arrow 12"/>
          <p:cNvSpPr/>
          <p:nvPr/>
        </p:nvSpPr>
        <p:spPr bwMode="auto">
          <a:xfrm>
            <a:off x="3168650" y="4005064"/>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4" name="Rectangle 17"/>
          <p:cNvSpPr>
            <a:spLocks noChangeArrowheads="1"/>
          </p:cNvSpPr>
          <p:nvPr/>
        </p:nvSpPr>
        <p:spPr bwMode="auto">
          <a:xfrm>
            <a:off x="1008063" y="2209626"/>
            <a:ext cx="1954212"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5" name="Rectangle 18"/>
          <p:cNvSpPr>
            <a:spLocks noChangeArrowheads="1"/>
          </p:cNvSpPr>
          <p:nvPr/>
        </p:nvSpPr>
        <p:spPr bwMode="auto">
          <a:xfrm>
            <a:off x="6181725" y="2209626"/>
            <a:ext cx="1954213"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6" name="Rectangle 19"/>
          <p:cNvSpPr>
            <a:spLocks noChangeArrowheads="1"/>
          </p:cNvSpPr>
          <p:nvPr/>
        </p:nvSpPr>
        <p:spPr bwMode="auto">
          <a:xfrm>
            <a:off x="4000500" y="2204864"/>
            <a:ext cx="1171575" cy="82073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a:ea typeface="MS PGothic" panose="020B0600070205080204" pitchFamily="34" charset="-128"/>
              <a:cs typeface="Arial" panose="020B0604020202020204" pitchFamily="34" charset="0"/>
            </a:endParaRPr>
          </a:p>
          <a:p>
            <a:pPr algn="ctr"/>
            <a:r>
              <a:rPr lang="en-GB" altLang="en-US" sz="3200" b="1">
                <a:ea typeface="MS PGothic" panose="020B0600070205080204" pitchFamily="34" charset="-128"/>
                <a:cs typeface="Arial" panose="020B0604020202020204" pitchFamily="34" charset="0"/>
              </a:rPr>
              <a:t>V</a:t>
            </a:r>
            <a:endParaRPr lang="en-GB" altLang="en-US" sz="3200" b="1">
              <a:latin typeface="Times" panose="02020603050405020304" pitchFamily="18" charset="0"/>
              <a:ea typeface="MS PGothic" panose="020B0600070205080204" pitchFamily="34" charset="-128"/>
              <a:cs typeface="Arial" panose="020B0604020202020204" pitchFamily="34" charset="0"/>
            </a:endParaRPr>
          </a:p>
        </p:txBody>
      </p:sp>
      <p:sp>
        <p:nvSpPr>
          <p:cNvPr id="17" name="Right Arrow 16"/>
          <p:cNvSpPr/>
          <p:nvPr/>
        </p:nvSpPr>
        <p:spPr bwMode="auto">
          <a:xfrm>
            <a:off x="5327650" y="4509120"/>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8" name="Rectangle 13"/>
          <p:cNvSpPr>
            <a:spLocks noChangeArrowheads="1"/>
          </p:cNvSpPr>
          <p:nvPr/>
        </p:nvSpPr>
        <p:spPr bwMode="auto">
          <a:xfrm>
            <a:off x="1033612" y="3035126"/>
            <a:ext cx="1954212" cy="22812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endParaRPr lang="en-GB" altLang="en-US" sz="32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d, g, m, r</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9" name="TextBox 18"/>
          <p:cNvSpPr txBox="1"/>
          <p:nvPr/>
        </p:nvSpPr>
        <p:spPr>
          <a:xfrm>
            <a:off x="3280598" y="6238186"/>
            <a:ext cx="5535554" cy="369332"/>
          </a:xfrm>
          <a:prstGeom prst="rect">
            <a:avLst/>
          </a:prstGeom>
          <a:noFill/>
        </p:spPr>
        <p:txBody>
          <a:bodyPr wrap="none" rtlCol="0">
            <a:spAutoFit/>
          </a:bodyPr>
          <a:lstStyle/>
          <a:p>
            <a:r>
              <a:rPr lang="en-US">
                <a:solidFill>
                  <a:schemeClr val="tx1">
                    <a:lumMod val="75000"/>
                    <a:lumOff val="25000"/>
                  </a:schemeClr>
                </a:solidFill>
              </a:rPr>
              <a:t>note</a:t>
            </a:r>
            <a:r>
              <a:rPr lang="en-US" dirty="0">
                <a:solidFill>
                  <a:schemeClr val="tx1">
                    <a:lumMod val="75000"/>
                    <a:lumOff val="25000"/>
                  </a:schemeClr>
                </a:solidFill>
              </a:rPr>
              <a:t>: incidental exposure in the context of </a:t>
            </a:r>
            <a:r>
              <a:rPr lang="en-US">
                <a:solidFill>
                  <a:schemeClr val="tx1">
                    <a:lumMod val="75000"/>
                    <a:lumOff val="25000"/>
                  </a:schemeClr>
                </a:solidFill>
              </a:rPr>
              <a:t>one-back task</a:t>
            </a:r>
          </a:p>
        </p:txBody>
      </p:sp>
      <p:sp>
        <p:nvSpPr>
          <p:cNvPr id="20" name="TextBox 19"/>
          <p:cNvSpPr txBox="1"/>
          <p:nvPr/>
        </p:nvSpPr>
        <p:spPr>
          <a:xfrm flipH="1">
            <a:off x="683568" y="1823886"/>
            <a:ext cx="1682473" cy="369332"/>
          </a:xfrm>
          <a:prstGeom prst="rect">
            <a:avLst/>
          </a:prstGeom>
          <a:noFill/>
        </p:spPr>
        <p:txBody>
          <a:bodyPr wrap="square" rtlCol="0">
            <a:spAutoFit/>
          </a:bodyPr>
          <a:lstStyle/>
          <a:p>
            <a:r>
              <a:rPr lang="en-US"/>
              <a:t>e.g., list1</a:t>
            </a:r>
          </a:p>
        </p:txBody>
      </p:sp>
    </p:spTree>
    <p:extLst>
      <p:ext uri="{BB962C8B-B14F-4D97-AF65-F5344CB8AC3E}">
        <p14:creationId xmlns:p14="http://schemas.microsoft.com/office/powerpoint/2010/main" val="165186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GB" dirty="0"/>
              <a:t>Results: Legality judgments (exp3a)</a:t>
            </a:r>
          </a:p>
        </p:txBody>
      </p:sp>
      <p:sp>
        <p:nvSpPr>
          <p:cNvPr id="7" name="TextBox 6"/>
          <p:cNvSpPr txBox="1"/>
          <p:nvPr/>
        </p:nvSpPr>
        <p:spPr>
          <a:xfrm>
            <a:off x="6627664" y="1700808"/>
            <a:ext cx="2334101" cy="769441"/>
          </a:xfrm>
          <a:prstGeom prst="rect">
            <a:avLst/>
          </a:prstGeom>
          <a:noFill/>
        </p:spPr>
        <p:txBody>
          <a:bodyPr wrap="none" rtlCol="0">
            <a:spAutoFit/>
          </a:bodyPr>
          <a:lstStyle/>
          <a:p>
            <a:r>
              <a:rPr lang="en-US" sz="2200" i="1" dirty="0"/>
              <a:t>n</a:t>
            </a:r>
            <a:r>
              <a:rPr lang="en-US" sz="2200" dirty="0"/>
              <a:t> = 25</a:t>
            </a:r>
          </a:p>
          <a:p>
            <a:r>
              <a:rPr lang="en-US" sz="2200" dirty="0"/>
              <a:t>mean = 7.25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90792"/>
            <a:ext cx="5080000" cy="5080000"/>
          </a:xfrm>
          <a:prstGeom prst="rect">
            <a:avLst/>
          </a:prstGeom>
        </p:spPr>
      </p:pic>
      <p:sp>
        <p:nvSpPr>
          <p:cNvPr id="8" name="TextBox 7"/>
          <p:cNvSpPr txBox="1"/>
          <p:nvPr/>
        </p:nvSpPr>
        <p:spPr>
          <a:xfrm flipH="1">
            <a:off x="1763688" y="1839306"/>
            <a:ext cx="3168352" cy="492443"/>
          </a:xfrm>
          <a:prstGeom prst="rect">
            <a:avLst/>
          </a:prstGeom>
          <a:noFill/>
        </p:spPr>
        <p:txBody>
          <a:bodyPr wrap="square" rtlCol="0">
            <a:spAutoFit/>
          </a:bodyPr>
          <a:lstStyle/>
          <a:p>
            <a:r>
              <a:rPr lang="en-US" sz="2600" b="1" i="1" dirty="0">
                <a:solidFill>
                  <a:srgbClr val="00B050"/>
                </a:solidFill>
              </a:rPr>
              <a:t>p</a:t>
            </a:r>
            <a:r>
              <a:rPr lang="en-US" sz="2600" b="1" dirty="0">
                <a:solidFill>
                  <a:srgbClr val="00B050"/>
                </a:solidFill>
              </a:rPr>
              <a:t> = .301 (BF = 0.22)</a:t>
            </a:r>
          </a:p>
        </p:txBody>
      </p:sp>
      <p:sp>
        <p:nvSpPr>
          <p:cNvPr id="6" name="TextBox 5"/>
          <p:cNvSpPr txBox="1"/>
          <p:nvPr/>
        </p:nvSpPr>
        <p:spPr>
          <a:xfrm>
            <a:off x="5857552" y="3284984"/>
            <a:ext cx="2852068" cy="1938992"/>
          </a:xfrm>
          <a:prstGeom prst="rect">
            <a:avLst/>
          </a:prstGeom>
          <a:noFill/>
        </p:spPr>
        <p:txBody>
          <a:bodyPr wrap="square" rtlCol="0">
            <a:spAutoFit/>
          </a:bodyPr>
          <a:lstStyle/>
          <a:p>
            <a:r>
              <a:rPr lang="en-GB" sz="2400" dirty="0"/>
              <a:t>Predicted ES = learning equivalent to that reported for learning CVs and VCs in study 2</a:t>
            </a:r>
            <a:endParaRPr lang="en-US" sz="2200" dirty="0"/>
          </a:p>
        </p:txBody>
      </p:sp>
    </p:spTree>
    <p:extLst>
      <p:ext uri="{BB962C8B-B14F-4D97-AF65-F5344CB8AC3E}">
        <p14:creationId xmlns:p14="http://schemas.microsoft.com/office/powerpoint/2010/main" val="18266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GB" dirty="0"/>
              <a:t>Results: Fill-in-the blanks (exp3a)</a:t>
            </a:r>
            <a:endParaRPr lang="en-GB" dirty="0">
              <a:solidFill>
                <a:srgbClr val="FF0000"/>
              </a:solidFill>
            </a:endParaRPr>
          </a:p>
        </p:txBody>
      </p:sp>
      <p:sp>
        <p:nvSpPr>
          <p:cNvPr id="3" name="TextBox 2"/>
          <p:cNvSpPr txBox="1"/>
          <p:nvPr/>
        </p:nvSpPr>
        <p:spPr>
          <a:xfrm>
            <a:off x="6627664" y="1700808"/>
            <a:ext cx="2334101" cy="769441"/>
          </a:xfrm>
          <a:prstGeom prst="rect">
            <a:avLst/>
          </a:prstGeom>
          <a:noFill/>
        </p:spPr>
        <p:txBody>
          <a:bodyPr wrap="none" rtlCol="0">
            <a:spAutoFit/>
          </a:bodyPr>
          <a:lstStyle/>
          <a:p>
            <a:r>
              <a:rPr lang="en-US" sz="2200" dirty="0"/>
              <a:t>n = 25</a:t>
            </a:r>
          </a:p>
          <a:p>
            <a:r>
              <a:rPr lang="en-US" sz="2200" dirty="0"/>
              <a:t>mean = 7.25 years </a:t>
            </a:r>
          </a:p>
        </p:txBody>
      </p:sp>
      <p:sp>
        <p:nvSpPr>
          <p:cNvPr id="6" name="TextBox 5"/>
          <p:cNvSpPr txBox="1"/>
          <p:nvPr/>
        </p:nvSpPr>
        <p:spPr>
          <a:xfrm>
            <a:off x="5857552" y="2996952"/>
            <a:ext cx="2852068" cy="3046988"/>
          </a:xfrm>
          <a:prstGeom prst="rect">
            <a:avLst/>
          </a:prstGeom>
          <a:noFill/>
        </p:spPr>
        <p:txBody>
          <a:bodyPr wrap="square" rtlCol="0">
            <a:spAutoFit/>
          </a:bodyPr>
          <a:lstStyle/>
          <a:p>
            <a:r>
              <a:rPr lang="en-GB" sz="2400" dirty="0"/>
              <a:t>Predicted ES = learning equivalent to that reported in a pilot study assessing contextual constraints learning in children</a:t>
            </a:r>
            <a:r>
              <a:rPr lang="en-GB" sz="2400"/>
              <a:t>: similar to study </a:t>
            </a:r>
            <a:r>
              <a:rPr lang="en-GB" sz="2400" dirty="0"/>
              <a:t>1</a:t>
            </a:r>
            <a:endParaRPr lang="en-US" sz="2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68760"/>
            <a:ext cx="5080000" cy="5080000"/>
          </a:xfrm>
          <a:prstGeom prst="rect">
            <a:avLst/>
          </a:prstGeom>
        </p:spPr>
      </p:pic>
      <p:sp>
        <p:nvSpPr>
          <p:cNvPr id="5" name="Rectangle 4"/>
          <p:cNvSpPr/>
          <p:nvPr/>
        </p:nvSpPr>
        <p:spPr>
          <a:xfrm>
            <a:off x="1763688" y="1988840"/>
            <a:ext cx="4950296" cy="769441"/>
          </a:xfrm>
          <a:prstGeom prst="rect">
            <a:avLst/>
          </a:prstGeom>
        </p:spPr>
        <p:txBody>
          <a:bodyPr wrap="square">
            <a:spAutoFit/>
          </a:bodyPr>
          <a:lstStyle/>
          <a:p>
            <a:pPr lvl="0"/>
            <a:r>
              <a:rPr lang="en-US" sz="2000" i="1" dirty="0"/>
              <a:t>difference in the opposite direction</a:t>
            </a:r>
          </a:p>
          <a:p>
            <a:pPr lvl="0"/>
            <a:r>
              <a:rPr lang="en-US" sz="2400" b="1" dirty="0">
                <a:solidFill>
                  <a:srgbClr val="00B050"/>
                </a:solidFill>
              </a:rPr>
              <a:t>(BF = 0.07)</a:t>
            </a:r>
          </a:p>
        </p:txBody>
      </p:sp>
    </p:spTree>
    <p:extLst>
      <p:ext uri="{BB962C8B-B14F-4D97-AF65-F5344CB8AC3E}">
        <p14:creationId xmlns:p14="http://schemas.microsoft.com/office/powerpoint/2010/main" val="94538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a:t>Incidental learning of written patterns with no phonological counterpart (v.2)</a:t>
            </a:r>
          </a:p>
        </p:txBody>
      </p:sp>
      <p:sp>
        <p:nvSpPr>
          <p:cNvPr id="5" name="Right Arrow 4"/>
          <p:cNvSpPr/>
          <p:nvPr/>
        </p:nvSpPr>
        <p:spPr bwMode="auto">
          <a:xfrm>
            <a:off x="3168650" y="3932734"/>
            <a:ext cx="719138"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6" name="Rectangle 8"/>
          <p:cNvSpPr>
            <a:spLocks noChangeArrowheads="1"/>
          </p:cNvSpPr>
          <p:nvPr/>
        </p:nvSpPr>
        <p:spPr bwMode="auto">
          <a:xfrm>
            <a:off x="6181725" y="3256334"/>
            <a:ext cx="1954213" cy="8207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f, l, s, t</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7" name="Rectangle 9"/>
          <p:cNvSpPr>
            <a:spLocks noChangeArrowheads="1"/>
          </p:cNvSpPr>
          <p:nvPr/>
        </p:nvSpPr>
        <p:spPr bwMode="auto">
          <a:xfrm>
            <a:off x="4000500" y="3257922"/>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u</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8" name="Right Arrow 7"/>
          <p:cNvSpPr/>
          <p:nvPr/>
        </p:nvSpPr>
        <p:spPr bwMode="auto">
          <a:xfrm>
            <a:off x="5327650" y="3500686"/>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9" name="Rectangle 14"/>
          <p:cNvSpPr>
            <a:spLocks noChangeArrowheads="1"/>
          </p:cNvSpPr>
          <p:nvPr/>
        </p:nvSpPr>
        <p:spPr bwMode="auto">
          <a:xfrm>
            <a:off x="6181725" y="4293096"/>
            <a:ext cx="1954213"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r>
              <a:rPr lang="en-GB" altLang="en-US" sz="3200" dirty="0" err="1">
                <a:ea typeface="MS PGothic" panose="020B0600070205080204" pitchFamily="34" charset="-128"/>
                <a:cs typeface="Arial" panose="020B0604020202020204" pitchFamily="34" charset="0"/>
              </a:rPr>
              <a:t>ff</a:t>
            </a:r>
            <a:r>
              <a:rPr lang="en-GB" altLang="en-US" sz="3200" dirty="0">
                <a:ea typeface="MS PGothic" panose="020B0600070205080204" pitchFamily="34" charset="-128"/>
                <a:cs typeface="Arial" panose="020B0604020202020204" pitchFamily="34" charset="0"/>
              </a:rPr>
              <a:t>, </a:t>
            </a:r>
            <a:r>
              <a:rPr lang="en-GB" altLang="en-US" sz="3200" dirty="0" err="1">
                <a:ea typeface="MS PGothic" panose="020B0600070205080204" pitchFamily="34" charset="-128"/>
                <a:cs typeface="Arial" panose="020B0604020202020204" pitchFamily="34" charset="0"/>
              </a:rPr>
              <a:t>ll</a:t>
            </a:r>
            <a:r>
              <a:rPr lang="en-GB" altLang="en-US" sz="3200" dirty="0">
                <a:ea typeface="MS PGothic" panose="020B0600070205080204" pitchFamily="34" charset="-128"/>
                <a:cs typeface="Arial" panose="020B0604020202020204" pitchFamily="34" charset="0"/>
              </a:rPr>
              <a:t>, </a:t>
            </a:r>
            <a:r>
              <a:rPr lang="en-GB" altLang="en-US" sz="3200" dirty="0" err="1">
                <a:ea typeface="MS PGothic" panose="020B0600070205080204" pitchFamily="34" charset="-128"/>
                <a:cs typeface="Arial" panose="020B0604020202020204" pitchFamily="34" charset="0"/>
              </a:rPr>
              <a:t>ss</a:t>
            </a:r>
            <a:r>
              <a:rPr lang="en-GB" altLang="en-US" sz="3200" dirty="0">
                <a:ea typeface="MS PGothic" panose="020B0600070205080204" pitchFamily="34" charset="-128"/>
                <a:cs typeface="Arial" panose="020B0604020202020204" pitchFamily="34" charset="0"/>
              </a:rPr>
              <a:t>, </a:t>
            </a:r>
            <a:r>
              <a:rPr lang="en-GB" altLang="en-US" sz="3200" dirty="0" err="1">
                <a:ea typeface="MS PGothic" panose="020B0600070205080204" pitchFamily="34" charset="-128"/>
                <a:cs typeface="Arial" panose="020B0604020202020204" pitchFamily="34" charset="0"/>
              </a:rPr>
              <a:t>tt</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0" name="Rectangle 15"/>
          <p:cNvSpPr>
            <a:spLocks noChangeArrowheads="1"/>
          </p:cNvSpPr>
          <p:nvPr/>
        </p:nvSpPr>
        <p:spPr bwMode="auto">
          <a:xfrm>
            <a:off x="4000500" y="4293096"/>
            <a:ext cx="1171575" cy="819150"/>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a:ea typeface="MS PGothic" panose="020B0600070205080204" pitchFamily="34" charset="-128"/>
              <a:cs typeface="Arial" panose="020B0604020202020204" pitchFamily="34" charset="0"/>
            </a:endParaRPr>
          </a:p>
          <a:p>
            <a:pPr algn="ctr"/>
            <a:r>
              <a:rPr lang="en-GB" altLang="en-US" sz="3200">
                <a:ea typeface="MS PGothic" panose="020B0600070205080204" pitchFamily="34" charset="-128"/>
                <a:cs typeface="Arial" panose="020B0604020202020204" pitchFamily="34" charset="0"/>
              </a:rPr>
              <a:t>e</a:t>
            </a:r>
            <a:endParaRPr lang="en-GB" altLang="en-US" sz="3200">
              <a:latin typeface="Times" panose="02020603050405020304" pitchFamily="18" charset="0"/>
              <a:ea typeface="MS PGothic" panose="020B0600070205080204" pitchFamily="34" charset="-128"/>
              <a:cs typeface="Arial" panose="020B0604020202020204" pitchFamily="34" charset="0"/>
            </a:endParaRPr>
          </a:p>
        </p:txBody>
      </p:sp>
      <p:sp>
        <p:nvSpPr>
          <p:cNvPr id="12" name="Rectangle 17"/>
          <p:cNvSpPr>
            <a:spLocks noChangeArrowheads="1"/>
          </p:cNvSpPr>
          <p:nvPr/>
        </p:nvSpPr>
        <p:spPr bwMode="auto">
          <a:xfrm>
            <a:off x="1008063" y="2209626"/>
            <a:ext cx="1954212"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3" name="Rectangle 18"/>
          <p:cNvSpPr>
            <a:spLocks noChangeArrowheads="1"/>
          </p:cNvSpPr>
          <p:nvPr/>
        </p:nvSpPr>
        <p:spPr bwMode="auto">
          <a:xfrm>
            <a:off x="6181725" y="2209626"/>
            <a:ext cx="1954213" cy="8207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dirty="0">
              <a:ea typeface="MS PGothic" panose="020B0600070205080204" pitchFamily="34" charset="-128"/>
              <a:cs typeface="Arial" panose="020B0604020202020204" pitchFamily="34" charset="0"/>
            </a:endParaRPr>
          </a:p>
          <a:p>
            <a:pPr algn="ctr"/>
            <a:r>
              <a:rPr lang="en-GB" altLang="en-US" sz="3200" b="1" dirty="0">
                <a:ea typeface="MS PGothic" panose="020B0600070205080204" pitchFamily="34" charset="-128"/>
                <a:cs typeface="Arial" panose="020B0604020202020204" pitchFamily="34" charset="0"/>
              </a:rPr>
              <a:t>C</a:t>
            </a:r>
            <a:endParaRPr lang="en-GB" altLang="en-US" sz="3200" b="1" baseline="-25000" dirty="0">
              <a:latin typeface="Times" panose="02020603050405020304" pitchFamily="18" charset="0"/>
              <a:ea typeface="MS PGothic" panose="020B0600070205080204" pitchFamily="34" charset="-128"/>
              <a:cs typeface="Arial" panose="020B0604020202020204" pitchFamily="34" charset="0"/>
            </a:endParaRPr>
          </a:p>
        </p:txBody>
      </p:sp>
      <p:sp>
        <p:nvSpPr>
          <p:cNvPr id="14" name="Rectangle 19"/>
          <p:cNvSpPr>
            <a:spLocks noChangeArrowheads="1"/>
          </p:cNvSpPr>
          <p:nvPr/>
        </p:nvSpPr>
        <p:spPr bwMode="auto">
          <a:xfrm>
            <a:off x="4000500" y="2204864"/>
            <a:ext cx="1171575" cy="82073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b="1">
              <a:ea typeface="MS PGothic" panose="020B0600070205080204" pitchFamily="34" charset="-128"/>
              <a:cs typeface="Arial" panose="020B0604020202020204" pitchFamily="34" charset="0"/>
            </a:endParaRPr>
          </a:p>
          <a:p>
            <a:pPr algn="ctr"/>
            <a:r>
              <a:rPr lang="en-GB" altLang="en-US" sz="3200" b="1">
                <a:ea typeface="MS PGothic" panose="020B0600070205080204" pitchFamily="34" charset="-128"/>
                <a:cs typeface="Arial" panose="020B0604020202020204" pitchFamily="34" charset="0"/>
              </a:rPr>
              <a:t>V</a:t>
            </a:r>
            <a:endParaRPr lang="en-GB" altLang="en-US" sz="3200" b="1">
              <a:latin typeface="Times" panose="02020603050405020304" pitchFamily="18" charset="0"/>
              <a:ea typeface="MS PGothic" panose="020B0600070205080204" pitchFamily="34" charset="-128"/>
              <a:cs typeface="Arial" panose="020B0604020202020204" pitchFamily="34" charset="0"/>
            </a:endParaRPr>
          </a:p>
        </p:txBody>
      </p:sp>
      <p:sp>
        <p:nvSpPr>
          <p:cNvPr id="15" name="Right Arrow 14"/>
          <p:cNvSpPr/>
          <p:nvPr/>
        </p:nvSpPr>
        <p:spPr bwMode="auto">
          <a:xfrm>
            <a:off x="5327650" y="4509120"/>
            <a:ext cx="720725" cy="360362"/>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a:lstStyle/>
          <a:p>
            <a:pPr eaLnBrk="0" hangingPunct="0">
              <a:defRPr/>
            </a:pPr>
            <a:endParaRPr lang="en-GB" sz="2400" dirty="0">
              <a:ln>
                <a:solidFill>
                  <a:sysClr val="windowText" lastClr="000000"/>
                </a:solidFill>
              </a:ln>
              <a:latin typeface="Times" charset="0"/>
              <a:ea typeface="ＭＳ Ｐゴシック" charset="0"/>
            </a:endParaRPr>
          </a:p>
        </p:txBody>
      </p:sp>
      <p:sp>
        <p:nvSpPr>
          <p:cNvPr id="16" name="Rectangle 13"/>
          <p:cNvSpPr>
            <a:spLocks noChangeArrowheads="1"/>
          </p:cNvSpPr>
          <p:nvPr/>
        </p:nvSpPr>
        <p:spPr bwMode="auto">
          <a:xfrm>
            <a:off x="1033612" y="3035126"/>
            <a:ext cx="1954212" cy="2281238"/>
          </a:xfrm>
          <a:prstGeom prst="rect">
            <a:avLst/>
          </a:prstGeom>
          <a:solidFill>
            <a:schemeClr val="bg1"/>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800" dirty="0">
              <a:ea typeface="MS PGothic" panose="020B0600070205080204" pitchFamily="34" charset="-128"/>
              <a:cs typeface="Arial" panose="020B0604020202020204" pitchFamily="34" charset="0"/>
            </a:endParaRPr>
          </a:p>
          <a:p>
            <a:pPr algn="ctr"/>
            <a:endParaRPr lang="en-GB" altLang="en-US" sz="3200" dirty="0">
              <a:ea typeface="MS PGothic" panose="020B0600070205080204" pitchFamily="34" charset="-128"/>
              <a:cs typeface="Arial" panose="020B0604020202020204" pitchFamily="34" charset="0"/>
            </a:endParaRPr>
          </a:p>
          <a:p>
            <a:pPr algn="ctr"/>
            <a:r>
              <a:rPr lang="en-GB" altLang="en-US" sz="3200" dirty="0">
                <a:ea typeface="MS PGothic" panose="020B0600070205080204" pitchFamily="34" charset="-128"/>
                <a:cs typeface="Arial" panose="020B0604020202020204" pitchFamily="34" charset="0"/>
              </a:rPr>
              <a:t>d, g, m, r</a:t>
            </a:r>
            <a:endParaRPr lang="en-GB" altLang="en-US" sz="3200" dirty="0">
              <a:latin typeface="Times" panose="02020603050405020304" pitchFamily="18" charset="0"/>
              <a:ea typeface="MS PGothic" panose="020B0600070205080204" pitchFamily="34" charset="-128"/>
              <a:cs typeface="Arial" panose="020B0604020202020204" pitchFamily="34" charset="0"/>
            </a:endParaRPr>
          </a:p>
        </p:txBody>
      </p:sp>
      <p:sp>
        <p:nvSpPr>
          <p:cNvPr id="17" name="TextBox 16"/>
          <p:cNvSpPr txBox="1"/>
          <p:nvPr/>
        </p:nvSpPr>
        <p:spPr>
          <a:xfrm flipH="1">
            <a:off x="683568" y="1823886"/>
            <a:ext cx="1682473" cy="369332"/>
          </a:xfrm>
          <a:prstGeom prst="rect">
            <a:avLst/>
          </a:prstGeom>
          <a:noFill/>
        </p:spPr>
        <p:txBody>
          <a:bodyPr wrap="square" rtlCol="0">
            <a:spAutoFit/>
          </a:bodyPr>
          <a:lstStyle/>
          <a:p>
            <a:r>
              <a:rPr lang="en-US"/>
              <a:t>e.g., list1</a:t>
            </a:r>
          </a:p>
        </p:txBody>
      </p:sp>
    </p:spTree>
    <p:extLst>
      <p:ext uri="{BB962C8B-B14F-4D97-AF65-F5344CB8AC3E}">
        <p14:creationId xmlns:p14="http://schemas.microsoft.com/office/powerpoint/2010/main" val="507734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GB" dirty="0"/>
              <a:t>Results: Legality judgments (exp3b)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5080000" cy="5080000"/>
          </a:xfrm>
          <a:prstGeom prst="rect">
            <a:avLst/>
          </a:prstGeom>
        </p:spPr>
      </p:pic>
      <p:sp>
        <p:nvSpPr>
          <p:cNvPr id="4" name="TextBox 3"/>
          <p:cNvSpPr txBox="1"/>
          <p:nvPr/>
        </p:nvSpPr>
        <p:spPr>
          <a:xfrm>
            <a:off x="6627664" y="1700808"/>
            <a:ext cx="2334101" cy="769441"/>
          </a:xfrm>
          <a:prstGeom prst="rect">
            <a:avLst/>
          </a:prstGeom>
          <a:noFill/>
        </p:spPr>
        <p:txBody>
          <a:bodyPr wrap="none" rtlCol="0">
            <a:spAutoFit/>
          </a:bodyPr>
          <a:lstStyle/>
          <a:p>
            <a:r>
              <a:rPr lang="en-US" sz="2200" dirty="0"/>
              <a:t>n = 25</a:t>
            </a:r>
          </a:p>
          <a:p>
            <a:r>
              <a:rPr lang="en-US" sz="2200" dirty="0"/>
              <a:t>mean = 7.24 years </a:t>
            </a:r>
          </a:p>
        </p:txBody>
      </p:sp>
      <p:sp>
        <p:nvSpPr>
          <p:cNvPr id="5" name="TextBox 4"/>
          <p:cNvSpPr txBox="1"/>
          <p:nvPr/>
        </p:nvSpPr>
        <p:spPr>
          <a:xfrm flipH="1">
            <a:off x="2195736" y="1858867"/>
            <a:ext cx="3053432" cy="492443"/>
          </a:xfrm>
          <a:prstGeom prst="rect">
            <a:avLst/>
          </a:prstGeom>
          <a:noFill/>
        </p:spPr>
        <p:txBody>
          <a:bodyPr wrap="square" rtlCol="0">
            <a:spAutoFit/>
          </a:bodyPr>
          <a:lstStyle/>
          <a:p>
            <a:r>
              <a:rPr lang="en-US" sz="2600" b="1" i="1" dirty="0">
                <a:solidFill>
                  <a:srgbClr val="00B050"/>
                </a:solidFill>
              </a:rPr>
              <a:t>p</a:t>
            </a:r>
            <a:r>
              <a:rPr lang="en-US" sz="2600" b="1" dirty="0">
                <a:solidFill>
                  <a:srgbClr val="00B050"/>
                </a:solidFill>
              </a:rPr>
              <a:t> = .356 (BF = 0.30)</a:t>
            </a:r>
          </a:p>
        </p:txBody>
      </p:sp>
      <p:sp>
        <p:nvSpPr>
          <p:cNvPr id="7" name="TextBox 6"/>
          <p:cNvSpPr txBox="1"/>
          <p:nvPr/>
        </p:nvSpPr>
        <p:spPr>
          <a:xfrm>
            <a:off x="5857552" y="3284984"/>
            <a:ext cx="2852068" cy="1938992"/>
          </a:xfrm>
          <a:prstGeom prst="rect">
            <a:avLst/>
          </a:prstGeom>
          <a:noFill/>
        </p:spPr>
        <p:txBody>
          <a:bodyPr wrap="square" rtlCol="0">
            <a:spAutoFit/>
          </a:bodyPr>
          <a:lstStyle/>
          <a:p>
            <a:r>
              <a:rPr lang="en-GB" sz="2400" dirty="0"/>
              <a:t>Predicted ES = learning equivalent to that reported for learning CVs and VCs in study 2</a:t>
            </a:r>
            <a:endParaRPr lang="en-US" sz="2200" dirty="0"/>
          </a:p>
        </p:txBody>
      </p:sp>
    </p:spTree>
    <p:extLst>
      <p:ext uri="{BB962C8B-B14F-4D97-AF65-F5344CB8AC3E}">
        <p14:creationId xmlns:p14="http://schemas.microsoft.com/office/powerpoint/2010/main" val="153805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Results: Fill-in-the blanks (exp3b)</a:t>
            </a:r>
            <a:endParaRPr lang="en-GB" dirty="0">
              <a:solidFill>
                <a:srgbClr val="FF0000"/>
              </a:solidFill>
            </a:endParaRPr>
          </a:p>
        </p:txBody>
      </p:sp>
      <p:sp>
        <p:nvSpPr>
          <p:cNvPr id="3" name="TextBox 2"/>
          <p:cNvSpPr txBox="1"/>
          <p:nvPr/>
        </p:nvSpPr>
        <p:spPr>
          <a:xfrm>
            <a:off x="6627664" y="1700808"/>
            <a:ext cx="2334101" cy="769441"/>
          </a:xfrm>
          <a:prstGeom prst="rect">
            <a:avLst/>
          </a:prstGeom>
          <a:noFill/>
        </p:spPr>
        <p:txBody>
          <a:bodyPr wrap="none" rtlCol="0">
            <a:spAutoFit/>
          </a:bodyPr>
          <a:lstStyle/>
          <a:p>
            <a:r>
              <a:rPr lang="en-US" sz="2200" dirty="0"/>
              <a:t>n = 25</a:t>
            </a:r>
          </a:p>
          <a:p>
            <a:r>
              <a:rPr lang="en-US" sz="2200" dirty="0"/>
              <a:t>mean = 7.24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5080000" cy="5080000"/>
          </a:xfrm>
          <a:prstGeom prst="rect">
            <a:avLst/>
          </a:prstGeom>
        </p:spPr>
      </p:pic>
      <p:sp>
        <p:nvSpPr>
          <p:cNvPr id="5" name="Rectangle 4"/>
          <p:cNvSpPr/>
          <p:nvPr/>
        </p:nvSpPr>
        <p:spPr>
          <a:xfrm>
            <a:off x="1475656" y="1681738"/>
            <a:ext cx="3788794" cy="769441"/>
          </a:xfrm>
          <a:prstGeom prst="rect">
            <a:avLst/>
          </a:prstGeom>
        </p:spPr>
        <p:txBody>
          <a:bodyPr wrap="none">
            <a:spAutoFit/>
          </a:bodyPr>
          <a:lstStyle/>
          <a:p>
            <a:pPr lvl="0"/>
            <a:r>
              <a:rPr lang="en-US" sz="2000" i="1" dirty="0"/>
              <a:t>difference in the opposite direction</a:t>
            </a:r>
          </a:p>
          <a:p>
            <a:pPr lvl="0"/>
            <a:r>
              <a:rPr lang="en-US" sz="2400" b="1" dirty="0">
                <a:solidFill>
                  <a:srgbClr val="00B050"/>
                </a:solidFill>
              </a:rPr>
              <a:t>(BF = 0.09)</a:t>
            </a:r>
          </a:p>
        </p:txBody>
      </p:sp>
      <p:sp>
        <p:nvSpPr>
          <p:cNvPr id="7" name="TextBox 6"/>
          <p:cNvSpPr txBox="1"/>
          <p:nvPr/>
        </p:nvSpPr>
        <p:spPr>
          <a:xfrm>
            <a:off x="5867275" y="2996952"/>
            <a:ext cx="2852068" cy="2677656"/>
          </a:xfrm>
          <a:prstGeom prst="rect">
            <a:avLst/>
          </a:prstGeom>
          <a:noFill/>
        </p:spPr>
        <p:txBody>
          <a:bodyPr wrap="square" rtlCol="0">
            <a:spAutoFit/>
          </a:bodyPr>
          <a:lstStyle/>
          <a:p>
            <a:r>
              <a:rPr lang="en-GB" sz="2400" dirty="0"/>
              <a:t>Predicted ES = learning equivalent to that reported in a pilot study assessing context-based learning in children: similar to study 1</a:t>
            </a:r>
            <a:endParaRPr lang="en-US" sz="2200" dirty="0"/>
          </a:p>
        </p:txBody>
      </p:sp>
    </p:spTree>
    <p:extLst>
      <p:ext uri="{BB962C8B-B14F-4D97-AF65-F5344CB8AC3E}">
        <p14:creationId xmlns:p14="http://schemas.microsoft.com/office/powerpoint/2010/main" val="87667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300" dirty="0">
                <a:solidFill>
                  <a:prstClr val="black"/>
                </a:solidFill>
              </a:rPr>
              <a:t>Learning to spell in inconsistent orthographies</a:t>
            </a:r>
            <a:endParaRPr lang="en-GB" dirty="0">
              <a:solidFill>
                <a:schemeClr val="accent4">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GB" dirty="0"/>
              <a:t>Naturalistic (e.g., </a:t>
            </a:r>
            <a:r>
              <a:rPr lang="en-GB" dirty="0" err="1"/>
              <a:t>Treiman</a:t>
            </a:r>
            <a:r>
              <a:rPr lang="en-GB" dirty="0"/>
              <a:t>, 1993) and some experimental work suggests that children’s early spelling attempts respect some properties of their orthography</a:t>
            </a:r>
          </a:p>
          <a:p>
            <a:pPr lvl="1"/>
            <a:r>
              <a:rPr lang="en-GB" sz="3100" dirty="0" err="1"/>
              <a:t>pess</a:t>
            </a:r>
            <a:r>
              <a:rPr lang="en-GB" sz="3100" dirty="0"/>
              <a:t> vs. </a:t>
            </a:r>
            <a:r>
              <a:rPr lang="en-GB" sz="3100" dirty="0" err="1">
                <a:solidFill>
                  <a:srgbClr val="FF0000"/>
                </a:solidFill>
              </a:rPr>
              <a:t>ppes</a:t>
            </a:r>
            <a:endParaRPr lang="en-GB" sz="3100" dirty="0">
              <a:solidFill>
                <a:srgbClr val="FF0000"/>
              </a:solidFill>
            </a:endParaRPr>
          </a:p>
          <a:p>
            <a:pPr lvl="1"/>
            <a:r>
              <a:rPr lang="en-GB" sz="3100" dirty="0"/>
              <a:t>Children comply to such patterns in </a:t>
            </a:r>
            <a:r>
              <a:rPr lang="en-GB" sz="3100" dirty="0" err="1"/>
              <a:t>pseudoword</a:t>
            </a:r>
            <a:r>
              <a:rPr lang="en-GB" sz="3100" dirty="0"/>
              <a:t> spelling/2afc tasks (</a:t>
            </a:r>
            <a:r>
              <a:rPr lang="en-GB" sz="3100" dirty="0" err="1"/>
              <a:t>Cassar</a:t>
            </a:r>
            <a:r>
              <a:rPr lang="en-GB" sz="3100" dirty="0"/>
              <a:t> &amp; </a:t>
            </a:r>
            <a:r>
              <a:rPr lang="en-GB" sz="3100" dirty="0" err="1"/>
              <a:t>Treiman</a:t>
            </a:r>
            <a:r>
              <a:rPr lang="en-GB" sz="3100" dirty="0"/>
              <a:t> (1997; </a:t>
            </a:r>
            <a:r>
              <a:rPr lang="en-GB" sz="3100" dirty="0" err="1"/>
              <a:t>Pacton</a:t>
            </a:r>
            <a:r>
              <a:rPr lang="en-GB" sz="3100" dirty="0"/>
              <a:t> et al., 2001)</a:t>
            </a:r>
          </a:p>
          <a:p>
            <a:r>
              <a:rPr lang="en-GB" dirty="0"/>
              <a:t>Limitations</a:t>
            </a:r>
          </a:p>
          <a:p>
            <a:pPr lvl="1"/>
            <a:r>
              <a:rPr lang="en-GB" sz="3100" dirty="0"/>
              <a:t>Little control over distributional properties of the input and children’s explicit knowledge </a:t>
            </a:r>
          </a:p>
          <a:p>
            <a:pPr lvl="1"/>
            <a:r>
              <a:rPr lang="en-GB" sz="3100" dirty="0"/>
              <a:t>No insight into the underlying computational mechanisms</a:t>
            </a:r>
          </a:p>
          <a:p>
            <a:pPr lvl="2"/>
            <a:r>
              <a:rPr lang="en-GB" sz="2800" dirty="0"/>
              <a:t>Incidental (statistical) learning mechanisms?</a:t>
            </a:r>
          </a:p>
        </p:txBody>
      </p:sp>
    </p:spTree>
    <p:extLst>
      <p:ext uri="{BB962C8B-B14F-4D97-AF65-F5344CB8AC3E}">
        <p14:creationId xmlns:p14="http://schemas.microsoft.com/office/powerpoint/2010/main" val="150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Explicit</a:t>
            </a:r>
            <a:r>
              <a:rPr lang="en-GB" dirty="0"/>
              <a:t> learning of written patterns with no phonological counterpart</a:t>
            </a:r>
          </a:p>
        </p:txBody>
      </p:sp>
      <p:sp>
        <p:nvSpPr>
          <p:cNvPr id="3" name="Content Placeholder 2"/>
          <p:cNvSpPr>
            <a:spLocks noGrp="1"/>
          </p:cNvSpPr>
          <p:nvPr>
            <p:ph idx="1"/>
          </p:nvPr>
        </p:nvSpPr>
        <p:spPr/>
        <p:txBody>
          <a:bodyPr>
            <a:normAutofit/>
          </a:bodyPr>
          <a:lstStyle/>
          <a:p>
            <a:r>
              <a:rPr lang="en-US" dirty="0"/>
              <a:t>Identical design to exp.3b</a:t>
            </a:r>
          </a:p>
          <a:p>
            <a:r>
              <a:rPr lang="en-US" dirty="0"/>
              <a:t>Similar methods to exp.3b (1-back task)</a:t>
            </a:r>
          </a:p>
          <a:p>
            <a:r>
              <a:rPr lang="en-US" dirty="0"/>
              <a:t>Explicitly taught the patterns: “In Freddie’s language, double letters come after “u” and single letters come after “e”.</a:t>
            </a:r>
          </a:p>
          <a:p>
            <a:pPr lvl="1"/>
            <a:r>
              <a:rPr lang="en-US" dirty="0"/>
              <a:t>2 examples from exposure phase are provided</a:t>
            </a:r>
          </a:p>
          <a:p>
            <a:pPr lvl="0"/>
            <a:r>
              <a:rPr lang="en-US" dirty="0">
                <a:solidFill>
                  <a:prstClr val="black"/>
                </a:solidFill>
              </a:rPr>
              <a:t>BFs calculated as in experiments 3a &amp; 3b</a:t>
            </a:r>
          </a:p>
          <a:p>
            <a:pPr lvl="1"/>
            <a:endParaRPr lang="en-US" dirty="0"/>
          </a:p>
        </p:txBody>
      </p:sp>
    </p:spTree>
    <p:extLst>
      <p:ext uri="{BB962C8B-B14F-4D97-AF65-F5344CB8AC3E}">
        <p14:creationId xmlns:p14="http://schemas.microsoft.com/office/powerpoint/2010/main" val="1596886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GB" dirty="0"/>
              <a:t>Results: Legality judgments (exp3c)</a:t>
            </a:r>
          </a:p>
        </p:txBody>
      </p:sp>
      <p:sp>
        <p:nvSpPr>
          <p:cNvPr id="4" name="TextBox 3"/>
          <p:cNvSpPr txBox="1"/>
          <p:nvPr/>
        </p:nvSpPr>
        <p:spPr>
          <a:xfrm>
            <a:off x="6627664" y="1700808"/>
            <a:ext cx="2334101" cy="769441"/>
          </a:xfrm>
          <a:prstGeom prst="rect">
            <a:avLst/>
          </a:prstGeom>
          <a:noFill/>
        </p:spPr>
        <p:txBody>
          <a:bodyPr wrap="none" rtlCol="0">
            <a:spAutoFit/>
          </a:bodyPr>
          <a:lstStyle/>
          <a:p>
            <a:r>
              <a:rPr lang="en-US" sz="2200" i="1" dirty="0"/>
              <a:t>n</a:t>
            </a:r>
            <a:r>
              <a:rPr lang="en-US" sz="2200" dirty="0"/>
              <a:t> = 25</a:t>
            </a:r>
          </a:p>
          <a:p>
            <a:r>
              <a:rPr lang="en-US" sz="2200" dirty="0"/>
              <a:t>mean = 7.19 years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5080000" cy="5080000"/>
          </a:xfrm>
          <a:prstGeom prst="rect">
            <a:avLst/>
          </a:prstGeom>
        </p:spPr>
      </p:pic>
      <p:sp>
        <p:nvSpPr>
          <p:cNvPr id="9" name="TextBox 8"/>
          <p:cNvSpPr txBox="1"/>
          <p:nvPr/>
        </p:nvSpPr>
        <p:spPr>
          <a:xfrm flipH="1">
            <a:off x="2051536" y="1839306"/>
            <a:ext cx="3312552" cy="492443"/>
          </a:xfrm>
          <a:prstGeom prst="rect">
            <a:avLst/>
          </a:prstGeom>
          <a:noFill/>
        </p:spPr>
        <p:txBody>
          <a:bodyPr wrap="square" rtlCol="0">
            <a:spAutoFit/>
          </a:bodyPr>
          <a:lstStyle/>
          <a:p>
            <a:r>
              <a:rPr lang="en-US" sz="2600" b="1" i="1" dirty="0">
                <a:solidFill>
                  <a:srgbClr val="00B050"/>
                </a:solidFill>
              </a:rPr>
              <a:t>p</a:t>
            </a:r>
            <a:r>
              <a:rPr lang="en-US" sz="2600" b="1" dirty="0">
                <a:solidFill>
                  <a:srgbClr val="00B050"/>
                </a:solidFill>
              </a:rPr>
              <a:t> = .004 (BF = 4.60)</a:t>
            </a:r>
          </a:p>
        </p:txBody>
      </p:sp>
      <p:sp>
        <p:nvSpPr>
          <p:cNvPr id="7" name="TextBox 6"/>
          <p:cNvSpPr txBox="1"/>
          <p:nvPr/>
        </p:nvSpPr>
        <p:spPr>
          <a:xfrm>
            <a:off x="5857552" y="3284984"/>
            <a:ext cx="2852068" cy="1938992"/>
          </a:xfrm>
          <a:prstGeom prst="rect">
            <a:avLst/>
          </a:prstGeom>
          <a:noFill/>
        </p:spPr>
        <p:txBody>
          <a:bodyPr wrap="square" rtlCol="0">
            <a:spAutoFit/>
          </a:bodyPr>
          <a:lstStyle/>
          <a:p>
            <a:r>
              <a:rPr lang="en-GB" sz="2400" dirty="0"/>
              <a:t>Predicted ES = learning equivalent to that reported for learning CVs and </a:t>
            </a:r>
            <a:r>
              <a:rPr lang="en-GB" sz="2400"/>
              <a:t>VCs in study 2</a:t>
            </a:r>
            <a:endParaRPr lang="en-US" sz="2200" dirty="0"/>
          </a:p>
        </p:txBody>
      </p:sp>
    </p:spTree>
    <p:extLst>
      <p:ext uri="{BB962C8B-B14F-4D97-AF65-F5344CB8AC3E}">
        <p14:creationId xmlns:p14="http://schemas.microsoft.com/office/powerpoint/2010/main" val="18188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GB" dirty="0"/>
              <a:t>Results: Fill-in-the blanks (exp3c)</a:t>
            </a:r>
            <a:endParaRPr lang="en-GB" dirty="0">
              <a:solidFill>
                <a:srgbClr val="FF0000"/>
              </a:solidFill>
            </a:endParaRPr>
          </a:p>
        </p:txBody>
      </p:sp>
      <p:sp>
        <p:nvSpPr>
          <p:cNvPr id="3" name="TextBox 2"/>
          <p:cNvSpPr txBox="1"/>
          <p:nvPr/>
        </p:nvSpPr>
        <p:spPr>
          <a:xfrm>
            <a:off x="6627664" y="1700808"/>
            <a:ext cx="2334101" cy="769441"/>
          </a:xfrm>
          <a:prstGeom prst="rect">
            <a:avLst/>
          </a:prstGeom>
          <a:noFill/>
        </p:spPr>
        <p:txBody>
          <a:bodyPr wrap="none" rtlCol="0">
            <a:spAutoFit/>
          </a:bodyPr>
          <a:lstStyle/>
          <a:p>
            <a:r>
              <a:rPr lang="en-US" sz="2200" i="1" dirty="0"/>
              <a:t>n</a:t>
            </a:r>
            <a:r>
              <a:rPr lang="en-US" sz="2200" dirty="0"/>
              <a:t> = 25</a:t>
            </a:r>
          </a:p>
          <a:p>
            <a:r>
              <a:rPr lang="en-US" sz="2200" dirty="0"/>
              <a:t>mean = 7.19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08382"/>
            <a:ext cx="4412208" cy="4412208"/>
          </a:xfrm>
          <a:prstGeom prst="rect">
            <a:avLst/>
          </a:prstGeom>
        </p:spPr>
      </p:pic>
      <p:sp>
        <p:nvSpPr>
          <p:cNvPr id="5" name="Rectangle 4"/>
          <p:cNvSpPr/>
          <p:nvPr/>
        </p:nvSpPr>
        <p:spPr>
          <a:xfrm>
            <a:off x="2391244" y="1593085"/>
            <a:ext cx="2977097" cy="492443"/>
          </a:xfrm>
          <a:prstGeom prst="rect">
            <a:avLst/>
          </a:prstGeom>
        </p:spPr>
        <p:txBody>
          <a:bodyPr wrap="none">
            <a:spAutoFit/>
          </a:bodyPr>
          <a:lstStyle/>
          <a:p>
            <a:pPr lvl="0"/>
            <a:r>
              <a:rPr lang="en-US" sz="2600" b="1" i="1" dirty="0">
                <a:solidFill>
                  <a:srgbClr val="00B050"/>
                </a:solidFill>
              </a:rPr>
              <a:t>p</a:t>
            </a:r>
            <a:r>
              <a:rPr lang="en-US" sz="2600" b="1" dirty="0">
                <a:solidFill>
                  <a:srgbClr val="00B050"/>
                </a:solidFill>
              </a:rPr>
              <a:t> &lt; .001 (BF = 18.37)</a:t>
            </a:r>
          </a:p>
        </p:txBody>
      </p:sp>
      <p:sp>
        <p:nvSpPr>
          <p:cNvPr id="7" name="TextBox 6"/>
          <p:cNvSpPr txBox="1"/>
          <p:nvPr/>
        </p:nvSpPr>
        <p:spPr>
          <a:xfrm>
            <a:off x="5867275" y="2996952"/>
            <a:ext cx="2852068" cy="2677656"/>
          </a:xfrm>
          <a:prstGeom prst="rect">
            <a:avLst/>
          </a:prstGeom>
          <a:noFill/>
        </p:spPr>
        <p:txBody>
          <a:bodyPr wrap="square" rtlCol="0">
            <a:spAutoFit/>
          </a:bodyPr>
          <a:lstStyle/>
          <a:p>
            <a:r>
              <a:rPr lang="en-GB" sz="2400" dirty="0"/>
              <a:t>Predicted ES = learning equivalent to that reported in a pilot study assessing context-based learning in children: similar to study 1</a:t>
            </a:r>
            <a:endParaRPr lang="en-US" sz="2200" dirty="0"/>
          </a:p>
        </p:txBody>
      </p:sp>
    </p:spTree>
    <p:extLst>
      <p:ext uri="{BB962C8B-B14F-4D97-AF65-F5344CB8AC3E}">
        <p14:creationId xmlns:p14="http://schemas.microsoft.com/office/powerpoint/2010/main" val="5616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 sum</a:t>
            </a:r>
            <a:r>
              <a:rPr lang="mr-IN" dirty="0"/>
              <a:t>…</a:t>
            </a:r>
            <a:endParaRPr lang="en-GB" dirty="0"/>
          </a:p>
        </p:txBody>
      </p:sp>
      <p:sp>
        <p:nvSpPr>
          <p:cNvPr id="3" name="Content Placeholder 2"/>
          <p:cNvSpPr>
            <a:spLocks noGrp="1"/>
          </p:cNvSpPr>
          <p:nvPr>
            <p:ph idx="1"/>
          </p:nvPr>
        </p:nvSpPr>
        <p:spPr/>
        <p:txBody>
          <a:bodyPr>
            <a:normAutofit/>
          </a:bodyPr>
          <a:lstStyle/>
          <a:p>
            <a:r>
              <a:rPr lang="en-GB" sz="3000" dirty="0"/>
              <a:t>Substantial evidence that novel context-based patterns with rime-level (VC) are not learnt by 7-year-olds when presented under incidental exposure conditions</a:t>
            </a:r>
          </a:p>
          <a:p>
            <a:r>
              <a:rPr lang="en-GB" sz="3000" dirty="0"/>
              <a:t>Patterns of the ‘easier’ type are, however, are readily learnt under explicit training conditions</a:t>
            </a:r>
            <a:endParaRPr lang="en-GB" sz="2600" dirty="0"/>
          </a:p>
        </p:txBody>
      </p:sp>
    </p:spTree>
    <p:extLst>
      <p:ext uri="{BB962C8B-B14F-4D97-AF65-F5344CB8AC3E}">
        <p14:creationId xmlns:p14="http://schemas.microsoft.com/office/powerpoint/2010/main" val="998331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4086"/>
            <a:ext cx="8229600" cy="1143000"/>
          </a:xfrm>
        </p:spPr>
        <p:txBody>
          <a:bodyPr/>
          <a:lstStyle/>
          <a:p>
            <a:pPr algn="l"/>
            <a:r>
              <a:rPr lang="en-GB" dirty="0"/>
              <a:t>Bringing it all together</a:t>
            </a:r>
          </a:p>
        </p:txBody>
      </p:sp>
      <p:sp>
        <p:nvSpPr>
          <p:cNvPr id="3" name="Content Placeholder 2"/>
          <p:cNvSpPr>
            <a:spLocks noGrp="1"/>
          </p:cNvSpPr>
          <p:nvPr>
            <p:ph idx="1"/>
          </p:nvPr>
        </p:nvSpPr>
        <p:spPr>
          <a:ln>
            <a:noFill/>
          </a:ln>
        </p:spPr>
        <p:txBody>
          <a:bodyPr>
            <a:normAutofit fontScale="85000" lnSpcReduction="20000"/>
          </a:bodyPr>
          <a:lstStyle/>
          <a:p>
            <a:pPr marL="342900" lvl="2" indent="-342900">
              <a:spcBef>
                <a:spcPts val="0"/>
              </a:spcBef>
            </a:pPr>
            <a:r>
              <a:rPr lang="en-GB" sz="3000" dirty="0"/>
              <a:t>Study 1</a:t>
            </a:r>
          </a:p>
          <a:p>
            <a:pPr marL="800100" lvl="3" indent="-342900">
              <a:spcBef>
                <a:spcPts val="0"/>
              </a:spcBef>
            </a:pPr>
            <a:r>
              <a:rPr lang="en-GB" sz="2600" dirty="0"/>
              <a:t>Validates methods in written language domain</a:t>
            </a:r>
          </a:p>
          <a:p>
            <a:pPr marL="800100" lvl="3" indent="-342900">
              <a:spcBef>
                <a:spcPts val="0"/>
              </a:spcBef>
            </a:pPr>
            <a:r>
              <a:rPr lang="en-GB" sz="2600" dirty="0"/>
              <a:t>Demonstrates that, from 7 years of age, children are sensitive to novel positional and context-based patterns</a:t>
            </a:r>
          </a:p>
          <a:p>
            <a:pPr marL="342900" lvl="2" indent="-342900">
              <a:spcBef>
                <a:spcPts val="0"/>
              </a:spcBef>
            </a:pPr>
            <a:r>
              <a:rPr lang="en-GB" sz="3000" dirty="0"/>
              <a:t>Study 2</a:t>
            </a:r>
          </a:p>
          <a:p>
            <a:pPr marL="800100" lvl="3" indent="-342900">
              <a:spcBef>
                <a:spcPts val="0"/>
              </a:spcBef>
            </a:pPr>
            <a:r>
              <a:rPr lang="en-GB" sz="2800" dirty="0"/>
              <a:t>Employs similar methods to address further questions regarding orthographic sensitivity in childhood</a:t>
            </a:r>
          </a:p>
          <a:p>
            <a:pPr marL="800100" lvl="3" indent="-342900">
              <a:spcBef>
                <a:spcPts val="0"/>
              </a:spcBef>
            </a:pPr>
            <a:r>
              <a:rPr lang="en-GB" sz="2800" dirty="0"/>
              <a:t>Establishes that redundant cues are not necessary for learning to occur</a:t>
            </a:r>
          </a:p>
          <a:p>
            <a:pPr marL="342900" lvl="2" indent="-342900">
              <a:spcBef>
                <a:spcPts val="0"/>
              </a:spcBef>
            </a:pPr>
            <a:r>
              <a:rPr lang="en-GB" sz="3000" dirty="0"/>
              <a:t>Study 3</a:t>
            </a:r>
          </a:p>
          <a:p>
            <a:pPr marL="800100" lvl="3" indent="-342900">
              <a:spcBef>
                <a:spcPts val="0"/>
              </a:spcBef>
            </a:pPr>
            <a:r>
              <a:rPr lang="en-GB" sz="2600" dirty="0"/>
              <a:t>Establishes some constraints on the statistical learning abilities of children: that is, some patterns that are easily learnt explicitly, are hard to acquire incidentally (at least, under brief experimental conditions)</a:t>
            </a:r>
          </a:p>
          <a:p>
            <a:pPr marL="800100" lvl="3" indent="-342900">
              <a:spcBef>
                <a:spcPts val="0"/>
              </a:spcBef>
            </a:pPr>
            <a:endParaRPr lang="en-GB" sz="3000" dirty="0">
              <a:solidFill>
                <a:srgbClr val="FF0000"/>
              </a:solidFill>
            </a:endParaRPr>
          </a:p>
        </p:txBody>
      </p:sp>
    </p:spTree>
    <p:extLst>
      <p:ext uri="{BB962C8B-B14F-4D97-AF65-F5344CB8AC3E}">
        <p14:creationId xmlns:p14="http://schemas.microsoft.com/office/powerpoint/2010/main" val="65327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dirty="0"/>
              <a:t>Implications for theories of literacy development</a:t>
            </a:r>
          </a:p>
          <a:p>
            <a:pPr lvl="1"/>
            <a:r>
              <a:rPr lang="en-GB" dirty="0"/>
              <a:t>Elucidate the learning mechanisms that allows </a:t>
            </a:r>
            <a:r>
              <a:rPr lang="en-GB" dirty="0" err="1"/>
              <a:t>ortho</a:t>
            </a:r>
            <a:r>
              <a:rPr lang="en-GB" dirty="0"/>
              <a:t>-phonographic learning to emerge in the absence of explicit instruction</a:t>
            </a:r>
          </a:p>
          <a:p>
            <a:pPr lvl="1"/>
            <a:r>
              <a:rPr lang="en-GB" dirty="0"/>
              <a:t>Argues against “late” stage-based models of literacy development (Frith, 1985; Gentry, 1982) by showing that (at least some) orthographic learning occurs early</a:t>
            </a:r>
          </a:p>
          <a:p>
            <a:pPr lvl="1"/>
            <a:r>
              <a:rPr lang="en-GB" dirty="0"/>
              <a:t>Corroborates a statistical learning account of learning to spell (</a:t>
            </a:r>
            <a:r>
              <a:rPr lang="en-GB" dirty="0" err="1"/>
              <a:t>Pollo</a:t>
            </a:r>
            <a:r>
              <a:rPr lang="en-GB" dirty="0"/>
              <a:t> et al., 2008; </a:t>
            </a:r>
            <a:r>
              <a:rPr lang="en-GB" dirty="0" err="1"/>
              <a:t>Treiman</a:t>
            </a:r>
            <a:r>
              <a:rPr lang="en-GB" dirty="0"/>
              <a:t>, 2017; </a:t>
            </a:r>
            <a:r>
              <a:rPr lang="en-GB" dirty="0" err="1"/>
              <a:t>Treiman</a:t>
            </a:r>
            <a:r>
              <a:rPr lang="en-GB" dirty="0"/>
              <a:t> &amp; Boland, 2017)</a:t>
            </a:r>
          </a:p>
          <a:p>
            <a:pPr lvl="1"/>
            <a:endParaRPr lang="en-GB" dirty="0"/>
          </a:p>
          <a:p>
            <a:pPr lvl="2"/>
            <a:endParaRPr lang="en-GB" dirty="0"/>
          </a:p>
        </p:txBody>
      </p:sp>
      <p:sp>
        <p:nvSpPr>
          <p:cNvPr id="5" name="Title 1"/>
          <p:cNvSpPr>
            <a:spLocks noGrp="1"/>
          </p:cNvSpPr>
          <p:nvPr>
            <p:ph type="title"/>
          </p:nvPr>
        </p:nvSpPr>
        <p:spPr>
          <a:xfrm>
            <a:off x="457200" y="424086"/>
            <a:ext cx="8229600" cy="1143000"/>
          </a:xfrm>
        </p:spPr>
        <p:txBody>
          <a:bodyPr/>
          <a:lstStyle/>
          <a:p>
            <a:pPr algn="l"/>
            <a:r>
              <a:rPr lang="en-GB" dirty="0"/>
              <a:t>Bringing it all together</a:t>
            </a:r>
          </a:p>
        </p:txBody>
      </p:sp>
    </p:spTree>
    <p:extLst>
      <p:ext uri="{BB962C8B-B14F-4D97-AF65-F5344CB8AC3E}">
        <p14:creationId xmlns:p14="http://schemas.microsoft.com/office/powerpoint/2010/main" val="10473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Directions for future research</a:t>
            </a:r>
          </a:p>
        </p:txBody>
      </p:sp>
      <p:sp>
        <p:nvSpPr>
          <p:cNvPr id="3" name="Content Placeholder 2"/>
          <p:cNvSpPr>
            <a:spLocks noGrp="1"/>
          </p:cNvSpPr>
          <p:nvPr>
            <p:ph idx="1"/>
          </p:nvPr>
        </p:nvSpPr>
        <p:spPr/>
        <p:txBody>
          <a:bodyPr>
            <a:normAutofit fontScale="62500" lnSpcReduction="20000"/>
          </a:bodyPr>
          <a:lstStyle/>
          <a:p>
            <a:r>
              <a:rPr lang="en-GB" sz="3800" b="1" dirty="0"/>
              <a:t>Exploring the role of statistics</a:t>
            </a:r>
          </a:p>
          <a:p>
            <a:pPr lvl="1"/>
            <a:r>
              <a:rPr lang="en-GB" sz="3400" dirty="0"/>
              <a:t>Are children sensitive to conditional forward and backward probability </a:t>
            </a:r>
            <a:r>
              <a:rPr lang="en-GB" sz="2900" dirty="0"/>
              <a:t>(e.g., the probability that q is followed by u and that u is preceded by q)</a:t>
            </a:r>
            <a:r>
              <a:rPr lang="en-GB" sz="3400" dirty="0"/>
              <a:t>,</a:t>
            </a:r>
            <a:r>
              <a:rPr lang="en-GB" sz="2900" dirty="0"/>
              <a:t> </a:t>
            </a:r>
            <a:r>
              <a:rPr lang="en-GB" sz="3400" dirty="0"/>
              <a:t>which may be more relevant for learning to spell than joint probability </a:t>
            </a:r>
            <a:r>
              <a:rPr lang="en-GB" sz="2900" dirty="0"/>
              <a:t>(e.g., frequency of </a:t>
            </a:r>
            <a:r>
              <a:rPr lang="en-GB" sz="2900" dirty="0" err="1"/>
              <a:t>qu</a:t>
            </a:r>
            <a:r>
              <a:rPr lang="en-GB" sz="2900" dirty="0"/>
              <a:t>)</a:t>
            </a:r>
            <a:r>
              <a:rPr lang="en-GB" sz="3400" dirty="0"/>
              <a:t>?</a:t>
            </a:r>
          </a:p>
          <a:p>
            <a:pPr lvl="1"/>
            <a:r>
              <a:rPr lang="en-GB" sz="3400" dirty="0"/>
              <a:t>Are children sensitive to manipulations of (more naturalistic) probabilistic orthographic patterns?</a:t>
            </a:r>
            <a:r>
              <a:rPr lang="en-GB" sz="2900" dirty="0"/>
              <a:t> (head vs. bed)</a:t>
            </a:r>
          </a:p>
          <a:p>
            <a:pPr lvl="2"/>
            <a:r>
              <a:rPr lang="en-GB" sz="3200" dirty="0"/>
              <a:t>Are these exceptions learnt best in a staged manner (i.e., whereby patterns are learnt and consolidated first before exceptions are introduced)?</a:t>
            </a:r>
          </a:p>
          <a:p>
            <a:r>
              <a:rPr lang="en-GB" sz="3800" b="1" dirty="0"/>
              <a:t>Homophone learning</a:t>
            </a:r>
          </a:p>
          <a:p>
            <a:pPr lvl="1"/>
            <a:r>
              <a:rPr lang="en-GB" sz="3400" dirty="0"/>
              <a:t>Are these patterns simply too hard to learn incidentally?</a:t>
            </a:r>
          </a:p>
          <a:p>
            <a:pPr lvl="1"/>
            <a:r>
              <a:rPr lang="en-GB" sz="3400" dirty="0"/>
              <a:t>Can learning occur for the easier positional patterns that children are thought to have picked up from as early as kindergarten (e.g., </a:t>
            </a:r>
            <a:r>
              <a:rPr lang="en-GB" sz="3400" dirty="0" err="1"/>
              <a:t>pess</a:t>
            </a:r>
            <a:r>
              <a:rPr lang="en-GB" sz="3400" dirty="0"/>
              <a:t> vs. </a:t>
            </a:r>
            <a:r>
              <a:rPr lang="en-GB" sz="3400" dirty="0" err="1"/>
              <a:t>ppes</a:t>
            </a:r>
            <a:r>
              <a:rPr lang="en-GB" sz="3400" dirty="0"/>
              <a:t>)</a:t>
            </a:r>
          </a:p>
        </p:txBody>
      </p:sp>
    </p:spTree>
    <p:extLst>
      <p:ext uri="{BB962C8B-B14F-4D97-AF65-F5344CB8AC3E}">
        <p14:creationId xmlns:p14="http://schemas.microsoft.com/office/powerpoint/2010/main" val="49240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1000" fill="hold"/>
                                        <p:tgtEl>
                                          <p:spTgt spid="3">
                                            <p:txEl>
                                              <p:pRg st="3" end="3"/>
                                            </p:txEl>
                                          </p:spTgt>
                                        </p:tgtEl>
                                        <p:attrNameLst>
                                          <p:attrName>style.color</p:attrName>
                                        </p:attrNameLst>
                                      </p:cBhvr>
                                      <p:to>
                                        <a:srgbClr val="00B60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56" y="2204863"/>
            <a:ext cx="2159000" cy="25527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1651" r="33463" b="30628"/>
          <a:stretch/>
        </p:blipFill>
        <p:spPr>
          <a:xfrm>
            <a:off x="3550084" y="2204863"/>
            <a:ext cx="2232950" cy="2588260"/>
          </a:xfrm>
          <a:prstGeom prst="rect">
            <a:avLst/>
          </a:prstGeom>
        </p:spPr>
      </p:pic>
      <p:sp>
        <p:nvSpPr>
          <p:cNvPr id="7" name="Rectangle 6"/>
          <p:cNvSpPr/>
          <p:nvPr/>
        </p:nvSpPr>
        <p:spPr>
          <a:xfrm>
            <a:off x="35496" y="4852539"/>
            <a:ext cx="3555298" cy="376661"/>
          </a:xfrm>
          <a:prstGeom prst="rect">
            <a:avLst/>
          </a:prstGeom>
        </p:spPr>
        <p:txBody>
          <a:bodyPr wrap="square">
            <a:spAutoFit/>
          </a:bodyPr>
          <a:lstStyle/>
          <a:p>
            <a:pPr algn="ctr"/>
            <a:r>
              <a:rPr lang="en-US" dirty="0"/>
              <a:t>Marketa </a:t>
            </a:r>
            <a:r>
              <a:rPr lang="en-US" dirty="0" err="1"/>
              <a:t>Caravolas</a:t>
            </a:r>
            <a:r>
              <a:rPr lang="en-US" dirty="0"/>
              <a:t> </a:t>
            </a:r>
            <a:r>
              <a:rPr lang="en-US" i="1" dirty="0"/>
              <a:t>(Bangor)</a:t>
            </a:r>
          </a:p>
        </p:txBody>
      </p:sp>
      <p:sp>
        <p:nvSpPr>
          <p:cNvPr id="8" name="Rectangle 7"/>
          <p:cNvSpPr/>
          <p:nvPr/>
        </p:nvSpPr>
        <p:spPr>
          <a:xfrm>
            <a:off x="2888910" y="4852539"/>
            <a:ext cx="3555298" cy="376661"/>
          </a:xfrm>
          <a:prstGeom prst="rect">
            <a:avLst/>
          </a:prstGeom>
        </p:spPr>
        <p:txBody>
          <a:bodyPr wrap="square">
            <a:spAutoFit/>
          </a:bodyPr>
          <a:lstStyle/>
          <a:p>
            <a:pPr algn="ctr"/>
            <a:r>
              <a:rPr lang="en-US" dirty="0"/>
              <a:t>Elizabeth Wonnacott </a:t>
            </a:r>
            <a:r>
              <a:rPr lang="en-US" i="1" dirty="0"/>
              <a:t>(UCL)</a:t>
            </a:r>
          </a:p>
        </p:txBody>
      </p:sp>
      <p:sp>
        <p:nvSpPr>
          <p:cNvPr id="9" name="Rectangle 8"/>
          <p:cNvSpPr/>
          <p:nvPr/>
        </p:nvSpPr>
        <p:spPr>
          <a:xfrm>
            <a:off x="5508104" y="4852539"/>
            <a:ext cx="3555298" cy="376661"/>
          </a:xfrm>
          <a:prstGeom prst="rect">
            <a:avLst/>
          </a:prstGeom>
        </p:spPr>
        <p:txBody>
          <a:bodyPr wrap="square">
            <a:spAutoFit/>
          </a:bodyPr>
          <a:lstStyle/>
          <a:p>
            <a:pPr algn="ctr"/>
            <a:r>
              <a:rPr lang="en-US" dirty="0"/>
              <a:t>Daniela Singh </a:t>
            </a:r>
            <a:r>
              <a:rPr lang="en-US" i="1" dirty="0"/>
              <a:t>(UCL)</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2227004"/>
            <a:ext cx="2344124" cy="2592000"/>
          </a:xfrm>
          <a:prstGeom prst="rect">
            <a:avLst/>
          </a:prstGeom>
        </p:spPr>
      </p:pic>
    </p:spTree>
    <p:extLst>
      <p:ext uri="{BB962C8B-B14F-4D97-AF65-F5344CB8AC3E}">
        <p14:creationId xmlns:p14="http://schemas.microsoft.com/office/powerpoint/2010/main" val="1661470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0276" y="5229200"/>
            <a:ext cx="8223448" cy="17281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solidFill>
                  <a:srgbClr val="FF0000"/>
                </a:solidFill>
              </a:rPr>
              <a:t>Thank you for listening!</a:t>
            </a:r>
          </a:p>
          <a:p>
            <a:r>
              <a:rPr lang="en-GB" sz="3000" dirty="0" err="1"/>
              <a:t>anna.samara@ucl.ac.uk</a:t>
            </a:r>
            <a:endParaRPr lang="en-GB" sz="3000" dirty="0"/>
          </a:p>
        </p:txBody>
      </p:sp>
      <p:grpSp>
        <p:nvGrpSpPr>
          <p:cNvPr id="8" name="Group 7"/>
          <p:cNvGrpSpPr>
            <a:grpSpLocks noChangeAspect="1"/>
          </p:cNvGrpSpPr>
          <p:nvPr/>
        </p:nvGrpSpPr>
        <p:grpSpPr bwMode="auto">
          <a:xfrm>
            <a:off x="5076056" y="1679102"/>
            <a:ext cx="2834455" cy="741786"/>
            <a:chOff x="609600" y="38023800"/>
            <a:chExt cx="6407758" cy="1676698"/>
          </a:xfrm>
        </p:grpSpPr>
        <p:pic>
          <p:nvPicPr>
            <p:cNvPr id="9" name="Picture 6" descr="Logo_Marie-Curie.jpg"/>
            <p:cNvPicPr>
              <a:picLocks noChangeAspect="1"/>
            </p:cNvPicPr>
            <p:nvPr/>
          </p:nvPicPr>
          <p:blipFill>
            <a:blip r:embed="rId3" cstate="print"/>
            <a:srcRect/>
            <a:stretch>
              <a:fillRect/>
            </a:stretch>
          </p:blipFill>
          <p:spPr bwMode="auto">
            <a:xfrm>
              <a:off x="5362127" y="38095809"/>
              <a:ext cx="1655231" cy="1604689"/>
            </a:xfrm>
            <a:prstGeom prst="rect">
              <a:avLst/>
            </a:prstGeom>
            <a:noFill/>
            <a:ln w="9525">
              <a:noFill/>
              <a:miter lim="800000"/>
              <a:headEnd/>
              <a:tailEnd/>
            </a:ln>
          </p:spPr>
        </p:pic>
        <p:pic>
          <p:nvPicPr>
            <p:cNvPr id="10" name="Picture 9"/>
            <p:cNvPicPr>
              <a:picLocks noChangeAspect="1" noChangeArrowheads="1"/>
            </p:cNvPicPr>
            <p:nvPr/>
          </p:nvPicPr>
          <p:blipFill>
            <a:blip r:embed="rId4" cstate="print"/>
            <a:srcRect/>
            <a:stretch>
              <a:fillRect/>
            </a:stretch>
          </p:blipFill>
          <p:spPr bwMode="auto">
            <a:xfrm>
              <a:off x="3424583" y="38095809"/>
              <a:ext cx="1571625" cy="1571625"/>
            </a:xfrm>
            <a:prstGeom prst="rect">
              <a:avLst/>
            </a:prstGeom>
            <a:noFill/>
            <a:ln w="9525">
              <a:noFill/>
              <a:miter lim="800000"/>
              <a:headEnd/>
              <a:tailEnd/>
            </a:ln>
          </p:spPr>
        </p:pic>
        <p:pic>
          <p:nvPicPr>
            <p:cNvPr id="11" name="Picture 8" descr="jaune.jpg"/>
            <p:cNvPicPr>
              <a:picLocks noChangeAspect="1"/>
            </p:cNvPicPr>
            <p:nvPr/>
          </p:nvPicPr>
          <p:blipFill>
            <a:blip r:embed="rId5" cstate="print"/>
            <a:srcRect/>
            <a:stretch>
              <a:fillRect/>
            </a:stretch>
          </p:blipFill>
          <p:spPr bwMode="auto">
            <a:xfrm>
              <a:off x="609600" y="38023800"/>
              <a:ext cx="2419223" cy="1643761"/>
            </a:xfrm>
            <a:prstGeom prst="rect">
              <a:avLst/>
            </a:prstGeom>
            <a:noFill/>
            <a:ln w="9525">
              <a:noFill/>
              <a:miter lim="800000"/>
              <a:headEnd/>
              <a:tailEnd/>
            </a:ln>
          </p:spPr>
        </p:pic>
      </p:grpSp>
      <p:sp>
        <p:nvSpPr>
          <p:cNvPr id="30" name="Title 1"/>
          <p:cNvSpPr>
            <a:spLocks noGrp="1"/>
          </p:cNvSpPr>
          <p:nvPr>
            <p:ph type="title"/>
          </p:nvPr>
        </p:nvSpPr>
        <p:spPr>
          <a:xfrm>
            <a:off x="457200" y="274638"/>
            <a:ext cx="8229600" cy="1143000"/>
          </a:xfrm>
        </p:spPr>
        <p:txBody>
          <a:bodyPr>
            <a:normAutofit/>
          </a:bodyPr>
          <a:lstStyle/>
          <a:p>
            <a:r>
              <a:rPr lang="en-GB" sz="3800" dirty="0"/>
              <a:t>Acknowledgements</a:t>
            </a:r>
          </a:p>
        </p:txBody>
      </p:sp>
      <p:sp>
        <p:nvSpPr>
          <p:cNvPr id="31" name="Content Placeholder 2"/>
          <p:cNvSpPr>
            <a:spLocks noGrp="1"/>
          </p:cNvSpPr>
          <p:nvPr>
            <p:ph idx="1"/>
          </p:nvPr>
        </p:nvSpPr>
        <p:spPr>
          <a:xfrm>
            <a:off x="457200" y="1600200"/>
            <a:ext cx="8229600" cy="4525963"/>
          </a:xfrm>
        </p:spPr>
        <p:txBody>
          <a:bodyPr/>
          <a:lstStyle/>
          <a:p>
            <a:r>
              <a:rPr lang="en-US" sz="3000" dirty="0"/>
              <a:t>Marie Curie actions</a:t>
            </a:r>
          </a:p>
          <a:p>
            <a:endParaRPr lang="en-US" sz="3000" dirty="0"/>
          </a:p>
          <a:p>
            <a:r>
              <a:rPr lang="en-US" sz="3000" dirty="0"/>
              <a:t>Zoltan Dienes for advice on Bayes Factor analyses</a:t>
            </a:r>
          </a:p>
          <a:p>
            <a:r>
              <a:rPr lang="en-US" sz="3000" dirty="0"/>
              <a:t>The schools</a:t>
            </a:r>
          </a:p>
          <a:p>
            <a:r>
              <a:rPr lang="en-US" sz="3000" dirty="0"/>
              <a:t>Research assistants &amp; students</a:t>
            </a:r>
          </a:p>
          <a:p>
            <a:pPr lvl="1"/>
            <a:r>
              <a:rPr lang="en-US" dirty="0"/>
              <a:t>Sam Crewe</a:t>
            </a:r>
          </a:p>
          <a:p>
            <a:pPr lvl="1"/>
            <a:r>
              <a:rPr lang="en-US" dirty="0" err="1"/>
              <a:t>Ayse</a:t>
            </a:r>
            <a:r>
              <a:rPr lang="en-US" dirty="0"/>
              <a:t> </a:t>
            </a:r>
            <a:r>
              <a:rPr lang="en-US" dirty="0" err="1"/>
              <a:t>Aktas</a:t>
            </a:r>
            <a:endParaRPr lang="en-US" dirty="0"/>
          </a:p>
          <a:p>
            <a:endParaRPr lang="en-US" dirty="0"/>
          </a:p>
        </p:txBody>
      </p:sp>
    </p:spTree>
    <p:extLst>
      <p:ext uri="{BB962C8B-B14F-4D97-AF65-F5344CB8AC3E}">
        <p14:creationId xmlns:p14="http://schemas.microsoft.com/office/powerpoint/2010/main" val="600360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Adults-study 1</a:t>
            </a:r>
          </a:p>
        </p:txBody>
      </p:sp>
      <p:pic>
        <p:nvPicPr>
          <p:cNvPr id="4" name="Picture 3"/>
          <p:cNvPicPr>
            <a:picLocks noChangeAspect="1"/>
          </p:cNvPicPr>
          <p:nvPr/>
        </p:nvPicPr>
        <p:blipFill>
          <a:blip r:embed="rId2"/>
          <a:stretch>
            <a:fillRect/>
          </a:stretch>
        </p:blipFill>
        <p:spPr>
          <a:xfrm>
            <a:off x="170143" y="2015108"/>
            <a:ext cx="8803714" cy="3646140"/>
          </a:xfrm>
          <a:prstGeom prst="rect">
            <a:avLst/>
          </a:prstGeom>
        </p:spPr>
      </p:pic>
      <p:sp>
        <p:nvSpPr>
          <p:cNvPr id="3" name="Rectangle 2"/>
          <p:cNvSpPr/>
          <p:nvPr/>
        </p:nvSpPr>
        <p:spPr>
          <a:xfrm>
            <a:off x="5220072" y="2636912"/>
            <a:ext cx="346672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64088" y="4162802"/>
            <a:ext cx="346672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70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Statistical learning</a:t>
            </a:r>
          </a:p>
        </p:txBody>
      </p:sp>
      <p:sp>
        <p:nvSpPr>
          <p:cNvPr id="3" name="Content Placeholder 2"/>
          <p:cNvSpPr>
            <a:spLocks noGrp="1"/>
          </p:cNvSpPr>
          <p:nvPr>
            <p:ph idx="1"/>
          </p:nvPr>
        </p:nvSpPr>
        <p:spPr/>
        <p:txBody>
          <a:bodyPr>
            <a:normAutofit lnSpcReduction="10000"/>
          </a:bodyPr>
          <a:lstStyle/>
          <a:p>
            <a:r>
              <a:rPr lang="en-GB" sz="3000" dirty="0">
                <a:ea typeface="ＭＳ Ｐゴシック"/>
                <a:cs typeface="ＭＳ Ｐゴシック"/>
              </a:rPr>
              <a:t>General purpose learning device: Basis of humans’ </a:t>
            </a:r>
            <a:r>
              <a:rPr lang="en-GB" sz="3000" b="1" dirty="0">
                <a:ea typeface="ＭＳ Ｐゴシック"/>
                <a:cs typeface="ＭＳ Ｐゴシック"/>
              </a:rPr>
              <a:t>ability to extract statistical patterns</a:t>
            </a:r>
            <a:r>
              <a:rPr lang="en-GB" sz="3000" dirty="0">
                <a:ea typeface="ＭＳ Ｐゴシック"/>
                <a:cs typeface="ＭＳ Ｐゴシック"/>
              </a:rPr>
              <a:t> of varying complexity </a:t>
            </a:r>
            <a:r>
              <a:rPr lang="en-GB" sz="3000" b="1" dirty="0">
                <a:ea typeface="ＭＳ Ｐゴシック"/>
                <a:cs typeface="ＭＳ Ｐゴシック"/>
              </a:rPr>
              <a:t>from the input</a:t>
            </a:r>
          </a:p>
          <a:p>
            <a:pPr lvl="1"/>
            <a:r>
              <a:rPr lang="en-US" dirty="0"/>
              <a:t>e.g., pair frequencies, conditional probabilities btw adjacent elements</a:t>
            </a:r>
          </a:p>
          <a:p>
            <a:r>
              <a:rPr lang="en-GB" sz="3000" dirty="0">
                <a:solidFill>
                  <a:srgbClr val="000000"/>
                </a:solidFill>
                <a:ea typeface="ＭＳ Ｐゴシック"/>
                <a:cs typeface="ＭＳ Ｐゴシック"/>
              </a:rPr>
              <a:t>Key role in language acquisition &amp; development</a:t>
            </a:r>
          </a:p>
          <a:p>
            <a:pPr lvl="1"/>
            <a:r>
              <a:rPr lang="en-GB" sz="2600" dirty="0"/>
              <a:t>e.g., </a:t>
            </a:r>
            <a:r>
              <a:rPr lang="en-GB" sz="2600" dirty="0" err="1"/>
              <a:t>phonotactics</a:t>
            </a:r>
            <a:r>
              <a:rPr lang="en-GB" sz="2600" dirty="0"/>
              <a:t>: Infants are sensitive to restrictions on which and where phonemes (or sequences of phonemes) can occur (</a:t>
            </a:r>
            <a:r>
              <a:rPr lang="en-GB" sz="2600" dirty="0" err="1"/>
              <a:t>Jusczyk</a:t>
            </a:r>
            <a:r>
              <a:rPr lang="en-GB" sz="2600" dirty="0"/>
              <a:t> et al., 1993)</a:t>
            </a:r>
          </a:p>
          <a:p>
            <a:pPr lvl="2"/>
            <a:r>
              <a:rPr lang="en-GB" sz="2200" dirty="0"/>
              <a:t>English words do not begin with /</a:t>
            </a:r>
            <a:r>
              <a:rPr lang="en-GB" sz="2000" dirty="0" err="1"/>
              <a:t>ŋ</a:t>
            </a:r>
            <a:r>
              <a:rPr lang="mr-IN" sz="2000" dirty="0"/>
              <a:t>/</a:t>
            </a:r>
            <a:r>
              <a:rPr lang="en-US" sz="2000" dirty="0"/>
              <a:t> (but Vietnamese words do)</a:t>
            </a:r>
          </a:p>
        </p:txBody>
      </p:sp>
    </p:spTree>
    <p:extLst>
      <p:ext uri="{BB962C8B-B14F-4D97-AF65-F5344CB8AC3E}">
        <p14:creationId xmlns:p14="http://schemas.microsoft.com/office/powerpoint/2010/main" val="171322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Kids-study 1</a:t>
            </a:r>
          </a:p>
        </p:txBody>
      </p:sp>
      <p:pic>
        <p:nvPicPr>
          <p:cNvPr id="4" name="Picture 3"/>
          <p:cNvPicPr>
            <a:picLocks noChangeAspect="1"/>
          </p:cNvPicPr>
          <p:nvPr/>
        </p:nvPicPr>
        <p:blipFill>
          <a:blip r:embed="rId2"/>
          <a:stretch>
            <a:fillRect/>
          </a:stretch>
        </p:blipFill>
        <p:spPr>
          <a:xfrm>
            <a:off x="181625" y="1844824"/>
            <a:ext cx="8780750" cy="3135982"/>
          </a:xfrm>
          <a:prstGeom prst="rect">
            <a:avLst/>
          </a:prstGeom>
        </p:spPr>
      </p:pic>
      <p:sp>
        <p:nvSpPr>
          <p:cNvPr id="5" name="Rectangle 4"/>
          <p:cNvSpPr/>
          <p:nvPr/>
        </p:nvSpPr>
        <p:spPr>
          <a:xfrm>
            <a:off x="5364088" y="3789040"/>
            <a:ext cx="34667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45762" y="2420888"/>
            <a:ext cx="3466728" cy="283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8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Dyslexic adults</a:t>
            </a:r>
          </a:p>
        </p:txBody>
      </p:sp>
      <p:pic>
        <p:nvPicPr>
          <p:cNvPr id="5" name="Picture 4"/>
          <p:cNvPicPr>
            <a:picLocks noChangeAspect="1"/>
          </p:cNvPicPr>
          <p:nvPr/>
        </p:nvPicPr>
        <p:blipFill>
          <a:blip r:embed="rId2"/>
          <a:stretch>
            <a:fillRect/>
          </a:stretch>
        </p:blipFill>
        <p:spPr>
          <a:xfrm>
            <a:off x="1205836" y="1700808"/>
            <a:ext cx="6732328" cy="4260180"/>
          </a:xfrm>
          <a:prstGeom prst="rect">
            <a:avLst/>
          </a:prstGeom>
        </p:spPr>
      </p:pic>
    </p:spTree>
    <p:extLst>
      <p:ext uri="{BB962C8B-B14F-4D97-AF65-F5344CB8AC3E}">
        <p14:creationId xmlns:p14="http://schemas.microsoft.com/office/powerpoint/2010/main" val="131153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Statistical learning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Spoken language research suggests that restrictions on where sounds can occur and which sounds combinations are legal are learnt naturally from early in life</a:t>
            </a:r>
          </a:p>
          <a:p>
            <a:r>
              <a:rPr lang="en-US" dirty="0"/>
              <a:t>What about literacy?</a:t>
            </a:r>
          </a:p>
          <a:p>
            <a:pPr lvl="1"/>
            <a:r>
              <a:rPr lang="en-US" dirty="0"/>
              <a:t>Literacy acquisition is more protracted</a:t>
            </a:r>
          </a:p>
          <a:p>
            <a:pPr lvl="1"/>
            <a:r>
              <a:rPr lang="en-US" dirty="0"/>
              <a:t>Stage models of literacy development (e.g., </a:t>
            </a:r>
            <a:r>
              <a:rPr lang="en-US" dirty="0" err="1"/>
              <a:t>Frith</a:t>
            </a:r>
            <a:r>
              <a:rPr lang="en-US" dirty="0"/>
              <a:t>, 1985; Gentry, 1982)</a:t>
            </a:r>
          </a:p>
          <a:p>
            <a:pPr lvl="2"/>
            <a:r>
              <a:rPr lang="en-US" dirty="0"/>
              <a:t>Sensitivity to written language patterns develops at the latest stage of literacy development</a:t>
            </a:r>
          </a:p>
          <a:p>
            <a:pPr lvl="1"/>
            <a:r>
              <a:rPr lang="en-US" dirty="0"/>
              <a:t>Testable hypothesis: do statistical learning mechanisms operate in written language from early on?</a:t>
            </a:r>
          </a:p>
        </p:txBody>
      </p:sp>
    </p:spTree>
    <p:extLst>
      <p:ext uri="{BB962C8B-B14F-4D97-AF65-F5344CB8AC3E}">
        <p14:creationId xmlns:p14="http://schemas.microsoft.com/office/powerpoint/2010/main" val="3996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lexicon experiments</a:t>
            </a:r>
          </a:p>
        </p:txBody>
      </p:sp>
      <p:sp>
        <p:nvSpPr>
          <p:cNvPr id="3" name="Content Placeholder 2"/>
          <p:cNvSpPr>
            <a:spLocks noGrp="1"/>
          </p:cNvSpPr>
          <p:nvPr>
            <p:ph idx="1"/>
          </p:nvPr>
        </p:nvSpPr>
        <p:spPr/>
        <p:txBody>
          <a:bodyPr>
            <a:normAutofit/>
          </a:bodyPr>
          <a:lstStyle/>
          <a:p>
            <a:pPr>
              <a:spcBef>
                <a:spcPts val="0"/>
              </a:spcBef>
              <a:defRPr/>
            </a:pPr>
            <a:r>
              <a:rPr lang="en-US" dirty="0"/>
              <a:t>Popular methods in language acquisition research</a:t>
            </a:r>
          </a:p>
          <a:p>
            <a:pPr>
              <a:spcBef>
                <a:spcPts val="0"/>
              </a:spcBef>
              <a:defRPr/>
            </a:pPr>
            <a:r>
              <a:rPr lang="en-US" dirty="0"/>
              <a:t>Exposure to miniature linguistic systems</a:t>
            </a:r>
          </a:p>
          <a:p>
            <a:pPr lvl="1">
              <a:spcBef>
                <a:spcPts val="0"/>
              </a:spcBef>
              <a:defRPr/>
            </a:pPr>
            <a:r>
              <a:rPr lang="en-US" dirty="0"/>
              <a:t>e.g., small lexicons </a:t>
            </a:r>
          </a:p>
          <a:p>
            <a:pPr>
              <a:spcBef>
                <a:spcPts val="0"/>
              </a:spcBef>
              <a:defRPr/>
            </a:pPr>
            <a:r>
              <a:rPr lang="en-US" dirty="0"/>
              <a:t>Provides complete control over input to learning</a:t>
            </a:r>
          </a:p>
          <a:p>
            <a:pPr>
              <a:spcBef>
                <a:spcPts val="0"/>
              </a:spcBef>
              <a:defRPr/>
            </a:pPr>
            <a:endParaRPr lang="en-US" dirty="0"/>
          </a:p>
          <a:p>
            <a:pPr lvl="1">
              <a:spcBef>
                <a:spcPts val="0"/>
              </a:spcBef>
              <a:defRPr/>
            </a:pPr>
            <a:endParaRPr lang="en-US" dirty="0"/>
          </a:p>
          <a:p>
            <a:pPr lvl="1">
              <a:spcBef>
                <a:spcPts val="0"/>
              </a:spcBef>
              <a:defRPr/>
            </a:pPr>
            <a:endParaRPr lang="en-US" dirty="0">
              <a:solidFill>
                <a:prstClr val="black"/>
              </a:solidFill>
            </a:endParaRPr>
          </a:p>
          <a:p>
            <a:pPr lvl="1">
              <a:spcBef>
                <a:spcPts val="0"/>
              </a:spcBef>
            </a:pPr>
            <a:endParaRPr lang="en-US" dirty="0"/>
          </a:p>
        </p:txBody>
      </p:sp>
      <p:grpSp>
        <p:nvGrpSpPr>
          <p:cNvPr id="4" name="Group 3"/>
          <p:cNvGrpSpPr/>
          <p:nvPr/>
        </p:nvGrpSpPr>
        <p:grpSpPr>
          <a:xfrm>
            <a:off x="699961" y="4748951"/>
            <a:ext cx="4572000" cy="1857693"/>
            <a:chOff x="699961" y="4748951"/>
            <a:chExt cx="4572000" cy="1857693"/>
          </a:xfrm>
        </p:grpSpPr>
        <p:sp>
          <p:nvSpPr>
            <p:cNvPr id="12" name="Rectangle 11"/>
            <p:cNvSpPr/>
            <p:nvPr/>
          </p:nvSpPr>
          <p:spPr>
            <a:xfrm>
              <a:off x="699961" y="4748951"/>
              <a:ext cx="4572000" cy="1200329"/>
            </a:xfrm>
            <a:prstGeom prst="rect">
              <a:avLst/>
            </a:prstGeom>
          </p:spPr>
          <p:txBody>
            <a:bodyPr>
              <a:spAutoFit/>
            </a:bodyPr>
            <a:lstStyle/>
            <a:p>
              <a:pPr marL="342900" lvl="0" indent="-342900">
                <a:buFont typeface="Arial" panose="020B0604020202020204" pitchFamily="34" charset="0"/>
                <a:buChar char="•"/>
                <a:defRPr/>
              </a:pPr>
              <a:r>
                <a:rPr lang="en-US" sz="2400" dirty="0">
                  <a:solidFill>
                    <a:prstClr val="black"/>
                  </a:solidFill>
                  <a:latin typeface="Calibri" pitchFamily="-108" charset="0"/>
                </a:rPr>
                <a:t>…..</a:t>
              </a:r>
              <a:r>
                <a:rPr lang="en-US" sz="2400" dirty="0">
                  <a:solidFill>
                    <a:srgbClr val="00B050"/>
                  </a:solidFill>
                  <a:latin typeface="Calibri" pitchFamily="-108" charset="0"/>
                </a:rPr>
                <a:t>golatu</a:t>
              </a:r>
              <a:r>
                <a:rPr lang="en-US" sz="2400" dirty="0">
                  <a:solidFill>
                    <a:srgbClr val="6600CC"/>
                  </a:solidFill>
                  <a:latin typeface="Calibri" pitchFamily="-108" charset="0"/>
                </a:rPr>
                <a:t>daropi</a:t>
              </a:r>
              <a:r>
                <a:rPr lang="en-US" sz="2400" dirty="0">
                  <a:solidFill>
                    <a:srgbClr val="00B050"/>
                  </a:solidFill>
                  <a:latin typeface="Calibri" pitchFamily="-108" charset="0"/>
                </a:rPr>
                <a:t>golatu</a:t>
              </a:r>
              <a:r>
                <a:rPr lang="en-US" sz="2400" dirty="0">
                  <a:solidFill>
                    <a:srgbClr val="F79646"/>
                  </a:solidFill>
                  <a:latin typeface="Calibri" pitchFamily="-108" charset="0"/>
                </a:rPr>
                <a:t>tibudo</a:t>
              </a:r>
              <a:r>
                <a:rPr lang="en-US" sz="2400" dirty="0">
                  <a:solidFill>
                    <a:srgbClr val="FF0000"/>
                  </a:solidFill>
                  <a:latin typeface="Calibri" pitchFamily="-108" charset="0"/>
                </a:rPr>
                <a:t>pabiku</a:t>
              </a:r>
              <a:r>
                <a:rPr lang="en-US" sz="2400" dirty="0">
                  <a:solidFill>
                    <a:srgbClr val="6600CC"/>
                  </a:solidFill>
                  <a:latin typeface="Calibri" pitchFamily="-108" charset="0"/>
                </a:rPr>
                <a:t>daropi</a:t>
              </a:r>
              <a:r>
                <a:rPr lang="en-US" sz="2400" dirty="0">
                  <a:solidFill>
                    <a:srgbClr val="FF0000"/>
                  </a:solidFill>
                  <a:latin typeface="Calibri" pitchFamily="-108" charset="0"/>
                </a:rPr>
                <a:t>pabiku</a:t>
              </a:r>
              <a:r>
                <a:rPr lang="en-US" sz="2400" dirty="0">
                  <a:solidFill>
                    <a:srgbClr val="F79646"/>
                  </a:solidFill>
                  <a:latin typeface="Calibri" pitchFamily="-108" charset="0"/>
                </a:rPr>
                <a:t>tibudo</a:t>
              </a:r>
              <a:r>
                <a:rPr lang="en-US" sz="2400" dirty="0">
                  <a:solidFill>
                    <a:srgbClr val="6600CC"/>
                  </a:solidFill>
                  <a:latin typeface="Calibri" pitchFamily="-108" charset="0"/>
                </a:rPr>
                <a:t>daropi</a:t>
              </a:r>
              <a:r>
                <a:rPr lang="en-US" sz="2400" dirty="0">
                  <a:solidFill>
                    <a:srgbClr val="F79646"/>
                  </a:solidFill>
                  <a:latin typeface="Calibri" pitchFamily="-108" charset="0"/>
                </a:rPr>
                <a:t>tibudo</a:t>
              </a:r>
              <a:r>
                <a:rPr lang="en-US" sz="2400" dirty="0">
                  <a:solidFill>
                    <a:srgbClr val="00B050"/>
                  </a:solidFill>
                  <a:latin typeface="Calibri" pitchFamily="-108" charset="0"/>
                </a:rPr>
                <a:t>golatu</a:t>
              </a:r>
              <a:r>
                <a:rPr lang="en-US" sz="2400" dirty="0">
                  <a:solidFill>
                    <a:srgbClr val="FF0000"/>
                  </a:solidFill>
                  <a:latin typeface="Calibri" pitchFamily="-108" charset="0"/>
                </a:rPr>
                <a:t>pabiku</a:t>
              </a:r>
              <a:r>
                <a:rPr lang="en-US" sz="2400" dirty="0">
                  <a:solidFill>
                    <a:srgbClr val="00B050"/>
                  </a:solidFill>
                  <a:latin typeface="Calibri" pitchFamily="-108" charset="0"/>
                </a:rPr>
                <a:t>golatu</a:t>
              </a:r>
              <a:r>
                <a:rPr lang="en-US" sz="2400" dirty="0">
                  <a:solidFill>
                    <a:srgbClr val="FF0000"/>
                  </a:solidFill>
                  <a:latin typeface="Calibri" pitchFamily="-108" charset="0"/>
                </a:rPr>
                <a:t> </a:t>
              </a:r>
              <a:r>
                <a:rPr lang="en-US" sz="2400" dirty="0">
                  <a:solidFill>
                    <a:prstClr val="black"/>
                  </a:solidFill>
                  <a:latin typeface="Calibri" pitchFamily="-108" charset="0"/>
                </a:rPr>
                <a:t>…..</a:t>
              </a:r>
            </a:p>
          </p:txBody>
        </p:sp>
        <p:sp>
          <p:nvSpPr>
            <p:cNvPr id="13" name="TextBox 12"/>
            <p:cNvSpPr txBox="1"/>
            <p:nvPr/>
          </p:nvSpPr>
          <p:spPr>
            <a:xfrm>
              <a:off x="1835696" y="6237312"/>
              <a:ext cx="2027158" cy="369332"/>
            </a:xfrm>
            <a:prstGeom prst="rect">
              <a:avLst/>
            </a:prstGeom>
            <a:noFill/>
          </p:spPr>
          <p:txBody>
            <a:bodyPr wrap="none" rtlCol="0">
              <a:spAutoFit/>
            </a:bodyPr>
            <a:lstStyle/>
            <a:p>
              <a:r>
                <a:rPr lang="en-US" dirty="0" err="1"/>
                <a:t>Saffran</a:t>
              </a:r>
              <a:r>
                <a:rPr lang="en-US" dirty="0"/>
                <a:t> et al. (1996)</a:t>
              </a:r>
            </a:p>
          </p:txBody>
        </p:sp>
      </p:grpSp>
      <p:grpSp>
        <p:nvGrpSpPr>
          <p:cNvPr id="15" name="Group 14"/>
          <p:cNvGrpSpPr/>
          <p:nvPr/>
        </p:nvGrpSpPr>
        <p:grpSpPr>
          <a:xfrm>
            <a:off x="5755241" y="4492139"/>
            <a:ext cx="2192639" cy="2114505"/>
            <a:chOff x="5755241" y="4492139"/>
            <a:chExt cx="2192639" cy="2114505"/>
          </a:xfrm>
        </p:grpSpPr>
        <p:grpSp>
          <p:nvGrpSpPr>
            <p:cNvPr id="5" name="Group 4"/>
            <p:cNvGrpSpPr/>
            <p:nvPr/>
          </p:nvGrpSpPr>
          <p:grpSpPr>
            <a:xfrm>
              <a:off x="6056328" y="4492139"/>
              <a:ext cx="1891552" cy="1529619"/>
              <a:chOff x="2403457" y="5083310"/>
              <a:chExt cx="1891552" cy="152961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457" y="5129213"/>
                <a:ext cx="712492" cy="752491"/>
              </a:xfrm>
              <a:prstGeom prst="rect">
                <a:avLst/>
              </a:prstGeom>
            </p:spPr>
          </p:pic>
          <p:sp>
            <p:nvSpPr>
              <p:cNvPr id="7" name="Rectangular Callout 6"/>
              <p:cNvSpPr/>
              <p:nvPr/>
            </p:nvSpPr>
            <p:spPr>
              <a:xfrm flipH="1">
                <a:off x="2945522" y="5098889"/>
                <a:ext cx="1304040" cy="358843"/>
              </a:xfrm>
              <a:prstGeom prst="wedgeRectCallout">
                <a:avLst>
                  <a:gd name="adj1" fmla="val 59523"/>
                  <a:gd name="adj2" fmla="val 86887"/>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052" y="5895098"/>
                <a:ext cx="664116" cy="717831"/>
              </a:xfrm>
              <a:prstGeom prst="rect">
                <a:avLst/>
              </a:prstGeom>
            </p:spPr>
          </p:pic>
          <p:sp>
            <p:nvSpPr>
              <p:cNvPr id="9" name="Rectangle 8"/>
              <p:cNvSpPr/>
              <p:nvPr/>
            </p:nvSpPr>
            <p:spPr>
              <a:xfrm>
                <a:off x="2900075" y="5083310"/>
                <a:ext cx="1394934" cy="369332"/>
              </a:xfrm>
              <a:prstGeom prst="rect">
                <a:avLst/>
              </a:prstGeom>
            </p:spPr>
            <p:txBody>
              <a:bodyPr wrap="none">
                <a:spAutoFit/>
              </a:bodyPr>
              <a:lstStyle/>
              <a:p>
                <a:r>
                  <a:rPr lang="en-US" i="1" dirty="0"/>
                  <a:t>glim dog </a:t>
                </a:r>
                <a:r>
                  <a:rPr lang="en-US" i="1" dirty="0" err="1"/>
                  <a:t>dak</a:t>
                </a:r>
                <a:endParaRPr lang="en-US" i="1" dirty="0"/>
              </a:p>
            </p:txBody>
          </p:sp>
          <p:sp>
            <p:nvSpPr>
              <p:cNvPr id="10" name="Rectangular Callout 9"/>
              <p:cNvSpPr/>
              <p:nvPr/>
            </p:nvSpPr>
            <p:spPr>
              <a:xfrm flipH="1">
                <a:off x="2487949" y="5889966"/>
                <a:ext cx="1304040" cy="358843"/>
              </a:xfrm>
              <a:prstGeom prst="wedgeRectCallout">
                <a:avLst>
                  <a:gd name="adj1" fmla="val -51501"/>
                  <a:gd name="adj2" fmla="val 86887"/>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p:cNvSpPr/>
              <p:nvPr/>
            </p:nvSpPr>
            <p:spPr>
              <a:xfrm>
                <a:off x="2447313" y="5876871"/>
                <a:ext cx="1409360" cy="369332"/>
              </a:xfrm>
              <a:prstGeom prst="rect">
                <a:avLst/>
              </a:prstGeom>
            </p:spPr>
            <p:txBody>
              <a:bodyPr wrap="none">
                <a:spAutoFit/>
              </a:bodyPr>
              <a:lstStyle/>
              <a:p>
                <a:r>
                  <a:rPr lang="en-US" i="1"/>
                  <a:t>glim dog </a:t>
                </a:r>
                <a:r>
                  <a:rPr lang="en-US" i="1" dirty="0" err="1"/>
                  <a:t>bup</a:t>
                </a:r>
                <a:endParaRPr lang="en-US" i="1" dirty="0"/>
              </a:p>
            </p:txBody>
          </p:sp>
        </p:grpSp>
        <p:sp>
          <p:nvSpPr>
            <p:cNvPr id="14" name="TextBox 13"/>
            <p:cNvSpPr txBox="1"/>
            <p:nvPr/>
          </p:nvSpPr>
          <p:spPr>
            <a:xfrm>
              <a:off x="5755241" y="6237312"/>
              <a:ext cx="2062424" cy="369332"/>
            </a:xfrm>
            <a:prstGeom prst="rect">
              <a:avLst/>
            </a:prstGeom>
            <a:noFill/>
          </p:spPr>
          <p:txBody>
            <a:bodyPr wrap="none" rtlCol="0">
              <a:spAutoFit/>
            </a:bodyPr>
            <a:lstStyle/>
            <a:p>
              <a:r>
                <a:rPr lang="en-US" dirty="0"/>
                <a:t>Samara et al. (2017)</a:t>
              </a:r>
            </a:p>
          </p:txBody>
        </p:sp>
      </p:grpSp>
    </p:spTree>
    <p:extLst>
      <p:ext uri="{BB962C8B-B14F-4D97-AF65-F5344CB8AC3E}">
        <p14:creationId xmlns:p14="http://schemas.microsoft.com/office/powerpoint/2010/main" val="77033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solidFill>
                  <a:schemeClr val="accent4">
                    <a:lumMod val="50000"/>
                  </a:schemeClr>
                </a:solidFill>
              </a:rPr>
              <a:t>Today: 3 studies</a:t>
            </a:r>
          </a:p>
        </p:txBody>
      </p:sp>
      <p:sp>
        <p:nvSpPr>
          <p:cNvPr id="4" name="Content Placeholder 3"/>
          <p:cNvSpPr>
            <a:spLocks noGrp="1"/>
          </p:cNvSpPr>
          <p:nvPr>
            <p:ph idx="1"/>
          </p:nvPr>
        </p:nvSpPr>
        <p:spPr/>
        <p:txBody>
          <a:bodyPr>
            <a:normAutofit lnSpcReduction="10000"/>
          </a:bodyPr>
          <a:lstStyle/>
          <a:p>
            <a:r>
              <a:rPr lang="en-US" dirty="0"/>
              <a:t>Study 1</a:t>
            </a:r>
          </a:p>
          <a:p>
            <a:pPr lvl="1"/>
            <a:r>
              <a:rPr lang="en-US" dirty="0"/>
              <a:t>Validates these artificial methods in the written language domain</a:t>
            </a:r>
          </a:p>
          <a:p>
            <a:r>
              <a:rPr lang="en-US" dirty="0"/>
              <a:t>Study 2</a:t>
            </a:r>
          </a:p>
          <a:p>
            <a:pPr lvl="1"/>
            <a:r>
              <a:rPr lang="en-US" dirty="0"/>
              <a:t>Addresses further questions regarding orthographic sensitivity in childhood</a:t>
            </a:r>
          </a:p>
          <a:p>
            <a:r>
              <a:rPr lang="en-US" dirty="0"/>
              <a:t>Study 3</a:t>
            </a:r>
          </a:p>
          <a:p>
            <a:pPr lvl="1"/>
            <a:r>
              <a:rPr lang="en-US" dirty="0"/>
              <a:t>Explores constraints in children’s statistical learning abilities</a:t>
            </a:r>
          </a:p>
          <a:p>
            <a:pPr lvl="1"/>
            <a:endParaRPr lang="en-US" dirty="0"/>
          </a:p>
        </p:txBody>
      </p:sp>
    </p:spTree>
    <p:extLst>
      <p:ext uri="{BB962C8B-B14F-4D97-AF65-F5344CB8AC3E}">
        <p14:creationId xmlns:p14="http://schemas.microsoft.com/office/powerpoint/2010/main" val="20721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932041" y="6166465"/>
            <a:ext cx="3960440" cy="430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200" dirty="0">
                <a:solidFill>
                  <a:schemeClr val="tx1">
                    <a:lumMod val="50000"/>
                    <a:lumOff val="50000"/>
                  </a:schemeClr>
                </a:solidFill>
              </a:rPr>
              <a:t>Samara &amp; </a:t>
            </a:r>
            <a:r>
              <a:rPr lang="en-US" sz="2200" dirty="0" err="1">
                <a:solidFill>
                  <a:schemeClr val="tx1">
                    <a:lumMod val="50000"/>
                    <a:lumOff val="50000"/>
                  </a:schemeClr>
                </a:solidFill>
              </a:rPr>
              <a:t>Caravolas</a:t>
            </a:r>
            <a:r>
              <a:rPr lang="en-US" sz="2200" dirty="0">
                <a:solidFill>
                  <a:schemeClr val="tx1">
                    <a:lumMod val="50000"/>
                    <a:lumOff val="50000"/>
                  </a:schemeClr>
                </a:solidFill>
              </a:rPr>
              <a:t> (2014). JECP</a:t>
            </a:r>
          </a:p>
        </p:txBody>
      </p:sp>
      <p:sp>
        <p:nvSpPr>
          <p:cNvPr id="5" name="Title 1"/>
          <p:cNvSpPr txBox="1">
            <a:spLocks/>
          </p:cNvSpPr>
          <p:nvPr/>
        </p:nvSpPr>
        <p:spPr>
          <a:xfrm>
            <a:off x="460276" y="1196752"/>
            <a:ext cx="8223448" cy="2664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fontAlgn="base">
              <a:spcBef>
                <a:spcPct val="0"/>
              </a:spcBef>
              <a:spcAft>
                <a:spcPct val="0"/>
              </a:spcAft>
            </a:pPr>
            <a:r>
              <a:rPr lang="en-US" sz="4000" dirty="0">
                <a:solidFill>
                  <a:schemeClr val="tx1">
                    <a:lumMod val="50000"/>
                    <a:lumOff val="50000"/>
                  </a:schemeClr>
                </a:solidFill>
              </a:rPr>
              <a:t>Study 1: Incidental learning of novel positional and context-based patterns</a:t>
            </a:r>
          </a:p>
        </p:txBody>
      </p:sp>
    </p:spTree>
    <p:extLst>
      <p:ext uri="{BB962C8B-B14F-4D97-AF65-F5344CB8AC3E}">
        <p14:creationId xmlns:p14="http://schemas.microsoft.com/office/powerpoint/2010/main" val="101456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2459</TotalTime>
  <Words>4080</Words>
  <Application>Microsoft Macintosh PowerPoint</Application>
  <PresentationFormat>On-screen Show (4:3)</PresentationFormat>
  <Paragraphs>539</Paragraphs>
  <Slides>51</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ＭＳ Ｐゴシック</vt:lpstr>
      <vt:lpstr>ＭＳ Ｐゴシック</vt:lpstr>
      <vt:lpstr>Arial</vt:lpstr>
      <vt:lpstr>Calibri</vt:lpstr>
      <vt:lpstr>Charis SIL</vt:lpstr>
      <vt:lpstr>Corbel</vt:lpstr>
      <vt:lpstr>Mangal</vt:lpstr>
      <vt:lpstr>Symbol</vt:lpstr>
      <vt:lpstr>Times</vt:lpstr>
      <vt:lpstr>Times New Roman</vt:lpstr>
      <vt:lpstr>Office Theme</vt:lpstr>
      <vt:lpstr>Spelling as statistical learning: evidence from artificial lexicon experiments with typically developing children</vt:lpstr>
      <vt:lpstr>Learning to spell in inconsistent orthographies</vt:lpstr>
      <vt:lpstr>Learning to spell in inconsistent orthographies</vt:lpstr>
      <vt:lpstr>Learning to spell in inconsistent orthographies</vt:lpstr>
      <vt:lpstr>Statistical learning</vt:lpstr>
      <vt:lpstr>Statistical learning</vt:lpstr>
      <vt:lpstr>Artificial lexicon experiments</vt:lpstr>
      <vt:lpstr>Today: 3 studies</vt:lpstr>
      <vt:lpstr>PowerPoint Presentation</vt:lpstr>
      <vt:lpstr>Design</vt:lpstr>
      <vt:lpstr>The Incidental Graphotactic Learning task</vt:lpstr>
      <vt:lpstr>Stimuli: positional patterns</vt:lpstr>
      <vt:lpstr>Stimuli: positional patterns</vt:lpstr>
      <vt:lpstr>Stimuli: context-based patterns</vt:lpstr>
      <vt:lpstr>Stimuli: context-based patterns</vt:lpstr>
      <vt:lpstr>Results: Legality judgments</vt:lpstr>
      <vt:lpstr>Same pattern of results in adults</vt:lpstr>
      <vt:lpstr>In sum…</vt:lpstr>
      <vt:lpstr>Limitations</vt:lpstr>
      <vt:lpstr>PowerPoint Presentation</vt:lpstr>
      <vt:lpstr>Study 2: Rationale</vt:lpstr>
      <vt:lpstr>Patterns in word-initial (CV) vs. rime (VC) units</vt:lpstr>
      <vt:lpstr>Methods &amp; Procedure</vt:lpstr>
      <vt:lpstr>Stimuli</vt:lpstr>
      <vt:lpstr>Data analyses</vt:lpstr>
      <vt:lpstr>Data analyses</vt:lpstr>
      <vt:lpstr>BF analyses</vt:lpstr>
      <vt:lpstr>BF analyses (cont.)</vt:lpstr>
      <vt:lpstr>Results</vt:lpstr>
      <vt:lpstr>In sum…</vt:lpstr>
      <vt:lpstr>In sum…</vt:lpstr>
      <vt:lpstr>PowerPoint Presentation</vt:lpstr>
      <vt:lpstr>Incidental learning of written patterns with no phonological counterpart</vt:lpstr>
      <vt:lpstr>Incidental learning of graphotactics with no phonological counterpart</vt:lpstr>
      <vt:lpstr>Results: Legality judgments (exp3a)</vt:lpstr>
      <vt:lpstr>Results: Fill-in-the blanks (exp3a)</vt:lpstr>
      <vt:lpstr>Incidental learning of written patterns with no phonological counterpart (v.2)</vt:lpstr>
      <vt:lpstr>Results: Legality judgments (exp3b)</vt:lpstr>
      <vt:lpstr>Results: Fill-in-the blanks (exp3b)</vt:lpstr>
      <vt:lpstr>Explicit learning of written patterns with no phonological counterpart</vt:lpstr>
      <vt:lpstr>Results: Legality judgments (exp3c)</vt:lpstr>
      <vt:lpstr>Results: Fill-in-the blanks (exp3c)</vt:lpstr>
      <vt:lpstr>In sum…</vt:lpstr>
      <vt:lpstr>Bringing it all together</vt:lpstr>
      <vt:lpstr>Bringing it all together</vt:lpstr>
      <vt:lpstr>Directions for future research</vt:lpstr>
      <vt:lpstr>Acknowledgements</vt:lpstr>
      <vt:lpstr>Acknowledgements</vt:lpstr>
      <vt:lpstr>Adults-study 1</vt:lpstr>
      <vt:lpstr>Kids-study 1</vt:lpstr>
      <vt:lpstr>Dyslexic adults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in written language: The case of graphotactics</dc:title>
  <dc:creator>Anna</dc:creator>
  <cp:lastModifiedBy>Anna Samara</cp:lastModifiedBy>
  <cp:revision>303</cp:revision>
  <dcterms:created xsi:type="dcterms:W3CDTF">2014-04-08T08:46:40Z</dcterms:created>
  <dcterms:modified xsi:type="dcterms:W3CDTF">2018-01-24T09:40:16Z</dcterms:modified>
</cp:coreProperties>
</file>