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279" r:id="rId22"/>
    <p:sldId id="280" r:id="rId23"/>
    <p:sldId id="294" r:id="rId24"/>
    <p:sldId id="310" r:id="rId25"/>
    <p:sldId id="303" r:id="rId26"/>
    <p:sldId id="293" r:id="rId27"/>
    <p:sldId id="295" r:id="rId28"/>
    <p:sldId id="316" r:id="rId29"/>
    <p:sldId id="272" r:id="rId30"/>
    <p:sldId id="317" r:id="rId31"/>
    <p:sldId id="269" r:id="rId32"/>
    <p:sldId id="321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04" r:id="rId42"/>
    <p:sldId id="326" r:id="rId43"/>
    <p:sldId id="327" r:id="rId44"/>
    <p:sldId id="322" r:id="rId45"/>
    <p:sldId id="323" r:id="rId46"/>
    <p:sldId id="324" r:id="rId47"/>
    <p:sldId id="325" r:id="rId4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>
        <p:scale>
          <a:sx n="100" d="100"/>
          <a:sy n="100" d="100"/>
        </p:scale>
        <p:origin x="328" y="1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7/5/2022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coordinate:</a:t>
            </a:r>
          </a:p>
          <a:p>
            <a:pPr lvl="1" eaLnBrk="1" hangingPunct="1"/>
            <a:r>
              <a:rPr lang="en-CA" sz="1600" dirty="0"/>
              <a:t>CPA2: Computer Programmer Analyst</a:t>
            </a:r>
          </a:p>
          <a:p>
            <a:pPr lvl="1" eaLnBrk="1" hangingPunct="1"/>
            <a:r>
              <a:rPr lang="en-CA" sz="1600" dirty="0"/>
              <a:t>CPA3: Computer Programming &amp; Analysis</a:t>
            </a:r>
          </a:p>
          <a:p>
            <a:pPr lvl="1" eaLnBrk="1" hangingPunct="1"/>
            <a:r>
              <a:rPr lang="en-CA" sz="1600" dirty="0"/>
              <a:t>GDP1: Game Development – Advanced Programming 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OurProgram.cpp </a:t>
            </a:r>
            <a:r>
              <a:rPr lang="en-US" dirty="0">
                <a:sym typeface="Wingdings" panose="05000000000000000000" pitchFamily="2" charset="2"/>
              </a:rPr>
              <a:t> .obj</a:t>
            </a:r>
          </a:p>
          <a:p>
            <a:r>
              <a:rPr lang="en-US" dirty="0" err="1">
                <a:sym typeface="Wingdings" panose="05000000000000000000" pitchFamily="2" charset="2"/>
              </a:rPr>
              <a:t>glCreateShader</a:t>
            </a:r>
            <a:r>
              <a:rPr lang="en-US" dirty="0">
                <a:sym typeface="Wingdings" panose="05000000000000000000" pitchFamily="2" charset="2"/>
              </a:rPr>
              <a:t>()  library (.lib)</a:t>
            </a:r>
          </a:p>
          <a:p>
            <a:r>
              <a:rPr lang="en-US" dirty="0">
                <a:sym typeface="Wingdings" panose="05000000000000000000" pitchFamily="2" charset="2"/>
              </a:rPr>
              <a:t>Linker: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 these  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52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OpenGL calls? </a:t>
            </a:r>
          </a:p>
          <a:p>
            <a:pPr lvl="1"/>
            <a:r>
              <a:rPr lang="en-US" dirty="0"/>
              <a:t>Glad: https://glad.dav1d.de/</a:t>
            </a:r>
          </a:p>
          <a:p>
            <a:r>
              <a:rPr lang="en-US" dirty="0"/>
              <a:t>OpenGL knows nothing about the OS or the screen</a:t>
            </a:r>
          </a:p>
          <a:p>
            <a:pPr lvl="1"/>
            <a:r>
              <a:rPr lang="en-US" dirty="0"/>
              <a:t>GLFW – windows, mouse, keyboard, etc.</a:t>
            </a:r>
          </a:p>
          <a:p>
            <a:r>
              <a:rPr lang="en-CA" dirty="0"/>
              <a:t>Math: </a:t>
            </a:r>
          </a:p>
          <a:p>
            <a:pPr lvl="1"/>
            <a:r>
              <a:rPr lang="en-CA" dirty="0" err="1"/>
              <a:t>glm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3820</Words>
  <Application>Microsoft Office PowerPoint</Application>
  <PresentationFormat>On-screen Show (16:9)</PresentationFormat>
  <Paragraphs>365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Projects: 15% each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PowerPoint Presentation</vt:lpstr>
      <vt:lpstr>PowerPoint Presentation</vt:lpstr>
      <vt:lpstr>Mike Acton ; 3 lies</vt:lpstr>
      <vt:lpstr>PowerPoint Presentation</vt:lpstr>
      <vt:lpstr>OpenGL libraries, etc.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2022-07-05T17:48:39Z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