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7"/>
  </p:notesMasterIdLst>
  <p:sldIdLst>
    <p:sldId id="305" r:id="rId2"/>
    <p:sldId id="257" r:id="rId3"/>
    <p:sldId id="281" r:id="rId4"/>
    <p:sldId id="313" r:id="rId5"/>
    <p:sldId id="260" r:id="rId6"/>
    <p:sldId id="258" r:id="rId7"/>
    <p:sldId id="263" r:id="rId8"/>
    <p:sldId id="315" r:id="rId9"/>
    <p:sldId id="265" r:id="rId10"/>
    <p:sldId id="285" r:id="rId11"/>
    <p:sldId id="288" r:id="rId12"/>
    <p:sldId id="289" r:id="rId13"/>
    <p:sldId id="291" r:id="rId14"/>
    <p:sldId id="290" r:id="rId15"/>
    <p:sldId id="292" r:id="rId16"/>
    <p:sldId id="287" r:id="rId17"/>
    <p:sldId id="267" r:id="rId18"/>
    <p:sldId id="268" r:id="rId19"/>
    <p:sldId id="282" r:id="rId20"/>
    <p:sldId id="314" r:id="rId21"/>
    <p:sldId id="279" r:id="rId22"/>
    <p:sldId id="280" r:id="rId23"/>
    <p:sldId id="294" r:id="rId24"/>
    <p:sldId id="310" r:id="rId25"/>
    <p:sldId id="303" r:id="rId26"/>
    <p:sldId id="293" r:id="rId27"/>
    <p:sldId id="295" r:id="rId28"/>
    <p:sldId id="316" r:id="rId29"/>
    <p:sldId id="272" r:id="rId30"/>
    <p:sldId id="317" r:id="rId31"/>
    <p:sldId id="269" r:id="rId32"/>
    <p:sldId id="321" r:id="rId33"/>
    <p:sldId id="318" r:id="rId34"/>
    <p:sldId id="274" r:id="rId35"/>
    <p:sldId id="284" r:id="rId36"/>
    <p:sldId id="311" r:id="rId37"/>
    <p:sldId id="312" r:id="rId38"/>
    <p:sldId id="283" r:id="rId39"/>
    <p:sldId id="277" r:id="rId40"/>
    <p:sldId id="271" r:id="rId41"/>
    <p:sldId id="304" r:id="rId42"/>
    <p:sldId id="322" r:id="rId43"/>
    <p:sldId id="323" r:id="rId44"/>
    <p:sldId id="324" r:id="rId45"/>
    <p:sldId id="325" r:id="rId4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7777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5" autoAdjust="0"/>
    <p:restoredTop sz="89710" autoAdjust="0"/>
  </p:normalViewPr>
  <p:slideViewPr>
    <p:cSldViewPr>
      <p:cViewPr>
        <p:scale>
          <a:sx n="150" d="100"/>
          <a:sy n="150" d="100"/>
        </p:scale>
        <p:origin x="522" y="4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6-29T15:28:05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23164 10914 0,'-66'-40'0,"0"27"0,-53-27 0,26 27 15,-13 13-15,-92-13 16,-27-13-16,-26-14 16,13 40-16,0 13 15,-27-13-15,67 27 16,-54-27 0,80 26-16,-13 0 15,39 1-15,1-14 16,66-13-16,-27 27 15,13-1-15,1 1 16,52 12-16,-13-26 16,26 67-16,1-54 15,13 1-15,13 26 16,0 0-16,-13-40 16,13 40-16,0 0 15,0-14-15,0-12 16,0 39-16,0 0 15,0 27-15,26 26 16,0 39-16,27 1 16,0-40-16,0 66 15,27-65 1,-28 38-16,28 1 16,-1-40-16,-13-40 15,1-12-15,12 12 16,-26-26-16,26 0 15,-26-27-15,26 1 16,14 26-16,0-40 16,26 0-16,0 27 15,13-14-15,0 1 16,-13-27-16,-52 0 16,12 0-16,-53 0 15,27 0-15,-39 0 16,-1 0-16,13 0 15,1 13 1,12-13-16,-25 0 16,39 0-16,-1 0 15,-12 0-15,53 13 16,-1 14-16,1-27 16,-27 13-1,27-13-15,-27 0 16,0 0-16,-13-13 15,0-1-15,26 1 16,-26-13-16,0 26 16,13-40-16,27 14 15,66-14-15,-67 27 16,67-1-16,-53 1 16,13-40-16,0 14 15,-40 25-15,1-52 16,-27 40-16,-27-1 15,0-26-15,14-13 16,-40 13-16,0-13 16,27 27-16,-14 12 15,-13-13-15,13 1 16,14-1-16,-1-13 16,-13 27-16,14-14 15,-1 0 1,1-26-16,-14 26 15,0-26-15,14 13 16,-27-39-16,26 39 16,-13 26-16,0-12 15,1 39-15,-14-40 16,0 27-16,0-27 16,0 0-16,-14-13 15,1 1-15,-26 25 16,-1-39-16,-26 13 15,0-13-15,13 26 16,0 14-16,0-1 16,-27 14-16,41 0 15,-27-14-15,-40 1 16,26-1-16,-12 1 16,39 0-16,0 12 15,13 28-15,14-28 16,26 1-1</inkml:trace>
  <inkml:trace contextRef="#ctx0" brushRef="#br0" timeOffset="1385.83">18891 9737 0,'-13'-27'0,"26"54"0,-79-80 15,-13 26-15,-40-12 16,0 12-16,-67-105 15,14 92-15,-79 0 16,26 1 0,27 39-16,-40-13 15,39-27-15,1 40 16,-1 0-16,41 0 16,12 0-16,14 0 15,39 0-15,14 13 16,66 0-16,-40 14 15,26 26-15,-13-14 16,14 14-16,0 13 16,-1 1-16,1 12 15,12 27-15,14 26 16,-13 14-16,13 26 16,0-27-16,13 1 15,27-14-15,26 13 16,0-12-16,27 12 15,13-26-15,39 27 16,1-14-16,-1-39 16,41 13-1,-28-14-15,1-39 16,26 13-16,-39 14 16,-14-54-16,14 53 15,-41-65-15,15-1 16,25-13-16,-26-13 15,27-27-15,26-13 16,-27-79-16,1 26 16,-80-53-16,26 14 15,-25 12-15,25-12 16,-39 52-16,13 14 16,-39 0-16,-14 39 15,13-26-15,-26 0 16,14 13-16,-14-14 15,0 28-15,0-27 16,-14 26 0,-12-13-16,13 13 15,-1 14-15,14-1 16,-13 14 0,13 0-1,0 0 1,0-14-1,0 1-15,0-1 16,-13 1 0,0 13-16,13-1 15,0 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BCEB1FD-DB0E-4860-9616-88A42D382A5E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2ECE86C-C9C5-4D1D-9E1E-93F7A1401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CBC4A6-519C-4A1A-B9AC-64FBEB4F649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869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http://advancedesl.files.wordpress.com/2011/01/15.jpg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http://hinglecoaching.com/images/mission%20man2.jpg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http://www.thestar.com/content/dam/thestar/entertainment/music/2013/11/07/oscar_peterson_award_to_be_handed_out_at_york_u_gala/oscar_peterson.jpg</a:t>
            </a:r>
          </a:p>
          <a:p>
            <a:r>
              <a:rPr lang="en-CA" dirty="0"/>
              <a:t>http://www.parkinggaragepolitics.com/wp-content/uploads/2013/03/Glenn-Gould-Source-Unknown.jpg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http://i.cdn.turner.com/si/multimedia/photo_gallery/1004/revolutionary.moments.in.sports/images/wayne-gretzky.jpg</a:t>
            </a:r>
          </a:p>
          <a:p>
            <a:r>
              <a:rPr lang="en-CA" dirty="0"/>
              <a:t>http://www.bobbyorrcollector.com/wp-content/uploads/2011/11/img165-784x1024.jpg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http://images.amazon.com/images/G/01/toys/detail-page/c26-B00804BDE0-1-l.jpg</a:t>
            </a:r>
          </a:p>
          <a:p>
            <a:r>
              <a:rPr lang="en-CA" dirty="0"/>
              <a:t>https://img1.etsystatic.com/000/0/6308893/il_fullxfull.305981903.jpg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4"/>
          <p:cNvSpPr/>
          <p:nvPr/>
        </p:nvSpPr>
        <p:spPr>
          <a:xfrm>
            <a:off x="107505" y="301229"/>
            <a:ext cx="8760272" cy="66555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348378"/>
            <a:ext cx="8153400" cy="580644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2" y="1028700"/>
            <a:ext cx="3848419" cy="3429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FA6D7D0-4015-4073-A1C6-39376A1256AD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29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07504" y="4812507"/>
            <a:ext cx="6369496" cy="273844"/>
          </a:xfrm>
        </p:spPr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0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199010-2CDB-45D7-9BFA-3942C7FD5F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54926-A988-4AA4-BB95-3DD90CEB9003}" type="datetimeFigureOut">
              <a:rPr lang="en-US"/>
              <a:pPr>
                <a:defRPr/>
              </a:pPr>
              <a:t>6/28/2022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4649F-B331-45DC-9A37-7D5470F22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B5A19-BA4C-405B-BF47-C41F047EE646}" type="datetimeFigureOut">
              <a:rPr lang="en-US"/>
              <a:pPr>
                <a:defRPr/>
              </a:pPr>
              <a:t>6/28/2022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BBC5F-1A6D-44B7-9D75-5285C252F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514600"/>
            <a:ext cx="8579296" cy="1480544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00500"/>
            <a:ext cx="7772400" cy="789384"/>
          </a:xfrm>
        </p:spPr>
        <p:txBody>
          <a:bodyPr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86D01C-3E9D-47BB-98C8-E1B16D9DD67B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285676A-4A70-4C47-A142-27078069A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2729359" y="2902223"/>
            <a:ext cx="3400425" cy="317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57163"/>
            <a:ext cx="8579296" cy="97155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203598"/>
            <a:ext cx="4193952" cy="3394472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03598"/>
            <a:ext cx="4193952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BAC5977-34C1-409B-8D16-70BF88EB44D6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504" y="4812507"/>
            <a:ext cx="6369496" cy="273844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9973750-AA1B-4955-ABCB-59ECAF29E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/>
          <p:nvPr/>
        </p:nvSpPr>
        <p:spPr>
          <a:xfrm>
            <a:off x="0" y="301229"/>
            <a:ext cx="8686800" cy="66555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15"/>
          <p:cNvSpPr/>
          <p:nvPr/>
        </p:nvSpPr>
        <p:spPr>
          <a:xfrm>
            <a:off x="87314" y="510779"/>
            <a:ext cx="46037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16"/>
          <p:cNvSpPr/>
          <p:nvPr/>
        </p:nvSpPr>
        <p:spPr>
          <a:xfrm>
            <a:off x="47625" y="510779"/>
            <a:ext cx="26988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17"/>
          <p:cNvSpPr/>
          <p:nvPr/>
        </p:nvSpPr>
        <p:spPr>
          <a:xfrm>
            <a:off x="28576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8"/>
          <p:cNvSpPr/>
          <p:nvPr/>
        </p:nvSpPr>
        <p:spPr>
          <a:xfrm>
            <a:off x="1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9"/>
          <p:cNvSpPr/>
          <p:nvPr/>
        </p:nvSpPr>
        <p:spPr>
          <a:xfrm flipH="1">
            <a:off x="149226" y="510779"/>
            <a:ext cx="2857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20"/>
          <p:cNvSpPr/>
          <p:nvPr/>
        </p:nvSpPr>
        <p:spPr>
          <a:xfrm flipH="1">
            <a:off x="188914" y="510779"/>
            <a:ext cx="2857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21"/>
          <p:cNvSpPr/>
          <p:nvPr/>
        </p:nvSpPr>
        <p:spPr>
          <a:xfrm flipH="1">
            <a:off x="227014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28"/>
          <p:cNvSpPr/>
          <p:nvPr/>
        </p:nvSpPr>
        <p:spPr>
          <a:xfrm flipH="1">
            <a:off x="255589" y="510779"/>
            <a:ext cx="7937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29"/>
          <p:cNvSpPr/>
          <p:nvPr/>
        </p:nvSpPr>
        <p:spPr>
          <a:xfrm>
            <a:off x="279401" y="510779"/>
            <a:ext cx="36513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E66C7C-08FC-41B4-9751-DF6F42CC0B6C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7F9EC7F-0E94-43F1-BA37-EEBA5709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83BA1-03C5-4F88-977B-15F885EDC324}" type="datetimeFigureOut">
              <a:rPr lang="en-US"/>
              <a:pPr>
                <a:defRPr/>
              </a:pPr>
              <a:t>6/28/2022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B8F4-D148-47EF-AB67-797D07C5D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5FBB05-EC5C-4E4E-A424-3D82307967F0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33FD08-DF08-448F-BC71-253B8DAB9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F812951-AA11-44A5-97CE-438D7A3C7B49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3C8A19A-EA5E-4432-9D2A-E196453B2A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368300" y="0"/>
            <a:ext cx="8777288" cy="140851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8"/>
          <p:cNvCxnSpPr/>
          <p:nvPr/>
        </p:nvCxnSpPr>
        <p:spPr>
          <a:xfrm flipV="1">
            <a:off x="363538" y="1413272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7"/>
          <p:cNvGrpSpPr>
            <a:grpSpLocks/>
          </p:cNvGrpSpPr>
          <p:nvPr/>
        </p:nvGrpSpPr>
        <p:grpSpPr bwMode="auto">
          <a:xfrm rot="5400000">
            <a:off x="8531821" y="898327"/>
            <a:ext cx="98822" cy="128587"/>
            <a:chOff x="6668087" y="1297746"/>
            <a:chExt cx="161840" cy="156602"/>
          </a:xfrm>
        </p:grpSpPr>
        <p:cxnSp>
          <p:nvCxnSpPr>
            <p:cNvPr id="8" name="Straight Connector 14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5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7"/>
          <p:cNvGrpSpPr>
            <a:grpSpLocks/>
          </p:cNvGrpSpPr>
          <p:nvPr/>
        </p:nvGrpSpPr>
        <p:grpSpPr bwMode="auto">
          <a:xfrm rot="5400000">
            <a:off x="8684221" y="1012627"/>
            <a:ext cx="98822" cy="128587"/>
            <a:chOff x="6668087" y="1297746"/>
            <a:chExt cx="161840" cy="156602"/>
          </a:xfrm>
        </p:grpSpPr>
        <p:cxnSp>
          <p:nvCxnSpPr>
            <p:cNvPr id="12" name="Straight Connector 10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2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>
            <a:grpSpLocks/>
          </p:cNvGrpSpPr>
          <p:nvPr/>
        </p:nvGrpSpPr>
        <p:grpSpPr bwMode="auto">
          <a:xfrm rot="5400000">
            <a:off x="8336558" y="1090018"/>
            <a:ext cx="98822" cy="128588"/>
            <a:chOff x="6668087" y="1297746"/>
            <a:chExt cx="161840" cy="156602"/>
          </a:xfrm>
        </p:grpSpPr>
        <p:cxnSp>
          <p:nvCxnSpPr>
            <p:cNvPr id="16" name="Straight Connector 18"/>
            <p:cNvCxnSpPr/>
            <p:nvPr/>
          </p:nvCxnSpPr>
          <p:spPr>
            <a:xfrm rot="16200000">
              <a:off x="6663592" y="12964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9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0"/>
            <p:cNvCxnSpPr/>
            <p:nvPr/>
          </p:nvCxnSpPr>
          <p:spPr>
            <a:xfrm rot="5400000" flipH="1">
              <a:off x="6744512" y="1295466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71450"/>
            <a:ext cx="7664896" cy="6858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04" y="1428750"/>
            <a:ext cx="9037448" cy="3720108"/>
          </a:xfrm>
        </p:spPr>
        <p:txBody>
          <a:bodyPr>
            <a:normAutofit/>
          </a:bodyPr>
          <a:lstStyle>
            <a:lvl1pPr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560" y="862608"/>
            <a:ext cx="716084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BABF78-03A7-4A40-8D13-1FD51996861B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C496A8-096F-4A1A-B2F4-78594CC30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51520" y="384572"/>
            <a:ext cx="843528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51520" y="1338263"/>
            <a:ext cx="843528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4EC6304-A153-4878-B585-CAA97BBFA16C}" type="datetimeFigureOut">
              <a:rPr lang="en-US"/>
              <a:pPr>
                <a:defRPr/>
              </a:pPr>
              <a:t>6/28/2022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1520" y="4812507"/>
            <a:ext cx="6225480" cy="273844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4FC90C0-7302-4BB5-8208-4DFC32EDA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27351" y="4849416"/>
            <a:ext cx="33115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CA" sz="1200" dirty="0"/>
              <a:t>mfeeney@fanshawec.ca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2" r:id="rId5"/>
    <p:sldLayoutId id="2147483657" r:id="rId6"/>
    <p:sldLayoutId id="2147483663" r:id="rId7"/>
    <p:sldLayoutId id="2147483664" r:id="rId8"/>
    <p:sldLayoutId id="2147483665" r:id="rId9"/>
    <p:sldLayoutId id="2147483656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50">
          <a:solidFill>
            <a:srgbClr val="F0E8D5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quote.org/wiki/Inferno_(Dant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1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img1.wikia.nocookie.net/__cb20130817153508/spongebob/images/5/54/Tea_at_the_Treedome_Gallery_(03).jp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feeney@fanshaweonline.ca" TargetMode="External"/><Relationship Id="rId2" Type="http://schemas.openxmlformats.org/officeDocument/2006/relationships/hyperlink" Target="mailto:mfeeney@fanshawec.c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cottberkun.com/2007/asshole-driven-development/" TargetMode="External"/><Relationship Id="rId2" Type="http://schemas.openxmlformats.org/officeDocument/2006/relationships/hyperlink" Target="http://firstround.com/article/why-firing-brilliant-assholes-is-required-to-build-a-great-engineering-cul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P3fqetErxjA" TargetMode="External"/><Relationship Id="rId4" Type="http://schemas.openxmlformats.org/officeDocument/2006/relationships/hyperlink" Target="http://andytroutman.com/articles/2013/01/24/rockstar-programmers-are-not-assholes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7P536lci5po?t=2427" TargetMode="External"/><Relationship Id="rId2" Type="http://schemas.openxmlformats.org/officeDocument/2006/relationships/hyperlink" Target="https://youtu.be/7P536lci5po?t=99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X0ItVEVjHc" TargetMode="External"/><Relationship Id="rId4" Type="http://schemas.openxmlformats.org/officeDocument/2006/relationships/hyperlink" Target="https://channel9.msdn.com/Events/GoingNative/2013/rand-Considered-Harmfu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fw.org/" TargetMode="External"/><Relationship Id="rId2" Type="http://schemas.openxmlformats.org/officeDocument/2006/relationships/hyperlink" Target="https://glm.g-truc.net/0.9.9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ad.dav1d.de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cellperformance.beyond3d.com/articles/2008/03/three-big-lies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ervimg.com/u/f43/17/33/08/07/bill-a10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dvancedesl.files.wordpress.com/2011/01/15.jpg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dreads.com/author/quotes/101882.Calvin_Coolid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0" y="2931790"/>
            <a:ext cx="9108504" cy="864096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CA" sz="4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INFO3111: C++ 3D Graphics</a:t>
            </a:r>
            <a:endParaRPr sz="4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14" name="Rectangle 4"/>
          <p:cNvSpPr>
            <a:spLocks noGrp="1"/>
          </p:cNvSpPr>
          <p:nvPr>
            <p:ph type="body" idx="1"/>
          </p:nvPr>
        </p:nvSpPr>
        <p:spPr>
          <a:xfrm>
            <a:off x="899592" y="4011910"/>
            <a:ext cx="7772400" cy="789385"/>
          </a:xfrm>
        </p:spPr>
        <p:txBody>
          <a:bodyPr/>
          <a:lstStyle/>
          <a:p>
            <a:pPr marL="374650" eaLnBrk="1" hangingPunct="1"/>
            <a:r>
              <a:rPr lang="en-CA" dirty="0"/>
              <a:t>With You Host: Michael Feeney</a:t>
            </a:r>
            <a:endParaRPr lang="en-US" sz="1800" dirty="0"/>
          </a:p>
        </p:txBody>
      </p:sp>
      <p:sp>
        <p:nvSpPr>
          <p:cNvPr id="2" name="TextBox 1">
            <a:hlinkClick r:id="rId3"/>
          </p:cNvPr>
          <p:cNvSpPr txBox="1"/>
          <p:nvPr/>
        </p:nvSpPr>
        <p:spPr>
          <a:xfrm>
            <a:off x="0" y="255943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800" dirty="0">
                <a:latin typeface="Blackadder ITC" panose="04020505051007020D02" pitchFamily="82" charset="0"/>
              </a:rPr>
              <a:t>Lasciate ogne speranza, </a:t>
            </a:r>
            <a:br>
              <a:rPr lang="it-IT" sz="8800" dirty="0">
                <a:latin typeface="Blackadder ITC" panose="04020505051007020D02" pitchFamily="82" charset="0"/>
              </a:rPr>
            </a:br>
            <a:r>
              <a:rPr lang="it-IT" sz="8800" dirty="0">
                <a:latin typeface="Blackadder ITC" panose="04020505051007020D02" pitchFamily="82" charset="0"/>
              </a:rPr>
              <a:t>voi ch'entrate</a:t>
            </a:r>
            <a:endParaRPr lang="en-CA" sz="8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2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://hinglecoaching.com/images/mission%20man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0"/>
            <a:ext cx="7686425" cy="5143500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 rot="3609618">
            <a:off x="2007886" y="849044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You</a:t>
            </a:r>
          </a:p>
        </p:txBody>
      </p:sp>
      <p:sp>
        <p:nvSpPr>
          <p:cNvPr id="6" name="Down Arrow 5"/>
          <p:cNvSpPr/>
          <p:nvPr/>
        </p:nvSpPr>
        <p:spPr>
          <a:xfrm rot="20420855">
            <a:off x="1025088" y="1706604"/>
            <a:ext cx="1080120" cy="2828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sz="1600" dirty="0"/>
              <a:t>What you already know</a:t>
            </a:r>
          </a:p>
        </p:txBody>
      </p:sp>
      <p:sp>
        <p:nvSpPr>
          <p:cNvPr id="7" name="Down Arrow 6"/>
          <p:cNvSpPr/>
          <p:nvPr/>
        </p:nvSpPr>
        <p:spPr>
          <a:xfrm rot="20420855">
            <a:off x="6115998" y="103642"/>
            <a:ext cx="1080120" cy="2802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sz="1600" dirty="0"/>
              <a:t>What you </a:t>
            </a:r>
            <a:r>
              <a:rPr lang="en-CA" sz="1600" b="1" u="sng" dirty="0"/>
              <a:t>want</a:t>
            </a:r>
            <a:r>
              <a:rPr lang="en-CA" sz="1600" dirty="0"/>
              <a:t> to know...</a:t>
            </a:r>
          </a:p>
        </p:txBody>
      </p:sp>
      <p:sp>
        <p:nvSpPr>
          <p:cNvPr id="8" name="Down Arrow 7"/>
          <p:cNvSpPr/>
          <p:nvPr/>
        </p:nvSpPr>
        <p:spPr>
          <a:xfrm>
            <a:off x="3563888" y="1707654"/>
            <a:ext cx="2664296" cy="2160240"/>
          </a:xfrm>
          <a:prstGeom prst="downArrow">
            <a:avLst>
              <a:gd name="adj1" fmla="val 63585"/>
              <a:gd name="adj2" fmla="val 31052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Valley of confusion, lack of knowledge and skill, and frustration...</a:t>
            </a:r>
          </a:p>
        </p:txBody>
      </p:sp>
      <p:sp>
        <p:nvSpPr>
          <p:cNvPr id="9" name="Pentagon 8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38916" name="AutoShape 4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8" name="AutoShape 6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20" name="AutoShape 8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But I’m, like, SUPER IMPATIENT, man!!!</a:t>
            </a:r>
            <a:endParaRPr lang="en-CA" sz="20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47614"/>
            <a:ext cx="8424936" cy="302433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/>
              <a:t>Why can’t we do something, like, TODAY!?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I mean, we could use, like, a GAME ENGINE!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Or Flash? HTML 5.0? Or Unity?? </a:t>
            </a:r>
            <a:br>
              <a:rPr lang="en-CA" sz="2400" dirty="0"/>
            </a:br>
            <a:r>
              <a:rPr lang="en-CA" sz="2400" dirty="0"/>
              <a:t>Why not that? It’s </a:t>
            </a:r>
            <a:r>
              <a:rPr lang="en-CA" sz="2400" i="1" u="sng" dirty="0"/>
              <a:t>so</a:t>
            </a:r>
            <a:r>
              <a:rPr lang="en-CA" sz="2400" dirty="0"/>
              <a:t> “easy”!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Come ON!!!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...Let me give you two analogies...</a:t>
            </a: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This is Glenn Gould &amp; Oscar Peterson</a:t>
            </a:r>
            <a:endParaRPr lang="en-CA" sz="20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99542"/>
            <a:ext cx="8640960" cy="19442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000" dirty="0"/>
              <a:t>They were two of the greatest piano players in history</a:t>
            </a:r>
          </a:p>
          <a:p>
            <a:pPr eaLnBrk="1" hangingPunct="1">
              <a:lnSpc>
                <a:spcPct val="90000"/>
              </a:lnSpc>
            </a:pPr>
            <a:r>
              <a:rPr lang="en-CA" sz="1800" dirty="0"/>
              <a:t>If you wanted to play like these guys, </a:t>
            </a:r>
            <a:r>
              <a:rPr lang="en-CA" sz="1800" i="1" u="sng" dirty="0"/>
              <a:t>how would you go about it?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45058" name="Picture 2" descr="D:\3111\D2D\Week 01\Glenn-Gould-Source-Unknown.jpg"/>
          <p:cNvPicPr>
            <a:picLocks noChangeAspect="1" noChangeArrowheads="1"/>
          </p:cNvPicPr>
          <p:nvPr/>
        </p:nvPicPr>
        <p:blipFill>
          <a:blip r:embed="rId3" cstate="print"/>
          <a:srcRect l="3226"/>
          <a:stretch>
            <a:fillRect/>
          </a:stretch>
        </p:blipFill>
        <p:spPr bwMode="auto">
          <a:xfrm>
            <a:off x="4612110" y="1779662"/>
            <a:ext cx="4320480" cy="2976331"/>
          </a:xfrm>
          <a:prstGeom prst="rect">
            <a:avLst/>
          </a:prstGeom>
          <a:noFill/>
        </p:spPr>
      </p:pic>
      <p:pic>
        <p:nvPicPr>
          <p:cNvPr id="45059" name="Picture 3" descr="D:\3111\D2D\Week 01\oscar_peterson.jpg"/>
          <p:cNvPicPr>
            <a:picLocks noChangeAspect="1" noChangeArrowheads="1"/>
          </p:cNvPicPr>
          <p:nvPr/>
        </p:nvPicPr>
        <p:blipFill>
          <a:blip r:embed="rId4" cstate="print"/>
          <a:srcRect r="8197"/>
          <a:stretch>
            <a:fillRect/>
          </a:stretch>
        </p:blipFill>
        <p:spPr bwMode="auto">
          <a:xfrm>
            <a:off x="435646" y="1779662"/>
            <a:ext cx="4032448" cy="29576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799288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Or how about Bobby Orr or Wayne Gretzky?</a:t>
            </a:r>
            <a:endParaRPr lang="en-CA" sz="1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699542"/>
            <a:ext cx="8820472" cy="6480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1600" dirty="0"/>
              <a:t>Again, if you wanted to play like these guys, </a:t>
            </a:r>
            <a:r>
              <a:rPr lang="en-CA" sz="1600" i="1" u="sng" dirty="0"/>
              <a:t>how would you go about it?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47106" name="Picture 2" descr="D:\3111\D2D\Week 01\img165-784x1024.jpg"/>
          <p:cNvPicPr>
            <a:picLocks noChangeAspect="1" noChangeArrowheads="1"/>
          </p:cNvPicPr>
          <p:nvPr/>
        </p:nvPicPr>
        <p:blipFill>
          <a:blip r:embed="rId3" cstate="print"/>
          <a:srcRect l="4346" t="11602" r="5501"/>
          <a:stretch>
            <a:fillRect/>
          </a:stretch>
        </p:blipFill>
        <p:spPr bwMode="auto">
          <a:xfrm>
            <a:off x="1619672" y="1131590"/>
            <a:ext cx="2880320" cy="3688839"/>
          </a:xfrm>
          <a:prstGeom prst="rect">
            <a:avLst/>
          </a:prstGeom>
          <a:noFill/>
        </p:spPr>
      </p:pic>
      <p:pic>
        <p:nvPicPr>
          <p:cNvPr id="47108" name="Picture 4" descr="D:\3111\D2D\Week 01\wayne-gretzk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1168560"/>
            <a:ext cx="3121132" cy="36518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23478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Simple, but no simpler…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15566"/>
            <a:ext cx="8420472" cy="1008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/>
              <a:t>Well, we could start with something like this...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But eventually, we’d have to use the real thing.</a:t>
            </a: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46082" name="Picture 2" descr="D:\3111\D2D\Week 01\c26-B00804BDE0-1-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139702"/>
            <a:ext cx="4248472" cy="2736016"/>
          </a:xfrm>
          <a:prstGeom prst="rect">
            <a:avLst/>
          </a:prstGeom>
          <a:noFill/>
        </p:spPr>
      </p:pic>
      <p:pic>
        <p:nvPicPr>
          <p:cNvPr id="46083" name="Picture 3" descr="D:\3111\D2D\Week 01\il_fullxfull.30598190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2139702"/>
            <a:ext cx="4103822" cy="2727674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5676840" y="3343320"/>
              <a:ext cx="3086640" cy="1538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667480" y="3333960"/>
                <a:ext cx="3105360" cy="1557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6768752" cy="100811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Commercial graphics APIs… </a:t>
            </a:r>
            <a:br>
              <a:rPr lang="en-US" sz="36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(DirectX, OpenGL, </a:t>
            </a:r>
            <a:r>
              <a:rPr lang="en-US" sz="2800" dirty="0" err="1">
                <a:solidFill>
                  <a:schemeClr val="tx2">
                    <a:satMod val="200000"/>
                  </a:schemeClr>
                </a:solidFill>
              </a:rPr>
              <a:t>Vulkan</a:t>
            </a: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, Metal, etc.)</a:t>
            </a:r>
            <a:endParaRPr lang="en-CA" sz="1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31590"/>
            <a:ext cx="8496944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/>
              <a:t>Are very mature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Aren’t intended to be “for beginners” 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There’s a lot of things that can “go wrong”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There’s a lot of things you have to know before you can be even remotely productive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/>
              <a:t>(Just like playing an instrument...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/>
              <a:t>...or being ½ way useful at a sport, right?)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You’re going to screw up/fall down... a lot.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They are very low level (are “C”, NOT “C++” APIs) 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AutoShape 4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8" name="AutoShape 6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20" name="AutoShape 8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Pentagon 8">
            <a:hlinkClick r:id="" action="ppaction://hlinkshowjump?jump=nextslide"/>
          </p:cNvPr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12" name="Picture 9" descr="D:\00_CPA\Tea_at_the_Treedome_Gallery_(03)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411510"/>
            <a:ext cx="5544616" cy="4158462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179512" y="2715766"/>
            <a:ext cx="2952328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Michael’s hand</a:t>
            </a:r>
          </a:p>
          <a:p>
            <a:pPr algn="ctr"/>
            <a:r>
              <a:rPr lang="en-CA" sz="1600" dirty="0"/>
              <a:t>(normally not yellow)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23478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(1/5)?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15566"/>
            <a:ext cx="8424936" cy="3924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Ray-tracing.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Old OpenGL (fixed function pipeline)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Pre OpenGL 2.0 (</a:t>
            </a:r>
            <a:r>
              <a:rPr lang="en-US" sz="2000" dirty="0" err="1"/>
              <a:t>glVertex</a:t>
            </a:r>
            <a:r>
              <a:rPr lang="en-US" sz="2000" dirty="0"/>
              <a:t>(), etc.)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DirectX : </a:t>
            </a:r>
            <a:r>
              <a:rPr lang="en-US" sz="2000" dirty="0"/>
              <a:t>Although there are a lot of similarities with OpenGL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GDI, GDI+, Flash, HTML 5, </a:t>
            </a:r>
            <a:r>
              <a:rPr lang="en-US" sz="2400" dirty="0" err="1"/>
              <a:t>WebGL</a:t>
            </a:r>
            <a:r>
              <a:rPr lang="en-US" sz="2400" dirty="0"/>
              <a:t>, or any other graphics APIs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OpenGL ES (mobile), mainly because the emulators for desktop are crappy. ES is very similar in many ways to OpenGL, post 3.3.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95486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(2/5)?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71550"/>
            <a:ext cx="8712968" cy="3429000"/>
          </a:xfrm>
        </p:spPr>
        <p:txBody>
          <a:bodyPr/>
          <a:lstStyle/>
          <a:p>
            <a:pPr eaLnBrk="1" hangingPunct="1"/>
            <a:r>
              <a:rPr lang="en-US" sz="2400" dirty="0"/>
              <a:t>Crazy game stuff and/or “using a game engine” </a:t>
            </a:r>
          </a:p>
          <a:p>
            <a:pPr lvl="1" eaLnBrk="1" hangingPunct="1"/>
            <a:r>
              <a:rPr lang="en-US" sz="2000" dirty="0"/>
              <a:t>While we will look at some things, this is not a “let’s get endlessly distracted </a:t>
            </a:r>
            <a:r>
              <a:rPr lang="en-US" sz="2000" b="1" u="sng" dirty="0"/>
              <a:t>from</a:t>
            </a:r>
            <a:r>
              <a:rPr lang="en-US" sz="2000" dirty="0"/>
              <a:t> graphics” course</a:t>
            </a:r>
          </a:p>
          <a:p>
            <a:pPr lvl="1" eaLnBrk="1" hangingPunct="1"/>
            <a:r>
              <a:rPr lang="en-US" sz="2000" dirty="0"/>
              <a:t>I will talk to you (off line) about whatever you like, but the thrust here is an intro to graphics using a C/C++ API</a:t>
            </a:r>
          </a:p>
          <a:p>
            <a:pPr lvl="2" eaLnBrk="1" hangingPunct="1"/>
            <a:r>
              <a:rPr lang="en-US" sz="1800" dirty="0"/>
              <a:t>But, don’t fret, we’ll do some pretty neat stuff</a:t>
            </a:r>
          </a:p>
          <a:p>
            <a:pPr eaLnBrk="1" hangingPunct="1"/>
            <a:r>
              <a:rPr lang="en-CA" sz="2400" dirty="0"/>
              <a:t>Why? We don’t have time; there’s too much to cover as is.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(3a/5)?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27534"/>
            <a:ext cx="9036496" cy="41044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“Stupid” unnecessary programming/C++ stuff: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Pointless (aka. unnecessary) templates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Why use templates, BTW? Really, what are they for?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Note: I </a:t>
            </a:r>
            <a:r>
              <a:rPr lang="en-US" sz="1800" i="1" dirty="0"/>
              <a:t>didn’t </a:t>
            </a:r>
            <a:r>
              <a:rPr lang="en-US" sz="1800" dirty="0"/>
              <a:t>say “templates == bad”. </a:t>
            </a:r>
            <a:br>
              <a:rPr lang="en-US" sz="1800" dirty="0"/>
            </a:br>
            <a:r>
              <a:rPr lang="en-US" sz="1800" dirty="0"/>
              <a:t>Why are you making that function/method/class a template?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 dirty="0"/>
              <a:t>If it’s because “it makes it better”, then you’re </a:t>
            </a:r>
            <a:r>
              <a:rPr lang="en-US" sz="1600" strike="dblStrike" dirty="0"/>
              <a:t>an idiot</a:t>
            </a:r>
            <a:r>
              <a:rPr lang="en-US" sz="1600" dirty="0"/>
              <a:t> misinformed.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Pointless (unnecessary) classes/inheritance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Any combination of the words “best” and “algorithm”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Why do you even program? Why use a computer?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00B0F0"/>
                </a:solidFill>
              </a:rPr>
              <a:t>The “point” of programming is to </a:t>
            </a:r>
            <a:r>
              <a:rPr lang="en-US" sz="2000" b="1" u="sng" dirty="0">
                <a:solidFill>
                  <a:srgbClr val="00B0F0"/>
                </a:solidFill>
              </a:rPr>
              <a:t>make something</a:t>
            </a:r>
            <a:r>
              <a:rPr lang="en-US" sz="2000" b="1" dirty="0">
                <a:solidFill>
                  <a:srgbClr val="00B0F0"/>
                </a:solidFill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Read that line above, again.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Unlike life, it’s the </a:t>
            </a:r>
            <a:r>
              <a:rPr lang="en-US" sz="2000" i="1" dirty="0"/>
              <a:t>destination </a:t>
            </a:r>
            <a:r>
              <a:rPr lang="en-US" sz="2000" dirty="0"/>
              <a:t>NOT the journey.</a:t>
            </a:r>
          </a:p>
          <a:p>
            <a:pPr lvl="2" eaLnBrk="1" hangingPunct="1">
              <a:lnSpc>
                <a:spcPct val="90000"/>
              </a:lnSpc>
            </a:pPr>
            <a:endParaRPr lang="en-CA" sz="16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Who am I?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203598"/>
            <a:ext cx="8420472" cy="3429000"/>
          </a:xfrm>
        </p:spPr>
        <p:txBody>
          <a:bodyPr/>
          <a:lstStyle/>
          <a:p>
            <a:pPr eaLnBrk="1" hangingPunct="1"/>
            <a:r>
              <a:rPr lang="en-CA" sz="2000" dirty="0"/>
              <a:t>Michael Feeney </a:t>
            </a:r>
          </a:p>
          <a:p>
            <a:pPr eaLnBrk="1" hangingPunct="1"/>
            <a:r>
              <a:rPr lang="en-CA" sz="2000" dirty="0"/>
              <a:t>LDB (130 </a:t>
            </a:r>
            <a:r>
              <a:rPr lang="en-CA" sz="2000" dirty="0" err="1"/>
              <a:t>Dundas</a:t>
            </a:r>
            <a:r>
              <a:rPr lang="en-CA" sz="2000" dirty="0"/>
              <a:t>)</a:t>
            </a:r>
          </a:p>
          <a:p>
            <a:pPr eaLnBrk="1" hangingPunct="1"/>
            <a:r>
              <a:rPr lang="en-CA" sz="2000" dirty="0"/>
              <a:t>I coordinate:</a:t>
            </a:r>
          </a:p>
          <a:p>
            <a:pPr lvl="1" eaLnBrk="1" hangingPunct="1"/>
            <a:r>
              <a:rPr lang="en-CA" sz="1600" dirty="0"/>
              <a:t>CPA2: Computer Programmer Analyst</a:t>
            </a:r>
          </a:p>
          <a:p>
            <a:pPr lvl="1" eaLnBrk="1" hangingPunct="1"/>
            <a:r>
              <a:rPr lang="en-CA" sz="1600" dirty="0"/>
              <a:t>CPA3: Computer Programming &amp; Analysis</a:t>
            </a:r>
          </a:p>
          <a:p>
            <a:pPr lvl="1" eaLnBrk="1" hangingPunct="1"/>
            <a:r>
              <a:rPr lang="en-CA" sz="1600" dirty="0"/>
              <a:t>GDP1: Game Development – Advanced Programming </a:t>
            </a:r>
          </a:p>
          <a:p>
            <a:pPr eaLnBrk="1" hangingPunct="1"/>
            <a:r>
              <a:rPr lang="en-CA" sz="2000" dirty="0">
                <a:hlinkClick r:id="rId2"/>
              </a:rPr>
              <a:t>mfeeney@fanshawec.ca</a:t>
            </a:r>
            <a:endParaRPr lang="en-CA" sz="2000" dirty="0"/>
          </a:p>
          <a:p>
            <a:pPr eaLnBrk="1" hangingPunct="1"/>
            <a:r>
              <a:rPr lang="en-CA" sz="1400" dirty="0"/>
              <a:t>(Note: </a:t>
            </a:r>
            <a:r>
              <a:rPr lang="en-CA" sz="1400" dirty="0">
                <a:hlinkClick r:id="rId3"/>
              </a:rPr>
              <a:t>mfeeney@fanshawe</a:t>
            </a:r>
            <a:r>
              <a:rPr lang="en-CA" sz="1400" u="sng" dirty="0">
                <a:hlinkClick r:id="rId3"/>
              </a:rPr>
              <a:t>online.ca</a:t>
            </a:r>
            <a:r>
              <a:rPr lang="en-CA" sz="1400" dirty="0"/>
              <a:t> forwards to the above e-mail)</a:t>
            </a:r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7" name="Left Arrow 6"/>
          <p:cNvSpPr/>
          <p:nvPr/>
        </p:nvSpPr>
        <p:spPr>
          <a:xfrm rot="875867" flipH="1">
            <a:off x="1689933" y="4318857"/>
            <a:ext cx="1968052" cy="8096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400" b="1" dirty="0"/>
              <a:t>This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(3b/5)?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27534"/>
            <a:ext cx="9036496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Making “the trivial” impossible to understand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u="sng" dirty="0"/>
              <a:t>Supposed</a:t>
            </a:r>
            <a:r>
              <a:rPr lang="en-US" sz="2000" dirty="0"/>
              <a:t> to be: making the complicated, simpler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If you can’t follow the code (in minutes), then it’s: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Inherently super complicated (hardly ever the case)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It’s garbage: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hlinkClick r:id="rId2"/>
              </a:rPr>
              <a:t>http://firstround.com/article/why-firing-brilliant-assholes-is-required-to-build-a-great-engineering-culture</a:t>
            </a:r>
            <a:r>
              <a:rPr lang="en-US" sz="1800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hlinkClick r:id="rId3"/>
              </a:rPr>
              <a:t>http://scottberkun.com/2007/asshole-driven-development/</a:t>
            </a:r>
            <a:r>
              <a:rPr lang="en-US" sz="1800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hlinkClick r:id="rId4"/>
              </a:rPr>
              <a:t>http://andytroutman.com/articles/2013/01/24/rockstar-programmers-are-not-assholes.html</a:t>
            </a:r>
            <a:r>
              <a:rPr lang="en-US" sz="1800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hlinkClick r:id="rId5"/>
              </a:rPr>
              <a:t>https://www.youtube.com/watch?v=P3fqetErxjA</a:t>
            </a:r>
            <a:r>
              <a:rPr lang="en-US" sz="1800" dirty="0"/>
              <a:t> (5 second rule)</a:t>
            </a:r>
          </a:p>
          <a:p>
            <a:pPr lvl="2" eaLnBrk="1" hangingPunct="1">
              <a:lnSpc>
                <a:spcPct val="90000"/>
              </a:lnSpc>
            </a:pPr>
            <a:endParaRPr lang="en-CA" sz="16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95486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28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 about (4/5)?</a:t>
            </a:r>
            <a:endParaRPr lang="en-CA" sz="2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15566"/>
            <a:ext cx="8640960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/>
              <a:t>boost</a:t>
            </a:r>
            <a:r>
              <a:rPr lang="en-US" sz="2800" dirty="0"/>
              <a:t> and other 3</a:t>
            </a:r>
            <a:r>
              <a:rPr lang="en-US" sz="2800" baseline="30000" dirty="0"/>
              <a:t>rd</a:t>
            </a:r>
            <a:r>
              <a:rPr lang="en-US" sz="2800" dirty="0"/>
              <a:t> party libraries.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So to clarify: </a:t>
            </a:r>
            <a:r>
              <a:rPr lang="en-US" sz="2000" b="1" u="sng" dirty="0"/>
              <a:t>NO</a:t>
            </a:r>
            <a:r>
              <a:rPr lang="en-US" sz="2000" dirty="0"/>
              <a:t> boost or any other 3</a:t>
            </a:r>
            <a:r>
              <a:rPr lang="en-US" sz="2000" baseline="30000" dirty="0"/>
              <a:t>rd</a:t>
            </a:r>
            <a:r>
              <a:rPr lang="en-US" sz="2000" dirty="0"/>
              <a:t> party libraries “</a:t>
            </a:r>
            <a:r>
              <a:rPr lang="en-US" sz="2000" u="sng" dirty="0"/>
              <a:t>general</a:t>
            </a:r>
            <a:r>
              <a:rPr lang="en-US" sz="2000" dirty="0"/>
              <a:t>” C/C++ libraries </a:t>
            </a:r>
            <a:br>
              <a:rPr lang="en-US" sz="2000" dirty="0"/>
            </a:br>
            <a:r>
              <a:rPr lang="en-US" sz="1800" dirty="0"/>
              <a:t>(</a:t>
            </a:r>
            <a:r>
              <a:rPr lang="en-US" sz="1800" dirty="0" err="1"/>
              <a:t>glm</a:t>
            </a:r>
            <a:r>
              <a:rPr lang="en-US" sz="1800" dirty="0"/>
              <a:t>/glad, etc. are math/graphics, so not “general”)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i="1" u="sng" dirty="0"/>
              <a:t>If you use boost in your exams or projects, they will </a:t>
            </a:r>
            <a:r>
              <a:rPr lang="en-US" sz="2000" b="1" i="1" u="sng" dirty="0"/>
              <a:t>not</a:t>
            </a:r>
            <a:r>
              <a:rPr lang="en-US" sz="2000" i="1" u="sng" dirty="0"/>
              <a:t> be marked</a:t>
            </a:r>
            <a:r>
              <a:rPr lang="en-US" sz="2000" i="1" dirty="0"/>
              <a:t>. </a:t>
            </a:r>
            <a:r>
              <a:rPr lang="en-US" sz="2000" dirty="0"/>
              <a:t>Find another way.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If you *really* need some 3</a:t>
            </a:r>
            <a:r>
              <a:rPr lang="en-US" sz="2000" baseline="30000" dirty="0"/>
              <a:t>rd</a:t>
            </a:r>
            <a:r>
              <a:rPr lang="en-US" sz="2000" dirty="0"/>
              <a:t> party library (and you </a:t>
            </a:r>
            <a:r>
              <a:rPr lang="en-US" sz="2000" u="sng" dirty="0"/>
              <a:t>don’t</a:t>
            </a:r>
            <a:r>
              <a:rPr lang="en-US" sz="2000" dirty="0"/>
              <a:t> BTW), then clear it for me first. But really? You “need” it?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boost is fine and all, but: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boost is </a:t>
            </a:r>
            <a:r>
              <a:rPr lang="en-US" sz="2000" b="1" i="1" dirty="0"/>
              <a:t>*written in* </a:t>
            </a:r>
            <a:r>
              <a:rPr lang="en-US" sz="2000" dirty="0"/>
              <a:t>C++, but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boost </a:t>
            </a:r>
            <a:r>
              <a:rPr lang="en-US" sz="2000" b="1" dirty="0"/>
              <a:t>!=</a:t>
            </a:r>
            <a:r>
              <a:rPr lang="en-US" sz="2000" dirty="0"/>
              <a:t> C++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1600"/>
          </a:p>
        </p:txBody>
      </p:sp>
      <p:sp>
        <p:nvSpPr>
          <p:cNvPr id="5" name="Rounded Rectangle 4"/>
          <p:cNvSpPr/>
          <p:nvPr/>
        </p:nvSpPr>
        <p:spPr>
          <a:xfrm>
            <a:off x="899592" y="4155926"/>
            <a:ext cx="2088232" cy="432048"/>
          </a:xfrm>
          <a:prstGeom prst="round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064896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(5/5)?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1550"/>
            <a:ext cx="9036496" cy="41764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C++11/14/17/20/Whatever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This is the ever changing C++ standard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Remember that the last standard was…</a:t>
            </a:r>
            <a:endParaRPr lang="en-US" sz="1800" dirty="0"/>
          </a:p>
          <a:p>
            <a:pPr lvl="2" eaLnBrk="1" hangingPunct="1">
              <a:lnSpc>
                <a:spcPct val="90000"/>
              </a:lnSpc>
            </a:pPr>
            <a:r>
              <a:rPr lang="en-US" sz="1600" dirty="0" err="1"/>
              <a:t>Hmmmm</a:t>
            </a:r>
            <a:r>
              <a:rPr lang="en-US" sz="1600" dirty="0"/>
              <a:t>, things were A.O.K. for 16 years….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Keep in mind that “new and sexy” isn’t the same thing as “better” or “actually used in industry”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committee doesn’t actually represent the industry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Look it up – see who’s on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Not really widely adopted (see 1998 point, above)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Many people don’t even use the STL (or even templates), so good luck using C++11. Many only just support C++98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Some systems don’t even support C++…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5" name="TextBox 4"/>
          <p:cNvSpPr txBox="1"/>
          <p:nvPr/>
        </p:nvSpPr>
        <p:spPr>
          <a:xfrm flipH="1">
            <a:off x="7308304" y="1491630"/>
            <a:ext cx="2174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  <a:cs typeface="+mn-cs"/>
              </a:rPr>
              <a:t>98/2003 </a:t>
            </a:r>
          </a:p>
          <a:p>
            <a:r>
              <a:rPr lang="en-US" sz="2000" i="1" dirty="0">
                <a:latin typeface="+mn-lt"/>
                <a:cs typeface="+mn-cs"/>
              </a:rPr>
              <a:t>(as in 1998)</a:t>
            </a:r>
            <a:endParaRPr lang="en-CA" sz="2000" i="1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5796136" y="149163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  <a:cs typeface="+mn-cs"/>
              </a:rPr>
              <a:t>wait for it…</a:t>
            </a:r>
            <a:endParaRPr lang="en-CA" sz="20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35292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C++ 11/14/17/20/whatever “rant” (part 1 of 3):</a:t>
            </a:r>
            <a:endParaRPr lang="en-CA" sz="2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1550"/>
            <a:ext cx="9036496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NOT a “fundamental change” to the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Slight change at best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Superficial/sort-of-helpful “prettiness” features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Lambda functions: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/>
              <a:t>Neat, but now people are writing ones that are multiple screens long, defeating the purpose… what do they replace, by the way?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/>
              <a:t>foreach</a:t>
            </a:r>
            <a:r>
              <a:rPr lang="en-US" sz="2000" dirty="0"/>
              <a:t>: sure, but is wring a “for” /that/ hard, muffin?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/>
              <a:t>nullptr</a:t>
            </a:r>
            <a:r>
              <a:rPr lang="en-US" sz="2000" dirty="0"/>
              <a:t>: yeah, that’s sort of a good thing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“move” semantic: yeah, that’s nice, too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/>
              <a:t>enum</a:t>
            </a:r>
            <a:r>
              <a:rPr lang="en-US" sz="2000" dirty="0"/>
              <a:t> improvements: sure, but </a:t>
            </a:r>
            <a:r>
              <a:rPr lang="en-US" sz="2000" dirty="0" err="1"/>
              <a:t>meh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good things: </a:t>
            </a:r>
            <a:r>
              <a:rPr lang="en-US" sz="2000" dirty="0" err="1"/>
              <a:t>noexcept</a:t>
            </a:r>
            <a:r>
              <a:rPr lang="en-US" sz="2000" dirty="0"/>
              <a:t>, etc.</a:t>
            </a:r>
          </a:p>
          <a:p>
            <a:pPr eaLnBrk="1" hangingPunct="1">
              <a:lnSpc>
                <a:spcPct val="90000"/>
              </a:lnSpc>
            </a:pP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35292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tx2">
                    <a:satMod val="200000"/>
                  </a:schemeClr>
                </a:solidFill>
              </a:rPr>
              <a:t>C++ 11/14/17/20/whatever “rant” (part 2 of 3):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1550"/>
            <a:ext cx="9036496" cy="396044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Examples of what the committee has said: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They want to “deprecate raw pointers” and “remove C”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They think that C++ has to be “improved” because it has fewer library functions than Java.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Think “rand” is “worse than </a:t>
            </a:r>
            <a:r>
              <a:rPr lang="en-US" sz="2000" dirty="0" err="1"/>
              <a:t>goto</a:t>
            </a:r>
            <a:r>
              <a:rPr lang="en-US" sz="2000" dirty="0"/>
              <a:t>”. Really.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Don’t listen to the industry at all: STL/Silicon Graphics, “space ship operator”, the list goes 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Most aren’t even developers – many are journalists </a:t>
            </a:r>
          </a:p>
          <a:p>
            <a:pPr eaLnBrk="1" hangingPunct="1">
              <a:lnSpc>
                <a:spcPct val="90000"/>
              </a:lnSpc>
            </a:pPr>
            <a:endParaRPr lang="en-CA" sz="24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5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768" y="843558"/>
            <a:ext cx="41764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CA" sz="1200" dirty="0"/>
          </a:p>
          <a:p>
            <a:pPr algn="ctr"/>
            <a:r>
              <a:rPr lang="en-CA" sz="1200" dirty="0"/>
              <a:t>Videos we’ll look at in a moment</a:t>
            </a:r>
          </a:p>
          <a:p>
            <a:pPr algn="ctr"/>
            <a:r>
              <a:rPr lang="en-CA" sz="1200" dirty="0">
                <a:hlinkClick r:id="rId2"/>
              </a:rPr>
              <a:t>https://youtu.be/PqU_ot4BlNQ?t=467</a:t>
            </a:r>
          </a:p>
          <a:p>
            <a:pPr algn="ctr"/>
            <a:r>
              <a:rPr lang="en-CA" sz="1200" dirty="0">
                <a:hlinkClick r:id="rId2"/>
              </a:rPr>
              <a:t>https://youtu.be/7P536lci5po?t=995</a:t>
            </a:r>
            <a:endParaRPr lang="en-CA" sz="1200" dirty="0"/>
          </a:p>
          <a:p>
            <a:pPr algn="ctr"/>
            <a:endParaRPr lang="en-CA" sz="1200" dirty="0"/>
          </a:p>
          <a:p>
            <a:pPr algn="ctr"/>
            <a:r>
              <a:rPr lang="en-CA" sz="1200" dirty="0">
                <a:hlinkClick r:id="rId3"/>
              </a:rPr>
              <a:t>https://youtu.be/7P536lci5po?t=2427</a:t>
            </a:r>
            <a:endParaRPr lang="en-CA" sz="1200" dirty="0"/>
          </a:p>
          <a:p>
            <a:pPr algn="ctr"/>
            <a:endParaRPr lang="en-CA" sz="1200" dirty="0"/>
          </a:p>
          <a:p>
            <a:pPr algn="ctr"/>
            <a:r>
              <a:rPr lang="en-CA" sz="1200" dirty="0">
                <a:hlinkClick r:id="rId4"/>
              </a:rPr>
              <a:t>https://channel9.msdn.com/Events/GoingNative/2013/rand-Considered-Harmful</a:t>
            </a:r>
            <a:endParaRPr lang="en-CA" sz="1200" dirty="0"/>
          </a:p>
          <a:p>
            <a:pPr algn="ctr"/>
            <a:endParaRPr lang="en-CA" sz="1200" dirty="0"/>
          </a:p>
          <a:p>
            <a:pPr algn="ctr"/>
            <a:r>
              <a:rPr lang="en-CA" sz="1200" dirty="0">
                <a:hlinkClick r:id="rId5"/>
              </a:rPr>
              <a:t>https://www.youtube.com/watch?v=rX0ItVEVjHc</a:t>
            </a:r>
            <a:r>
              <a:rPr lang="en-CA" sz="1200" dirty="0"/>
              <a:t> </a:t>
            </a:r>
          </a:p>
          <a:p>
            <a:pPr algn="ctr"/>
            <a:endParaRPr lang="en-CA" sz="1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23478"/>
            <a:ext cx="583264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“New” C++ Standard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1550"/>
            <a:ext cx="8748464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/>
              <a:t>Threading? Sure, but the “jury is still out” on </a:t>
            </a:r>
            <a:r>
              <a:rPr lang="en-US" sz="1800" dirty="0" err="1"/>
              <a:t>implemntation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At “C++ Now”, 2013, the Visual Studio guys suggested /not/ relying on it for speed… what now?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There are other, competing, methods (TBB, etc.)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Besides, they are based on Java thread model (so not at all new, really)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Initializes: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myArray</a:t>
            </a:r>
            <a:r>
              <a:rPr lang="en-US" sz="1600" dirty="0"/>
              <a:t>[] = { 1, 2, 3, 4, 5 };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vector&lt;</a:t>
            </a:r>
            <a:r>
              <a:rPr lang="en-US" sz="1600" dirty="0" err="1"/>
              <a:t>int</a:t>
            </a:r>
            <a:r>
              <a:rPr lang="en-US" sz="1600" dirty="0"/>
              <a:t>&gt; </a:t>
            </a:r>
            <a:r>
              <a:rPr lang="en-US" sz="1600" dirty="0" err="1"/>
              <a:t>myVec</a:t>
            </a:r>
            <a:r>
              <a:rPr lang="en-US" sz="1600" dirty="0"/>
              <a:t> = { 1, 2, 3, 4, 5 };	// Invalid in C++ 98, but…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… it’s not the same thing /at all/. KNOW THE DIFFERENCE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auto: why? It’s a strongly typed language (at compile time)</a:t>
            </a:r>
            <a:endParaRPr lang="en-US" sz="1800" u="sng" dirty="0"/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Have the compiler “take care” of the types? Wow. Danger Will Robinson! Added to make templates easier to use. That’s it.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You trade “specifying types” with “guess what the compiler will pick”</a:t>
            </a:r>
          </a:p>
          <a:p>
            <a:pPr eaLnBrk="1" hangingPunct="1">
              <a:lnSpc>
                <a:spcPct val="90000"/>
              </a:lnSpc>
              <a:buNone/>
            </a:pPr>
            <a:endParaRPr lang="en-CA" sz="18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583264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C++ 11+ “rant” clarification: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71550"/>
            <a:ext cx="8928992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/>
              <a:t>C/C++ are “strongly typed”, “non-managed”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They were never intended to be weakly typed/managed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The API we’re using is in C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Most of the new features won’t likely help, much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Using the newer code isn’t automatically “better”, so doing it using core C++ isn’t “worse” or “bad”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Seeing it another, simpler way, might help you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Why so many standards? To fix past mistakes?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How much compiler support is there?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 don’t really care, but don’t test my patience. 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583264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C++ and graphics APIs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71550"/>
            <a:ext cx="8928992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/>
              <a:t>Many “C++” APIs are actually in C</a:t>
            </a:r>
          </a:p>
          <a:p>
            <a:pPr eaLnBrk="1" hangingPunct="1">
              <a:lnSpc>
                <a:spcPct val="90000"/>
              </a:lnSpc>
            </a:pPr>
            <a:r>
              <a:rPr lang="en-CA" sz="2200" dirty="0"/>
              <a:t>Win32 (windows), Linux, embedded, DirectX, OpenGL, </a:t>
            </a:r>
            <a:r>
              <a:rPr lang="en-CA" sz="2200" dirty="0" err="1"/>
              <a:t>Vulkan</a:t>
            </a:r>
            <a:r>
              <a:rPr lang="en-CA" sz="2200" dirty="0"/>
              <a:t>, etc., etc.</a:t>
            </a:r>
          </a:p>
          <a:p>
            <a:pPr eaLnBrk="1" hangingPunct="1">
              <a:lnSpc>
                <a:spcPct val="90000"/>
              </a:lnSpc>
            </a:pPr>
            <a:r>
              <a:rPr lang="en-CA" sz="2200" dirty="0"/>
              <a:t>So our code will be in C++, but using a “C” API. </a:t>
            </a:r>
          </a:p>
          <a:p>
            <a:pPr eaLnBrk="1" hangingPunct="1">
              <a:lnSpc>
                <a:spcPct val="90000"/>
              </a:lnSpc>
            </a:pPr>
            <a:r>
              <a:rPr lang="en-CA" sz="2200" dirty="0"/>
              <a:t>Think: 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dirty="0"/>
              <a:t>ASP/whatever, when everything is really JavaScript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dirty="0"/>
              <a:t>Or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dirty="0"/>
              <a:t>JavaScript, when we’re really communicating with HTML+JSON</a:t>
            </a:r>
            <a:endParaRPr lang="en-US" sz="24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WordArt 4"/>
          <p:cNvSpPr>
            <a:spLocks noChangeArrowheads="1" noChangeShapeType="1" noTextEdit="1"/>
          </p:cNvSpPr>
          <p:nvPr/>
        </p:nvSpPr>
        <p:spPr bwMode="auto">
          <a:xfrm>
            <a:off x="179388" y="1491853"/>
            <a:ext cx="8432800" cy="188952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4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How you 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What’s this course about?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168004"/>
            <a:ext cx="8640960" cy="3599259"/>
          </a:xfrm>
        </p:spPr>
        <p:txBody>
          <a:bodyPr/>
          <a:lstStyle/>
          <a:p>
            <a:pPr eaLnBrk="1" hangingPunct="1"/>
            <a:r>
              <a:rPr lang="en-CA" sz="2000" dirty="0"/>
              <a:t>See the CIS (or whatever that’s called now) on FOL</a:t>
            </a:r>
          </a:p>
          <a:p>
            <a:pPr eaLnBrk="1" hangingPunct="1"/>
            <a:r>
              <a:rPr lang="en-CA" sz="2000" dirty="0"/>
              <a:t>Intro to (soft) “</a:t>
            </a:r>
            <a:r>
              <a:rPr lang="en-CA" sz="2000" u="sng" dirty="0"/>
              <a:t>real time</a:t>
            </a:r>
            <a:r>
              <a:rPr lang="en-CA" sz="2000" dirty="0"/>
              <a:t>” 3D graphics using a </a:t>
            </a:r>
            <a:r>
              <a:rPr lang="en-CA" sz="2000" u="sng" dirty="0"/>
              <a:t>C/C++</a:t>
            </a:r>
            <a:r>
              <a:rPr lang="en-CA" sz="2000" dirty="0"/>
              <a:t> API. </a:t>
            </a:r>
            <a:br>
              <a:rPr lang="en-CA" sz="2000" dirty="0"/>
            </a:br>
            <a:r>
              <a:rPr lang="en-CA" sz="2000" dirty="0"/>
              <a:t>Popular ones: </a:t>
            </a:r>
          </a:p>
          <a:p>
            <a:pPr lvl="1" eaLnBrk="1" hangingPunct="1"/>
            <a:r>
              <a:rPr lang="en-CA" sz="1600" dirty="0"/>
              <a:t>DirectX (aka Direct 3D), OpenGL, OpenGL ES, </a:t>
            </a:r>
            <a:r>
              <a:rPr lang="en-CA" sz="1600" dirty="0" err="1"/>
              <a:t>Vulkan</a:t>
            </a:r>
            <a:endParaRPr lang="en-CA" sz="1600" dirty="0"/>
          </a:p>
          <a:p>
            <a:pPr eaLnBrk="1" hangingPunct="1"/>
            <a:r>
              <a:rPr lang="en-CA" sz="2000" dirty="0"/>
              <a:t>The “C/C++” part come into play with:</a:t>
            </a:r>
          </a:p>
          <a:p>
            <a:pPr lvl="1" eaLnBrk="1" hangingPunct="1"/>
            <a:r>
              <a:rPr lang="en-CA" sz="1600" dirty="0"/>
              <a:t>Choosing the API (</a:t>
            </a:r>
            <a:r>
              <a:rPr lang="en-CA" sz="1600" u="sng" dirty="0"/>
              <a:t>not</a:t>
            </a:r>
            <a:r>
              <a:rPr lang="en-CA" sz="1600" dirty="0"/>
              <a:t> Java, Python, whatever…)</a:t>
            </a:r>
          </a:p>
          <a:p>
            <a:pPr lvl="2" eaLnBrk="1" hangingPunct="1"/>
            <a:r>
              <a:rPr lang="en-CA" sz="1400" dirty="0"/>
              <a:t>And, yes, I am </a:t>
            </a:r>
            <a:r>
              <a:rPr lang="en-CA" sz="1400" i="1" dirty="0"/>
              <a:t>very well aware </a:t>
            </a:r>
            <a:r>
              <a:rPr lang="en-CA" sz="1400" dirty="0"/>
              <a:t>that there are “wrappers” to other languages… </a:t>
            </a:r>
            <a:r>
              <a:rPr lang="en-CA" sz="1400" dirty="0">
                <a:sym typeface="Wingdings" pitchFamily="2" charset="2"/>
              </a:rPr>
              <a:t> </a:t>
            </a:r>
            <a:endParaRPr lang="en-CA" sz="1400" dirty="0"/>
          </a:p>
          <a:p>
            <a:pPr lvl="1" eaLnBrk="1" hangingPunct="1"/>
            <a:r>
              <a:rPr lang="en-CA" sz="1600" dirty="0"/>
              <a:t>Everything that “supports” and organizes the 3D output:</a:t>
            </a:r>
          </a:p>
          <a:p>
            <a:pPr lvl="2" eaLnBrk="1" hangingPunct="1"/>
            <a:r>
              <a:rPr lang="en-CA" sz="1600" dirty="0"/>
              <a:t>There’s an “animation” component to this, too: things “move/change over time”, so how do we pull that off, in (soft) real time, using C/C++?</a:t>
            </a:r>
          </a:p>
          <a:p>
            <a:pPr lvl="2" eaLnBrk="1" hangingPunct="1"/>
            <a:r>
              <a:rPr lang="en-CA" sz="1600" dirty="0"/>
              <a:t>How do we manage/maintain/extend this little “framework” we have? </a:t>
            </a:r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Your marks…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“Project” mark: 40%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10-12 checkpoints worth 10% TOTAL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(Lowest 2 marks will be dropped, so you can miss 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2 projects worth 15% each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/>
              <a:t>Projects are due right before the exam, and are intended to help you prepare for the exam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“Exam” mark: 60%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Midterm and final (each 30%)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50% is a “pass” in this AND EVERY OTHER course.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Checkpoints: 10%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eaLnBrk="1" hangingPunct="1"/>
            <a:r>
              <a:rPr lang="en-CA" sz="1800" dirty="0"/>
              <a:t>Assigned at the </a:t>
            </a:r>
            <a:r>
              <a:rPr lang="en-CA" sz="1800" i="1" dirty="0"/>
              <a:t>end</a:t>
            </a:r>
            <a:r>
              <a:rPr lang="en-CA" sz="1800" dirty="0"/>
              <a:t> of class</a:t>
            </a:r>
          </a:p>
          <a:p>
            <a:pPr eaLnBrk="1" hangingPunct="1"/>
            <a:r>
              <a:rPr lang="en-CA" sz="1800" dirty="0"/>
              <a:t>Due at the </a:t>
            </a:r>
            <a:r>
              <a:rPr lang="en-CA" sz="1800" i="1" dirty="0"/>
              <a:t>start</a:t>
            </a:r>
            <a:r>
              <a:rPr lang="en-CA" sz="1800" dirty="0"/>
              <a:t> of the </a:t>
            </a:r>
            <a:r>
              <a:rPr lang="en-CA" sz="1800" i="1" dirty="0"/>
              <a:t>next class</a:t>
            </a:r>
          </a:p>
          <a:p>
            <a:pPr eaLnBrk="1" hangingPunct="1"/>
            <a:r>
              <a:rPr lang="en-CA" sz="1800" dirty="0"/>
              <a:t>There are </a:t>
            </a:r>
            <a:r>
              <a:rPr lang="en-CA" sz="1800" u="sng" dirty="0"/>
              <a:t>no extensions or late marks</a:t>
            </a:r>
            <a:r>
              <a:rPr lang="en-CA" sz="1800" dirty="0"/>
              <a:t>, </a:t>
            </a:r>
            <a:br>
              <a:rPr lang="en-CA" sz="1800" dirty="0"/>
            </a:br>
            <a:r>
              <a:rPr lang="en-CA" sz="1800" dirty="0"/>
              <a:t>since I’ll be giving you the solutions. 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You should do them </a:t>
            </a:r>
            <a:r>
              <a:rPr lang="en-CA" sz="1800" i="1" dirty="0"/>
              <a:t>yourself.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u="sng" dirty="0"/>
              <a:t>There are no late marks </a:t>
            </a:r>
            <a:r>
              <a:rPr lang="en-CA" sz="1400" dirty="0"/>
              <a:t>(since I will be giving a solution at the next class.)</a:t>
            </a:r>
            <a:endParaRPr lang="en-CA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There </a:t>
            </a:r>
            <a:r>
              <a:rPr lang="en-CA" sz="1800" b="1" i="1" dirty="0"/>
              <a:t>might</a:t>
            </a:r>
            <a:r>
              <a:rPr lang="en-CA" sz="1800" dirty="0"/>
              <a:t> be a “bonus” checkpoint at the end, worth 2%, added directly to your mark (up to the 40% of the “projects” portion)</a:t>
            </a:r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800" dirty="0"/>
              <a:t>The students who do their own checkpoints tend to do better on the exams. Really?! Who would have thought?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Projects: 15% each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eaLnBrk="1" hangingPunct="1"/>
            <a:r>
              <a:rPr lang="en-CA" sz="1800" dirty="0"/>
              <a:t>Due right before the exams.</a:t>
            </a:r>
            <a:endParaRPr lang="en-CA" sz="1800" i="1" dirty="0"/>
          </a:p>
          <a:p>
            <a:pPr eaLnBrk="1" hangingPunct="1"/>
            <a:r>
              <a:rPr lang="en-CA" sz="1800" dirty="0"/>
              <a:t>Unless there are “exceptional circumstances” (Policy A-131), if you miss the deadline, you get zero (that </a:t>
            </a:r>
            <a:r>
              <a:rPr lang="en-CA" sz="1800" i="1" dirty="0"/>
              <a:t>is </a:t>
            </a:r>
            <a:r>
              <a:rPr lang="en-CA" sz="1800" dirty="0"/>
              <a:t>the policy, by the way)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You should do them </a:t>
            </a:r>
            <a:r>
              <a:rPr lang="en-CA" sz="1800" i="1" dirty="0"/>
              <a:t>yourself.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u="sng" dirty="0"/>
              <a:t>There are no late marks</a:t>
            </a:r>
            <a:r>
              <a:rPr lang="en-CA" sz="1800" dirty="0"/>
              <a:t> </a:t>
            </a:r>
          </a:p>
          <a:p>
            <a:pPr marL="666751" lvl="2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200" dirty="0"/>
              <a:t>Unless there are “exceptional circumstances” (Policy A-131)</a:t>
            </a:r>
          </a:p>
          <a:p>
            <a:pPr marL="666751" lvl="2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200" dirty="0"/>
              <a:t>If you miss the deadline, you get zero (that </a:t>
            </a:r>
            <a:r>
              <a:rPr lang="en-CA" sz="1200" i="1" dirty="0"/>
              <a:t>is </a:t>
            </a:r>
            <a:r>
              <a:rPr lang="en-CA" sz="1200" dirty="0"/>
              <a:t>the policy, by the way)</a:t>
            </a:r>
            <a:endParaRPr lang="en-CA" sz="16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Projects are intended to help you with the exam. i.e. if you did well on your project (delivered what I ask for) then you should pass the exam.</a:t>
            </a:r>
            <a:endParaRPr lang="en-US" sz="1800" dirty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23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Exams: 60%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2 of them: mid-term (around day 7/8) &amp; final (day 14/“exam week”)</a:t>
            </a:r>
            <a:endParaRPr lang="en-US" sz="1800" dirty="0"/>
          </a:p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800" dirty="0"/>
              <a:t>“3 hours” in that you can do it in 3 hours. </a:t>
            </a:r>
          </a:p>
          <a:p>
            <a:pPr marL="666751" lvl="2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600" dirty="0"/>
              <a:t>If we were in class, it would be in a 3 hour block </a:t>
            </a:r>
            <a:r>
              <a:rPr lang="en-US" sz="1600" i="1" dirty="0"/>
              <a:t>with no internet</a:t>
            </a:r>
            <a:r>
              <a:rPr lang="en-US" sz="1600" dirty="0"/>
              <a:t>. </a:t>
            </a:r>
          </a:p>
          <a:p>
            <a:pPr marL="666751" lvl="2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600" dirty="0"/>
              <a:t>Fun fact: that’s what they used to be. Who knew? </a:t>
            </a:r>
          </a:p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800" dirty="0"/>
              <a:t>It’s take home. Due 24 hours after assigned (we’ll discuss this later)</a:t>
            </a:r>
            <a:endParaRPr lang="en-CA" sz="1800" dirty="0"/>
          </a:p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All previous mid-terms are finals will be posted and available before you write (so you can look at them). 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“Part marks”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06078"/>
            <a:ext cx="8424862" cy="3797919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2400" dirty="0"/>
              <a:t>Students seem to love “part marks.”</a:t>
            </a:r>
          </a:p>
          <a:p>
            <a:pPr eaLnBrk="1" hangingPunct="1">
              <a:lnSpc>
                <a:spcPct val="70000"/>
              </a:lnSpc>
            </a:pPr>
            <a:r>
              <a:rPr lang="en-US" sz="2400" dirty="0"/>
              <a:t>Now, I’ll try really hard to be fair, but: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Have you ever had a plumber “almost” fix your toilet?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Did you pay them?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Ever “sort of” broke your leg?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Get a cast for that?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Ever “almost” paid your mortgage?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How did the bank like that?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Did you buddy “almost” pay you that $50 they owe?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Did you call that square?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Would you loan them money again?</a:t>
            </a:r>
          </a:p>
          <a:p>
            <a:pPr eaLnBrk="1" hangingPunct="1">
              <a:lnSpc>
                <a:spcPct val="70000"/>
              </a:lnSpc>
            </a:pPr>
            <a:r>
              <a:rPr lang="en-CA" sz="2000" dirty="0"/>
              <a:t>If your code won’t build, then I can’t mark it. Period.</a:t>
            </a:r>
          </a:p>
          <a:p>
            <a:pPr eaLnBrk="1" hangingPunct="1">
              <a:lnSpc>
                <a:spcPct val="70000"/>
              </a:lnSpc>
            </a:pPr>
            <a:r>
              <a:rPr lang="en-CA" sz="2000" dirty="0"/>
              <a:t>You can’t “almost” meet a checkpoint. 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boost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915566"/>
            <a:ext cx="8928991" cy="3888431"/>
          </a:xfrm>
        </p:spPr>
        <p:txBody>
          <a:bodyPr/>
          <a:lstStyle/>
          <a:p>
            <a:pPr eaLnBrk="1" hangingPunct="1"/>
            <a:r>
              <a:rPr lang="en-CA" sz="2000" b="1" u="sng" dirty="0"/>
              <a:t>If you use boost:</a:t>
            </a:r>
          </a:p>
          <a:p>
            <a:pPr lvl="1" eaLnBrk="1" hangingPunct="1"/>
            <a:r>
              <a:rPr lang="en-CA" sz="1800" b="1" u="sng" dirty="0"/>
              <a:t>You will get a mark of zero (0)</a:t>
            </a:r>
          </a:p>
          <a:p>
            <a:pPr lvl="1" eaLnBrk="1" hangingPunct="1"/>
            <a:r>
              <a:rPr lang="en-CA" sz="1800" dirty="0"/>
              <a:t>Because it won’t build:</a:t>
            </a:r>
          </a:p>
          <a:p>
            <a:pPr lvl="2" eaLnBrk="1" hangingPunct="1"/>
            <a:r>
              <a:rPr lang="en-CA" sz="1600" dirty="0"/>
              <a:t>I won’t include boost, and</a:t>
            </a:r>
          </a:p>
          <a:p>
            <a:pPr lvl="2" eaLnBrk="1" hangingPunct="1"/>
            <a:r>
              <a:rPr lang="en-CA" sz="1600" dirty="0"/>
              <a:t>I’ve set my compiler to prevent C++11 things </a:t>
            </a:r>
          </a:p>
          <a:p>
            <a:pPr lvl="3" eaLnBrk="1" hangingPunct="1"/>
            <a:r>
              <a:rPr lang="en-CA" sz="1400" dirty="0"/>
              <a:t>(Install VS2008, then set the “toolset” to “v90”)</a:t>
            </a:r>
          </a:p>
          <a:p>
            <a:pPr lvl="1" eaLnBrk="1" hangingPunct="1"/>
            <a:r>
              <a:rPr lang="en-CA" sz="1800" dirty="0"/>
              <a:t>I will rebuild with 2012/13/15/17 (so you get “the latest” compiler)</a:t>
            </a:r>
          </a:p>
          <a:p>
            <a:pPr eaLnBrk="1" hangingPunct="1"/>
            <a:r>
              <a:rPr lang="en-CA" sz="2000" dirty="0"/>
              <a:t>If this scares/outrages you, then:</a:t>
            </a:r>
          </a:p>
          <a:p>
            <a:pPr lvl="1" eaLnBrk="1" hangingPunct="1"/>
            <a:r>
              <a:rPr lang="en-CA" sz="1800" dirty="0"/>
              <a:t>Why? Really, I’m serious: why is that such a #</a:t>
            </a:r>
            <a:r>
              <a:rPr lang="en-CA" sz="1800" dirty="0" err="1"/>
              <a:t>bigfreakingdeal</a:t>
            </a:r>
            <a:r>
              <a:rPr lang="en-CA" sz="1800" dirty="0"/>
              <a:t>? </a:t>
            </a:r>
          </a:p>
          <a:p>
            <a:pPr lvl="1" eaLnBrk="1" hangingPunct="1"/>
            <a:r>
              <a:rPr lang="en-CA" sz="1800" dirty="0"/>
              <a:t>Bear with me... (there’s a #</a:t>
            </a:r>
            <a:r>
              <a:rPr lang="en-CA" sz="1800" dirty="0" err="1"/>
              <a:t>verygoodreasonforthis</a:t>
            </a:r>
            <a:r>
              <a:rPr lang="en-CA" sz="1800" dirty="0"/>
              <a:t>) </a:t>
            </a:r>
          </a:p>
          <a:p>
            <a:pPr lvl="1" eaLnBrk="1" hangingPunct="1"/>
            <a:r>
              <a:rPr lang="en-CA" sz="1800" dirty="0"/>
              <a:t>Also, it’s cute you have an opinion; really, how much have you been paid (and currently) for doing C/C++ development? Oh, right…</a:t>
            </a:r>
          </a:p>
          <a:p>
            <a:pPr lvl="1" eaLnBrk="1" hangingPunct="1">
              <a:lnSpc>
                <a:spcPct val="70000"/>
              </a:lnSpc>
            </a:pPr>
            <a:endParaRPr lang="en-CA" sz="1400" dirty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6" name="&quot;No&quot; Symbol 5"/>
          <p:cNvSpPr/>
          <p:nvPr/>
        </p:nvSpPr>
        <p:spPr>
          <a:xfrm>
            <a:off x="671736" y="89158"/>
            <a:ext cx="1152128" cy="864096"/>
          </a:xfrm>
          <a:prstGeom prst="noSmoking">
            <a:avLst>
              <a:gd name="adj" fmla="val 10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23478"/>
            <a:ext cx="8784976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Other rants I should clear up (3/4):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6512" y="843558"/>
            <a:ext cx="9180512" cy="4032448"/>
          </a:xfrm>
        </p:spPr>
        <p:txBody>
          <a:bodyPr/>
          <a:lstStyle/>
          <a:p>
            <a:pPr marL="68263" indent="0" eaLnBrk="1" hangingPunct="1">
              <a:buNone/>
            </a:pPr>
            <a:r>
              <a:rPr lang="en-CA" sz="2000" u="sng" dirty="0"/>
              <a:t>Templates</a:t>
            </a:r>
            <a:r>
              <a:rPr lang="en-CA" sz="2000" dirty="0"/>
              <a:t> are a code generation tool, when there is overloading. </a:t>
            </a:r>
          </a:p>
          <a:p>
            <a:pPr eaLnBrk="1" hangingPunct="1"/>
            <a:r>
              <a:rPr lang="en-CA" sz="2000" dirty="0"/>
              <a:t>It’s certainly not the first one, and not even “the best one”: </a:t>
            </a:r>
          </a:p>
          <a:p>
            <a:pPr lvl="1" eaLnBrk="1" hangingPunct="1"/>
            <a:r>
              <a:rPr lang="en-CA" sz="1800" dirty="0"/>
              <a:t>think about it: I bet you could come up with some “meta” language do spit out specific “C” code. </a:t>
            </a:r>
          </a:p>
          <a:p>
            <a:pPr eaLnBrk="1" hangingPunct="1"/>
            <a:r>
              <a:rPr lang="en-CA" sz="2000" dirty="0"/>
              <a:t>Oh, and that “C++” code that gets generated? Like the “methods” and whatnot…</a:t>
            </a:r>
          </a:p>
          <a:p>
            <a:pPr lvl="1" eaLnBrk="1" hangingPunct="1"/>
            <a:r>
              <a:rPr lang="en-CA" sz="1800" dirty="0"/>
              <a:t>Like “the spoon” in the Matrix, methods don’t exist. </a:t>
            </a:r>
            <a:br>
              <a:rPr lang="en-CA" sz="1800" dirty="0"/>
            </a:br>
            <a:r>
              <a:rPr lang="en-CA" sz="1800" dirty="0"/>
              <a:t>Really, let’s see… (linker error)</a:t>
            </a:r>
          </a:p>
          <a:p>
            <a:pPr eaLnBrk="1" hangingPunct="1"/>
            <a:r>
              <a:rPr lang="en-CA" sz="2000" dirty="0"/>
              <a:t>Before you “template” something, think about why you’re doing it. If it’s for some potential, theoretical future use, then you’re really just doing “intellectual masturbation”</a:t>
            </a:r>
          </a:p>
          <a:p>
            <a:pPr eaLnBrk="1" hangingPunct="1"/>
            <a:endParaRPr lang="en-CA" sz="2000" dirty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63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23478"/>
            <a:ext cx="2160240" cy="504056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Remember:</a:t>
            </a:r>
            <a:endParaRPr lang="en-CA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6512" y="555526"/>
            <a:ext cx="9180512" cy="4320480"/>
          </a:xfrm>
        </p:spPr>
        <p:txBody>
          <a:bodyPr/>
          <a:lstStyle/>
          <a:p>
            <a:pPr marL="68263" indent="0" algn="ctr" eaLnBrk="1" hangingPunct="1">
              <a:buNone/>
            </a:pPr>
            <a:r>
              <a:rPr lang="en-CA" sz="4400" b="1" dirty="0">
                <a:solidFill>
                  <a:srgbClr val="FFFF00"/>
                </a:solidFill>
              </a:rPr>
              <a:t>The reason you program</a:t>
            </a:r>
            <a:br>
              <a:rPr lang="en-CA" sz="4400" b="1" dirty="0">
                <a:solidFill>
                  <a:srgbClr val="FFFF00"/>
                </a:solidFill>
              </a:rPr>
            </a:br>
            <a:r>
              <a:rPr lang="en-CA" sz="4400" b="1" dirty="0">
                <a:solidFill>
                  <a:srgbClr val="FFFF00"/>
                </a:solidFill>
              </a:rPr>
              <a:t> is to make something. </a:t>
            </a:r>
          </a:p>
          <a:p>
            <a:pPr marL="68263" indent="0" eaLnBrk="1" hangingPunct="1">
              <a:buNone/>
            </a:pPr>
            <a:r>
              <a:rPr lang="en-CA" sz="2000" dirty="0"/>
              <a:t>It’s like playing with LEGO: </a:t>
            </a:r>
          </a:p>
          <a:p>
            <a:pPr eaLnBrk="1" hangingPunct="1"/>
            <a:r>
              <a:rPr lang="en-CA" sz="2000" dirty="0"/>
              <a:t>Do you want to make The Thing You Want?</a:t>
            </a:r>
          </a:p>
          <a:p>
            <a:pPr eaLnBrk="1" hangingPunct="1"/>
            <a:r>
              <a:rPr lang="en-CA" sz="2000" dirty="0"/>
              <a:t>…or are you more interested in:</a:t>
            </a:r>
          </a:p>
          <a:p>
            <a:pPr lvl="1" eaLnBrk="1" hangingPunct="1"/>
            <a:r>
              <a:rPr lang="en-CA" sz="1600" dirty="0"/>
              <a:t>Every possible way certain LEGO pieces can go together?</a:t>
            </a:r>
          </a:p>
          <a:p>
            <a:pPr lvl="1" eaLnBrk="1" hangingPunct="1"/>
            <a:r>
              <a:rPr lang="en-CA" sz="1600" dirty="0"/>
              <a:t>Arguing about “the best” or “most modern” way to put together LEGOs? Or belittling people for “doing it wrong”?</a:t>
            </a:r>
          </a:p>
          <a:p>
            <a:pPr eaLnBrk="1" hangingPunct="1"/>
            <a:r>
              <a:rPr lang="en-CA" sz="2000" dirty="0"/>
              <a:t>Programming is a </a:t>
            </a:r>
            <a:r>
              <a:rPr lang="en-CA" sz="2000" i="1" u="sng" dirty="0"/>
              <a:t>tool</a:t>
            </a:r>
            <a:r>
              <a:rPr lang="en-CA" sz="2000" i="1" dirty="0"/>
              <a:t> to get stuff made</a:t>
            </a:r>
            <a:r>
              <a:rPr lang="en-CA" sz="2000" dirty="0"/>
              <a:t>. </a:t>
            </a:r>
            <a:br>
              <a:rPr lang="en-CA" sz="2000" dirty="0"/>
            </a:br>
            <a:r>
              <a:rPr lang="en-CA" sz="1800" dirty="0"/>
              <a:t>Like words make stories. Or pots make food. Or instruments make music.</a:t>
            </a:r>
          </a:p>
          <a:p>
            <a:pPr eaLnBrk="1" hangingPunct="1"/>
            <a:endParaRPr lang="en-CA" sz="2000" dirty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17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23478"/>
            <a:ext cx="8712968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Other rants I should clear up (4/4):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843558"/>
            <a:ext cx="8208912" cy="3888432"/>
          </a:xfrm>
        </p:spPr>
        <p:txBody>
          <a:bodyPr/>
          <a:lstStyle/>
          <a:p>
            <a:pPr eaLnBrk="1" hangingPunct="1"/>
            <a:r>
              <a:rPr lang="en-CA" sz="1800" dirty="0"/>
              <a:t>“Performance:”</a:t>
            </a:r>
          </a:p>
          <a:p>
            <a:pPr lvl="1" eaLnBrk="1" hangingPunct="1"/>
            <a:r>
              <a:rPr lang="en-CA" sz="1600" dirty="0"/>
              <a:t>While you can ask, please don’t waste everyone’s time </a:t>
            </a:r>
            <a:r>
              <a:rPr lang="en-CA" sz="1600" u="sng" dirty="0"/>
              <a:t>arguing in class with me</a:t>
            </a:r>
            <a:r>
              <a:rPr lang="en-CA" sz="1600" dirty="0"/>
              <a:t> about performance myths. </a:t>
            </a:r>
          </a:p>
          <a:p>
            <a:pPr lvl="1" eaLnBrk="1" hangingPunct="1"/>
            <a:r>
              <a:rPr lang="en-CA" sz="1600" dirty="0"/>
              <a:t>Most of my career was (and is) in embedded/real-time environments.</a:t>
            </a:r>
          </a:p>
          <a:p>
            <a:pPr lvl="1" eaLnBrk="1" hangingPunct="1"/>
            <a:r>
              <a:rPr lang="en-CA" sz="1600" dirty="0"/>
              <a:t>Use a vector first, unless you have a reason not to (like map).</a:t>
            </a:r>
          </a:p>
          <a:p>
            <a:pPr lvl="1" eaLnBrk="1" hangingPunct="1"/>
            <a:r>
              <a:rPr lang="en-CA" sz="1600" dirty="0"/>
              <a:t>If you’re using C, then just make an array (or a </a:t>
            </a:r>
            <a:r>
              <a:rPr lang="en-CA" sz="1600" dirty="0" err="1"/>
              <a:t>struct</a:t>
            </a:r>
            <a:r>
              <a:rPr lang="en-CA" sz="1600" dirty="0"/>
              <a:t> with the array and the size of the array – C </a:t>
            </a:r>
            <a:r>
              <a:rPr lang="en-CA" sz="1600" b="1" i="1" u="sng" dirty="0"/>
              <a:t>doesn’t</a:t>
            </a:r>
            <a:r>
              <a:rPr lang="en-CA" sz="1600" dirty="0"/>
              <a:t> know how big an array is)</a:t>
            </a:r>
          </a:p>
          <a:p>
            <a:pPr lvl="1" eaLnBrk="1" hangingPunct="1"/>
            <a:r>
              <a:rPr lang="en-CA" sz="1600" b="1" dirty="0">
                <a:latin typeface="Courier New" pitchFamily="49" charset="0"/>
              </a:rPr>
              <a:t>++</a:t>
            </a:r>
            <a:r>
              <a:rPr lang="en-CA" sz="1600" b="1" dirty="0" err="1">
                <a:latin typeface="Courier New" pitchFamily="49" charset="0"/>
              </a:rPr>
              <a:t>i</a:t>
            </a:r>
            <a:r>
              <a:rPr lang="en-CA" sz="1600" dirty="0"/>
              <a:t> </a:t>
            </a:r>
            <a:r>
              <a:rPr lang="en-CA" sz="1600" dirty="0" err="1"/>
              <a:t>vs</a:t>
            </a:r>
            <a:r>
              <a:rPr lang="en-CA" sz="1600" dirty="0"/>
              <a:t> </a:t>
            </a:r>
            <a:r>
              <a:rPr lang="en-CA" sz="1600" b="1" dirty="0" err="1">
                <a:latin typeface="Courier New" pitchFamily="49" charset="0"/>
              </a:rPr>
              <a:t>i</a:t>
            </a:r>
            <a:r>
              <a:rPr lang="en-CA" sz="1600" b="1" dirty="0">
                <a:latin typeface="Courier New" pitchFamily="49" charset="0"/>
              </a:rPr>
              <a:t>++</a:t>
            </a:r>
            <a:r>
              <a:rPr lang="en-CA" sz="1600" dirty="0"/>
              <a:t>. Perhaps, but seriously, </a:t>
            </a:r>
            <a:r>
              <a:rPr lang="en-CA" sz="1600" u="sng" dirty="0"/>
              <a:t>*that’s*</a:t>
            </a:r>
            <a:r>
              <a:rPr lang="en-CA" sz="1600" dirty="0"/>
              <a:t> killing your performance? I seriously doubt it. </a:t>
            </a:r>
          </a:p>
          <a:p>
            <a:pPr lvl="1" eaLnBrk="1" hangingPunct="1"/>
            <a:r>
              <a:rPr lang="en-CA" sz="1600" u="sng" dirty="0"/>
              <a:t>Prove</a:t>
            </a:r>
            <a:r>
              <a:rPr lang="en-CA" sz="1600" dirty="0"/>
              <a:t> to me that it’s a performance hit. </a:t>
            </a:r>
          </a:p>
          <a:p>
            <a:pPr lvl="1" eaLnBrk="1" hangingPunct="1"/>
            <a:r>
              <a:rPr lang="en-CA" sz="1600" dirty="0"/>
              <a:t>The code here is for clarity first. 99.999% of all code should be.</a:t>
            </a:r>
          </a:p>
          <a:p>
            <a:pPr lvl="1" eaLnBrk="1" hangingPunct="1"/>
            <a:r>
              <a:rPr lang="en-CA" sz="1600" dirty="0"/>
              <a:t>Make the damn thing work first, then think about performance, but ONLY if you can PROVE IT. 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923928" y="4155926"/>
            <a:ext cx="3276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 sz="2000" dirty="0">
                <a:latin typeface="Corbel" pitchFamily="34" charset="0"/>
              </a:rPr>
              <a:t>Then don’t change it... yet.</a:t>
            </a:r>
          </a:p>
        </p:txBody>
      </p:sp>
      <p:sp>
        <p:nvSpPr>
          <p:cNvPr id="6" name="Rounded Rectangle 5"/>
          <p:cNvSpPr/>
          <p:nvPr/>
        </p:nvSpPr>
        <p:spPr>
          <a:xfrm rot="16200000">
            <a:off x="-1188132" y="2607754"/>
            <a:ext cx="316835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But let me show you what I mean...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5" grpId="0" animBg="1"/>
      <p:bldP spid="41989" grpId="0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2" descr="http://images2.fanpop.com/images/photos/3200000/Professor-Farnsworth-futurama-3295264-1024-76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9" y="250032"/>
            <a:ext cx="7862887" cy="442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827088" y="878682"/>
            <a:ext cx="3702050" cy="903685"/>
          </a:xfrm>
          <a:prstGeom prst="wedgeRoundRectCallout">
            <a:avLst>
              <a:gd name="adj1" fmla="val 67755"/>
              <a:gd name="adj2" fmla="val 125625"/>
              <a:gd name="adj3" fmla="val 16667"/>
            </a:avLst>
          </a:prstGeom>
          <a:solidFill>
            <a:schemeClr val="tx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CA" sz="2400">
                <a:solidFill>
                  <a:srgbClr val="000000"/>
                </a:solidFill>
                <a:latin typeface="Corbel" pitchFamily="34" charset="0"/>
              </a:rPr>
              <a:t>Good news, everyone!</a:t>
            </a:r>
          </a:p>
          <a:p>
            <a:pPr algn="ctr"/>
            <a:r>
              <a:rPr lang="en-CA" sz="2400">
                <a:solidFill>
                  <a:srgbClr val="000000"/>
                </a:solidFill>
                <a:latin typeface="Corbel" pitchFamily="34" charset="0"/>
              </a:rPr>
              <a:t>We’re going to code now!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384572"/>
            <a:ext cx="691276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What’s this course about?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168004"/>
            <a:ext cx="8856984" cy="3599259"/>
          </a:xfrm>
        </p:spPr>
        <p:txBody>
          <a:bodyPr>
            <a:scene3d>
              <a:camera prst="orthographicFront"/>
              <a:lightRig rig="threePt" dir="t"/>
            </a:scene3d>
            <a:sp3d prstMaterial="dkEdge"/>
          </a:bodyPr>
          <a:lstStyle/>
          <a:p>
            <a:pPr eaLnBrk="1" hangingPunct="1"/>
            <a:r>
              <a:rPr lang="en-CA" sz="2400" dirty="0"/>
              <a:t>Popular ones: </a:t>
            </a:r>
          </a:p>
          <a:p>
            <a:pPr lvl="1" eaLnBrk="1" hangingPunct="1"/>
            <a:r>
              <a:rPr lang="en-CA" sz="1800" dirty="0"/>
              <a:t>DirectX (aka Direct 3D), OpenGL, OpenGL ES, </a:t>
            </a:r>
            <a:r>
              <a:rPr lang="en-CA" sz="1800" dirty="0" err="1"/>
              <a:t>Vulkan</a:t>
            </a:r>
            <a:endParaRPr lang="en-CA" sz="1800" dirty="0"/>
          </a:p>
          <a:p>
            <a:pPr eaLnBrk="1" hangingPunct="1"/>
            <a:r>
              <a:rPr lang="en-CA" sz="2400" dirty="0"/>
              <a:t>This term, we’ll be using </a:t>
            </a:r>
            <a:r>
              <a:rPr lang="en-CA" sz="2400" b="1" u="sng" dirty="0"/>
              <a:t>OpenGL 4.6</a:t>
            </a:r>
            <a:r>
              <a:rPr lang="en-CA" sz="2400" dirty="0"/>
              <a:t> </a:t>
            </a:r>
            <a:br>
              <a:rPr lang="en-CA" sz="2400" dirty="0"/>
            </a:br>
            <a:r>
              <a:rPr lang="en-CA" sz="2400" i="1" dirty="0"/>
              <a:t>(+glad, GLFW, and </a:t>
            </a:r>
            <a:r>
              <a:rPr lang="en-CA" sz="2400" i="1" dirty="0" err="1"/>
              <a:t>glm</a:t>
            </a:r>
            <a:r>
              <a:rPr lang="en-CA" sz="2400" i="1" dirty="0"/>
              <a:t>)</a:t>
            </a:r>
          </a:p>
          <a:p>
            <a:pPr lvl="1" eaLnBrk="1" hangingPunct="1"/>
            <a:r>
              <a:rPr lang="en-CA" sz="2000" dirty="0"/>
              <a:t>(or maybe 3.3... more on this in a moment)</a:t>
            </a:r>
          </a:p>
          <a:p>
            <a:pPr lvl="1" eaLnBrk="1" hangingPunct="1"/>
            <a:r>
              <a:rPr lang="en-CA" sz="2000" dirty="0"/>
              <a:t>I may show you some </a:t>
            </a:r>
            <a:r>
              <a:rPr lang="en-CA" sz="2000" dirty="0" err="1"/>
              <a:t>Vulkan</a:t>
            </a:r>
            <a:r>
              <a:rPr lang="en-CA" sz="2000" dirty="0"/>
              <a:t>, too, but we’ll see how it goes…</a:t>
            </a:r>
          </a:p>
          <a:p>
            <a:pPr eaLnBrk="1" hangingPunct="1"/>
            <a:endParaRPr lang="en-CA" sz="2000" dirty="0"/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And now…</a:t>
            </a:r>
            <a:endParaRPr lang="en-CA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059582"/>
            <a:ext cx="8856984" cy="3869699"/>
          </a:xfrm>
        </p:spPr>
        <p:txBody>
          <a:bodyPr/>
          <a:lstStyle/>
          <a:p>
            <a:pPr eaLnBrk="1" hangingPunct="1"/>
            <a:r>
              <a:rPr lang="en-US" sz="2000" dirty="0"/>
              <a:t>…enough goofing around…</a:t>
            </a:r>
          </a:p>
          <a:p>
            <a:pPr eaLnBrk="1" hangingPunct="1"/>
            <a:r>
              <a:rPr lang="en-US" sz="2000" dirty="0"/>
              <a:t>Ladies and Gentlemen, start your Browser and Visual Studio.</a:t>
            </a:r>
          </a:p>
          <a:p>
            <a:pPr eaLnBrk="1" hangingPunct="1"/>
            <a:r>
              <a:rPr lang="en-US" sz="2000" dirty="0"/>
              <a:t>There’s some links:</a:t>
            </a:r>
          </a:p>
          <a:p>
            <a:pPr lvl="1" eaLnBrk="1" hangingPunct="1"/>
            <a:r>
              <a:rPr lang="en-US" sz="1600" dirty="0">
                <a:hlinkClick r:id="rId2"/>
              </a:rPr>
              <a:t>https://glm.g-truc.net/0.9.9/index.html</a:t>
            </a:r>
            <a:r>
              <a:rPr lang="en-US" sz="1600" dirty="0"/>
              <a:t> (</a:t>
            </a:r>
            <a:r>
              <a:rPr lang="en-US" sz="1600" dirty="0" err="1"/>
              <a:t>glm</a:t>
            </a:r>
            <a:r>
              <a:rPr lang="en-US" sz="1600" dirty="0"/>
              <a:t>)</a:t>
            </a:r>
          </a:p>
          <a:p>
            <a:pPr lvl="1" eaLnBrk="1" hangingPunct="1"/>
            <a:r>
              <a:rPr lang="en-US" sz="1600" dirty="0">
                <a:hlinkClick r:id="rId3"/>
              </a:rPr>
              <a:t>https://www.glfw.org/</a:t>
            </a:r>
            <a:r>
              <a:rPr lang="en-US" sz="1600" dirty="0"/>
              <a:t> (</a:t>
            </a:r>
            <a:r>
              <a:rPr lang="en-US" sz="1600" dirty="0" err="1"/>
              <a:t>glfw</a:t>
            </a:r>
            <a:r>
              <a:rPr lang="en-US" sz="1600" dirty="0"/>
              <a:t>)</a:t>
            </a:r>
          </a:p>
          <a:p>
            <a:pPr lvl="1" eaLnBrk="1" hangingPunct="1"/>
            <a:r>
              <a:rPr lang="en-US" sz="1600" dirty="0">
                <a:hlinkClick r:id="rId4"/>
              </a:rPr>
              <a:t>https://glad.dav1d.de/</a:t>
            </a:r>
            <a:r>
              <a:rPr lang="en-US" sz="1600" dirty="0"/>
              <a:t> (OpenGL glad)</a:t>
            </a:r>
          </a:p>
          <a:p>
            <a:pPr lvl="1" eaLnBrk="1" hangingPunct="1"/>
            <a:endParaRPr lang="en-US" sz="1600" dirty="0"/>
          </a:p>
          <a:p>
            <a:pPr lvl="1" eaLnBrk="1" hangingPunct="1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F543E8-848A-48B7-C86B-CABBF770EC40}"/>
              </a:ext>
            </a:extLst>
          </p:cNvPr>
          <p:cNvSpPr/>
          <p:nvPr/>
        </p:nvSpPr>
        <p:spPr>
          <a:xfrm>
            <a:off x="467544" y="843558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4.0Gx16</a:t>
            </a:r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737B90-70DF-0196-B3CA-CE42E35438A8}"/>
              </a:ext>
            </a:extLst>
          </p:cNvPr>
          <p:cNvSpPr/>
          <p:nvPr/>
        </p:nvSpPr>
        <p:spPr>
          <a:xfrm>
            <a:off x="353815" y="2313806"/>
            <a:ext cx="186771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 32G</a:t>
            </a:r>
            <a:endParaRPr lang="en-CA" dirty="0"/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FF4184F7-A774-D251-3547-E9CBD09893EE}"/>
              </a:ext>
            </a:extLst>
          </p:cNvPr>
          <p:cNvSpPr/>
          <p:nvPr/>
        </p:nvSpPr>
        <p:spPr>
          <a:xfrm>
            <a:off x="971600" y="1563638"/>
            <a:ext cx="648072" cy="720080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E90C28-1CE6-C07F-0AF2-DC52F4CA3FC2}"/>
              </a:ext>
            </a:extLst>
          </p:cNvPr>
          <p:cNvSpPr/>
          <p:nvPr/>
        </p:nvSpPr>
        <p:spPr>
          <a:xfrm>
            <a:off x="466230" y="3969990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HDD</a:t>
            </a:r>
            <a:endParaRPr lang="en-CA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E716ED85-3AE2-2E40-993D-E001CB87D92E}"/>
              </a:ext>
            </a:extLst>
          </p:cNvPr>
          <p:cNvSpPr/>
          <p:nvPr/>
        </p:nvSpPr>
        <p:spPr>
          <a:xfrm>
            <a:off x="963638" y="3033886"/>
            <a:ext cx="648072" cy="906016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24CF71-37E5-7DA2-B6BB-FA5A62A53D11}"/>
              </a:ext>
            </a:extLst>
          </p:cNvPr>
          <p:cNvSpPr/>
          <p:nvPr/>
        </p:nvSpPr>
        <p:spPr>
          <a:xfrm>
            <a:off x="1907704" y="918456"/>
            <a:ext cx="1008112" cy="32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32-1000</a:t>
            </a:r>
            <a:endParaRPr lang="en-CA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86D9BA-4DB7-DB17-3F04-03B28C575BAF}"/>
              </a:ext>
            </a:extLst>
          </p:cNvPr>
          <p:cNvSpPr/>
          <p:nvPr/>
        </p:nvSpPr>
        <p:spPr>
          <a:xfrm>
            <a:off x="4344268" y="903412"/>
            <a:ext cx="243731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 : 6144 Core</a:t>
            </a:r>
            <a:endParaRPr lang="en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3CB8FE8-E4B1-3417-96BC-59508106B601}"/>
              </a:ext>
            </a:extLst>
          </p:cNvPr>
          <p:cNvSpPr/>
          <p:nvPr/>
        </p:nvSpPr>
        <p:spPr>
          <a:xfrm>
            <a:off x="4692029" y="2313806"/>
            <a:ext cx="186771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 8G</a:t>
            </a:r>
            <a:endParaRPr lang="en-CA" dirty="0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62DA1621-8500-691F-600A-8B14480EAA75}"/>
              </a:ext>
            </a:extLst>
          </p:cNvPr>
          <p:cNvSpPr/>
          <p:nvPr/>
        </p:nvSpPr>
        <p:spPr>
          <a:xfrm>
            <a:off x="5292080" y="1638536"/>
            <a:ext cx="648072" cy="720080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CA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35AFC8-6E94-B69B-F8FE-CAF13DC60998}"/>
              </a:ext>
            </a:extLst>
          </p:cNvPr>
          <p:cNvSpPr/>
          <p:nvPr/>
        </p:nvSpPr>
        <p:spPr>
          <a:xfrm>
            <a:off x="6732240" y="918456"/>
            <a:ext cx="1440160" cy="390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65,000 REG</a:t>
            </a:r>
            <a:endParaRPr lang="en-CA" sz="1400" dirty="0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F87A5F6B-CAC9-0BCD-1C94-B828CC0D18F7}"/>
              </a:ext>
            </a:extLst>
          </p:cNvPr>
          <p:cNvSpPr/>
          <p:nvPr/>
        </p:nvSpPr>
        <p:spPr>
          <a:xfrm rot="16200000">
            <a:off x="3132745" y="1491195"/>
            <a:ext cx="648072" cy="2437309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CA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EE77-75A7-E37F-FC9E-D99D1A74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Mike Acton ; 3 lies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1EBD-6693-3009-EFC3-1BB1B7DFB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400" dirty="0">
                <a:hlinkClick r:id="rId2"/>
              </a:rPr>
              <a:t>https://cellperformance.beyond3d.com/articles/2008/03/three-big-lies.html</a:t>
            </a:r>
            <a:endParaRPr lang="en-CA" sz="1400" dirty="0"/>
          </a:p>
          <a:p>
            <a:r>
              <a:rPr lang="en-CA" dirty="0"/>
              <a:t>Software is a platform</a:t>
            </a:r>
          </a:p>
          <a:p>
            <a:pPr lvl="1"/>
            <a:r>
              <a:rPr lang="en-CA" dirty="0"/>
              <a:t>PS3 game -&gt; Atari 2600 </a:t>
            </a:r>
          </a:p>
          <a:p>
            <a:r>
              <a:rPr lang="en-CA" dirty="0"/>
              <a:t>Code should be designed around a model of the world</a:t>
            </a:r>
          </a:p>
          <a:p>
            <a:r>
              <a:rPr lang="en-CA" dirty="0"/>
              <a:t>Code is more important than data</a:t>
            </a:r>
          </a:p>
        </p:txBody>
      </p:sp>
    </p:spTree>
    <p:extLst>
      <p:ext uri="{BB962C8B-B14F-4D97-AF65-F5344CB8AC3E}">
        <p14:creationId xmlns:p14="http://schemas.microsoft.com/office/powerpoint/2010/main" val="16947387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464A7A-E8EF-DCF1-A872-962EF6B40440}"/>
              </a:ext>
            </a:extLst>
          </p:cNvPr>
          <p:cNvSpPr/>
          <p:nvPr/>
        </p:nvSpPr>
        <p:spPr>
          <a:xfrm>
            <a:off x="3442742" y="1635646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Code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1E7784-2EF7-3EC8-0C9E-94D40F911199}"/>
              </a:ext>
            </a:extLst>
          </p:cNvPr>
          <p:cNvSpPr/>
          <p:nvPr/>
        </p:nvSpPr>
        <p:spPr>
          <a:xfrm>
            <a:off x="395536" y="1635646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074E63-ECFF-99C5-2A6E-80B08709B1F4}"/>
              </a:ext>
            </a:extLst>
          </p:cNvPr>
          <p:cNvSpPr/>
          <p:nvPr/>
        </p:nvSpPr>
        <p:spPr>
          <a:xfrm>
            <a:off x="6444208" y="1635646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CA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42CD640-250C-148F-A400-C74A6FAFFA06}"/>
              </a:ext>
            </a:extLst>
          </p:cNvPr>
          <p:cNvSpPr/>
          <p:nvPr/>
        </p:nvSpPr>
        <p:spPr>
          <a:xfrm>
            <a:off x="2562548" y="2128974"/>
            <a:ext cx="88696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C7E3D05-A11C-FD39-D513-95EFD5DB0DA4}"/>
              </a:ext>
            </a:extLst>
          </p:cNvPr>
          <p:cNvSpPr/>
          <p:nvPr/>
        </p:nvSpPr>
        <p:spPr>
          <a:xfrm>
            <a:off x="5569074" y="2103698"/>
            <a:ext cx="88696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960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0959-0802-D5A9-346E-F1A8197D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libraries, etc.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8DC7-7474-3140-C954-63F4B24AB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OurProgram.cpp </a:t>
            </a:r>
            <a:r>
              <a:rPr lang="en-US" dirty="0">
                <a:sym typeface="Wingdings" panose="05000000000000000000" pitchFamily="2" charset="2"/>
              </a:rPr>
              <a:t> .obj</a:t>
            </a:r>
          </a:p>
          <a:p>
            <a:r>
              <a:rPr lang="en-US" dirty="0" err="1">
                <a:sym typeface="Wingdings" panose="05000000000000000000" pitchFamily="2" charset="2"/>
              </a:rPr>
              <a:t>glCreateShader</a:t>
            </a:r>
            <a:r>
              <a:rPr lang="en-US" dirty="0">
                <a:sym typeface="Wingdings" panose="05000000000000000000" pitchFamily="2" charset="2"/>
              </a:rPr>
              <a:t>()  library (.lib)</a:t>
            </a:r>
          </a:p>
          <a:p>
            <a:r>
              <a:rPr lang="en-US" dirty="0">
                <a:sym typeface="Wingdings" panose="05000000000000000000" pitchFamily="2" charset="2"/>
              </a:rPr>
              <a:t>Linker: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Combine these  exe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95200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0959-0802-D5A9-346E-F1A8197D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libraries, etc.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8DC7-7474-3140-C954-63F4B24AB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are the OpenGL calls? </a:t>
            </a:r>
          </a:p>
          <a:p>
            <a:pPr lvl="1"/>
            <a:r>
              <a:rPr lang="en-US" dirty="0"/>
              <a:t>Glad: https://glad.dav1d.de/</a:t>
            </a:r>
          </a:p>
          <a:p>
            <a:r>
              <a:rPr lang="en-US" dirty="0"/>
              <a:t>OpenGL knows nothing about the OS or the screen</a:t>
            </a:r>
          </a:p>
          <a:p>
            <a:pPr lvl="1"/>
            <a:r>
              <a:rPr lang="en-US" dirty="0"/>
              <a:t>GLFW – windows, mouse, keyboard, etc.</a:t>
            </a:r>
          </a:p>
          <a:p>
            <a:r>
              <a:rPr lang="en-CA" dirty="0"/>
              <a:t>Math: </a:t>
            </a:r>
          </a:p>
          <a:p>
            <a:pPr lvl="1"/>
            <a:r>
              <a:rPr lang="en-CA" dirty="0" err="1"/>
              <a:t>glm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137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3D!!  OpenGL!!!  C++!!! </a:t>
            </a:r>
            <a:r>
              <a:rPr lang="en-US" sz="3200" b="1" i="1" u="sng" dirty="0">
                <a:solidFill>
                  <a:schemeClr val="tx2">
                    <a:satMod val="200000"/>
                  </a:schemeClr>
                </a:solidFill>
              </a:rPr>
              <a:t>SWEET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, dude!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59582"/>
            <a:ext cx="6084167" cy="3537422"/>
          </a:xfrm>
        </p:spPr>
        <p:txBody>
          <a:bodyPr/>
          <a:lstStyle/>
          <a:p>
            <a:pPr eaLnBrk="1" hangingPunct="1"/>
            <a:r>
              <a:rPr lang="en-US" sz="2000" dirty="0"/>
              <a:t>Let’s write Halo 9! </a:t>
            </a:r>
            <a:r>
              <a:rPr lang="en-US" sz="2000" b="1" i="1" dirty="0"/>
              <a:t>Today!! </a:t>
            </a:r>
            <a:br>
              <a:rPr lang="en-US" sz="2000" b="1" i="1" dirty="0"/>
            </a:br>
            <a:r>
              <a:rPr lang="en-US" sz="2400" b="1" i="1" dirty="0"/>
              <a:t>RIGHT NOW!!!</a:t>
            </a:r>
            <a:endParaRPr lang="en-US" sz="2000" b="1" i="1" dirty="0"/>
          </a:p>
          <a:p>
            <a:pPr eaLnBrk="1" hangingPunct="1"/>
            <a:r>
              <a:rPr lang="en-US" sz="2000" dirty="0"/>
              <a:t>Hold on, poncho</a:t>
            </a:r>
          </a:p>
          <a:p>
            <a:pPr eaLnBrk="1" hangingPunct="1"/>
            <a:r>
              <a:rPr lang="en-US" sz="2000" dirty="0"/>
              <a:t>It’s an introduction</a:t>
            </a:r>
          </a:p>
          <a:p>
            <a:pPr eaLnBrk="1" hangingPunct="1"/>
            <a:r>
              <a:rPr lang="en-US" sz="2000" dirty="0"/>
              <a:t>You need to walk before running</a:t>
            </a:r>
          </a:p>
          <a:p>
            <a:pPr eaLnBrk="1" hangingPunct="1"/>
            <a:r>
              <a:rPr lang="en-US" sz="2000" dirty="0"/>
              <a:t>Some of this stuff is pretty hard</a:t>
            </a:r>
          </a:p>
          <a:p>
            <a:pPr eaLnBrk="1" hangingPunct="1"/>
            <a:r>
              <a:rPr lang="en-US" sz="2000" dirty="0"/>
              <a:t>There’s some math in here</a:t>
            </a:r>
          </a:p>
          <a:p>
            <a:pPr lvl="1" eaLnBrk="1" hangingPunct="1"/>
            <a:r>
              <a:rPr lang="en-US" sz="1800" dirty="0"/>
              <a:t>And a lot of it isn’t intuitive at all…</a:t>
            </a:r>
          </a:p>
          <a:p>
            <a:pPr eaLnBrk="1" hangingPunct="1"/>
            <a:r>
              <a:rPr lang="en-US" sz="2000" dirty="0"/>
              <a:t>What CPAs find “challenging” tends to be a little unexpected (more in a moment)</a:t>
            </a: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21506" name="Picture 2" descr="http://www.dcclubbing.com/wordpress/wp-content/uploads/bill-and-ted-air-guitar.jpe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131590"/>
            <a:ext cx="2684971" cy="3663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uiExpand="1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123478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What do you need?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771550"/>
            <a:ext cx="8712968" cy="3816424"/>
          </a:xfrm>
        </p:spPr>
        <p:txBody>
          <a:bodyPr/>
          <a:lstStyle/>
          <a:p>
            <a:pPr eaLnBrk="1" hangingPunct="1"/>
            <a:r>
              <a:rPr lang="en-CA" sz="2400" dirty="0"/>
              <a:t>Your brain</a:t>
            </a:r>
          </a:p>
          <a:p>
            <a:pPr eaLnBrk="1" hangingPunct="1"/>
            <a:r>
              <a:rPr lang="en-CA" sz="2400" dirty="0"/>
              <a:t>Visual Studio </a:t>
            </a:r>
            <a:r>
              <a:rPr lang="en-CA" sz="2000" dirty="0"/>
              <a:t>2019/2022 Community Edition</a:t>
            </a:r>
          </a:p>
          <a:p>
            <a:pPr lvl="1" eaLnBrk="1" hangingPunct="1"/>
            <a:r>
              <a:rPr lang="en-CA" sz="2000" dirty="0"/>
              <a:t>Note: </a:t>
            </a:r>
            <a:r>
              <a:rPr lang="en-CA" sz="2000" b="1" u="sng" dirty="0"/>
              <a:t>your solutions need to run on my machine</a:t>
            </a:r>
            <a:br>
              <a:rPr lang="en-CA" sz="2000" b="1" u="sng" dirty="0"/>
            </a:br>
            <a:r>
              <a:rPr lang="en-CA" sz="1800" dirty="0"/>
              <a:t>(I’ve got 2017, 2019, 2022 installed)</a:t>
            </a:r>
          </a:p>
          <a:p>
            <a:pPr lvl="1" eaLnBrk="1" hangingPunct="1"/>
            <a:r>
              <a:rPr lang="en-CA" sz="2000" dirty="0"/>
              <a:t>Note: You can install all of these at the same time, without any problems</a:t>
            </a:r>
          </a:p>
          <a:p>
            <a:pPr lvl="1" eaLnBrk="1" hangingPunct="1"/>
            <a:r>
              <a:rPr lang="en-CA" sz="2000" dirty="0"/>
              <a:t>The C/C++ compilers are </a:t>
            </a:r>
            <a:r>
              <a:rPr lang="en-CA" sz="2000" i="1" dirty="0"/>
              <a:t>identical </a:t>
            </a:r>
            <a:r>
              <a:rPr lang="en-CA" sz="2000" dirty="0"/>
              <a:t>to the other versions (like VS Enterprise, Galactic, World Domination, etc.)</a:t>
            </a:r>
          </a:p>
          <a:p>
            <a:pPr eaLnBrk="1" hangingPunct="1"/>
            <a:r>
              <a:rPr lang="en-CA" sz="2400" dirty="0"/>
              <a:t>GLFW, glad, and </a:t>
            </a:r>
            <a:r>
              <a:rPr lang="en-CA" sz="2400" dirty="0" err="1"/>
              <a:t>glm</a:t>
            </a:r>
            <a:endParaRPr lang="en-CA" sz="2400" dirty="0"/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077200" cy="107394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Some suggested books (OpenGL)</a:t>
            </a:r>
            <a:endParaRPr lang="en-CA" sz="36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9582"/>
            <a:ext cx="7200800" cy="3257550"/>
          </a:xfrm>
        </p:spPr>
        <p:txBody>
          <a:bodyPr/>
          <a:lstStyle/>
          <a:p>
            <a:pPr eaLnBrk="1" hangingPunct="1"/>
            <a:r>
              <a:rPr lang="en-CA" sz="2000" dirty="0"/>
              <a:t>OpenGL </a:t>
            </a:r>
            <a:r>
              <a:rPr lang="en-CA" sz="2000" dirty="0" err="1"/>
              <a:t>SuperBible</a:t>
            </a:r>
            <a:r>
              <a:rPr lang="en-CA" sz="2000" dirty="0"/>
              <a:t>: Comprehensive Tutorial and Reference (7th Edition); (2016), </a:t>
            </a:r>
            <a:r>
              <a:rPr lang="en-CA" sz="1800" dirty="0"/>
              <a:t>by </a:t>
            </a:r>
            <a:r>
              <a:rPr lang="en-CA" sz="1800" b="1" dirty="0"/>
              <a:t>Graham Sellers</a:t>
            </a:r>
            <a:r>
              <a:rPr lang="en-CA" sz="1800" dirty="0"/>
              <a:t>  (OpenGL driver team for AMD), Richard S. Wright , Nicholas </a:t>
            </a:r>
            <a:r>
              <a:rPr lang="en-CA" sz="1800" dirty="0" err="1"/>
              <a:t>Haemel</a:t>
            </a:r>
            <a:r>
              <a:rPr lang="en-CA" sz="1800" dirty="0"/>
              <a:t>, </a:t>
            </a:r>
            <a:r>
              <a:rPr lang="en-US" sz="1400" dirty="0"/>
              <a:t>ISBN-10: 0321902947, </a:t>
            </a:r>
            <a:br>
              <a:rPr lang="en-US" sz="1400" dirty="0"/>
            </a:br>
            <a:r>
              <a:rPr lang="en-US" sz="1400" dirty="0"/>
              <a:t>ISBN-13: 978-0672337475, Addison-Wesley Professional</a:t>
            </a:r>
            <a:endParaRPr lang="en-US" sz="2000" dirty="0"/>
          </a:p>
          <a:p>
            <a:pPr eaLnBrk="1" hangingPunct="1"/>
            <a:r>
              <a:rPr lang="en-CA" sz="2000" i="1" dirty="0"/>
              <a:t>And if you are </a:t>
            </a:r>
            <a:r>
              <a:rPr lang="en-CA" sz="2000" b="1" i="1" u="sng" dirty="0"/>
              <a:t>really</a:t>
            </a:r>
            <a:r>
              <a:rPr lang="en-CA" sz="2000" b="1" i="1" dirty="0"/>
              <a:t> </a:t>
            </a:r>
            <a:r>
              <a:rPr lang="en-CA" sz="2000" i="1" dirty="0"/>
              <a:t>into graphics </a:t>
            </a:r>
            <a:br>
              <a:rPr lang="en-CA" sz="2000" i="1" dirty="0"/>
            </a:br>
            <a:r>
              <a:rPr lang="en-CA" sz="2000" i="1" dirty="0"/>
              <a:t>and </a:t>
            </a:r>
            <a:r>
              <a:rPr lang="en-CA" sz="2000" b="1" i="1" u="sng" dirty="0"/>
              <a:t>NOT</a:t>
            </a:r>
            <a:r>
              <a:rPr lang="en-CA" sz="2000" i="1" dirty="0"/>
              <a:t> a noob: </a:t>
            </a:r>
            <a:br>
              <a:rPr lang="en-CA" sz="2000" i="1" dirty="0"/>
            </a:br>
            <a:r>
              <a:rPr lang="en-CA" sz="2000" i="1" dirty="0"/>
              <a:t>(and have $$) </a:t>
            </a:r>
            <a:r>
              <a:rPr lang="en-CA" sz="2000" b="1" i="1" dirty="0">
                <a:sym typeface="Wingdings" pitchFamily="2" charset="2"/>
              </a:rPr>
              <a:t></a:t>
            </a:r>
            <a:br>
              <a:rPr lang="en-CA" sz="2000" b="1" i="1" dirty="0">
                <a:sym typeface="Wingdings" pitchFamily="2" charset="2"/>
              </a:rPr>
            </a:br>
            <a:endParaRPr lang="en-CA" sz="16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19458" name="Picture 2" descr="http://advancedesl.files.wordpress.com/2011/01/15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1275606"/>
            <a:ext cx="1584176" cy="1688057"/>
          </a:xfrm>
          <a:prstGeom prst="rect">
            <a:avLst/>
          </a:prstGeom>
          <a:noFill/>
        </p:spPr>
      </p:pic>
      <p:sp>
        <p:nvSpPr>
          <p:cNvPr id="8" name="Rectangular Callout 7"/>
          <p:cNvSpPr/>
          <p:nvPr/>
        </p:nvSpPr>
        <p:spPr>
          <a:xfrm>
            <a:off x="6228184" y="123478"/>
            <a:ext cx="2736304" cy="1059582"/>
          </a:xfrm>
          <a:prstGeom prst="wedgeRectCallout">
            <a:avLst>
              <a:gd name="adj1" fmla="val 14101"/>
              <a:gd name="adj2" fmla="val 75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OMFG! </a:t>
            </a:r>
            <a:r>
              <a:rPr lang="en-CA" dirty="0"/>
              <a:t>That’s, like, </a:t>
            </a:r>
            <a:r>
              <a:rPr lang="en-CA" b="1" i="1" u="sng" dirty="0"/>
              <a:t>THE TEXTBOOK!!!</a:t>
            </a:r>
          </a:p>
          <a:p>
            <a:pPr algn="ctr"/>
            <a:r>
              <a:rPr lang="en-CA" dirty="0"/>
              <a:t>#</a:t>
            </a:r>
            <a:r>
              <a:rPr lang="en-CA" dirty="0" err="1"/>
              <a:t>mindblown</a:t>
            </a:r>
            <a:endParaRPr lang="en-CA" dirty="0"/>
          </a:p>
        </p:txBody>
      </p:sp>
      <p:pic>
        <p:nvPicPr>
          <p:cNvPr id="19460" name="Picture 4" descr="http://fabiensanglard.net/Computer_Graphics_Principles_and_Practices/books/real-time-render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01543" y="3023284"/>
            <a:ext cx="1224136" cy="1846996"/>
          </a:xfrm>
          <a:prstGeom prst="rect">
            <a:avLst/>
          </a:prstGeom>
          <a:noFill/>
        </p:spPr>
      </p:pic>
      <p:sp>
        <p:nvSpPr>
          <p:cNvPr id="35842" name="AutoShape 2" descr="data:image/webp;base64,UklGRhwfAABXRUJQVlA4IBAfAADQsgCdASoEAVQBPrFMnEmmI6ITCc50ZAsE8bb63DH7l7avqQ/6j+i7kmb/qN+fIx5LvgebvZN9Nnli9Jfndv+pvU3q8dFR6zn+hsM2ll66GMv43rJfwuNGdN654X/2jv6P8P1Q+xP+P9wD9W/9R5WfjD+lewN/PP69/xv8T7KOiJ6z9gn9getl+8Xsymi0IzWi6ywneISNKWj6LQtYtfDvV3XhIy5j9qYwKd3AfYg25qw+3xdM70SVD0JTMaNAcWvzoFK8UlmJJypos9AEnCee+uRPDZuMicUD1p6iMI4ITiuVaf0zzwDDbYNjVs7Eeyqz8UO03nt0zj7nTq3jQBMJVzqmCT+6OjDFjJvedWjiZJd9yJ4a+fhf01arLNWthd7DcRpzTMqvWOOQAPnq770Ox3iazdwhksySGqUYnJwYiAaZ1Q/6FFNvghuEn14AYmrCMdlKhxzXkXp6GHUklvDzHdkEHL/iOePvjZNXfDL/05gNtCj3Jy/9fGZ+dry1nKnWUG1jF/E9wtWI8nfsLzrT3I/2FlDequCLExfU/Ig6sm9WJ0OdYH7DSY+q7+dz37rbaiUuIkwuCJ/QlIB2HsulHuksnL91u4s779ed86RqVMZMa8u+h8LqVCH5TpDZIzutqJd5G097CCgIp4SbmGWdiFm2bt+mATK3m5OgwJOgdL2DtjzHu72QF0dAV9ZNgfahD82HYQwA6R9pZ4D4kDQ+Cv+MHHWSGei8Kc/tPRBUW7vWfRcJuLXZpwr0k1q5bbceEv/fH1j8/RU0EDWQzaKAayg3imyfxxenOO1yA+HXnqsZUZJX2nib0gygntGqNjByue471FcvwvxgRc9TQ5uqR0f7CEqq+zif9Zfd/tqi/hoQIw6n22ikss2MtXfb3qA8tqRziOyMJOWp+InqF9QY72Jd+eKaWK0ZiJrNz+n6/MOLy+hesOhxZYDm7YU9I+uvi38A4I0+F8HLJakFBrWS0/xLmpxRjSRXq/BS5J4GVbarwWF7IBpR6IgiiGXeFdPwSgZAYro8WQCYPKy4MTOxdWa5Awrbdf+/VCjjc+fsLuPq9S2ZPTcYT+kjyEZugv3lh9iUEiTzsabcReuq8vyLjXEWD1C64A70H6dWnX4TnL7kXxorCNe1ghgecmfi+u+aZ0BvVNIi44E/Ge2o5KQ7vVMHHP/3JZFdBhGCY6lz3jhmVIXE55Q735LQW/n/u9b4iCmLTs0kRMKuUsmd5YLe1ibbQfs38gaPSyHtecN9xVZfgEWjKIbCn0h1W2Hcdr6HZA2uswjf2XOCyrTTo6f/+HfPxJabwn4pZ+rqYV90EODt59uSC9Kmqt6InRC6YqOHUrpgq17YZrLB00bS7S2JciUbhFN/0gnNuaaw9qtxm9Cpfub/p9rympDvk4RD71qY9bS2gfGV9OOO1IFkJLR9RwxYDU4jjm+wTuPusEMGrDN2J7wcXijyYL+MnHVEEvaYVji9EUuOMwJJNYsYK8qR8kHAAkAYxTJyhWXsVEQujzsb7EtqiV7N2IHneIFmTxTGeWw5sIIGORvbLv+VFbebuBGztru6qvfNSyYr2EIqCplwLYUjC+YEun/5dSnLHd/akaRW2KF2BRxUlU50F3xw0tLEdYqZFRe8llAWbVK7fhb7xa+D51ERdHMMkCwfg5kDMWZ2xQYtqwFMhwBvxlEKaQtXKaKF8DJ//SEmxMcv6l9aFH2H1/Gkm1IHpWxVyTpNREceLATq1jzuxEZWscsa3ohlZaEmHnbUAwaFoh2uIrT9wbJuH3B7DHEzjeL06T0cgJdKu18TzMMz7eCAIcD+Paa4D+94mVfFaA/ijbxjBQSIjw0QpzmlYLAsjz+1eSu77YJ7tMJPCQkiwEahAdP25ef3/Odzq7QitrsjCskU3Z9kMz/qqxFVDlKCIPrQAAD+17J04Cop8V6HteL3221/zjf5nLdz1/ji+ooB4Rq+ue9g9TsBisTLadP3seC4QvuHNXdEKb8i37U+Xj4/TtU6oDGPhkK0KEK0J5qa9RKTulDOSbuIxdDkJ33kUEzhQUzs34OGmh9qpM+s3bilkOHmc/JlZ2duUdgaBb426+EhK8SPKFH4qJ8EGWYeEvK+K7EN46y8fOZzmsPCoMvkuoQckbW2yQkDrL+/hcfAt34UNjwzZ7UsK4C20daMRMI1ioZvYqlpNaL6lF8onkpIiowrprtyPCQq49v55hFohsmzbOh4FJlrtsVD1apWWUEh4TPE+tR/NBLcSxOQuEDcsRGld+9kPj/x8VxRd1is1hxYf0AtW0Y/yXW5/Q/dcpD05tz2v7k2W6vBxEp7aLaj8THjjeMPn1G1sowJJOE0Jj4zritjQYPK4Zb45tU7rkvrZnfDqmCFR3siIsnS584K4gNZwCknZ270zX/ghCFZf0UgRIlqUIaLmucXJTt2nRsnxNy0VGP8A0CAFsV0lkpdGjvEtjYE/4u0Dc10Tn0L72aiCty7lRZ0Z9sEwymv2aiort2o9bO13+Gro56V2WMSPnvTfU8IostJGqiXf34ZWMszEd+9Nmw9jV3vRnKmJGfSWfSY3u98XyJ9MJooxPV14C1yS7Mjk92xHvDHZtUSbFFvT7nq2wnq6yz5wgp5ZYBzanhwxA4lt17seIzXfIQoXLnwudNyHxWfgHTIyKkJUMgzR31o/74M5cqJuMzDb9SCQbxFy9k+PzVAgP2oeiqUX4LdugTIA0WiFJUvfHpI9a0HQSErGBUqwPz/EkwQFmJ57zk28MV8FhfQuYC8nmfNeUapg1ojRHqH0qTJtnimhBziGqgfcXSoUeJqtJnUL3kkcmCa6LeuU91Hpb6GEVyBssamOOE5xwzmsGB4pn4K+EU7A45ruMIsF5sIjuq/usaLNp200KL043jKqhIK68HzhU3oNNnXgW/EaXQwtcCmXEuFWL/yr+kZEW4UNpT/qLvUIJPBve5igzpPZ1e4w/sQbbhr4BQGHl8l9oD1nAdbFssPVul15sPxBU12ZRxs5dYARLWBDsY1vGVwG2m6O6yoNrin6zIreudzHhaRbMrwDty+tMsuKV3tBuWc9HLhtkc/bIf9nq8dpHk1yQKTqUcCUsY9dt4gkc11O5gYlCSKUKkJ1A+ulH230oF7+DYp6U44XL2Suye7XXmPm9V/SwaWbsw/P1zdL0RWb1z9rkP/ExWmN0rEN+P/iQdoFnPfWSfx2L+BKUKkykTDHT3Du/lmTYta95mBLwgvYIWNZ+XtLEoRLvZ4dchHijwmxZULrTKN2pIJbjtTI63g3s4t4sdZ0sTTotBb+FP+RYahZmVbc2TBgD0IhnnDZ0VJ87WoA5vVfrF8vUATPL6nzB++FLGU62AZ3H/+fWNR+/e087Lb1rGJAbI5p2af+bogVvMsN7B4OuMWpwyyyahQ8aT2CnVxf985sT9aNDFVWrLj7NVQOEMZGffMeyGrp+2O17CpLV35AaD4F7ahXEqcIwZXAecCKDBoDdywdOYANGN/tTtM4Tz+zfM/N24SjEUXnGFd4zp8cvOF8vTSZQSG3bevWM3RyGA2dASaZoew8bXDEIQW5TiC3nFPA7/Qlx1M1dlmfI4Qw1vllevWeRcPOSnBhFhaj/zNn8VE4/cuzwVRs1Zd8iIf5bXrepiobj052mdG7AY0MRAtF7OJDVDrlgWWhjGtWkV8vEnP6j1LeJhZHhmoIHLqr9SpUt+/4qfa+8dJ2TsDH9VNHCK7kWJTGUB0tBNB8I+OpR7nYExcaXNSH2GJ2cAlYGbO8yPrzfVpR3F5iw/dmcYkFWUvuvpKkNuuRlZSIT5Jwt3uyAl1svv7vEDEJfiESAwRNOPND9L1ye2Dmo+t82htxxSxuTY8DeOU6j4xxN0dtEMYLV/+VM76EQPJOXia27QhXRzH/6zoDx5DcFfY5HPC8FFMeHWGza5jqzuNh7W3XK2DYOwg89EztBll+7MYPxZxa7jffu0FCJ8ellnQlVdzDaVare9NuBVw2Vno9DFdy6TX/hzNhaJDDQFD6Vf7Lces3X+o95O/4S/U1Iem67WH3XnMz097sUyByA6hljvfUE747m71mPncw0x9yV8CTFHvXLPZcCKE7P6T4G4OnyZ8ipXmFGMg5x7t7v8SaoXXPf0h5K0NDbLzWagfa88GJO4kQsHzribAnOgOhf1zGcqfCqdhW6mMLIzlzhHIpPI4Wm1KtF7yuDVBB3FgzoF6DuBMIPlcrii5kRHYb6/IaplcfqGbDErumFBijK/sH1Ibj4ranekiTTSeh1fkqIHfN35vXaILc18lvdkZr6HmHdPsaCe/qva4VsNx3YlFtIjUUBZfh5jhWqz2W07SA7TwZYOZ3K+qte7t+7HUntDI9Wx7UQmv7AWPf2aNZzj8PsPwNFiaI/oLb/KFPwFjVHPMOfwu6a4PwuOJeGgBHTwokVvIYOTiP75MNOmPEsvA9v+QuFF65dYiUoQM0OSFThwKVhtkEkDMV+K9iZ9Dc749kXG/CO/Pe2q45IHZtO2ldA20r0NYnlfUKVfwsOcYCBp4sk/ISA77fiRQ5GTPAjT+K7VlUjFjLQ5xLJxGhCRnbkGCJkIVsCboLKvkaCY+YNo0IN5Ivw56O2l2+OGkW1IsVrq6XFKv3DiYj55md9rKR2z771NdNGIn7gYqEGV1dxeE76+ZoMGuBeARx0r0Vl3FObMt1TBCJQOes8r4psdCQA4Y7t9Lq86D/xS1w01geWVv+5OVCr12VscaHYkjsZ34jQX8+SF7rasDVOpmTJONR5atjQAy+Q3ZX4EdbONQTyylusI7hyPuCsybFCwS0iDxw8HK6KEivrs5wgX9I4+m2qU+Fi7DJMehTYu82tE4FpnNBRBxA95ccyeEytca+halanJPjd63oPp1XHsLfG45ECkaSaYmQvwYAvyofoOTHIuWzqUXiG2PkUALYX7gl9yVrh+a/KlnDIbFT7ttI0t6cUgHjPC4xpPgAXDnXq8TdN2k5xFDCO3mz8siTWfVQGWPjsqbaDerJ42HlJtCKEwuOyXSuV4W4WWYFKwthgACTo9aS63QaS66LnK4C2AvTy1EMDpSVXcWjKrWoY1VZr1TZIhCumjTgVtvgpT3vGcO0ORVooOiXb1BY/dQAnd3bdsdB2d/QEoboL0yaQJicmbEGNKGvcsq9CIDZwRCynheKSD49noGiL/2xqJ0nxuTltNVRSkRK0rNfoe4DwmSMc2yNKW8XuyVQyZtdFrcCuBSqEs8UcB80rzu6TqBgQXt9CSJC8c5Rm/vB4/Swocyynmq7WJ8mJFQm5rS2jjIvIsl8WA5epVPfHrjbf/tdNDFzsbb91sp7kBZNBm5KauPuDfwqZYlC69+oSE/27IoCVpB111U2UtaPNgs20jxAheTTG67U6KKsabRiy/7c1k9dJ2aa4zqTGCWXgx+bHPZ2NCjHNQQZa9hLZ1GFvg3Ju51rjz7IizzSW3dBWl3F20EyqJDhI3Y8+7w4lME5OgOtD+6JwNk2Z4cPkBhnH7owPUtgBMkr2EvQQXsWdZ6NKYa7IAn0B1/hgL8w8/rAP+OqMo8LGv8RzWsyIjEv/eb3pUII0fskNosWOHjgbGYLpfnyi7hPn6nU4xkN2X2dFM+c6fak2rht+8nOWp5bPI7BYq1d3iXnk1+eqFybhULnP1sTdjB4QoxjMoJPl0GbEYOcEvrn8fGz8Z7Qk8+SQKSTMfvuglCDOPPY76SaPdoKVIIuTorQPJoyp134frPz3LqL0lJF4PH4Ui5M+K32uoS3C1ApByc6+RkKMqjJJWzIMdFvNIpp8IvnsuI0eIUPOxOD1N2qFSNJdvnUl/ydTNRlvWDQP0nN46ppmJNtMbMKb1OvCnwXkPqMyv88T8veaFV9fPmozNaIJjRxjGNKr3yHeBLHsawhwC25ATyaLC6X5k8FftXg2dtrx+2jmAgRA34dvnUyjPrL9a5b8206PJo3+sIpcBXO4/Clx+F+JoU+Qoh9ZeUM9hR2geoM5UDJTWI7G/cgIJoIcDo293hXhM+7cUn0CTl6qsHQXGH3caNqIJLk7f3mDHZzVhBACRHgjErr0E+hBlr317w/W0Eja4oKaDPHSGbTNSJVqf82OGzV9jY/aDzPs3Cc0ufy6ZexsffSd/1AxLxXVFg6lBq8r7F0Xd/+tak7xZd+rysk3yWjOLAGMnx7zK6UZY2i7Niav4/gWmQcqcyAvEVg0sboIMvcbYuLMIvaH9CTMM2AGum0QVyV+2VKqg1m48zm22f+RlyCiyJfgmqLYLn+chHub1WxCN0hsZ7Hiv4IrtxJjqfSBwDLQvnqFQwor6nF/1nwRr6vC9omoALjXiHIgIV6yADOb3hkS7wu4Hw+MP9zfHPC+P4MPCQedMIK1XsO9wV2r/HuzX+1jOKiHJe3IKV4zZPhq89YyZPMY2Yu9JTIB+YfYmXm6d5C7kFBKssb/HEIpzZilHMaQ7ERL0SirLXdCwCwnmtGRW0TURPAKOqyg9ouqyFzTs13RMInQWPVAT+BaxTMlMMolFPFFcPf+1O1bsV8ndJZx8ZnejLMYXyfy7pOhiqMTg8zyKp1lLZhJvDpu/11v11Xz/nU2fLTg9Fi0pWxMdpdGrFGx5GArS7FeehbPemoRrcwNrxpQbs6OuX1ZdkyniQmJ903fTPXzCFVpnjLHnuEz0YypmJkPqmW967tB+oOkLvfx4bgHC3SHttHKHkFH3poQkIM1HSMYn+kQqYWPalPDBFar4BwAefrPZgRBl/UgrlFDYtsmleKmQEANbTopbJ8pqxqp4rZIynXY48vjbZSpC4IOQps72IkXE6nnYUzIi1rIwbLbT/T//i14yosPIRZQvr6vH7Ptt9vfK6FIwsXOgdEXAp52eMJG2jwEqoALfBvPhQbtryA5j4heONz01UEhprVrQ3ZtgdGcGh+RjzqFebWfBLyntrgjxgvmiCgaqvrSc1Ekq0XLzAbJzy0kGNNesWwVtQMIta7dAllOvjpNO/WUmTmT2b8Uf8glL3Ml1jEDbgjnXeDpY0svGHg/1PbAL5Yk4DQidrv/XiKHdmpjxzWVcvcOWqe4XnEBZvowRU8sKzyl7ctDmFxKrnKQ9pVvN/8566btXDiLsJKh8EG879aEu7tWF+dQYDWVrCwJaphO30ybyyIfb3JnsaGhHLdlE/LaxQ/ljTcA3iVC7g6oRVUmiZDKWVd2ztX3qxcdw2zwjZVlgNT2mkMQHPk3PMwxPQTg9DuMMxiKHiDINbYPTOaWOZ7T2M+E63hqnvAkGEaAstq4YzWlMu8tvm5g37hdHreMzmpsI9/eiyMzjljOABFMiu2qoxuOUzkMfclneqM5x1c0ccJaqj9e4iIR3EWGlkOX3tnErOlzX1WfexdPtTzWHpEewxVCtndrYteWTlCIme1GF1+X7D/DLlotQngMiwqmju+BykGCwMLC0uoZK2xsx2TC8wORCMVobjvlMBJEQS2yPsf2RuD9/ZINchFOPNFg8a0fIwO3u1OuYULRlxvy/Et+cTksXn8LeH9TVEKQ9A0B8ZcXfdxkAUcrNA3K2v6Yh2G1PNnkI082nbI/T5Qr/ntj+/yKrGJBB6ngI3IjJ2owhQesJ6tTOj9qCsLk8D2SIM73u/0FL8eHoDMozQ9oUTO/3rTTSAO5ulYgyFIqDR2LxinbprhjdOpxf1X66IoYVGYIguDjuZku06RjcHOYYPT/1EAK2a9DpiD7XGE4x0OsSs+/hUtbwxX/yv0fol5Oa3AMOcMbJMrtNqze9s0VwMDEVJJ/yTOeMy9u7VIdjlu8MCWmYoyyO44PP5UOrfgdZggJo0aH957XWAnMKBWneOGCMhPewXzALQriD0shRKb7Nk0LZhdr9So6e9mC0xHTXglKZHqllszK5ozvmzbboL/nSac5EpDHAOjq6Hzx+vlxX+DjsRxz1Znc+OwLEKd8E+1BVB/h3gcw/yAssdmqj32UCOxLgrWTd6pN08fLTo/Dofs7yCNtaCLTdwvjstia0BZqq+zs6gfsJLJIBAugncG36kk1BI0pTWb9J53LtBhWw4hzd9g0Sa32TdnQL8GwAF9DgXWBRmIBoLqIbjyRpeTjcy+TuUS5i10+t5FBKLuSJHlajMvKFhWirPHsaJylqpPj5OCNrP1hjo2CtaUwP9+iC8dNLdzgYHvXpkSFvckJFOEwEjcU3LTmWg4jaRemuDFigrpRtwLGgWkfOsJU8JviX+1C1FyfRMguV6Ba9F/8LHT0O+sO9rKAP5M0O5e6NAxmR92mAFXesdDI2g6PxTRly6FSDxB4eJX0p3S6HMSue/2BfZpAROgJzB6ZfEdbhsVJx70Q6CrML1oendGxWeG/NpMr/GQzysU+ZWhvXwmUZmDkmnAGFgaYpVVbT6ookIdwJmB7LqMLjuYDRhr5fGvn32AHsVzW2OUBP7gUl4AgPBlzMEj38qBbfTtbiAizAnECMY2CQV0CbpfixVRumY68eVzHpJx3rdiwJZLCic17N4ygMHTKx2UrPm4bk/dZ6RxeUVMxa55r/Py3lyexDPwA7U/LNiPZdsZZ8nBX9cqrLaiPQPfolEWUhCKL2CjuQ8LRRDlhxlzTQ4dCbWP3qBuxqtSAxmviIbOTTyYHh+KA9rfmZ1RL7OoiTB9ngD/8b6TmaQp6RZUgxAYeUcPvSQtG1hTou129qdrqFTPtozpTA7oNGYNxQ9MBw/Ko2QmsiBP+iyLEn9E74r5gjGK2jXaj3Mg382oP1GozootaNscdzbDn7PgZtcJgR3ctZIM1A/asJQseRBlBVgs7DO38EY2phCSYzhZ1q/3hRTilIybFCeQbgweGJ0HtMokQOgSHGnBBlbIN+Py9VC/r7IsruBwv9j14X2Gfs9h7kFEprpnYslQkMitetalnnY1R0pd2Xr2Duz3D/z5SFyoFvIyL2vgvO5yGcprmIrF+G+G14oGSx4yK+4No6UEfVPraqeDoNRaImXsLa6tsMFov8L2YwzCvJiJ6I8tErkbLljSh46QS9WEOkn4VysyywMfAb50jgJq8iZ4wzeDfOQbxKKB0SX397Fz81WhuP2QQIiPCKCVp8LuHSmRlRhshTOEcZAeLH8TqWCYxbwPGyelGy3enjoD1LaKjoXmbV8wZMnhcTCfpmjCYjpBAunffDza5g+phuB00LB9rCC9h/SlZ0dh7QLyl/jokn2/HMhL7ETiV+kTU9yE+Xf3Pv6eT8/IuSsDD5t0uJFp9/9R0VjjG9d87DfJE46AujkFm2+QAULQbsvsCsdvdpC3H6g/G0os523lV1nVUvYqsarxse7X3kTdvD+IOWk9xioYbTHE6zYsh/cQOtBZ4pXaAkMF72b63HyarvYSpPxN70IB1Q4gRmwRx3U14Nrr0PJ7+UY5UPIliZtHJsgwbfl2/KgjvUSZusmtWlh1o0PUaPSAowKFAC84gM7JmyuGRKxYkIw33odhiRsZJl4wln0q0fdHYniAkYrZhb0sqGwL/3D7s+6YCw6OensLB0y+x3d2Y/8heRmC8QpIN5IE5/SeGko+6DDCLZaV6AT2g9RznBrWcbS9ciJGuev8tnttu0gc/xB6O5Du9+7zgKtNSXnOMYyknl6wqkH42nTq4+GDBN8BTQhxDlPmPZY+GXX7kZdy7kX59qRlh33LqcZdiEr/se2v8AwanzKFI9CnMXnj0cVWmNT8qzxDmXRwS6JC89oEjxNat/BgOyhz0LM6Y3wCu9qAxFx1af4Enj9EZMLa5BSF1fKwn+BBJmcjCpBltAvc7Fquwmd+nZ9UrO2g0ZN/fZFSHNJPYP9nPZdEgJpP3yuQ43KrMj5t8uSrQtZRDqZapHYJzHyph99z/UzXE1AY59mQVDXl+pAmDro2CfJB8vtREt/5Nz7gaak06GNzitQnFZZs3knih8eqMZIh05iU97A4jHkijJtyb9eT3F/WcEbhPaoCcaFzzmIT/marwL21WpC7dc+VP/Qsi/Je/em8WF2EgVwwMTI1bEw+0Kjmz0ilnUH51QGtOj9WPUIKVc+qjkRW/d4BOBZjYTcvSS4mkQWn6S4JlNjSgG8wvJYEM9vV1jfIfLxwtWgGExfWBM2rTaxZnP/8vgQiGuV/z/DGYJK85DE0ZUkjPu1yQSEDlXF2s3c/GJtGWZ9TSHdnaAG/9ESrZVzpsdeCsd44URDq4aVWig8DWfkaxjHDpDyw9N4uIYbQlJbxrGzQTBUPhKzHMJL+cBYWLAPb4h9+PYYK8J26rdyohSMb7uz5Vnfxh8JvO4FZQR536Rmd/YxTlr3yFUcBg4kOVOkJMEc+mSK9zLrZXLDAX171PIX6b9Zp8c+Xr13ArxiUx6FfyVrzOD2zuNNdD87T7QyvQnyqsyEpaZJBpzCkUh2NF6324XWvFeKfiHi8MBpDEHYr6Y4Lv5mVS+c/63p9mqGBd2yE8JspOQzc4zanLdXl1TjuHXI5kxvRFhby3QdASpsgvbwDHaaGRVETyKFtWpNPVNuSK/WwkZ3AH6xGZoyDOKARQ3iuMxXcVImU/P3zZt6SAWcNorLFmXJxVCzh2GcxLTbBClK3HVsqzIpFeJXbS7Af8s6xFBGc4wSrKRbl1CSRb1MAjMA5/AtBYwAoZjG+Miqg0v8EvfMx7IwXgAAAA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5844" name="AutoShape 4" descr="data:image/webp;base64,UklGRhwfAABXRUJQVlA4IBAfAADQsgCdASoEAVQBPrFMnEmmI6ITCc50ZAsE8bb63DH7l7avqQ/6j+i7kmb/qN+fIx5LvgebvZN9Nnli9Jfndv+pvU3q8dFR6zn+hsM2ll66GMv43rJfwuNGdN654X/2jv6P8P1Q+xP+P9wD9W/9R5WfjD+lewN/PP69/xv8T7KOiJ6z9gn9getl+8Xsymi0IzWi6ywneISNKWj6LQtYtfDvV3XhIy5j9qYwKd3AfYg25qw+3xdM70SVD0JTMaNAcWvzoFK8UlmJJypos9AEnCee+uRPDZuMicUD1p6iMI4ITiuVaf0zzwDDbYNjVs7Eeyqz8UO03nt0zj7nTq3jQBMJVzqmCT+6OjDFjJvedWjiZJd9yJ4a+fhf01arLNWthd7DcRpzTMqvWOOQAPnq770Ox3iazdwhksySGqUYnJwYiAaZ1Q/6FFNvghuEn14AYmrCMdlKhxzXkXp6GHUklvDzHdkEHL/iOePvjZNXfDL/05gNtCj3Jy/9fGZ+dry1nKnWUG1jF/E9wtWI8nfsLzrT3I/2FlDequCLExfU/Ig6sm9WJ0OdYH7DSY+q7+dz37rbaiUuIkwuCJ/QlIB2HsulHuksnL91u4s779ed86RqVMZMa8u+h8LqVCH5TpDZIzutqJd5G097CCgIp4SbmGWdiFm2bt+mATK3m5OgwJOgdL2DtjzHu72QF0dAV9ZNgfahD82HYQwA6R9pZ4D4kDQ+Cv+MHHWSGei8Kc/tPRBUW7vWfRcJuLXZpwr0k1q5bbceEv/fH1j8/RU0EDWQzaKAayg3imyfxxenOO1yA+HXnqsZUZJX2nib0gygntGqNjByue471FcvwvxgRc9TQ5uqR0f7CEqq+zif9Zfd/tqi/hoQIw6n22ikss2MtXfb3qA8tqRziOyMJOWp+InqF9QY72Jd+eKaWK0ZiJrNz+n6/MOLy+hesOhxZYDm7YU9I+uvi38A4I0+F8HLJakFBrWS0/xLmpxRjSRXq/BS5J4GVbarwWF7IBpR6IgiiGXeFdPwSgZAYro8WQCYPKy4MTOxdWa5Awrbdf+/VCjjc+fsLuPq9S2ZPTcYT+kjyEZugv3lh9iUEiTzsabcReuq8vyLjXEWD1C64A70H6dWnX4TnL7kXxorCNe1ghgecmfi+u+aZ0BvVNIi44E/Ge2o5KQ7vVMHHP/3JZFdBhGCY6lz3jhmVIXE55Q735LQW/n/u9b4iCmLTs0kRMKuUsmd5YLe1ibbQfs38gaPSyHtecN9xVZfgEWjKIbCn0h1W2Hcdr6HZA2uswjf2XOCyrTTo6f/+HfPxJabwn4pZ+rqYV90EODt59uSC9Kmqt6InRC6YqOHUrpgq17YZrLB00bS7S2JciUbhFN/0gnNuaaw9qtxm9Cpfub/p9rympDvk4RD71qY9bS2gfGV9OOO1IFkJLR9RwxYDU4jjm+wTuPusEMGrDN2J7wcXijyYL+MnHVEEvaYVji9EUuOMwJJNYsYK8qR8kHAAkAYxTJyhWXsVEQujzsb7EtqiV7N2IHneIFmTxTGeWw5sIIGORvbLv+VFbebuBGztru6qvfNSyYr2EIqCplwLYUjC+YEun/5dSnLHd/akaRW2KF2BRxUlU50F3xw0tLEdYqZFRe8llAWbVK7fhb7xa+D51ERdHMMkCwfg5kDMWZ2xQYtqwFMhwBvxlEKaQtXKaKF8DJ//SEmxMcv6l9aFH2H1/Gkm1IHpWxVyTpNREceLATq1jzuxEZWscsa3ohlZaEmHnbUAwaFoh2uIrT9wbJuH3B7DHEzjeL06T0cgJdKu18TzMMz7eCAIcD+Paa4D+94mVfFaA/ijbxjBQSIjw0QpzmlYLAsjz+1eSu77YJ7tMJPCQkiwEahAdP25ef3/Odzq7QitrsjCskU3Z9kMz/qqxFVDlKCIPrQAAD+17J04Cop8V6HteL3221/zjf5nLdz1/ji+ooB4Rq+ue9g9TsBisTLadP3seC4QvuHNXdEKb8i37U+Xj4/TtU6oDGPhkK0KEK0J5qa9RKTulDOSbuIxdDkJ33kUEzhQUzs34OGmh9qpM+s3bilkOHmc/JlZ2duUdgaBb426+EhK8SPKFH4qJ8EGWYeEvK+K7EN46y8fOZzmsPCoMvkuoQckbW2yQkDrL+/hcfAt34UNjwzZ7UsK4C20daMRMI1ioZvYqlpNaL6lF8onkpIiowrprtyPCQq49v55hFohsmzbOh4FJlrtsVD1apWWUEh4TPE+tR/NBLcSxOQuEDcsRGld+9kPj/x8VxRd1is1hxYf0AtW0Y/yXW5/Q/dcpD05tz2v7k2W6vBxEp7aLaj8THjjeMPn1G1sowJJOE0Jj4zritjQYPK4Zb45tU7rkvrZnfDqmCFR3siIsnS584K4gNZwCknZ270zX/ghCFZf0UgRIlqUIaLmucXJTt2nRsnxNy0VGP8A0CAFsV0lkpdGjvEtjYE/4u0Dc10Tn0L72aiCty7lRZ0Z9sEwymv2aiort2o9bO13+Gro56V2WMSPnvTfU8IostJGqiXf34ZWMszEd+9Nmw9jV3vRnKmJGfSWfSY3u98XyJ9MJooxPV14C1yS7Mjk92xHvDHZtUSbFFvT7nq2wnq6yz5wgp5ZYBzanhwxA4lt17seIzXfIQoXLnwudNyHxWfgHTIyKkJUMgzR31o/74M5cqJuMzDb9SCQbxFy9k+PzVAgP2oeiqUX4LdugTIA0WiFJUvfHpI9a0HQSErGBUqwPz/EkwQFmJ57zk28MV8FhfQuYC8nmfNeUapg1ojRHqH0qTJtnimhBziGqgfcXSoUeJqtJnUL3kkcmCa6LeuU91Hpb6GEVyBssamOOE5xwzmsGB4pn4K+EU7A45ruMIsF5sIjuq/usaLNp200KL043jKqhIK68HzhU3oNNnXgW/EaXQwtcCmXEuFWL/yr+kZEW4UNpT/qLvUIJPBve5igzpPZ1e4w/sQbbhr4BQGHl8l9oD1nAdbFssPVul15sPxBU12ZRxs5dYARLWBDsY1vGVwG2m6O6yoNrin6zIreudzHhaRbMrwDty+tMsuKV3tBuWc9HLhtkc/bIf9nq8dpHk1yQKTqUcCUsY9dt4gkc11O5gYlCSKUKkJ1A+ulH230oF7+DYp6U44XL2Suye7XXmPm9V/SwaWbsw/P1zdL0RWb1z9rkP/ExWmN0rEN+P/iQdoFnPfWSfx2L+BKUKkykTDHT3Du/lmTYta95mBLwgvYIWNZ+XtLEoRLvZ4dchHijwmxZULrTKN2pIJbjtTI63g3s4t4sdZ0sTTotBb+FP+RYahZmVbc2TBgD0IhnnDZ0VJ87WoA5vVfrF8vUATPL6nzB++FLGU62AZ3H/+fWNR+/e087Lb1rGJAbI5p2af+bogVvMsN7B4OuMWpwyyyahQ8aT2CnVxf985sT9aNDFVWrLj7NVQOEMZGffMeyGrp+2O17CpLV35AaD4F7ahXEqcIwZXAecCKDBoDdywdOYANGN/tTtM4Tz+zfM/N24SjEUXnGFd4zp8cvOF8vTSZQSG3bevWM3RyGA2dASaZoew8bXDEIQW5TiC3nFPA7/Qlx1M1dlmfI4Qw1vllevWeRcPOSnBhFhaj/zNn8VE4/cuzwVRs1Zd8iIf5bXrepiobj052mdG7AY0MRAtF7OJDVDrlgWWhjGtWkV8vEnP6j1LeJhZHhmoIHLqr9SpUt+/4qfa+8dJ2TsDH9VNHCK7kWJTGUB0tBNB8I+OpR7nYExcaXNSH2GJ2cAlYGbO8yPrzfVpR3F5iw/dmcYkFWUvuvpKkNuuRlZSIT5Jwt3uyAl1svv7vEDEJfiESAwRNOPND9L1ye2Dmo+t82htxxSxuTY8DeOU6j4xxN0dtEMYLV/+VM76EQPJOXia27QhXRzH/6zoDx5DcFfY5HPC8FFMeHWGza5jqzuNh7W3XK2DYOwg89EztBll+7MYPxZxa7jffu0FCJ8ellnQlVdzDaVare9NuBVw2Vno9DFdy6TX/hzNhaJDDQFD6Vf7Lces3X+o95O/4S/U1Iem67WH3XnMz097sUyByA6hljvfUE747m71mPncw0x9yV8CTFHvXLPZcCKE7P6T4G4OnyZ8ipXmFGMg5x7t7v8SaoXXPf0h5K0NDbLzWagfa88GJO4kQsHzribAnOgOhf1zGcqfCqdhW6mMLIzlzhHIpPI4Wm1KtF7yuDVBB3FgzoF6DuBMIPlcrii5kRHYb6/IaplcfqGbDErumFBijK/sH1Ibj4ranekiTTSeh1fkqIHfN35vXaILc18lvdkZr6HmHdPsaCe/qva4VsNx3YlFtIjUUBZfh5jhWqz2W07SA7TwZYOZ3K+qte7t+7HUntDI9Wx7UQmv7AWPf2aNZzj8PsPwNFiaI/oLb/KFPwFjVHPMOfwu6a4PwuOJeGgBHTwokVvIYOTiP75MNOmPEsvA9v+QuFF65dYiUoQM0OSFThwKVhtkEkDMV+K9iZ9Dc749kXG/CO/Pe2q45IHZtO2ldA20r0NYnlfUKVfwsOcYCBp4sk/ISA77fiRQ5GTPAjT+K7VlUjFjLQ5xLJxGhCRnbkGCJkIVsCboLKvkaCY+YNo0IN5Ivw56O2l2+OGkW1IsVrq6XFKv3DiYj55md9rKR2z771NdNGIn7gYqEGV1dxeE76+ZoMGuBeARx0r0Vl3FObMt1TBCJQOes8r4psdCQA4Y7t9Lq86D/xS1w01geWVv+5OVCr12VscaHYkjsZ34jQX8+SF7rasDVOpmTJONR5atjQAy+Q3ZX4EdbONQTyylusI7hyPuCsybFCwS0iDxw8HK6KEivrs5wgX9I4+m2qU+Fi7DJMehTYu82tE4FpnNBRBxA95ccyeEytca+halanJPjd63oPp1XHsLfG45ECkaSaYmQvwYAvyofoOTHIuWzqUXiG2PkUALYX7gl9yVrh+a/KlnDIbFT7ttI0t6cUgHjPC4xpPgAXDnXq8TdN2k5xFDCO3mz8siTWfVQGWPjsqbaDerJ42HlJtCKEwuOyXSuV4W4WWYFKwthgACTo9aS63QaS66LnK4C2AvTy1EMDpSVXcWjKrWoY1VZr1TZIhCumjTgVtvgpT3vGcO0ORVooOiXb1BY/dQAnd3bdsdB2d/QEoboL0yaQJicmbEGNKGvcsq9CIDZwRCynheKSD49noGiL/2xqJ0nxuTltNVRSkRK0rNfoe4DwmSMc2yNKW8XuyVQyZtdFrcCuBSqEs8UcB80rzu6TqBgQXt9CSJC8c5Rm/vB4/Swocyynmq7WJ8mJFQm5rS2jjIvIsl8WA5epVPfHrjbf/tdNDFzsbb91sp7kBZNBm5KauPuDfwqZYlC69+oSE/27IoCVpB111U2UtaPNgs20jxAheTTG67U6KKsabRiy/7c1k9dJ2aa4zqTGCWXgx+bHPZ2NCjHNQQZa9hLZ1GFvg3Ju51rjz7IizzSW3dBWl3F20EyqJDhI3Y8+7w4lME5OgOtD+6JwNk2Z4cPkBhnH7owPUtgBMkr2EvQQXsWdZ6NKYa7IAn0B1/hgL8w8/rAP+OqMo8LGv8RzWsyIjEv/eb3pUII0fskNosWOHjgbGYLpfnyi7hPn6nU4xkN2X2dFM+c6fak2rht+8nOWp5bPI7BYq1d3iXnk1+eqFybhULnP1sTdjB4QoxjMoJPl0GbEYOcEvrn8fGz8Z7Qk8+SQKSTMfvuglCDOPPY76SaPdoKVIIuTorQPJoyp134frPz3LqL0lJF4PH4Ui5M+K32uoS3C1ApByc6+RkKMqjJJWzIMdFvNIpp8IvnsuI0eIUPOxOD1N2qFSNJdvnUl/ydTNRlvWDQP0nN46ppmJNtMbMKb1OvCnwXkPqMyv88T8veaFV9fPmozNaIJjRxjGNKr3yHeBLHsawhwC25ATyaLC6X5k8FftXg2dtrx+2jmAgRA34dvnUyjPrL9a5b8206PJo3+sIpcBXO4/Clx+F+JoU+Qoh9ZeUM9hR2geoM5UDJTWI7G/cgIJoIcDo293hXhM+7cUn0CTl6qsHQXGH3caNqIJLk7f3mDHZzVhBACRHgjErr0E+hBlr317w/W0Eja4oKaDPHSGbTNSJVqf82OGzV9jY/aDzPs3Cc0ufy6ZexsffSd/1AxLxXVFg6lBq8r7F0Xd/+tak7xZd+rysk3yWjOLAGMnx7zK6UZY2i7Niav4/gWmQcqcyAvEVg0sboIMvcbYuLMIvaH9CTMM2AGum0QVyV+2VKqg1m48zm22f+RlyCiyJfgmqLYLn+chHub1WxCN0hsZ7Hiv4IrtxJjqfSBwDLQvnqFQwor6nF/1nwRr6vC9omoALjXiHIgIV6yADOb3hkS7wu4Hw+MP9zfHPC+P4MPCQedMIK1XsO9wV2r/HuzX+1jOKiHJe3IKV4zZPhq89YyZPMY2Yu9JTIB+YfYmXm6d5C7kFBKssb/HEIpzZilHMaQ7ERL0SirLXdCwCwnmtGRW0TURPAKOqyg9ouqyFzTs13RMInQWPVAT+BaxTMlMMolFPFFcPf+1O1bsV8ndJZx8ZnejLMYXyfy7pOhiqMTg8zyKp1lLZhJvDpu/11v11Xz/nU2fLTg9Fi0pWxMdpdGrFGx5GArS7FeehbPemoRrcwNrxpQbs6OuX1ZdkyniQmJ903fTPXzCFVpnjLHnuEz0YypmJkPqmW967tB+oOkLvfx4bgHC3SHttHKHkFH3poQkIM1HSMYn+kQqYWPalPDBFar4BwAefrPZgRBl/UgrlFDYtsmleKmQEANbTopbJ8pqxqp4rZIynXY48vjbZSpC4IOQps72IkXE6nnYUzIi1rIwbLbT/T//i14yosPIRZQvr6vH7Ptt9vfK6FIwsXOgdEXAp52eMJG2jwEqoALfBvPhQbtryA5j4heONz01UEhprVrQ3ZtgdGcGh+RjzqFebWfBLyntrgjxgvmiCgaqvrSc1Ekq0XLzAbJzy0kGNNesWwVtQMIta7dAllOvjpNO/WUmTmT2b8Uf8glL3Ml1jEDbgjnXeDpY0svGHg/1PbAL5Yk4DQidrv/XiKHdmpjxzWVcvcOWqe4XnEBZvowRU8sKzyl7ctDmFxKrnKQ9pVvN/8566btXDiLsJKh8EG879aEu7tWF+dQYDWVrCwJaphO30ybyyIfb3JnsaGhHLdlE/LaxQ/ljTcA3iVC7g6oRVUmiZDKWVd2ztX3qxcdw2zwjZVlgNT2mkMQHPk3PMwxPQTg9DuMMxiKHiDINbYPTOaWOZ7T2M+E63hqnvAkGEaAstq4YzWlMu8tvm5g37hdHreMzmpsI9/eiyMzjljOABFMiu2qoxuOUzkMfclneqM5x1c0ccJaqj9e4iIR3EWGlkOX3tnErOlzX1WfexdPtTzWHpEewxVCtndrYteWTlCIme1GF1+X7D/DLlotQngMiwqmju+BykGCwMLC0uoZK2xsx2TC8wORCMVobjvlMBJEQS2yPsf2RuD9/ZINchFOPNFg8a0fIwO3u1OuYULRlxvy/Et+cTksXn8LeH9TVEKQ9A0B8ZcXfdxkAUcrNA3K2v6Yh2G1PNnkI082nbI/T5Qr/ntj+/yKrGJBB6ngI3IjJ2owhQesJ6tTOj9qCsLk8D2SIM73u/0FL8eHoDMozQ9oUTO/3rTTSAO5ulYgyFIqDR2LxinbprhjdOpxf1X66IoYVGYIguDjuZku06RjcHOYYPT/1EAK2a9DpiD7XGE4x0OsSs+/hUtbwxX/yv0fol5Oa3AMOcMbJMrtNqze9s0VwMDEVJJ/yTOeMy9u7VIdjlu8MCWmYoyyO44PP5UOrfgdZggJo0aH957XWAnMKBWneOGCMhPewXzALQriD0shRKb7Nk0LZhdr9So6e9mC0xHTXglKZHqllszK5ozvmzbboL/nSac5EpDHAOjq6Hzx+vlxX+DjsRxz1Znc+OwLEKd8E+1BVB/h3gcw/yAssdmqj32UCOxLgrWTd6pN08fLTo/Dofs7yCNtaCLTdwvjstia0BZqq+zs6gfsJLJIBAugncG36kk1BI0pTWb9J53LtBhWw4hzd9g0Sa32TdnQL8GwAF9DgXWBRmIBoLqIbjyRpeTjcy+TuUS5i10+t5FBKLuSJHlajMvKFhWirPHsaJylqpPj5OCNrP1hjo2CtaUwP9+iC8dNLdzgYHvXpkSFvckJFOEwEjcU3LTmWg4jaRemuDFigrpRtwLGgWkfOsJU8JviX+1C1FyfRMguV6Ba9F/8LHT0O+sO9rKAP5M0O5e6NAxmR92mAFXesdDI2g6PxTRly6FSDxB4eJX0p3S6HMSue/2BfZpAROgJzB6ZfEdbhsVJx70Q6CrML1oendGxWeG/NpMr/GQzysU+ZWhvXwmUZmDkmnAGFgaYpVVbT6ookIdwJmB7LqMLjuYDRhr5fGvn32AHsVzW2OUBP7gUl4AgPBlzMEj38qBbfTtbiAizAnECMY2CQV0CbpfixVRumY68eVzHpJx3rdiwJZLCic17N4ygMHTKx2UrPm4bk/dZ6RxeUVMxa55r/Py3lyexDPwA7U/LNiPZdsZZ8nBX9cqrLaiPQPfolEWUhCKL2CjuQ8LRRDlhxlzTQ4dCbWP3qBuxqtSAxmviIbOTTyYHh+KA9rfmZ1RL7OoiTB9ngD/8b6TmaQp6RZUgxAYeUcPvSQtG1hTou129qdrqFTPtozpTA7oNGYNxQ9MBw/Ko2QmsiBP+iyLEn9E74r5gjGK2jXaj3Mg382oP1GozootaNscdzbDn7PgZtcJgR3ctZIM1A/asJQseRBlBVgs7DO38EY2phCSYzhZ1q/3hRTilIybFCeQbgweGJ0HtMokQOgSHGnBBlbIN+Py9VC/r7IsruBwv9j14X2Gfs9h7kFEprpnYslQkMitetalnnY1R0pd2Xr2Duz3D/z5SFyoFvIyL2vgvO5yGcprmIrF+G+G14oGSx4yK+4No6UEfVPraqeDoNRaImXsLa6tsMFov8L2YwzCvJiJ6I8tErkbLljSh46QS9WEOkn4VysyywMfAb50jgJq8iZ4wzeDfOQbxKKB0SX397Fz81WhuP2QQIiPCKCVp8LuHSmRlRhshTOEcZAeLH8TqWCYxbwPGyelGy3enjoD1LaKjoXmbV8wZMnhcTCfpmjCYjpBAunffDza5g+phuB00LB9rCC9h/SlZ0dh7QLyl/jokn2/HMhL7ETiV+kTU9yE+Xf3Pv6eT8/IuSsDD5t0uJFp9/9R0VjjG9d87DfJE46AujkFm2+QAULQbsvsCsdvdpC3H6g/G0os523lV1nVUvYqsarxse7X3kTdvD+IOWk9xioYbTHE6zYsh/cQOtBZ4pXaAkMF72b63HyarvYSpPxN70IB1Q4gRmwRx3U14Nrr0PJ7+UY5UPIliZtHJsgwbfl2/KgjvUSZusmtWlh1o0PUaPSAowKFAC84gM7JmyuGRKxYkIw33odhiRsZJl4wln0q0fdHYniAkYrZhb0sqGwL/3D7s+6YCw6OensLB0y+x3d2Y/8heRmC8QpIN5IE5/SeGko+6DDCLZaV6AT2g9RznBrWcbS9ciJGuev8tnttu0gc/xB6O5Du9+7zgKtNSXnOMYyknl6wqkH42nTq4+GDBN8BTQhxDlPmPZY+GXX7kZdy7kX59qRlh33LqcZdiEr/se2v8AwanzKFI9CnMXnj0cVWmNT8qzxDmXRwS6JC89oEjxNat/BgOyhz0LM6Y3wCu9qAxFx1af4Enj9EZMLa5BSF1fKwn+BBJmcjCpBltAvc7Fquwmd+nZ9UrO2g0ZN/fZFSHNJPYP9nPZdEgJpP3yuQ43KrMj5t8uSrQtZRDqZapHYJzHyph99z/UzXE1AY59mQVDXl+pAmDro2CfJB8vtREt/5Nz7gaak06GNzitQnFZZs3knih8eqMZIh05iU97A4jHkijJtyb9eT3F/WcEbhPaoCcaFzzmIT/marwL21WpC7dc+VP/Qsi/Je/em8WF2EgVwwMTI1bEw+0Kjmz0ilnUH51QGtOj9WPUIKVc+qjkRW/d4BOBZjYTcvSS4mkQWn6S4JlNjSgG8wvJYEM9vV1jfIfLxwtWgGExfWBM2rTaxZnP/8vgQiGuV/z/DGYJK85DE0ZUkjPu1yQSEDlXF2s3c/GJtGWZ9TSHdnaAG/9ESrZVzpsdeCsd44URDq4aVWig8DWfkaxjHDpDyw9N4uIYbQlJbxrGzQTBUPhKzHMJL+cBYWLAPb4h9+PYYK8J26rdyohSMb7uz5Vnfxh8JvO4FZQR536Rmd/YxTlr3yFUcBg4kOVOkJMEc+mSK9zLrZXLDAX171PIX6b9Zp8c+Xr13ArxiUx6FfyVrzOD2zuNNdD87T7QyvQnyqsyEpaZJBpzCkUh2NF6324XWvFeKfiHi8MBpDEHYr6Y4Lv5mVS+c/63p9mqGBd2yE8JspOQzc4zanLdXl1TjuHXI5kxvRFhby3QdASpsgvbwDHaaGRVETyKFtWpNPVNuSK/WwkZ3AH6xGZoyDOKARQ3iuMxXcVImU/P3zZt6SAWcNorLFmXJxVCzh2GcxLTbBClK3HVsqzIpFeJXbS7Af8s6xFBGc4wSrKRbl1CSRb1MAjMA5/AtBYwAoZjG+Miqg0v8EvfMx7IwXgAAAA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5846" name="Picture 6" descr="http://ecx.images-amazon.com/images/I/71bpqFdWaeL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83035" y="2571750"/>
            <a:ext cx="1741639" cy="2278953"/>
          </a:xfrm>
          <a:prstGeom prst="rect">
            <a:avLst/>
          </a:prstGeom>
          <a:noFill/>
        </p:spPr>
      </p:pic>
      <p:pic>
        <p:nvPicPr>
          <p:cNvPr id="1026" name="Picture 2" descr="https://images-na.ssl-images-amazon.com/images/I/61IucdGnZcL._SX401_BO1,204,203,200_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719" y="3026312"/>
            <a:ext cx="1486238" cy="18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251520" y="3795886"/>
            <a:ext cx="5976664" cy="107439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This book won an </a:t>
            </a:r>
            <a:r>
              <a:rPr lang="en-CA" sz="1600" b="1" dirty="0"/>
              <a:t>Academy Award</a:t>
            </a:r>
            <a:r>
              <a:rPr lang="en-CA" sz="1600" dirty="0"/>
              <a:t>. True Story: </a:t>
            </a:r>
            <a:r>
              <a:rPr lang="en-CA" sz="1600" dirty="0">
                <a:solidFill>
                  <a:srgbClr val="FFFF00"/>
                </a:solidFill>
              </a:rPr>
              <a:t>https://www.youtube.com/watch?v=7d9juPsv1QU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uiExpand="1" build="p"/>
      <p:bldP spid="7" grpId="0" animBg="1"/>
      <p:bldP spid="8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1584"/>
            <a:ext cx="843528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The “online” part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843558"/>
            <a:ext cx="8496944" cy="37170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000" dirty="0"/>
              <a:t>Yes, “online” sucks. I know.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This is a 7 week course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It’s all on zoom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Streams are recorded for later viewing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Help sessions (TBD) </a:t>
            </a:r>
          </a:p>
          <a:p>
            <a:pPr eaLnBrk="1" hangingPunct="1">
              <a:lnSpc>
                <a:spcPct val="90000"/>
              </a:lnSpc>
            </a:pPr>
            <a:endParaRPr lang="en-CA" sz="18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1584"/>
            <a:ext cx="843528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What you should know</a:t>
            </a:r>
            <a:r>
              <a:rPr lang="en-US" sz="2400" dirty="0">
                <a:solidFill>
                  <a:schemeClr val="tx2">
                    <a:satMod val="200000"/>
                  </a:schemeClr>
                </a:solidFill>
              </a:rPr>
              <a:t> (or </a:t>
            </a:r>
            <a:r>
              <a:rPr lang="en-US" sz="2400" u="sng" dirty="0">
                <a:solidFill>
                  <a:schemeClr val="tx2">
                    <a:satMod val="200000"/>
                  </a:schemeClr>
                </a:solidFill>
              </a:rPr>
              <a:t>will</a:t>
            </a:r>
            <a:r>
              <a:rPr lang="en-US" sz="2400" dirty="0">
                <a:solidFill>
                  <a:schemeClr val="tx2">
                    <a:satMod val="200000"/>
                  </a:schemeClr>
                </a:solidFill>
              </a:rPr>
              <a:t> know, soon)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843558"/>
            <a:ext cx="8496944" cy="37170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Some C++, and how C++ projects build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compile vs. link, #include issues, file scope,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STL (vector, string, map, etc.)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basic algorithm stuff, maybe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Including the basics of the STL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/>
              <a:t>Note: my def. of algorithm might be very, very different from yours… heads up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debugging skills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How to pay attention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How to keep “plugging along” (</a:t>
            </a:r>
            <a:r>
              <a:rPr lang="en-US" sz="2000" dirty="0">
                <a:hlinkClick r:id="rId2"/>
              </a:rPr>
              <a:t>Coolidge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Don’t know some (all?) of that?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1800" dirty="0"/>
              <a:t>Well, that’s why you’re in school, right?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3795</Words>
  <Application>Microsoft Office PowerPoint</Application>
  <PresentationFormat>On-screen Show (16:9)</PresentationFormat>
  <Paragraphs>353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Blackadder ITC</vt:lpstr>
      <vt:lpstr>Calibri</vt:lpstr>
      <vt:lpstr>Corbel</vt:lpstr>
      <vt:lpstr>Courier New</vt:lpstr>
      <vt:lpstr>Impact</vt:lpstr>
      <vt:lpstr>Verdana</vt:lpstr>
      <vt:lpstr>Wingdings</vt:lpstr>
      <vt:lpstr>Wingdings 2</vt:lpstr>
      <vt:lpstr>Wingdings 3</vt:lpstr>
      <vt:lpstr>IntroducingPowerPoint2007</vt:lpstr>
      <vt:lpstr>INFO3111: C++ 3D Graphics</vt:lpstr>
      <vt:lpstr>Who am I?</vt:lpstr>
      <vt:lpstr>What’s this course about?</vt:lpstr>
      <vt:lpstr>What’s this course about?</vt:lpstr>
      <vt:lpstr>3D!!  OpenGL!!!  C++!!! SWEET, dude!</vt:lpstr>
      <vt:lpstr>What do you need?</vt:lpstr>
      <vt:lpstr>Some suggested books (OpenGL)</vt:lpstr>
      <vt:lpstr>The “online” part</vt:lpstr>
      <vt:lpstr>What you should know (or will know, soon)</vt:lpstr>
      <vt:lpstr>PowerPoint Presentation</vt:lpstr>
      <vt:lpstr>But I’m, like, SUPER IMPATIENT, man!!!</vt:lpstr>
      <vt:lpstr>This is Glenn Gould &amp; Oscar Peterson</vt:lpstr>
      <vt:lpstr>Or how about Bobby Orr or Wayne Gretzky?</vt:lpstr>
      <vt:lpstr>Simple, but no simpler…</vt:lpstr>
      <vt:lpstr>Commercial graphics APIs…  (DirectX, OpenGL, Vulkan, Metal, etc.)</vt:lpstr>
      <vt:lpstr>PowerPoint Presentation</vt:lpstr>
      <vt:lpstr>What’s this course not about (1/5)?</vt:lpstr>
      <vt:lpstr>What’s this course not about (2/5)?</vt:lpstr>
      <vt:lpstr>What’s this course not about (3a/5)?</vt:lpstr>
      <vt:lpstr>What’s this course not about (3b/5)?</vt:lpstr>
      <vt:lpstr>What’s this course not about (4/5)?</vt:lpstr>
      <vt:lpstr>What’s this course not about (5/5)?</vt:lpstr>
      <vt:lpstr>C++ 11/14/17/20/whatever “rant” (part 1 of 3):</vt:lpstr>
      <vt:lpstr>C++ 11/14/17/20/whatever “rant” (part 2 of 3):</vt:lpstr>
      <vt:lpstr>PowerPoint Presentation</vt:lpstr>
      <vt:lpstr>“New” C++ Standard</vt:lpstr>
      <vt:lpstr>C++ 11+ “rant” clarification:</vt:lpstr>
      <vt:lpstr>C++ and graphics APIs</vt:lpstr>
      <vt:lpstr>PowerPoint Presentation</vt:lpstr>
      <vt:lpstr>Your marks…</vt:lpstr>
      <vt:lpstr>Checkpoints: 10%</vt:lpstr>
      <vt:lpstr>Projects: 15% each</vt:lpstr>
      <vt:lpstr>Exams: 60%</vt:lpstr>
      <vt:lpstr>“Part marks”</vt:lpstr>
      <vt:lpstr>boost</vt:lpstr>
      <vt:lpstr>Other rants I should clear up (3/4):</vt:lpstr>
      <vt:lpstr>Remember:</vt:lpstr>
      <vt:lpstr>Other rants I should clear up (4/4):</vt:lpstr>
      <vt:lpstr>PowerPoint Presentation</vt:lpstr>
      <vt:lpstr>And now…</vt:lpstr>
      <vt:lpstr>PowerPoint Presentation</vt:lpstr>
      <vt:lpstr>Mike Acton ; 3 lies</vt:lpstr>
      <vt:lpstr>PowerPoint Presentation</vt:lpstr>
      <vt:lpstr>OpenGL libraries, etc.</vt:lpstr>
      <vt:lpstr>OpenGL libraries, etc.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14</cp:revision>
  <dcterms:created xsi:type="dcterms:W3CDTF">2011-05-11T12:50:12Z</dcterms:created>
  <dcterms:modified xsi:type="dcterms:W3CDTF">2022-06-28T19:38:13Z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